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06" r:id="rId3"/>
    <p:sldId id="256" r:id="rId4"/>
    <p:sldId id="257" r:id="rId5"/>
    <p:sldId id="258" r:id="rId6"/>
    <p:sldId id="259" r:id="rId7"/>
    <p:sldId id="260" r:id="rId8"/>
    <p:sldId id="261" r:id="rId9"/>
    <p:sldId id="270" r:id="rId10"/>
    <p:sldId id="276" r:id="rId11"/>
    <p:sldId id="271" r:id="rId12"/>
    <p:sldId id="272" r:id="rId13"/>
    <p:sldId id="274" r:id="rId14"/>
    <p:sldId id="277" r:id="rId15"/>
    <p:sldId id="302" r:id="rId16"/>
    <p:sldId id="303" r:id="rId17"/>
    <p:sldId id="304" r:id="rId18"/>
    <p:sldId id="30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66CC"/>
    <a:srgbClr val="FFFF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80" autoAdjust="0"/>
    <p:restoredTop sz="94660"/>
  </p:normalViewPr>
  <p:slideViewPr>
    <p:cSldViewPr snapToGrid="0" showGuides="1">
      <p:cViewPr varScale="1">
        <p:scale>
          <a:sx n="99" d="100"/>
          <a:sy n="99" d="100"/>
        </p:scale>
        <p:origin x="102" y="372"/>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BC33-DCC6-4B0E-8DBF-9155CEACE4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64D5EB-E285-4AC3-9BC7-59E290F8A8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178C53-196C-4789-A8BD-02C547D65C96}"/>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5" name="Footer Placeholder 4">
            <a:extLst>
              <a:ext uri="{FF2B5EF4-FFF2-40B4-BE49-F238E27FC236}">
                <a16:creationId xmlns:a16="http://schemas.microsoft.com/office/drawing/2014/main" id="{36EBBACE-FD92-45B3-80E1-5ECA1FF16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C706B-69E3-414C-B2BD-D4DFCD63A4C6}"/>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4157320165"/>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3EDC8-8941-4D22-B905-A4834FF2FF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34EF91-027D-45EA-B972-40D582DEA3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3809E6-21BF-46B7-A42F-9EEC2B183A24}"/>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5" name="Footer Placeholder 4">
            <a:extLst>
              <a:ext uri="{FF2B5EF4-FFF2-40B4-BE49-F238E27FC236}">
                <a16:creationId xmlns:a16="http://schemas.microsoft.com/office/drawing/2014/main" id="{635F53FD-5107-47F0-8D3C-EF59D46AA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E1621-5D3F-492C-AFA8-E81AF7F633FF}"/>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132840967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AD2C12-E273-41E2-989A-89B910A727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3AF9A9-A5C6-432E-BA27-9239EA69DB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47C57-F960-432F-833E-114D21A6278F}"/>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5" name="Footer Placeholder 4">
            <a:extLst>
              <a:ext uri="{FF2B5EF4-FFF2-40B4-BE49-F238E27FC236}">
                <a16:creationId xmlns:a16="http://schemas.microsoft.com/office/drawing/2014/main" id="{FC26D6EB-5369-4393-9450-82896F349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8794D-5FFB-4D96-BCB6-AF10F7409A32}"/>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88024645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CE6B4-4C89-44D9-8FEC-49E699FBDF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61079-21C7-4348-8112-37F2922732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6C9F3-5FA2-4299-825A-836004FE6FF8}"/>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5" name="Footer Placeholder 4">
            <a:extLst>
              <a:ext uri="{FF2B5EF4-FFF2-40B4-BE49-F238E27FC236}">
                <a16:creationId xmlns:a16="http://schemas.microsoft.com/office/drawing/2014/main" id="{F1802DDB-0D27-4C09-9694-02C365DDF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F66E7-68B9-4CBA-AAE5-337BEEE7B1BA}"/>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96478541"/>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CB10-1B43-4DBC-86A1-3F8E02FC69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BB526F-F074-411F-B50A-44B7BDF592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20A753-24BD-4A9D-8715-74FDD0886E11}"/>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5" name="Footer Placeholder 4">
            <a:extLst>
              <a:ext uri="{FF2B5EF4-FFF2-40B4-BE49-F238E27FC236}">
                <a16:creationId xmlns:a16="http://schemas.microsoft.com/office/drawing/2014/main" id="{951DF9F7-32A3-4E19-8627-8CF354CA27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78396A-66D7-4E4C-B96F-78CD9A5EF538}"/>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396814853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39342-0927-4773-AB99-311ED932C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DE7AF8-E36E-4495-A635-AB23F5C9EE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4AD238-6574-4AAC-A2CF-2117E6C9D3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1C8198-A758-4278-A385-1E38AC3F2187}"/>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6" name="Footer Placeholder 5">
            <a:extLst>
              <a:ext uri="{FF2B5EF4-FFF2-40B4-BE49-F238E27FC236}">
                <a16:creationId xmlns:a16="http://schemas.microsoft.com/office/drawing/2014/main" id="{AD7F1A5F-CE55-4E62-A438-E0498D8FF1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99EA36-138D-4638-A57F-6767A84AA6B5}"/>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119111953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5A0D4-D408-4D45-833D-A45A46E401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76AA76-673A-48E7-934C-3F69D49E32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2C1BC1-591F-4FD8-AA84-28FBA4C3FE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22CB6E-1038-4889-B3EC-C19D9836FD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A25A95-542F-4C1F-B537-C2EBAD6AEC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819A17-131A-43A2-A0F2-A4623FA564CB}"/>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8" name="Footer Placeholder 7">
            <a:extLst>
              <a:ext uri="{FF2B5EF4-FFF2-40B4-BE49-F238E27FC236}">
                <a16:creationId xmlns:a16="http://schemas.microsoft.com/office/drawing/2014/main" id="{807E34D6-F535-44EB-A294-C15DE164EC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8D2D2C-FD43-4905-AD42-054DD1596B07}"/>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152300812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9F90-72F8-4BB7-92B4-915007696B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6119D3-FB59-48E3-AA42-030549EEB5A6}"/>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4" name="Footer Placeholder 3">
            <a:extLst>
              <a:ext uri="{FF2B5EF4-FFF2-40B4-BE49-F238E27FC236}">
                <a16:creationId xmlns:a16="http://schemas.microsoft.com/office/drawing/2014/main" id="{E577F341-555F-4258-BCC1-62EA059C5B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D770A6-4560-44BF-A4FF-C3BA42034264}"/>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68370861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6C830-0D06-45E5-815E-0D6E54FB4EBB}"/>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3" name="Footer Placeholder 2">
            <a:extLst>
              <a:ext uri="{FF2B5EF4-FFF2-40B4-BE49-F238E27FC236}">
                <a16:creationId xmlns:a16="http://schemas.microsoft.com/office/drawing/2014/main" id="{BD559642-7285-46A5-83A1-C9EA410305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F926A1-7558-48CC-81D9-58823177C65E}"/>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338159428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9509-6DF6-4762-990C-B44D44AAE6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D7B3E8-0B31-49C2-86BE-A0BD585A24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C9A6DF-0BFA-4477-AD45-11F952D7E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892C1-89DF-48F8-B11B-24CC9AF96D20}"/>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6" name="Footer Placeholder 5">
            <a:extLst>
              <a:ext uri="{FF2B5EF4-FFF2-40B4-BE49-F238E27FC236}">
                <a16:creationId xmlns:a16="http://schemas.microsoft.com/office/drawing/2014/main" id="{4FA97AF9-6CC7-4E13-88B1-13FA743216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0F64B-D2EA-4F46-AEBF-6BFFE07FC791}"/>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261869238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5A1-5A82-41C2-97CB-36AF527838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282039-9145-489D-B216-6AB9AA1D5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943217-9D1E-4003-949C-9F45D5C90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C2B46B-0EE0-45B9-95E4-6514ADEAB527}"/>
              </a:ext>
            </a:extLst>
          </p:cNvPr>
          <p:cNvSpPr>
            <a:spLocks noGrp="1"/>
          </p:cNvSpPr>
          <p:nvPr>
            <p:ph type="dt" sz="half" idx="10"/>
          </p:nvPr>
        </p:nvSpPr>
        <p:spPr/>
        <p:txBody>
          <a:bodyPr/>
          <a:lstStyle/>
          <a:p>
            <a:fld id="{3181E787-902B-40CF-BBAF-42DA00AF6124}" type="datetimeFigureOut">
              <a:rPr lang="en-US" smtClean="0"/>
              <a:t>3/5/2021</a:t>
            </a:fld>
            <a:endParaRPr lang="en-US"/>
          </a:p>
        </p:txBody>
      </p:sp>
      <p:sp>
        <p:nvSpPr>
          <p:cNvPr id="6" name="Footer Placeholder 5">
            <a:extLst>
              <a:ext uri="{FF2B5EF4-FFF2-40B4-BE49-F238E27FC236}">
                <a16:creationId xmlns:a16="http://schemas.microsoft.com/office/drawing/2014/main" id="{1EC3A149-4B72-4F7A-A0A0-D184B1699C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87E43E-14C2-4D63-8F3A-A0C4251F6D68}"/>
              </a:ext>
            </a:extLst>
          </p:cNvPr>
          <p:cNvSpPr>
            <a:spLocks noGrp="1"/>
          </p:cNvSpPr>
          <p:nvPr>
            <p:ph type="sldNum" sz="quarter" idx="12"/>
          </p:nvPr>
        </p:nvSpPr>
        <p:spPr/>
        <p:txBody>
          <a:bodyPr/>
          <a:lstStyle/>
          <a:p>
            <a:fld id="{D5D5E5DC-25AF-46C2-952E-3424F0DD1C13}" type="slidenum">
              <a:rPr lang="en-US" smtClean="0"/>
              <a:t>‹#›</a:t>
            </a:fld>
            <a:endParaRPr lang="en-US"/>
          </a:p>
        </p:txBody>
      </p:sp>
    </p:spTree>
    <p:extLst>
      <p:ext uri="{BB962C8B-B14F-4D97-AF65-F5344CB8AC3E}">
        <p14:creationId xmlns:p14="http://schemas.microsoft.com/office/powerpoint/2010/main" val="403381899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D99881-15DA-4C43-A0E6-7F62468A7D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BB4F52-DD3D-40FF-BE4F-CEEA17D61C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33F9F0-A89B-4670-8437-D0A92AC09B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1E787-902B-40CF-BBAF-42DA00AF6124}" type="datetimeFigureOut">
              <a:rPr lang="en-US" smtClean="0"/>
              <a:t>3/5/2021</a:t>
            </a:fld>
            <a:endParaRPr lang="en-US"/>
          </a:p>
        </p:txBody>
      </p:sp>
      <p:sp>
        <p:nvSpPr>
          <p:cNvPr id="5" name="Footer Placeholder 4">
            <a:extLst>
              <a:ext uri="{FF2B5EF4-FFF2-40B4-BE49-F238E27FC236}">
                <a16:creationId xmlns:a16="http://schemas.microsoft.com/office/drawing/2014/main" id="{AB00510A-318A-4305-842C-4B2167E6F8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9F46DB-DF7E-4179-B67D-8D1D394C2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5E5DC-25AF-46C2-952E-3424F0DD1C13}" type="slidenum">
              <a:rPr lang="en-US" smtClean="0"/>
              <a:t>‹#›</a:t>
            </a:fld>
            <a:endParaRPr lang="en-US"/>
          </a:p>
        </p:txBody>
      </p:sp>
    </p:spTree>
    <p:extLst>
      <p:ext uri="{BB962C8B-B14F-4D97-AF65-F5344CB8AC3E}">
        <p14:creationId xmlns:p14="http://schemas.microsoft.com/office/powerpoint/2010/main" val="347660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8945E8F-8130-498F-AEAE-1928CE7B983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ook on a table&#10;&#10;Description automatically generated with medium confidence">
            <a:extLst>
              <a:ext uri="{FF2B5EF4-FFF2-40B4-BE49-F238E27FC236}">
                <a16:creationId xmlns:a16="http://schemas.microsoft.com/office/drawing/2014/main" id="{A348E104-88FE-43EF-945E-C6E9776F9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5"/>
            <a:ext cx="12192000" cy="6861675"/>
          </a:xfrm>
          <a:prstGeom prst="rect">
            <a:avLst/>
          </a:prstGeom>
          <a:ln w="38100">
            <a:solidFill>
              <a:srgbClr val="CC6600"/>
            </a:solidFill>
          </a:ln>
        </p:spPr>
      </p:pic>
      <p:sp>
        <p:nvSpPr>
          <p:cNvPr id="11" name="TextBox 10">
            <a:extLst>
              <a:ext uri="{FF2B5EF4-FFF2-40B4-BE49-F238E27FC236}">
                <a16:creationId xmlns:a16="http://schemas.microsoft.com/office/drawing/2014/main" id="{5CE770E3-F34F-46E7-87FF-08C5CB2C7508}"/>
              </a:ext>
            </a:extLst>
          </p:cNvPr>
          <p:cNvSpPr txBox="1"/>
          <p:nvPr/>
        </p:nvSpPr>
        <p:spPr>
          <a:xfrm>
            <a:off x="640078" y="6087539"/>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t>
            </a:r>
            <a:r>
              <a:rPr lang="en-US" b="1" i="1" dirty="0">
                <a:solidFill>
                  <a:srgbClr val="00B0F0"/>
                </a:solidFill>
              </a:rPr>
              <a:t>Apostle 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12" name="TextBox 11">
            <a:extLst>
              <a:ext uri="{FF2B5EF4-FFF2-40B4-BE49-F238E27FC236}">
                <a16:creationId xmlns:a16="http://schemas.microsoft.com/office/drawing/2014/main" id="{510EAB9E-F135-468F-9464-2741C3B74F43}"/>
              </a:ext>
            </a:extLst>
          </p:cNvPr>
          <p:cNvSpPr txBox="1"/>
          <p:nvPr/>
        </p:nvSpPr>
        <p:spPr>
          <a:xfrm>
            <a:off x="342900" y="98252"/>
            <a:ext cx="11351623" cy="954107"/>
          </a:xfrm>
          <a:prstGeom prst="rect">
            <a:avLst/>
          </a:prstGeom>
          <a:noFill/>
        </p:spPr>
        <p:txBody>
          <a:bodyPr wrap="square" rtlCol="0">
            <a:spAutoFit/>
          </a:bodyPr>
          <a:lstStyle/>
          <a:p>
            <a:pPr algn="ctr"/>
            <a:r>
              <a:rPr lang="en-US" b="1" dirty="0">
                <a:ln w="12700">
                  <a:solidFill>
                    <a:schemeClr val="bg1"/>
                  </a:solidFill>
                </a:ln>
                <a:solidFill>
                  <a:srgbClr val="0066CC"/>
                </a:solidFill>
              </a:rPr>
              <a:t>2021</a:t>
            </a:r>
            <a:r>
              <a:rPr lang="en-US" sz="2400" b="1" dirty="0">
                <a:ln w="12700">
                  <a:solidFill>
                    <a:srgbClr val="CC6600"/>
                  </a:solidFill>
                </a:ln>
                <a:solidFill>
                  <a:srgbClr val="FFFF00"/>
                </a:solidFill>
              </a:rPr>
              <a:t>  Praise Thy Name for Thy Truth  </a:t>
            </a:r>
            <a:r>
              <a:rPr lang="en-US" b="1" dirty="0">
                <a:ln w="12700">
                  <a:solidFill>
                    <a:schemeClr val="bg1"/>
                  </a:solidFill>
                </a:ln>
                <a:solidFill>
                  <a:srgbClr val="0066CC"/>
                </a:solidFill>
              </a:rPr>
              <a:t>2021</a:t>
            </a:r>
            <a:endParaRPr lang="en-US" sz="2400" b="1" dirty="0">
              <a:ln w="12700">
                <a:solidFill>
                  <a:schemeClr val="bg1"/>
                </a:solidFill>
              </a:ln>
              <a:solidFill>
                <a:srgbClr val="FFFF00"/>
              </a:solidFill>
            </a:endParaRPr>
          </a:p>
          <a:p>
            <a:pPr algn="ctr"/>
            <a:r>
              <a:rPr lang="en-US" sz="3200" b="1" dirty="0">
                <a:ln w="12700">
                  <a:noFill/>
                </a:ln>
                <a:solidFill>
                  <a:srgbClr val="FFFF00"/>
                </a:solidFill>
                <a:effectLst>
                  <a:glow rad="228600">
                    <a:schemeClr val="accent2">
                      <a:satMod val="175000"/>
                      <a:alpha val="40000"/>
                    </a:schemeClr>
                  </a:glow>
                </a:effectLst>
              </a:rPr>
              <a:t>for Thou Hast Magnified Thy Word Above All Thy Name </a:t>
            </a:r>
          </a:p>
        </p:txBody>
      </p:sp>
      <p:sp>
        <p:nvSpPr>
          <p:cNvPr id="13" name="TextBox 12">
            <a:extLst>
              <a:ext uri="{FF2B5EF4-FFF2-40B4-BE49-F238E27FC236}">
                <a16:creationId xmlns:a16="http://schemas.microsoft.com/office/drawing/2014/main" id="{AB90A98B-265F-40BB-A5D7-30B91B64E1D6}"/>
              </a:ext>
            </a:extLst>
          </p:cNvPr>
          <p:cNvSpPr txBox="1"/>
          <p:nvPr/>
        </p:nvSpPr>
        <p:spPr>
          <a:xfrm>
            <a:off x="339634" y="4716770"/>
            <a:ext cx="3644536" cy="1200329"/>
          </a:xfrm>
          <a:prstGeom prst="rect">
            <a:avLst/>
          </a:prstGeom>
          <a:solidFill>
            <a:schemeClr val="tx1"/>
          </a:solidFill>
          <a:ln w="57150" cmpd="dbl">
            <a:solidFill>
              <a:srgbClr val="CC6600"/>
            </a:solidFill>
          </a:ln>
        </p:spPr>
        <p:txBody>
          <a:bodyPr wrap="square" rtlCol="0">
            <a:spAutoFit/>
          </a:bodyPr>
          <a:lstStyle/>
          <a:p>
            <a:pPr algn="ctr"/>
            <a:r>
              <a:rPr lang="en-US" sz="2400" b="1" dirty="0">
                <a:ln>
                  <a:solidFill>
                    <a:srgbClr val="CC6600"/>
                  </a:solidFill>
                </a:ln>
                <a:solidFill>
                  <a:srgbClr val="FFFF00"/>
                </a:solidFill>
                <a:effectLst>
                  <a:glow rad="139700">
                    <a:schemeClr val="accent2">
                      <a:satMod val="175000"/>
                      <a:alpha val="40000"/>
                    </a:schemeClr>
                  </a:glow>
                </a:effectLst>
              </a:rPr>
              <a:t>Rightly Dividing </a:t>
            </a:r>
          </a:p>
          <a:p>
            <a:pPr algn="ctr"/>
            <a:r>
              <a:rPr lang="en-US" sz="2400" b="1" dirty="0">
                <a:ln>
                  <a:solidFill>
                    <a:srgbClr val="CC6600"/>
                  </a:solidFill>
                </a:ln>
                <a:solidFill>
                  <a:srgbClr val="FFFF00"/>
                </a:solidFill>
                <a:effectLst>
                  <a:glow rad="139700">
                    <a:schemeClr val="accent2">
                      <a:satMod val="175000"/>
                      <a:alpha val="40000"/>
                    </a:schemeClr>
                  </a:glow>
                </a:effectLst>
              </a:rPr>
              <a:t>the Word of Truth</a:t>
            </a:r>
          </a:p>
          <a:p>
            <a:pPr algn="ctr"/>
            <a:r>
              <a:rPr lang="en-US" sz="2400" b="1" dirty="0">
                <a:ln>
                  <a:solidFill>
                    <a:srgbClr val="CC6600"/>
                  </a:solidFill>
                </a:ln>
                <a:solidFill>
                  <a:srgbClr val="FFFF00"/>
                </a:solidFill>
                <a:effectLst>
                  <a:glow rad="139700">
                    <a:schemeClr val="accent2">
                      <a:satMod val="175000"/>
                      <a:alpha val="40000"/>
                    </a:schemeClr>
                  </a:glow>
                </a:effectLst>
              </a:rPr>
              <a:t> by the Apostle Paul Only</a:t>
            </a:r>
          </a:p>
        </p:txBody>
      </p:sp>
      <p:sp>
        <p:nvSpPr>
          <p:cNvPr id="14" name="TextBox 13">
            <a:extLst>
              <a:ext uri="{FF2B5EF4-FFF2-40B4-BE49-F238E27FC236}">
                <a16:creationId xmlns:a16="http://schemas.microsoft.com/office/drawing/2014/main" id="{5D2A72FF-EA97-4B90-B1F2-160ABCD883C8}"/>
              </a:ext>
            </a:extLst>
          </p:cNvPr>
          <p:cNvSpPr txBox="1"/>
          <p:nvPr/>
        </p:nvSpPr>
        <p:spPr>
          <a:xfrm>
            <a:off x="7746274" y="4716770"/>
            <a:ext cx="4197535" cy="1200329"/>
          </a:xfrm>
          <a:prstGeom prst="rect">
            <a:avLst/>
          </a:prstGeom>
          <a:solidFill>
            <a:schemeClr val="tx1"/>
          </a:solidFill>
          <a:ln w="57150" cmpd="dbl">
            <a:solidFill>
              <a:srgbClr val="CC6600"/>
            </a:solidFill>
          </a:ln>
        </p:spPr>
        <p:txBody>
          <a:bodyPr wrap="square" rtlCol="0">
            <a:spAutoFit/>
          </a:bodyPr>
          <a:lstStyle/>
          <a:p>
            <a:pPr algn="ctr"/>
            <a:r>
              <a:rPr lang="en-US" sz="2400" b="1" dirty="0">
                <a:ln>
                  <a:solidFill>
                    <a:srgbClr val="CC6600"/>
                  </a:solidFill>
                </a:ln>
                <a:solidFill>
                  <a:srgbClr val="FFFF00"/>
                </a:solidFill>
                <a:effectLst>
                  <a:glow rad="139700">
                    <a:schemeClr val="accent2">
                      <a:satMod val="175000"/>
                      <a:alpha val="40000"/>
                    </a:schemeClr>
                  </a:glow>
                </a:effectLst>
              </a:rPr>
              <a:t>Bible Studies from the        Risen Saviour Jesus Christ </a:t>
            </a:r>
          </a:p>
          <a:p>
            <a:pPr algn="ctr"/>
            <a:r>
              <a:rPr lang="en-US" sz="2400" b="1" dirty="0">
                <a:ln>
                  <a:solidFill>
                    <a:srgbClr val="CC6600"/>
                  </a:solidFill>
                </a:ln>
                <a:solidFill>
                  <a:srgbClr val="FFFF00"/>
                </a:solidFill>
                <a:effectLst>
                  <a:glow rad="139700">
                    <a:schemeClr val="accent2">
                      <a:satMod val="175000"/>
                      <a:alpha val="40000"/>
                    </a:schemeClr>
                  </a:glow>
                </a:effectLst>
              </a:rPr>
              <a:t>from a King James 1611 Bible</a:t>
            </a:r>
          </a:p>
        </p:txBody>
      </p:sp>
      <p:sp>
        <p:nvSpPr>
          <p:cNvPr id="15" name="TextBox 14">
            <a:extLst>
              <a:ext uri="{FF2B5EF4-FFF2-40B4-BE49-F238E27FC236}">
                <a16:creationId xmlns:a16="http://schemas.microsoft.com/office/drawing/2014/main" id="{BA58162D-B7AD-499F-8B73-03ACB3B601BA}"/>
              </a:ext>
            </a:extLst>
          </p:cNvPr>
          <p:cNvSpPr txBox="1"/>
          <p:nvPr/>
        </p:nvSpPr>
        <p:spPr>
          <a:xfrm>
            <a:off x="4232361" y="3997234"/>
            <a:ext cx="3265722" cy="1919865"/>
          </a:xfrm>
          <a:prstGeom prst="rect">
            <a:avLst/>
          </a:prstGeom>
          <a:solidFill>
            <a:schemeClr val="tx1"/>
          </a:solidFill>
          <a:ln w="76200" cmpd="dbl">
            <a:solidFill>
              <a:srgbClr val="CC66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1572A9D2-EF91-424D-A362-E5912F492EED}"/>
              </a:ext>
            </a:extLst>
          </p:cNvPr>
          <p:cNvSpPr txBox="1"/>
          <p:nvPr/>
        </p:nvSpPr>
        <p:spPr>
          <a:xfrm>
            <a:off x="4323804" y="4101737"/>
            <a:ext cx="3030585" cy="1661993"/>
          </a:xfrm>
          <a:prstGeom prst="rect">
            <a:avLst/>
          </a:prstGeom>
          <a:noFill/>
        </p:spPr>
        <p:txBody>
          <a:bodyPr wrap="square" rtlCol="0">
            <a:spAutoFit/>
          </a:bodyPr>
          <a:lstStyle/>
          <a:p>
            <a:pPr algn="ctr"/>
            <a:r>
              <a:rPr lang="en-US" sz="2800" b="1" i="1" dirty="0">
                <a:ln w="12700">
                  <a:solidFill>
                    <a:srgbClr val="FFC000"/>
                  </a:solidFill>
                </a:ln>
                <a:solidFill>
                  <a:schemeClr val="bg1"/>
                </a:solidFill>
                <a:effectLst>
                  <a:glow rad="101600">
                    <a:srgbClr val="CC6600">
                      <a:alpha val="60000"/>
                    </a:srgbClr>
                  </a:glow>
                </a:effectLst>
                <a:latin typeface="Palatino Linotype" panose="02040502050505030304" pitchFamily="18" charset="0"/>
                <a:cs typeface="Quire Sans" panose="020B0502040204020203" pitchFamily="34" charset="0"/>
              </a:rPr>
              <a:t>Mikel Paulson</a:t>
            </a:r>
          </a:p>
          <a:p>
            <a:pPr algn="ctr"/>
            <a:r>
              <a:rPr lang="en-US" sz="1200" b="1" dirty="0">
                <a:solidFill>
                  <a:schemeClr val="bg1">
                    <a:lumMod val="8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1039CC67-1178-4FD8-A64A-5EE762C22C5B}"/>
              </a:ext>
            </a:extLst>
          </p:cNvPr>
          <p:cNvSpPr txBox="1"/>
          <p:nvPr/>
        </p:nvSpPr>
        <p:spPr>
          <a:xfrm>
            <a:off x="4037895" y="1194551"/>
            <a:ext cx="4407994" cy="954107"/>
          </a:xfrm>
          <a:prstGeom prst="rect">
            <a:avLst/>
          </a:prstGeom>
          <a:noFill/>
        </p:spPr>
        <p:txBody>
          <a:bodyPr wrap="square">
            <a:spAutoFit/>
          </a:bodyPr>
          <a:lstStyle/>
          <a:p>
            <a:pPr algn="ctr"/>
            <a:r>
              <a:rPr lang="en-US" sz="1800" b="1" i="1" dirty="0">
                <a:ln>
                  <a:solidFill>
                    <a:schemeClr val="bg1"/>
                  </a:solidFill>
                </a:ln>
                <a:latin typeface="Britannic Bold" panose="020B0903060703020204" pitchFamily="34" charset="0"/>
                <a:cs typeface="Times New Roman" panose="02020603050405020304" pitchFamily="18" charset="0"/>
              </a:rPr>
              <a:t>My</a:t>
            </a:r>
            <a:r>
              <a:rPr lang="en-US" sz="1800" b="1" dirty="0">
                <a:ln>
                  <a:solidFill>
                    <a:schemeClr val="bg1"/>
                  </a:solidFill>
                </a:ln>
                <a:latin typeface="Britannic Bold" panose="020B0903060703020204" pitchFamily="34" charset="0"/>
                <a:cs typeface="Times New Roman" panose="02020603050405020304" pitchFamily="18" charset="0"/>
              </a:rPr>
              <a:t> ‘</a:t>
            </a:r>
            <a:r>
              <a:rPr lang="en-US" sz="1800" b="1" i="1" dirty="0">
                <a:ln>
                  <a:solidFill>
                    <a:schemeClr val="bg1"/>
                  </a:solidFill>
                </a:ln>
                <a:latin typeface="Britannic Bold" panose="020B0903060703020204" pitchFamily="34" charset="0"/>
                <a:cs typeface="Times New Roman" panose="02020603050405020304" pitchFamily="18" charset="0"/>
              </a:rPr>
              <a:t>Favorite’</a:t>
            </a:r>
            <a:r>
              <a:rPr lang="en-US" sz="1800" b="1" dirty="0">
                <a:ln>
                  <a:solidFill>
                    <a:schemeClr val="bg1"/>
                  </a:solidFill>
                </a:ln>
                <a:latin typeface="Britannic Bold" panose="020B0903060703020204" pitchFamily="34" charset="0"/>
                <a:cs typeface="Times New Roman" panose="02020603050405020304" pitchFamily="18" charset="0"/>
              </a:rPr>
              <a:t> </a:t>
            </a:r>
            <a:r>
              <a:rPr lang="en-US" sz="1800" b="1" i="1" dirty="0">
                <a:ln>
                  <a:solidFill>
                    <a:schemeClr val="bg1"/>
                  </a:solidFill>
                </a:ln>
                <a:latin typeface="Britannic Bold" panose="020B0903060703020204" pitchFamily="34" charset="0"/>
                <a:cs typeface="Times New Roman" panose="02020603050405020304" pitchFamily="18" charset="0"/>
              </a:rPr>
              <a:t>Highlights from</a:t>
            </a:r>
          </a:p>
          <a:p>
            <a:pPr algn="ctr"/>
            <a:r>
              <a:rPr lang="en-US" sz="2000" b="1" dirty="0">
                <a:ln>
                  <a:solidFill>
                    <a:schemeClr val="tx1"/>
                  </a:solidFill>
                </a:ln>
                <a:solidFill>
                  <a:srgbClr val="FF0000"/>
                </a:solidFill>
                <a:effectLst>
                  <a:glow rad="228600">
                    <a:schemeClr val="tx1">
                      <a:alpha val="40000"/>
                    </a:schemeClr>
                  </a:glow>
                </a:effectLst>
                <a:latin typeface="Britannic Bold" panose="020B0903060703020204" pitchFamily="34" charset="0"/>
                <a:cs typeface="Times New Roman" panose="02020603050405020304" pitchFamily="18" charset="0"/>
              </a:rPr>
              <a:t>The Book of Romans </a:t>
            </a:r>
          </a:p>
          <a:p>
            <a:r>
              <a:rPr lang="en-US" b="1" dirty="0">
                <a:ln>
                  <a:solidFill>
                    <a:schemeClr val="bg1">
                      <a:lumMod val="95000"/>
                    </a:schemeClr>
                  </a:solidFill>
                </a:ln>
                <a:latin typeface="Britannic Bold" panose="020B0903060703020204" pitchFamily="34" charset="0"/>
                <a:cs typeface="Times New Roman" panose="02020603050405020304" pitchFamily="18" charset="0"/>
              </a:rPr>
              <a:t>Sentence by Sentence</a:t>
            </a:r>
          </a:p>
        </p:txBody>
      </p:sp>
      <p:sp>
        <p:nvSpPr>
          <p:cNvPr id="23" name="Rectangle: Rounded Corners 22">
            <a:extLst>
              <a:ext uri="{FF2B5EF4-FFF2-40B4-BE49-F238E27FC236}">
                <a16:creationId xmlns:a16="http://schemas.microsoft.com/office/drawing/2014/main" id="{75505909-DAAF-4B3C-B6C0-58FD48A88C41}"/>
              </a:ext>
            </a:extLst>
          </p:cNvPr>
          <p:cNvSpPr/>
          <p:nvPr/>
        </p:nvSpPr>
        <p:spPr>
          <a:xfrm>
            <a:off x="4055652" y="1157860"/>
            <a:ext cx="4032860" cy="1068425"/>
          </a:xfrm>
          <a:prstGeom prst="roundRect">
            <a:avLst/>
          </a:prstGeom>
          <a:solidFill>
            <a:schemeClr val="accent4">
              <a:lumMod val="60000"/>
              <a:lumOff val="40000"/>
              <a:alpha val="21176"/>
            </a:schemeClr>
          </a:solidFill>
          <a:ln w="38100" cmpd="thickThi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B76FD70-501D-4FA5-B7DC-89217828B888}"/>
              </a:ext>
            </a:extLst>
          </p:cNvPr>
          <p:cNvSpPr txBox="1"/>
          <p:nvPr/>
        </p:nvSpPr>
        <p:spPr>
          <a:xfrm>
            <a:off x="609600" y="2263237"/>
            <a:ext cx="10972799" cy="646331"/>
          </a:xfrm>
          <a:prstGeom prst="rect">
            <a:avLst/>
          </a:prstGeom>
          <a:noFill/>
        </p:spPr>
        <p:txBody>
          <a:bodyPr wrap="square" rtlCol="0">
            <a:spAutoFit/>
          </a:bodyPr>
          <a:lstStyle/>
          <a:p>
            <a:pPr algn="ctr"/>
            <a:r>
              <a:rPr lang="en-US" sz="3600" b="1" dirty="0">
                <a:ln w="12700">
                  <a:solidFill>
                    <a:schemeClr val="tx1"/>
                  </a:solidFill>
                </a:ln>
                <a:solidFill>
                  <a:schemeClr val="bg1"/>
                </a:solidFill>
                <a:latin typeface="Britannic Bold" panose="020B0903060703020204" pitchFamily="34" charset="0"/>
                <a:cs typeface="Times New Roman" panose="02020603050405020304" pitchFamily="18" charset="0"/>
              </a:rPr>
              <a:t>The Results of Changing God’s Truth Into a Lie!</a:t>
            </a:r>
          </a:p>
        </p:txBody>
      </p:sp>
      <p:sp>
        <p:nvSpPr>
          <p:cNvPr id="25" name="TextBox 24">
            <a:extLst>
              <a:ext uri="{FF2B5EF4-FFF2-40B4-BE49-F238E27FC236}">
                <a16:creationId xmlns:a16="http://schemas.microsoft.com/office/drawing/2014/main" id="{5D45FCE0-0E7D-4652-B5F7-580CA4F6D5E9}"/>
              </a:ext>
            </a:extLst>
          </p:cNvPr>
          <p:cNvSpPr txBox="1"/>
          <p:nvPr/>
        </p:nvSpPr>
        <p:spPr>
          <a:xfrm>
            <a:off x="6336183" y="1795771"/>
            <a:ext cx="1663549" cy="338554"/>
          </a:xfrm>
          <a:prstGeom prst="rect">
            <a:avLst/>
          </a:prstGeom>
          <a:noFill/>
        </p:spPr>
        <p:txBody>
          <a:bodyPr wrap="square" rtlCol="0">
            <a:spAutoFit/>
          </a:bodyPr>
          <a:lstStyle/>
          <a:p>
            <a:r>
              <a:rPr lang="en-US" sz="1600" b="1" dirty="0">
                <a:ln>
                  <a:solidFill>
                    <a:schemeClr val="tx1"/>
                  </a:solidFill>
                </a:ln>
                <a:solidFill>
                  <a:srgbClr val="FF0000"/>
                </a:solidFill>
                <a:latin typeface="Britannic Bold" panose="020B0903060703020204" pitchFamily="34" charset="0"/>
                <a:cs typeface="Times New Roman" panose="02020603050405020304" pitchFamily="18" charset="0"/>
              </a:rPr>
              <a:t>Chapter 1 – 2:4</a:t>
            </a:r>
          </a:p>
        </p:txBody>
      </p:sp>
      <p:sp>
        <p:nvSpPr>
          <p:cNvPr id="26" name="TextBox 25">
            <a:extLst>
              <a:ext uri="{FF2B5EF4-FFF2-40B4-BE49-F238E27FC236}">
                <a16:creationId xmlns:a16="http://schemas.microsoft.com/office/drawing/2014/main" id="{7211933A-93F1-47F1-8CE4-952C7AC14845}"/>
              </a:ext>
            </a:extLst>
          </p:cNvPr>
          <p:cNvSpPr txBox="1"/>
          <p:nvPr/>
        </p:nvSpPr>
        <p:spPr>
          <a:xfrm>
            <a:off x="618473" y="2910833"/>
            <a:ext cx="10972800" cy="954107"/>
          </a:xfrm>
          <a:prstGeom prst="rect">
            <a:avLst/>
          </a:prstGeom>
          <a:solidFill>
            <a:schemeClr val="tx1"/>
          </a:solidFill>
          <a:ln w="57150" cmpd="thickThin">
            <a:solidFill>
              <a:srgbClr val="CC6600"/>
            </a:solidFill>
          </a:ln>
        </p:spPr>
        <p:txBody>
          <a:bodyPr wrap="square" rtlCol="0">
            <a:spAutoFit/>
          </a:bodyPr>
          <a:lstStyle/>
          <a:p>
            <a:pPr algn="ctr"/>
            <a:r>
              <a:rPr lang="en-US" sz="1400" b="1" i="1" dirty="0">
                <a:solidFill>
                  <a:schemeClr val="bg1"/>
                </a:solidFill>
                <a:latin typeface="Times New Roman" panose="02020603050405020304" pitchFamily="18" charset="0"/>
                <a:cs typeface="Times New Roman" panose="02020603050405020304" pitchFamily="18" charset="0"/>
              </a:rPr>
              <a:t>“Let’s see how most people got to be the way they are today: Complete lack of common sense; Can’t ‘discuss’ anything; Easily offended; Willing to give up all freedom to governments while hating conservatism as well as hating America as a country - past, present to make a global future.”</a:t>
            </a:r>
          </a:p>
          <a:p>
            <a:pPr algn="ctr"/>
            <a:r>
              <a:rPr lang="en-US" sz="1400" b="1" i="1" dirty="0">
                <a:solidFill>
                  <a:schemeClr val="bg1"/>
                </a:solidFill>
                <a:latin typeface="Times New Roman" panose="02020603050405020304" pitchFamily="18" charset="0"/>
                <a:cs typeface="Times New Roman" panose="02020603050405020304" pitchFamily="18" charset="0"/>
              </a:rPr>
              <a:t>“They Believe lies; Won’t endure sound doctrine; Hate truth, God, the risen Saviour, King James Bible - many of whom are very judgmental</a:t>
            </a:r>
          </a:p>
          <a:p>
            <a:pPr algn="ctr"/>
            <a:r>
              <a:rPr lang="en-US" sz="1400" b="1" i="1" dirty="0">
                <a:solidFill>
                  <a:schemeClr val="bg1"/>
                </a:solidFill>
                <a:latin typeface="Times New Roman" panose="02020603050405020304" pitchFamily="18" charset="0"/>
                <a:cs typeface="Times New Roman" panose="02020603050405020304" pitchFamily="18" charset="0"/>
              </a:rPr>
              <a:t>towards others by their own self-proclaimed ‘Christianity’ and ‘born-again’ denominationally-based church-going holiness.”</a:t>
            </a:r>
          </a:p>
        </p:txBody>
      </p:sp>
    </p:spTree>
    <p:extLst>
      <p:ext uri="{BB962C8B-B14F-4D97-AF65-F5344CB8AC3E}">
        <p14:creationId xmlns:p14="http://schemas.microsoft.com/office/powerpoint/2010/main" val="3226216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8815C4-448C-42B1-AE25-6689C3BC9C0F}"/>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4AD9BBF-F6E6-4510-AC9A-579D3DE9A29A}"/>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3" name="TextBox 2">
            <a:extLst>
              <a:ext uri="{FF2B5EF4-FFF2-40B4-BE49-F238E27FC236}">
                <a16:creationId xmlns:a16="http://schemas.microsoft.com/office/drawing/2014/main" id="{E2DA874B-D0F9-4549-8552-74BA34DCBAD4}"/>
              </a:ext>
            </a:extLst>
          </p:cNvPr>
          <p:cNvSpPr txBox="1"/>
          <p:nvPr/>
        </p:nvSpPr>
        <p:spPr>
          <a:xfrm>
            <a:off x="175766" y="431324"/>
            <a:ext cx="5785085" cy="6278642"/>
          </a:xfrm>
          <a:prstGeom prst="rect">
            <a:avLst/>
          </a:prstGeom>
          <a:noFill/>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21</a:t>
            </a:r>
          </a:p>
          <a:p>
            <a:pPr algn="ctr"/>
            <a:r>
              <a:rPr lang="en-US" sz="1400" b="1" i="1" dirty="0">
                <a:solidFill>
                  <a:srgbClr val="CC6600"/>
                </a:solidFill>
                <a:latin typeface="Times New Roman" panose="02020603050405020304" pitchFamily="18" charset="0"/>
                <a:cs typeface="Times New Roman" panose="02020603050405020304" pitchFamily="18" charset="0"/>
              </a:rPr>
              <a:t>Because that, when they knew God, </a:t>
            </a:r>
          </a:p>
          <a:p>
            <a:pPr algn="ctr"/>
            <a:r>
              <a:rPr lang="en-US" sz="1400" b="1" i="1" dirty="0">
                <a:solidFill>
                  <a:srgbClr val="CC6600"/>
                </a:solidFill>
                <a:latin typeface="Times New Roman" panose="02020603050405020304" pitchFamily="18" charset="0"/>
                <a:cs typeface="Times New Roman" panose="02020603050405020304" pitchFamily="18" charset="0"/>
              </a:rPr>
              <a:t>they glorified him not as God, </a:t>
            </a:r>
          </a:p>
          <a:p>
            <a:pPr algn="ctr"/>
            <a:r>
              <a:rPr lang="en-US" sz="1400" b="1" i="1" dirty="0">
                <a:solidFill>
                  <a:srgbClr val="CC6600"/>
                </a:solidFill>
                <a:latin typeface="Times New Roman" panose="02020603050405020304" pitchFamily="18" charset="0"/>
                <a:cs typeface="Times New Roman" panose="02020603050405020304" pitchFamily="18" charset="0"/>
              </a:rPr>
              <a:t>neither were thankful;</a:t>
            </a:r>
          </a:p>
          <a:p>
            <a:pPr algn="ctr"/>
            <a:r>
              <a:rPr lang="en-US" sz="1400" b="1" i="1" dirty="0">
                <a:solidFill>
                  <a:srgbClr val="CC6600"/>
                </a:solidFill>
                <a:latin typeface="Times New Roman" panose="02020603050405020304" pitchFamily="18" charset="0"/>
                <a:cs typeface="Times New Roman" panose="02020603050405020304" pitchFamily="18" charset="0"/>
              </a:rPr>
              <a:t> but became vain in their imaginations, </a:t>
            </a:r>
          </a:p>
          <a:p>
            <a:pPr algn="ctr"/>
            <a:r>
              <a:rPr lang="en-US" sz="1400" b="1" i="1" dirty="0">
                <a:solidFill>
                  <a:srgbClr val="CC6600"/>
                </a:solidFill>
                <a:latin typeface="Times New Roman" panose="02020603050405020304" pitchFamily="18" charset="0"/>
                <a:cs typeface="Times New Roman" panose="02020603050405020304" pitchFamily="18" charset="0"/>
              </a:rPr>
              <a:t>and their foolish heart was darkened. </a:t>
            </a:r>
          </a:p>
          <a:p>
            <a:pPr algn="ctr"/>
            <a:r>
              <a:rPr lang="en-US" sz="1000" b="1" dirty="0">
                <a:solidFill>
                  <a:srgbClr val="FF0000"/>
                </a:solidFill>
                <a:latin typeface="Times New Roman" panose="02020603050405020304" pitchFamily="18" charset="0"/>
                <a:cs typeface="Times New Roman" panose="02020603050405020304" pitchFamily="18" charset="0"/>
              </a:rPr>
              <a:t>22</a:t>
            </a:r>
          </a:p>
          <a:p>
            <a:pPr algn="ctr"/>
            <a:r>
              <a:rPr lang="en-US" sz="1400" b="1" i="1" dirty="0">
                <a:solidFill>
                  <a:srgbClr val="CC6600"/>
                </a:solidFill>
                <a:latin typeface="Times New Roman" panose="02020603050405020304" pitchFamily="18" charset="0"/>
                <a:cs typeface="Times New Roman" panose="02020603050405020304" pitchFamily="18" charset="0"/>
              </a:rPr>
              <a:t>Professing themselves to be wise, they became fools, </a:t>
            </a:r>
          </a:p>
          <a:p>
            <a:pPr algn="ctr"/>
            <a:r>
              <a:rPr lang="en-US" sz="1000" b="1" dirty="0">
                <a:solidFill>
                  <a:srgbClr val="FF0000"/>
                </a:solidFill>
                <a:latin typeface="Times New Roman" panose="02020603050405020304" pitchFamily="18" charset="0"/>
                <a:cs typeface="Times New Roman" panose="02020603050405020304" pitchFamily="18" charset="0"/>
              </a:rPr>
              <a:t>23</a:t>
            </a:r>
          </a:p>
          <a:p>
            <a:pPr algn="ctr"/>
            <a:r>
              <a:rPr lang="en-US" sz="1400" b="1" i="1" dirty="0">
                <a:solidFill>
                  <a:srgbClr val="CC6600"/>
                </a:solidFill>
                <a:latin typeface="Times New Roman" panose="02020603050405020304" pitchFamily="18" charset="0"/>
                <a:cs typeface="Times New Roman" panose="02020603050405020304" pitchFamily="18" charset="0"/>
              </a:rPr>
              <a:t>And changed the glory of the uncorruptible God </a:t>
            </a:r>
          </a:p>
          <a:p>
            <a:pPr algn="ctr"/>
            <a:r>
              <a:rPr lang="en-US" sz="1400" b="1" i="1" dirty="0">
                <a:solidFill>
                  <a:srgbClr val="CC6600"/>
                </a:solidFill>
                <a:latin typeface="Times New Roman" panose="02020603050405020304" pitchFamily="18" charset="0"/>
                <a:cs typeface="Times New Roman" panose="02020603050405020304" pitchFamily="18" charset="0"/>
              </a:rPr>
              <a:t>into an image made like to corruptible man, </a:t>
            </a:r>
          </a:p>
          <a:p>
            <a:pPr algn="ctr"/>
            <a:r>
              <a:rPr lang="en-US" sz="1400" b="1" i="1" dirty="0">
                <a:solidFill>
                  <a:srgbClr val="CC6600"/>
                </a:solidFill>
                <a:latin typeface="Times New Roman" panose="02020603050405020304" pitchFamily="18" charset="0"/>
                <a:cs typeface="Times New Roman" panose="02020603050405020304" pitchFamily="18" charset="0"/>
              </a:rPr>
              <a:t>and to birds, and </a:t>
            </a:r>
            <a:r>
              <a:rPr lang="en-US" sz="1400" b="1" i="1" dirty="0" err="1">
                <a:solidFill>
                  <a:srgbClr val="CC6600"/>
                </a:solidFill>
                <a:latin typeface="Times New Roman" panose="02020603050405020304" pitchFamily="18" charset="0"/>
                <a:cs typeface="Times New Roman" panose="02020603050405020304" pitchFamily="18" charset="0"/>
              </a:rPr>
              <a:t>fourfooted</a:t>
            </a:r>
            <a:r>
              <a:rPr lang="en-US" sz="1400" b="1" i="1" dirty="0">
                <a:solidFill>
                  <a:srgbClr val="CC6600"/>
                </a:solidFill>
                <a:latin typeface="Times New Roman" panose="02020603050405020304" pitchFamily="18" charset="0"/>
                <a:cs typeface="Times New Roman" panose="02020603050405020304" pitchFamily="18" charset="0"/>
              </a:rPr>
              <a:t> beasts, and creeping things. </a:t>
            </a:r>
          </a:p>
          <a:p>
            <a:pPr algn="ctr"/>
            <a:r>
              <a:rPr lang="en-US" sz="1000" b="1" dirty="0">
                <a:solidFill>
                  <a:srgbClr val="FF0000"/>
                </a:solidFill>
                <a:latin typeface="Times New Roman" panose="02020603050405020304" pitchFamily="18" charset="0"/>
                <a:cs typeface="Times New Roman" panose="02020603050405020304" pitchFamily="18" charset="0"/>
              </a:rPr>
              <a:t>24</a:t>
            </a:r>
          </a:p>
          <a:p>
            <a:pPr algn="ctr"/>
            <a:r>
              <a:rPr lang="en-US" sz="1400" b="1" i="1" dirty="0">
                <a:solidFill>
                  <a:srgbClr val="CC6600"/>
                </a:solidFill>
                <a:latin typeface="Times New Roman" panose="02020603050405020304" pitchFamily="18" charset="0"/>
                <a:cs typeface="Times New Roman" panose="02020603050405020304" pitchFamily="18" charset="0"/>
              </a:rPr>
              <a:t>Wherefore God also gave them up to uncleanness through the lusts of their own hearts, to dishonour their own bodies between themselves:</a:t>
            </a:r>
          </a:p>
          <a:p>
            <a:pPr algn="ctr"/>
            <a:r>
              <a:rPr lang="en-US" sz="1000" b="1" dirty="0">
                <a:solidFill>
                  <a:srgbClr val="FF0000"/>
                </a:solidFill>
                <a:latin typeface="Times New Roman" panose="02020603050405020304" pitchFamily="18" charset="0"/>
                <a:cs typeface="Times New Roman" panose="02020603050405020304" pitchFamily="18" charset="0"/>
              </a:rPr>
              <a:t>25</a:t>
            </a:r>
          </a:p>
          <a:p>
            <a:pPr algn="ctr"/>
            <a:r>
              <a:rPr lang="en-US" sz="1400" b="1" i="1" dirty="0">
                <a:solidFill>
                  <a:srgbClr val="CC6600"/>
                </a:solidFill>
                <a:latin typeface="Times New Roman" panose="02020603050405020304" pitchFamily="18" charset="0"/>
                <a:cs typeface="Times New Roman" panose="02020603050405020304" pitchFamily="18" charset="0"/>
              </a:rPr>
              <a:t>Who changed the truth of God into a lie, and worshipped and served </a:t>
            </a:r>
          </a:p>
          <a:p>
            <a:pPr algn="ctr"/>
            <a:r>
              <a:rPr lang="en-US" sz="1400" b="1" i="1" dirty="0">
                <a:solidFill>
                  <a:srgbClr val="CC6600"/>
                </a:solidFill>
                <a:latin typeface="Times New Roman" panose="02020603050405020304" pitchFamily="18" charset="0"/>
                <a:cs typeface="Times New Roman" panose="02020603050405020304" pitchFamily="18" charset="0"/>
              </a:rPr>
              <a:t>the creature more than the Creator, who is blessed for ever. Amen. </a:t>
            </a:r>
          </a:p>
          <a:p>
            <a:pPr algn="ctr"/>
            <a:r>
              <a:rPr lang="en-US" sz="1000" b="1" dirty="0">
                <a:solidFill>
                  <a:srgbClr val="FF0000"/>
                </a:solidFill>
                <a:latin typeface="Times New Roman" panose="02020603050405020304" pitchFamily="18" charset="0"/>
                <a:cs typeface="Times New Roman" panose="02020603050405020304" pitchFamily="18" charset="0"/>
              </a:rPr>
              <a:t>26</a:t>
            </a:r>
          </a:p>
          <a:p>
            <a:pPr algn="ctr"/>
            <a:r>
              <a:rPr lang="en-US" sz="1400" b="1" i="1" dirty="0">
                <a:solidFill>
                  <a:srgbClr val="CC6600"/>
                </a:solidFill>
                <a:latin typeface="Times New Roman" panose="02020603050405020304" pitchFamily="18" charset="0"/>
                <a:cs typeface="Times New Roman" panose="02020603050405020304" pitchFamily="18" charset="0"/>
              </a:rPr>
              <a:t>For this cause God gave them up unto vile affections: </a:t>
            </a:r>
          </a:p>
          <a:p>
            <a:pPr algn="ctr"/>
            <a:r>
              <a:rPr lang="en-US" sz="1400" b="1" i="1" dirty="0">
                <a:solidFill>
                  <a:srgbClr val="CC6600"/>
                </a:solidFill>
                <a:latin typeface="Times New Roman" panose="02020603050405020304" pitchFamily="18" charset="0"/>
                <a:cs typeface="Times New Roman" panose="02020603050405020304" pitchFamily="18" charset="0"/>
              </a:rPr>
              <a:t>for even their women did change the natural use </a:t>
            </a:r>
          </a:p>
          <a:p>
            <a:pPr algn="ctr"/>
            <a:r>
              <a:rPr lang="en-US" sz="1400" b="1" i="1" dirty="0">
                <a:solidFill>
                  <a:srgbClr val="CC6600"/>
                </a:solidFill>
                <a:latin typeface="Times New Roman" panose="02020603050405020304" pitchFamily="18" charset="0"/>
                <a:cs typeface="Times New Roman" panose="02020603050405020304" pitchFamily="18" charset="0"/>
              </a:rPr>
              <a:t>into that which is against nature: </a:t>
            </a:r>
          </a:p>
          <a:p>
            <a:pPr algn="ctr"/>
            <a:r>
              <a:rPr lang="en-US" sz="1000" b="1" dirty="0">
                <a:solidFill>
                  <a:srgbClr val="FF0000"/>
                </a:solidFill>
                <a:latin typeface="Times New Roman" panose="02020603050405020304" pitchFamily="18" charset="0"/>
                <a:cs typeface="Times New Roman" panose="02020603050405020304" pitchFamily="18" charset="0"/>
              </a:rPr>
              <a:t>27</a:t>
            </a:r>
          </a:p>
          <a:p>
            <a:pPr algn="ctr"/>
            <a:r>
              <a:rPr lang="en-US" sz="1400" b="1" i="1" dirty="0">
                <a:solidFill>
                  <a:srgbClr val="CC6600"/>
                </a:solidFill>
                <a:latin typeface="Times New Roman" panose="02020603050405020304" pitchFamily="18" charset="0"/>
                <a:cs typeface="Times New Roman" panose="02020603050405020304" pitchFamily="18" charset="0"/>
              </a:rPr>
              <a:t>And likewise also the men, leaving the natural use of the woman, </a:t>
            </a:r>
          </a:p>
          <a:p>
            <a:pPr algn="ctr"/>
            <a:r>
              <a:rPr lang="en-US" sz="1400" b="1" i="1" dirty="0">
                <a:solidFill>
                  <a:srgbClr val="CC6600"/>
                </a:solidFill>
                <a:latin typeface="Times New Roman" panose="02020603050405020304" pitchFamily="18" charset="0"/>
                <a:cs typeface="Times New Roman" panose="02020603050405020304" pitchFamily="18" charset="0"/>
              </a:rPr>
              <a:t>burned in their lust one toward another; </a:t>
            </a:r>
          </a:p>
          <a:p>
            <a:pPr algn="ctr"/>
            <a:r>
              <a:rPr lang="en-US" sz="1400" b="1" i="1" dirty="0">
                <a:solidFill>
                  <a:srgbClr val="CC6600"/>
                </a:solidFill>
                <a:latin typeface="Times New Roman" panose="02020603050405020304" pitchFamily="18" charset="0"/>
                <a:cs typeface="Times New Roman" panose="02020603050405020304" pitchFamily="18" charset="0"/>
              </a:rPr>
              <a:t>men with men working that which is unseemly, </a:t>
            </a:r>
          </a:p>
          <a:p>
            <a:pPr algn="ctr"/>
            <a:r>
              <a:rPr lang="en-US" sz="1400" b="1" i="1" dirty="0">
                <a:solidFill>
                  <a:srgbClr val="CC6600"/>
                </a:solidFill>
                <a:latin typeface="Times New Roman" panose="02020603050405020304" pitchFamily="18" charset="0"/>
                <a:cs typeface="Times New Roman" panose="02020603050405020304" pitchFamily="18" charset="0"/>
              </a:rPr>
              <a:t>and receiving in themselves that recompence of their error which was meet. </a:t>
            </a:r>
          </a:p>
          <a:p>
            <a:pPr algn="ctr"/>
            <a:r>
              <a:rPr lang="en-US" sz="1000" b="1" dirty="0">
                <a:solidFill>
                  <a:srgbClr val="FF0000"/>
                </a:solidFill>
                <a:latin typeface="Times New Roman" panose="02020603050405020304" pitchFamily="18" charset="0"/>
                <a:cs typeface="Times New Roman" panose="02020603050405020304" pitchFamily="18" charset="0"/>
              </a:rPr>
              <a:t>28</a:t>
            </a:r>
          </a:p>
          <a:p>
            <a:pPr algn="ctr"/>
            <a:r>
              <a:rPr lang="en-US" sz="1400" b="1" i="1" dirty="0">
                <a:solidFill>
                  <a:srgbClr val="CC6600"/>
                </a:solidFill>
                <a:latin typeface="Times New Roman" panose="02020603050405020304" pitchFamily="18" charset="0"/>
                <a:cs typeface="Times New Roman" panose="02020603050405020304" pitchFamily="18" charset="0"/>
              </a:rPr>
              <a:t>And even as they did not like to retain God in their knowledge, </a:t>
            </a:r>
          </a:p>
          <a:p>
            <a:pPr algn="ctr"/>
            <a:r>
              <a:rPr lang="en-US" sz="1400" b="1" i="1" dirty="0">
                <a:solidFill>
                  <a:srgbClr val="CC6600"/>
                </a:solidFill>
                <a:latin typeface="Times New Roman" panose="02020603050405020304" pitchFamily="18" charset="0"/>
                <a:cs typeface="Times New Roman" panose="02020603050405020304" pitchFamily="18" charset="0"/>
              </a:rPr>
              <a:t>God gave them over to a reprobate mind, </a:t>
            </a:r>
          </a:p>
          <a:p>
            <a:pPr algn="ctr"/>
            <a:r>
              <a:rPr lang="en-US" sz="1400" b="1" i="1" dirty="0">
                <a:solidFill>
                  <a:srgbClr val="CC6600"/>
                </a:solidFill>
                <a:latin typeface="Times New Roman" panose="02020603050405020304" pitchFamily="18" charset="0"/>
                <a:cs typeface="Times New Roman" panose="02020603050405020304" pitchFamily="18" charset="0"/>
              </a:rPr>
              <a:t>to do those things which are not convenient; </a:t>
            </a:r>
          </a:p>
        </p:txBody>
      </p:sp>
      <p:sp>
        <p:nvSpPr>
          <p:cNvPr id="8" name="Rectangle 7">
            <a:extLst>
              <a:ext uri="{FF2B5EF4-FFF2-40B4-BE49-F238E27FC236}">
                <a16:creationId xmlns:a16="http://schemas.microsoft.com/office/drawing/2014/main" id="{368DB4E4-FB90-4648-8A98-E1DD3F97DF11}"/>
              </a:ext>
            </a:extLst>
          </p:cNvPr>
          <p:cNvSpPr/>
          <p:nvPr/>
        </p:nvSpPr>
        <p:spPr>
          <a:xfrm>
            <a:off x="1936376" y="1290919"/>
            <a:ext cx="2572871" cy="1972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375BEBD-49D9-43AE-81D9-8092324D4579}"/>
              </a:ext>
            </a:extLst>
          </p:cNvPr>
          <p:cNvSpPr/>
          <p:nvPr/>
        </p:nvSpPr>
        <p:spPr>
          <a:xfrm>
            <a:off x="2000250" y="1515035"/>
            <a:ext cx="2508997" cy="182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630CAD-3497-4865-81B4-88C30E9A255B}"/>
              </a:ext>
            </a:extLst>
          </p:cNvPr>
          <p:cNvSpPr/>
          <p:nvPr/>
        </p:nvSpPr>
        <p:spPr>
          <a:xfrm>
            <a:off x="3609131" y="1866900"/>
            <a:ext cx="1362915" cy="1972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3207886-4938-47F3-8BDC-67DCDEACF993}"/>
              </a:ext>
            </a:extLst>
          </p:cNvPr>
          <p:cNvSpPr/>
          <p:nvPr/>
        </p:nvSpPr>
        <p:spPr>
          <a:xfrm>
            <a:off x="615623" y="5620871"/>
            <a:ext cx="5211435" cy="207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178BE08-C583-465A-9382-85BC2982DAF9}"/>
              </a:ext>
            </a:extLst>
          </p:cNvPr>
          <p:cNvSpPr/>
          <p:nvPr/>
        </p:nvSpPr>
        <p:spPr>
          <a:xfrm>
            <a:off x="1532965" y="6185647"/>
            <a:ext cx="3101788" cy="207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A280541-B120-4F20-A2C4-7C012F53861D}"/>
              </a:ext>
            </a:extLst>
          </p:cNvPr>
          <p:cNvSpPr/>
          <p:nvPr/>
        </p:nvSpPr>
        <p:spPr>
          <a:xfrm>
            <a:off x="1821973" y="3048852"/>
            <a:ext cx="2140428" cy="1972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15DAD71-CC39-4328-B49C-8B95C55B5485}"/>
              </a:ext>
            </a:extLst>
          </p:cNvPr>
          <p:cNvSpPr/>
          <p:nvPr/>
        </p:nvSpPr>
        <p:spPr>
          <a:xfrm>
            <a:off x="2187388" y="4177553"/>
            <a:ext cx="2877671" cy="207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29DF0EF-0D99-4F52-A6CC-5FDC59361A80}"/>
              </a:ext>
            </a:extLst>
          </p:cNvPr>
          <p:cNvSpPr txBox="1"/>
          <p:nvPr/>
        </p:nvSpPr>
        <p:spPr>
          <a:xfrm>
            <a:off x="6115665" y="308143"/>
            <a:ext cx="598058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What are the Results of Man’s Own Selfish Anti-God Manner of Life?</a:t>
            </a:r>
          </a:p>
        </p:txBody>
      </p:sp>
      <p:sp>
        <p:nvSpPr>
          <p:cNvPr id="32" name="TextBox 31">
            <a:extLst>
              <a:ext uri="{FF2B5EF4-FFF2-40B4-BE49-F238E27FC236}">
                <a16:creationId xmlns:a16="http://schemas.microsoft.com/office/drawing/2014/main" id="{732DAAC9-48A2-4F06-A9B5-DF4B9E141E33}"/>
              </a:ext>
            </a:extLst>
          </p:cNvPr>
          <p:cNvSpPr txBox="1"/>
          <p:nvPr/>
        </p:nvSpPr>
        <p:spPr>
          <a:xfrm>
            <a:off x="6115665" y="570277"/>
            <a:ext cx="5960925" cy="1046440"/>
          </a:xfrm>
          <a:prstGeom prst="rect">
            <a:avLst/>
          </a:prstGeom>
          <a:noFill/>
        </p:spPr>
        <p:txBody>
          <a:bodyPr wrap="square" rtlCol="0">
            <a:spAutoFit/>
          </a:bodyPr>
          <a:lstStyle/>
          <a:p>
            <a:pPr algn="just"/>
            <a:r>
              <a:rPr lang="en-US" sz="1400" b="1" dirty="0">
                <a:solidFill>
                  <a:srgbClr val="1C1C1C"/>
                </a:solidFill>
                <a:cs typeface="Times New Roman" panose="02020603050405020304" pitchFamily="18" charset="0"/>
              </a:rPr>
              <a:t>Vain Imaginations! </a:t>
            </a:r>
            <a:r>
              <a:rPr lang="en-US" sz="1400" b="1" dirty="0">
                <a:solidFill>
                  <a:srgbClr val="1C1C1C"/>
                </a:solidFill>
                <a:latin typeface="Times New Roman" panose="02020603050405020304" pitchFamily="18" charset="0"/>
                <a:cs typeface="Times New Roman" panose="02020603050405020304" pitchFamily="18" charset="0"/>
              </a:rPr>
              <a:t>– </a:t>
            </a:r>
            <a:r>
              <a:rPr lang="en-US" sz="1200" dirty="0">
                <a:solidFill>
                  <a:srgbClr val="1C1C1C"/>
                </a:solidFill>
                <a:latin typeface="Times New Roman" panose="02020603050405020304" pitchFamily="18" charset="0"/>
                <a:cs typeface="Times New Roman" panose="02020603050405020304" pitchFamily="18" charset="0"/>
              </a:rPr>
              <a:t>1. </a:t>
            </a:r>
            <a:r>
              <a:rPr lang="en-US" sz="1200" i="0" dirty="0">
                <a:solidFill>
                  <a:srgbClr val="1C1C1C"/>
                </a:solidFill>
                <a:effectLst/>
                <a:latin typeface="Times New Roman" panose="02020603050405020304" pitchFamily="18" charset="0"/>
                <a:cs typeface="Times New Roman" panose="02020603050405020304" pitchFamily="18" charset="0"/>
              </a:rPr>
              <a:t>Empty; worthless; having no substance, value or importance; Fruitless; ineffectual; Proud of petty things or of trifling attainments; elated with a high opinion of one's own accomplishments or with things more showy than valuable; conceited; Empty; unreal; Showy; ostentatious. Using your imagination instead of Scriptures to ‘create’ even more ‘new’ ideas - such as making a new Amerika to fit within a global world! </a:t>
            </a:r>
          </a:p>
        </p:txBody>
      </p:sp>
      <p:sp>
        <p:nvSpPr>
          <p:cNvPr id="33" name="TextBox 32">
            <a:extLst>
              <a:ext uri="{FF2B5EF4-FFF2-40B4-BE49-F238E27FC236}">
                <a16:creationId xmlns:a16="http://schemas.microsoft.com/office/drawing/2014/main" id="{430A7426-55A1-41CB-A750-A6A7DA399F63}"/>
              </a:ext>
            </a:extLst>
          </p:cNvPr>
          <p:cNvSpPr txBox="1"/>
          <p:nvPr/>
        </p:nvSpPr>
        <p:spPr>
          <a:xfrm>
            <a:off x="6115665" y="1538054"/>
            <a:ext cx="5960924" cy="1200329"/>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I perceive that in all things ye are too superstitious. For as I passed by, and beheld your devotions, I found an altar with this inscription, TO THE UNKNOWN GOD. Whom therefore ye ignorantly worship, him declare I unto you. God that made the world and all things therein, seeing that he is Lord of heaven and earth, dwelleth not in temples made with hands; Neither is worshipped with men's hands, as though he needed any thing, seeing he giveth to all life, and breath, and all things;  </a:t>
            </a:r>
            <a:r>
              <a:rPr lang="en-US" sz="1200" b="1" dirty="0">
                <a:solidFill>
                  <a:srgbClr val="FF0000"/>
                </a:solidFill>
                <a:latin typeface="Times New Roman" panose="02020603050405020304" pitchFamily="18" charset="0"/>
                <a:cs typeface="Times New Roman" panose="02020603050405020304" pitchFamily="18" charset="0"/>
              </a:rPr>
              <a:t>Acts 17:22-25</a:t>
            </a:r>
          </a:p>
        </p:txBody>
      </p:sp>
      <p:sp>
        <p:nvSpPr>
          <p:cNvPr id="34" name="TextBox 33">
            <a:extLst>
              <a:ext uri="{FF2B5EF4-FFF2-40B4-BE49-F238E27FC236}">
                <a16:creationId xmlns:a16="http://schemas.microsoft.com/office/drawing/2014/main" id="{553BF3E5-28D3-441A-AA82-431C1E6692CA}"/>
              </a:ext>
            </a:extLst>
          </p:cNvPr>
          <p:cNvSpPr txBox="1"/>
          <p:nvPr/>
        </p:nvSpPr>
        <p:spPr>
          <a:xfrm>
            <a:off x="6096000" y="2649895"/>
            <a:ext cx="6000245" cy="861774"/>
          </a:xfrm>
          <a:prstGeom prst="rect">
            <a:avLst/>
          </a:prstGeom>
          <a:noFill/>
        </p:spPr>
        <p:txBody>
          <a:bodyPr wrap="square" rtlCol="0">
            <a:spAutoFit/>
          </a:bodyPr>
          <a:lstStyle/>
          <a:p>
            <a:pPr algn="just"/>
            <a:r>
              <a:rPr lang="en-US" sz="1400" b="1" dirty="0"/>
              <a:t>They have a darkened / blind heart </a:t>
            </a:r>
            <a:r>
              <a:rPr lang="en-US" sz="1200" dirty="0">
                <a:latin typeface="Times New Roman" panose="02020603050405020304" pitchFamily="18" charset="0"/>
                <a:cs typeface="Times New Roman" panose="02020603050405020304" pitchFamily="18" charset="0"/>
              </a:rPr>
              <a:t>…</a:t>
            </a:r>
            <a:r>
              <a:rPr lang="en-US" sz="1200" b="1" i="1" dirty="0">
                <a:solidFill>
                  <a:srgbClr val="CC6600"/>
                </a:solidFill>
                <a:latin typeface="Times New Roman" panose="02020603050405020304" pitchFamily="18" charset="0"/>
                <a:cs typeface="Times New Roman" panose="02020603050405020304" pitchFamily="18" charset="0"/>
              </a:rPr>
              <a:t>walk in the vanity of their mind, Having the understanding darkened, being alienated from the life of God through the ignorance that is in them, because of the blindness of their heart: Who being past feeling have given themselves over unto lasciviousness, to work all uncleanness with greediness.  </a:t>
            </a:r>
            <a:r>
              <a:rPr lang="en-US" sz="1200" b="1" dirty="0">
                <a:solidFill>
                  <a:srgbClr val="FF0000"/>
                </a:solidFill>
                <a:latin typeface="Times New Roman" panose="02020603050405020304" pitchFamily="18" charset="0"/>
                <a:cs typeface="Times New Roman" panose="02020603050405020304" pitchFamily="18" charset="0"/>
              </a:rPr>
              <a:t>Eph 4:17-19</a:t>
            </a:r>
          </a:p>
        </p:txBody>
      </p:sp>
      <p:sp>
        <p:nvSpPr>
          <p:cNvPr id="35" name="TextBox 34">
            <a:extLst>
              <a:ext uri="{FF2B5EF4-FFF2-40B4-BE49-F238E27FC236}">
                <a16:creationId xmlns:a16="http://schemas.microsoft.com/office/drawing/2014/main" id="{20C60B94-4143-4E72-95B6-316CFFAD58CB}"/>
              </a:ext>
            </a:extLst>
          </p:cNvPr>
          <p:cNvSpPr txBox="1"/>
          <p:nvPr/>
        </p:nvSpPr>
        <p:spPr>
          <a:xfrm>
            <a:off x="6115665" y="3433013"/>
            <a:ext cx="5960924" cy="1600438"/>
          </a:xfrm>
          <a:prstGeom prst="rect">
            <a:avLst/>
          </a:prstGeom>
          <a:noFill/>
        </p:spPr>
        <p:txBody>
          <a:bodyPr wrap="square" rtlCol="0">
            <a:spAutoFit/>
          </a:bodyPr>
          <a:lstStyle/>
          <a:p>
            <a:pPr algn="just"/>
            <a:r>
              <a:rPr lang="en-US" sz="1400" b="1" dirty="0"/>
              <a:t>They have become fools! </a:t>
            </a:r>
            <a:r>
              <a:rPr lang="en-US" sz="1200" b="1" dirty="0">
                <a:solidFill>
                  <a:srgbClr val="FF0000"/>
                </a:solidFill>
                <a:latin typeface="Times New Roman" panose="02020603050405020304" pitchFamily="18" charset="0"/>
                <a:cs typeface="Times New Roman" panose="02020603050405020304" pitchFamily="18" charset="0"/>
              </a:rPr>
              <a:t>Proverbs / Ecclesiastes </a:t>
            </a:r>
            <a:r>
              <a:rPr lang="en-US" sz="1400" b="1" dirty="0"/>
              <a:t>-</a:t>
            </a:r>
            <a:r>
              <a:rPr lang="en-US" sz="1200" b="1" i="1" dirty="0">
                <a:solidFill>
                  <a:srgbClr val="CC6600"/>
                </a:solidFill>
                <a:latin typeface="Times New Roman" panose="02020603050405020304" pitchFamily="18" charset="0"/>
                <a:cs typeface="Times New Roman" panose="02020603050405020304" pitchFamily="18" charset="0"/>
              </a:rPr>
              <a:t>…fools despise wisdom and instruction. …prosperity of fools shall destroy them. …shame shall be the promotion of fools. …fools die for want of wisdom.  …the heart of fools </a:t>
            </a:r>
            <a:r>
              <a:rPr lang="en-US" sz="1200" b="1" i="1" dirty="0" err="1">
                <a:solidFill>
                  <a:srgbClr val="CC6600"/>
                </a:solidFill>
                <a:latin typeface="Times New Roman" panose="02020603050405020304" pitchFamily="18" charset="0"/>
                <a:cs typeface="Times New Roman" panose="02020603050405020304" pitchFamily="18" charset="0"/>
              </a:rPr>
              <a:t>proclaimeth</a:t>
            </a:r>
            <a:r>
              <a:rPr lang="en-US" sz="1200" b="1" i="1" dirty="0">
                <a:solidFill>
                  <a:srgbClr val="CC6600"/>
                </a:solidFill>
                <a:latin typeface="Times New Roman" panose="02020603050405020304" pitchFamily="18" charset="0"/>
                <a:cs typeface="Times New Roman" panose="02020603050405020304" pitchFamily="18" charset="0"/>
              </a:rPr>
              <a:t> foolishness.  …it is abomination to fools to depart from evil.  …a companion of fools shall be destroyed.  … the folly of fools is deceit.  Fools make a mock at sin… …that which is in the midst of fools is made known. …the mouth of fools </a:t>
            </a:r>
            <a:r>
              <a:rPr lang="en-US" sz="1200" b="1" i="1" dirty="0" err="1">
                <a:solidFill>
                  <a:srgbClr val="CC6600"/>
                </a:solidFill>
                <a:latin typeface="Times New Roman" panose="02020603050405020304" pitchFamily="18" charset="0"/>
                <a:cs typeface="Times New Roman" panose="02020603050405020304" pitchFamily="18" charset="0"/>
              </a:rPr>
              <a:t>poureth</a:t>
            </a:r>
            <a:r>
              <a:rPr lang="en-US" sz="1200" b="1" i="1" dirty="0">
                <a:solidFill>
                  <a:srgbClr val="CC6600"/>
                </a:solidFill>
                <a:latin typeface="Times New Roman" panose="02020603050405020304" pitchFamily="18" charset="0"/>
                <a:cs typeface="Times New Roman" panose="02020603050405020304" pitchFamily="18" charset="0"/>
              </a:rPr>
              <a:t> out foolishness.  …the mouth of fools </a:t>
            </a:r>
            <a:r>
              <a:rPr lang="en-US" sz="1200" b="1" i="1" dirty="0" err="1">
                <a:solidFill>
                  <a:srgbClr val="CC6600"/>
                </a:solidFill>
                <a:latin typeface="Times New Roman" panose="02020603050405020304" pitchFamily="18" charset="0"/>
                <a:cs typeface="Times New Roman" panose="02020603050405020304" pitchFamily="18" charset="0"/>
              </a:rPr>
              <a:t>feedeth</a:t>
            </a:r>
            <a:r>
              <a:rPr lang="en-US" sz="1200" b="1" i="1" dirty="0">
                <a:solidFill>
                  <a:srgbClr val="CC6600"/>
                </a:solidFill>
                <a:latin typeface="Times New Roman" panose="02020603050405020304" pitchFamily="18" charset="0"/>
                <a:cs typeface="Times New Roman" panose="02020603050405020304" pitchFamily="18" charset="0"/>
              </a:rPr>
              <a:t> on foolishness.  …the instruction of fools is folly. … the heart of fools is in the house of mirth. … anger </a:t>
            </a:r>
            <a:r>
              <a:rPr lang="en-US" sz="1200" b="1" i="1" dirty="0" err="1">
                <a:solidFill>
                  <a:srgbClr val="CC6600"/>
                </a:solidFill>
                <a:latin typeface="Times New Roman" panose="02020603050405020304" pitchFamily="18" charset="0"/>
                <a:cs typeface="Times New Roman" panose="02020603050405020304" pitchFamily="18" charset="0"/>
              </a:rPr>
              <a:t>resteth</a:t>
            </a:r>
            <a:r>
              <a:rPr lang="en-US" sz="1200" b="1" i="1" dirty="0">
                <a:solidFill>
                  <a:srgbClr val="CC6600"/>
                </a:solidFill>
                <a:latin typeface="Times New Roman" panose="02020603050405020304" pitchFamily="18" charset="0"/>
                <a:cs typeface="Times New Roman" panose="02020603050405020304" pitchFamily="18" charset="0"/>
              </a:rPr>
              <a:t> in the bosom of fools.  </a:t>
            </a:r>
          </a:p>
        </p:txBody>
      </p:sp>
      <p:sp>
        <p:nvSpPr>
          <p:cNvPr id="36" name="TextBox 35">
            <a:extLst>
              <a:ext uri="{FF2B5EF4-FFF2-40B4-BE49-F238E27FC236}">
                <a16:creationId xmlns:a16="http://schemas.microsoft.com/office/drawing/2014/main" id="{7B0724ED-63C6-40C0-9A93-FDC327A0AF6C}"/>
              </a:ext>
            </a:extLst>
          </p:cNvPr>
          <p:cNvSpPr txBox="1"/>
          <p:nvPr/>
        </p:nvSpPr>
        <p:spPr>
          <a:xfrm>
            <a:off x="6096000" y="4974459"/>
            <a:ext cx="6000245"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Because of those ‘choices’ they made, what does God do TO them?</a:t>
            </a:r>
          </a:p>
        </p:txBody>
      </p:sp>
      <p:sp>
        <p:nvSpPr>
          <p:cNvPr id="37" name="TextBox 36">
            <a:extLst>
              <a:ext uri="{FF2B5EF4-FFF2-40B4-BE49-F238E27FC236}">
                <a16:creationId xmlns:a16="http://schemas.microsoft.com/office/drawing/2014/main" id="{68FE844B-966C-46ED-9866-03F11C8D3E7D}"/>
              </a:ext>
            </a:extLst>
          </p:cNvPr>
          <p:cNvSpPr txBox="1"/>
          <p:nvPr/>
        </p:nvSpPr>
        <p:spPr>
          <a:xfrm>
            <a:off x="6105833" y="5235999"/>
            <a:ext cx="6000244" cy="492443"/>
          </a:xfrm>
          <a:prstGeom prst="rect">
            <a:avLst/>
          </a:prstGeom>
          <a:noFill/>
        </p:spPr>
        <p:txBody>
          <a:bodyPr wrap="square" rtlCol="0">
            <a:spAutoFit/>
          </a:bodyPr>
          <a:lstStyle/>
          <a:p>
            <a:r>
              <a:rPr lang="en-US" sz="1400" b="1" dirty="0"/>
              <a:t>Gave them up to uncleanness</a:t>
            </a:r>
            <a:r>
              <a:rPr lang="en-US" sz="1200" dirty="0">
                <a:latin typeface="Times New Roman" panose="02020603050405020304" pitchFamily="18" charset="0"/>
                <a:cs typeface="Times New Roman" panose="02020603050405020304" pitchFamily="18" charset="0"/>
              </a:rPr>
              <a:t> – to dishonour their own bodies between themselves! </a:t>
            </a:r>
            <a:r>
              <a:rPr lang="en-US" sz="1200" b="1" i="1" dirty="0">
                <a:solidFill>
                  <a:srgbClr val="CC6600"/>
                </a:solidFill>
                <a:latin typeface="Times New Roman" panose="02020603050405020304" pitchFamily="18" charset="0"/>
                <a:cs typeface="Times New Roman" panose="02020603050405020304" pitchFamily="18" charset="0"/>
              </a:rPr>
              <a:t>As snow in summer, and as rain in harvest, so </a:t>
            </a:r>
            <a:r>
              <a:rPr lang="en-US" sz="1200" b="1" i="1" dirty="0" err="1">
                <a:solidFill>
                  <a:srgbClr val="CC6600"/>
                </a:solidFill>
                <a:latin typeface="Times New Roman" panose="02020603050405020304" pitchFamily="18" charset="0"/>
                <a:cs typeface="Times New Roman" panose="02020603050405020304" pitchFamily="18" charset="0"/>
              </a:rPr>
              <a:t>honour</a:t>
            </a:r>
            <a:r>
              <a:rPr lang="en-US" sz="1200" b="1" i="1" dirty="0">
                <a:solidFill>
                  <a:srgbClr val="CC6600"/>
                </a:solidFill>
                <a:latin typeface="Times New Roman" panose="02020603050405020304" pitchFamily="18" charset="0"/>
                <a:cs typeface="Times New Roman" panose="02020603050405020304" pitchFamily="18" charset="0"/>
              </a:rPr>
              <a:t> is not seemly for a fool. </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Honour</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None</a:t>
            </a:r>
            <a:r>
              <a:rPr lang="en-US" sz="12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86C78E58-4DF4-4E26-B39F-32AE55503D7D}"/>
              </a:ext>
            </a:extLst>
          </p:cNvPr>
          <p:cNvSpPr txBox="1"/>
          <p:nvPr/>
        </p:nvSpPr>
        <p:spPr>
          <a:xfrm>
            <a:off x="6105834" y="5619091"/>
            <a:ext cx="5900568" cy="492443"/>
          </a:xfrm>
          <a:prstGeom prst="rect">
            <a:avLst/>
          </a:prstGeom>
          <a:noFill/>
        </p:spPr>
        <p:txBody>
          <a:bodyPr wrap="square" rtlCol="0">
            <a:spAutoFit/>
          </a:bodyPr>
          <a:lstStyle/>
          <a:p>
            <a:pPr algn="just"/>
            <a:r>
              <a:rPr lang="en-US" sz="1400" b="1" dirty="0"/>
              <a:t>Gave them up unto vile affections </a:t>
            </a:r>
            <a:r>
              <a:rPr lang="en-US" sz="1200" dirty="0">
                <a:latin typeface="Times New Roman" panose="02020603050405020304" pitchFamily="18" charset="0"/>
                <a:cs typeface="Times New Roman" panose="02020603050405020304" pitchFamily="18" charset="0"/>
              </a:rPr>
              <a:t>– Today’s perverted lifestyle ‘affections’ are vile! “</a:t>
            </a:r>
            <a:r>
              <a:rPr lang="en-US" sz="1200" i="1" dirty="0">
                <a:effectLst/>
                <a:latin typeface="Times New Roman" panose="02020603050405020304" pitchFamily="18" charset="0"/>
                <a:cs typeface="Times New Roman" panose="02020603050405020304" pitchFamily="18" charset="0"/>
              </a:rPr>
              <a:t>Vile”</a:t>
            </a:r>
            <a:r>
              <a:rPr lang="en-US" sz="1200" i="0" dirty="0">
                <a:effectLst/>
                <a:latin typeface="Times New Roman" panose="02020603050405020304" pitchFamily="18" charset="0"/>
                <a:cs typeface="Times New Roman" panose="02020603050405020304" pitchFamily="18" charset="0"/>
              </a:rPr>
              <a:t> is something so morally wrong or offensive as to be thoroughly disgusting. </a:t>
            </a:r>
            <a:endParaRPr lang="en-US" sz="1200" dirty="0">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F69CC17A-1092-4416-890F-B4B0B9B9F8ED}"/>
              </a:ext>
            </a:extLst>
          </p:cNvPr>
          <p:cNvSpPr txBox="1"/>
          <p:nvPr/>
        </p:nvSpPr>
        <p:spPr>
          <a:xfrm>
            <a:off x="6115665" y="5993603"/>
            <a:ext cx="5900568" cy="677108"/>
          </a:xfrm>
          <a:prstGeom prst="rect">
            <a:avLst/>
          </a:prstGeom>
          <a:noFill/>
        </p:spPr>
        <p:txBody>
          <a:bodyPr wrap="square" rtlCol="0">
            <a:spAutoFit/>
          </a:bodyPr>
          <a:lstStyle/>
          <a:p>
            <a:pPr algn="just"/>
            <a:r>
              <a:rPr lang="en-US" sz="1400" b="1" dirty="0"/>
              <a:t>Gave them over to a reprobate mind:</a:t>
            </a:r>
            <a:r>
              <a:rPr lang="en-US" sz="1200" b="0" i="0" dirty="0">
                <a:solidFill>
                  <a:srgbClr val="1C1C1C"/>
                </a:solidFill>
                <a:effectLst/>
                <a:latin typeface="Times New Roman" panose="02020603050405020304" pitchFamily="18" charset="0"/>
                <a:cs typeface="Times New Roman" panose="02020603050405020304" pitchFamily="18" charset="0"/>
              </a:rPr>
              <a:t> Abandoned in sin; lost to virtue or grace; abandoned to error, to sin, or in apostasy</a:t>
            </a:r>
            <a:r>
              <a:rPr lang="en-US" sz="1200" dirty="0">
                <a:solidFill>
                  <a:srgbClr val="1C1C1C"/>
                </a:solidFill>
                <a:latin typeface="Times New Roman" panose="02020603050405020304" pitchFamily="18" charset="0"/>
                <a:cs typeface="Times New Roman" panose="02020603050405020304" pitchFamily="18" charset="0"/>
              </a:rPr>
              <a:t>; t</a:t>
            </a:r>
            <a:r>
              <a:rPr lang="en-US" sz="1200" b="0" i="0" dirty="0">
                <a:solidFill>
                  <a:srgbClr val="1C1C1C"/>
                </a:solidFill>
                <a:effectLst/>
                <a:latin typeface="Times New Roman" panose="02020603050405020304" pitchFamily="18" charset="0"/>
                <a:cs typeface="Times New Roman" panose="02020603050405020304" pitchFamily="18" charset="0"/>
              </a:rPr>
              <a:t>o disapprove with detestation or marks of extreme; to abandon to wickedness and eternal destruction.</a:t>
            </a:r>
          </a:p>
        </p:txBody>
      </p:sp>
      <p:sp>
        <p:nvSpPr>
          <p:cNvPr id="40" name="Rectangle 39">
            <a:extLst>
              <a:ext uri="{FF2B5EF4-FFF2-40B4-BE49-F238E27FC236}">
                <a16:creationId xmlns:a16="http://schemas.microsoft.com/office/drawing/2014/main" id="{98DF71D2-1501-408E-AE84-2A8574A1B831}"/>
              </a:ext>
            </a:extLst>
          </p:cNvPr>
          <p:cNvSpPr/>
          <p:nvPr/>
        </p:nvSpPr>
        <p:spPr>
          <a:xfrm>
            <a:off x="6361471" y="308143"/>
            <a:ext cx="5476562" cy="276999"/>
          </a:xfrm>
          <a:prstGeom prst="rect">
            <a:avLst/>
          </a:prstGeom>
          <a:noFill/>
          <a:ln w="28575">
            <a:solidFill>
              <a:schemeClr val="tx1"/>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2B8E14B-D5F9-4DE1-B511-FC2B0CDD1BF1}"/>
              </a:ext>
            </a:extLst>
          </p:cNvPr>
          <p:cNvSpPr/>
          <p:nvPr/>
        </p:nvSpPr>
        <p:spPr>
          <a:xfrm>
            <a:off x="6361471" y="5023619"/>
            <a:ext cx="5476562" cy="237335"/>
          </a:xfrm>
          <a:prstGeom prst="rect">
            <a:avLst/>
          </a:prstGeom>
          <a:noFill/>
          <a:ln w="19050">
            <a:solidFill>
              <a:schemeClr val="tx1"/>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a:extLst>
              <a:ext uri="{FF2B5EF4-FFF2-40B4-BE49-F238E27FC236}">
                <a16:creationId xmlns:a16="http://schemas.microsoft.com/office/drawing/2014/main" id="{8C787777-AB8C-4621-A91C-6BD42374353F}"/>
              </a:ext>
            </a:extLst>
          </p:cNvPr>
          <p:cNvCxnSpPr>
            <a:stCxn id="8" idx="3"/>
          </p:cNvCxnSpPr>
          <p:nvPr/>
        </p:nvCxnSpPr>
        <p:spPr>
          <a:xfrm flipV="1">
            <a:off x="4509247" y="780585"/>
            <a:ext cx="1606418" cy="608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6B65897-74A1-4C24-A01D-FB540B1B7E47}"/>
              </a:ext>
            </a:extLst>
          </p:cNvPr>
          <p:cNvCxnSpPr>
            <a:stCxn id="9" idx="3"/>
          </p:cNvCxnSpPr>
          <p:nvPr/>
        </p:nvCxnSpPr>
        <p:spPr>
          <a:xfrm>
            <a:off x="4509247" y="1606223"/>
            <a:ext cx="1721904" cy="1132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A78E613-32E4-45BF-A986-308E46248A57}"/>
              </a:ext>
            </a:extLst>
          </p:cNvPr>
          <p:cNvCxnSpPr/>
          <p:nvPr/>
        </p:nvCxnSpPr>
        <p:spPr>
          <a:xfrm>
            <a:off x="4783873" y="2064122"/>
            <a:ext cx="1331792" cy="1447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65574A3-DBCC-4135-AC0C-B7D54E6CEB19}"/>
              </a:ext>
            </a:extLst>
          </p:cNvPr>
          <p:cNvCxnSpPr/>
          <p:nvPr/>
        </p:nvCxnSpPr>
        <p:spPr>
          <a:xfrm>
            <a:off x="3962401" y="3246074"/>
            <a:ext cx="2220229" cy="2036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72793841-1FBC-451C-AA4C-6D4C3455581F}"/>
              </a:ext>
            </a:extLst>
          </p:cNvPr>
          <p:cNvCxnSpPr/>
          <p:nvPr/>
        </p:nvCxnSpPr>
        <p:spPr>
          <a:xfrm>
            <a:off x="4972046" y="4385143"/>
            <a:ext cx="1259105" cy="13432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3351221F-B169-4EE9-A4C6-B4C82190544C}"/>
              </a:ext>
            </a:extLst>
          </p:cNvPr>
          <p:cNvCxnSpPr>
            <a:stCxn id="25" idx="3"/>
          </p:cNvCxnSpPr>
          <p:nvPr/>
        </p:nvCxnSpPr>
        <p:spPr>
          <a:xfrm flipV="1">
            <a:off x="4634753" y="6185647"/>
            <a:ext cx="1461247" cy="103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84970249-C7F1-4A89-BA7D-20CBA381CEFD}"/>
              </a:ext>
            </a:extLst>
          </p:cNvPr>
          <p:cNvSpPr txBox="1"/>
          <p:nvPr/>
        </p:nvSpPr>
        <p:spPr>
          <a:xfrm>
            <a:off x="9938327" y="6393712"/>
            <a:ext cx="1874982"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Pay backs now </a:t>
            </a:r>
            <a:r>
              <a:rPr lang="en-US" sz="1200" b="1" u="sng" dirty="0">
                <a:latin typeface="Times New Roman" panose="02020603050405020304" pitchFamily="18" charset="0"/>
                <a:cs typeface="Times New Roman" panose="02020603050405020304" pitchFamily="18" charset="0"/>
              </a:rPr>
              <a:t>and</a:t>
            </a:r>
            <a:r>
              <a:rPr lang="en-US" sz="1200" b="1" dirty="0">
                <a:latin typeface="Times New Roman" panose="02020603050405020304" pitchFamily="18" charset="0"/>
                <a:cs typeface="Times New Roman" panose="02020603050405020304" pitchFamily="18" charset="0"/>
              </a:rPr>
              <a:t> later!</a:t>
            </a:r>
          </a:p>
        </p:txBody>
      </p:sp>
      <p:cxnSp>
        <p:nvCxnSpPr>
          <p:cNvPr id="63" name="Straight Arrow Connector 62">
            <a:extLst>
              <a:ext uri="{FF2B5EF4-FFF2-40B4-BE49-F238E27FC236}">
                <a16:creationId xmlns:a16="http://schemas.microsoft.com/office/drawing/2014/main" id="{650884D6-6D31-4177-8D41-991837331476}"/>
              </a:ext>
            </a:extLst>
          </p:cNvPr>
          <p:cNvCxnSpPr>
            <a:cxnSpLocks/>
            <a:endCxn id="61" idx="1"/>
          </p:cNvCxnSpPr>
          <p:nvPr/>
        </p:nvCxnSpPr>
        <p:spPr>
          <a:xfrm>
            <a:off x="5163127" y="5619091"/>
            <a:ext cx="4775200" cy="9131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0DE64C17-001A-4B52-B494-6E2240C41110}"/>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64A2480C-3E92-4218-B7A8-217897ED2BF0}"/>
              </a:ext>
            </a:extLst>
          </p:cNvPr>
          <p:cNvSpPr txBox="1"/>
          <p:nvPr/>
        </p:nvSpPr>
        <p:spPr>
          <a:xfrm>
            <a:off x="798989" y="79899"/>
            <a:ext cx="2713756"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The Results of People’s Actions Today</a:t>
            </a:r>
          </a:p>
        </p:txBody>
      </p:sp>
    </p:spTree>
    <p:extLst>
      <p:ext uri="{BB962C8B-B14F-4D97-AF65-F5344CB8AC3E}">
        <p14:creationId xmlns:p14="http://schemas.microsoft.com/office/powerpoint/2010/main" val="33000049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wipe(left)">
                                      <p:cBhvr>
                                        <p:cTn id="13" dur="1000"/>
                                        <p:tgtEl>
                                          <p:spTgt spid="46"/>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10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1000"/>
                                        <p:tgtEl>
                                          <p:spTgt spid="48"/>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par>
                          <p:cTn id="45" fill="hold">
                            <p:stCondLst>
                              <p:cond delay="500"/>
                            </p:stCondLst>
                            <p:childTnLst>
                              <p:par>
                                <p:cTn id="46" presetID="22" presetClass="entr" presetSubtype="1" fill="hold" nodeType="after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up)">
                                      <p:cBhvr>
                                        <p:cTn id="48" dur="1000"/>
                                        <p:tgtEl>
                                          <p:spTgt spid="50"/>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1000"/>
                                        <p:tgtEl>
                                          <p:spTgt spid="36"/>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wipe(up)">
                                      <p:cBhvr>
                                        <p:cTn id="60" dur="1000"/>
                                        <p:tgtEl>
                                          <p:spTgt spid="41"/>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500" fill="hold"/>
                                        <p:tgtEl>
                                          <p:spTgt spid="26"/>
                                        </p:tgtEl>
                                        <p:attrNameLst>
                                          <p:attrName>ppt_w</p:attrName>
                                        </p:attrNameLst>
                                      </p:cBhvr>
                                      <p:tavLst>
                                        <p:tav tm="0">
                                          <p:val>
                                            <p:fltVal val="0"/>
                                          </p:val>
                                        </p:tav>
                                        <p:tav tm="100000">
                                          <p:val>
                                            <p:strVal val="#ppt_w"/>
                                          </p:val>
                                        </p:tav>
                                      </p:tavLst>
                                    </p:anim>
                                    <p:anim calcmode="lin" valueType="num">
                                      <p:cBhvr>
                                        <p:cTn id="66" dur="500" fill="hold"/>
                                        <p:tgtEl>
                                          <p:spTgt spid="26"/>
                                        </p:tgtEl>
                                        <p:attrNameLst>
                                          <p:attrName>ppt_h</p:attrName>
                                        </p:attrNameLst>
                                      </p:cBhvr>
                                      <p:tavLst>
                                        <p:tav tm="0">
                                          <p:val>
                                            <p:fltVal val="0"/>
                                          </p:val>
                                        </p:tav>
                                        <p:tav tm="100000">
                                          <p:val>
                                            <p:strVal val="#ppt_h"/>
                                          </p:val>
                                        </p:tav>
                                      </p:tavLst>
                                    </p:anim>
                                    <p:animEffect transition="in" filter="fade">
                                      <p:cBhvr>
                                        <p:cTn id="67" dur="500"/>
                                        <p:tgtEl>
                                          <p:spTgt spid="26"/>
                                        </p:tgtEl>
                                      </p:cBhvr>
                                    </p:animEffect>
                                  </p:childTnLst>
                                </p:cTn>
                              </p:par>
                            </p:childTnLst>
                          </p:cTn>
                        </p:par>
                        <p:par>
                          <p:cTn id="68" fill="hold">
                            <p:stCondLst>
                              <p:cond delay="500"/>
                            </p:stCondLst>
                            <p:childTnLst>
                              <p:par>
                                <p:cTn id="69" presetID="22" presetClass="entr" presetSubtype="1" fill="hold" nodeType="after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wipe(up)">
                                      <p:cBhvr>
                                        <p:cTn id="71" dur="1000"/>
                                        <p:tgtEl>
                                          <p:spTgt spid="52"/>
                                        </p:tgtEl>
                                      </p:cBhvr>
                                    </p:animEffect>
                                  </p:childTnLst>
                                </p:cTn>
                              </p:par>
                            </p:childTnLst>
                          </p:cTn>
                        </p:par>
                        <p:par>
                          <p:cTn id="72" fill="hold">
                            <p:stCondLst>
                              <p:cond delay="150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1000"/>
                                        <p:tgtEl>
                                          <p:spTgt spid="37"/>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p:cTn id="80" dur="500" fill="hold"/>
                                        <p:tgtEl>
                                          <p:spTgt spid="27"/>
                                        </p:tgtEl>
                                        <p:attrNameLst>
                                          <p:attrName>ppt_w</p:attrName>
                                        </p:attrNameLst>
                                      </p:cBhvr>
                                      <p:tavLst>
                                        <p:tav tm="0">
                                          <p:val>
                                            <p:fltVal val="0"/>
                                          </p:val>
                                        </p:tav>
                                        <p:tav tm="100000">
                                          <p:val>
                                            <p:strVal val="#ppt_w"/>
                                          </p:val>
                                        </p:tav>
                                      </p:tavLst>
                                    </p:anim>
                                    <p:anim calcmode="lin" valueType="num">
                                      <p:cBhvr>
                                        <p:cTn id="81" dur="500" fill="hold"/>
                                        <p:tgtEl>
                                          <p:spTgt spid="27"/>
                                        </p:tgtEl>
                                        <p:attrNameLst>
                                          <p:attrName>ppt_h</p:attrName>
                                        </p:attrNameLst>
                                      </p:cBhvr>
                                      <p:tavLst>
                                        <p:tav tm="0">
                                          <p:val>
                                            <p:fltVal val="0"/>
                                          </p:val>
                                        </p:tav>
                                        <p:tav tm="100000">
                                          <p:val>
                                            <p:strVal val="#ppt_h"/>
                                          </p:val>
                                        </p:tav>
                                      </p:tavLst>
                                    </p:anim>
                                    <p:animEffect transition="in" filter="fade">
                                      <p:cBhvr>
                                        <p:cTn id="82" dur="500"/>
                                        <p:tgtEl>
                                          <p:spTgt spid="27"/>
                                        </p:tgtEl>
                                      </p:cBhvr>
                                    </p:animEffect>
                                  </p:childTnLst>
                                </p:cTn>
                              </p:par>
                            </p:childTnLst>
                          </p:cTn>
                        </p:par>
                        <p:par>
                          <p:cTn id="83" fill="hold">
                            <p:stCondLst>
                              <p:cond delay="500"/>
                            </p:stCondLst>
                            <p:childTnLst>
                              <p:par>
                                <p:cTn id="84" presetID="22" presetClass="entr" presetSubtype="1"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wipe(up)">
                                      <p:cBhvr>
                                        <p:cTn id="86" dur="1000"/>
                                        <p:tgtEl>
                                          <p:spTgt spid="54"/>
                                        </p:tgtEl>
                                      </p:cBhvr>
                                    </p:animEffect>
                                  </p:childTnLst>
                                </p:cTn>
                              </p:par>
                            </p:childTnLst>
                          </p:cTn>
                        </p:par>
                        <p:par>
                          <p:cTn id="87" fill="hold">
                            <p:stCondLst>
                              <p:cond delay="1500"/>
                            </p:stCondLst>
                            <p:childTnLst>
                              <p:par>
                                <p:cTn id="88" presetID="10" presetClass="entr" presetSubtype="0"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fade">
                                      <p:cBhvr>
                                        <p:cTn id="90" dur="100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anim calcmode="lin" valueType="num">
                                      <p:cBhvr>
                                        <p:cTn id="95" dur="500" fill="hold"/>
                                        <p:tgtEl>
                                          <p:spTgt spid="25"/>
                                        </p:tgtEl>
                                        <p:attrNameLst>
                                          <p:attrName>ppt_w</p:attrName>
                                        </p:attrNameLst>
                                      </p:cBhvr>
                                      <p:tavLst>
                                        <p:tav tm="0">
                                          <p:val>
                                            <p:fltVal val="0"/>
                                          </p:val>
                                        </p:tav>
                                        <p:tav tm="100000">
                                          <p:val>
                                            <p:strVal val="#ppt_w"/>
                                          </p:val>
                                        </p:tav>
                                      </p:tavLst>
                                    </p:anim>
                                    <p:anim calcmode="lin" valueType="num">
                                      <p:cBhvr>
                                        <p:cTn id="96" dur="500" fill="hold"/>
                                        <p:tgtEl>
                                          <p:spTgt spid="25"/>
                                        </p:tgtEl>
                                        <p:attrNameLst>
                                          <p:attrName>ppt_h</p:attrName>
                                        </p:attrNameLst>
                                      </p:cBhvr>
                                      <p:tavLst>
                                        <p:tav tm="0">
                                          <p:val>
                                            <p:fltVal val="0"/>
                                          </p:val>
                                        </p:tav>
                                        <p:tav tm="100000">
                                          <p:val>
                                            <p:strVal val="#ppt_h"/>
                                          </p:val>
                                        </p:tav>
                                      </p:tavLst>
                                    </p:anim>
                                    <p:animEffect transition="in" filter="fade">
                                      <p:cBhvr>
                                        <p:cTn id="97" dur="500"/>
                                        <p:tgtEl>
                                          <p:spTgt spid="25"/>
                                        </p:tgtEl>
                                      </p:cBhvr>
                                    </p:animEffect>
                                  </p:childTnLst>
                                </p:cTn>
                              </p:par>
                            </p:childTnLst>
                          </p:cTn>
                        </p:par>
                        <p:par>
                          <p:cTn id="98" fill="hold">
                            <p:stCondLst>
                              <p:cond delay="500"/>
                            </p:stCondLst>
                            <p:childTnLst>
                              <p:par>
                                <p:cTn id="99" presetID="22" presetClass="entr" presetSubtype="8"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wipe(left)">
                                      <p:cBhvr>
                                        <p:cTn id="101" dur="1000"/>
                                        <p:tgtEl>
                                          <p:spTgt spid="56"/>
                                        </p:tgtEl>
                                      </p:cBhvr>
                                    </p:animEffect>
                                  </p:childTnLst>
                                </p:cTn>
                              </p:par>
                            </p:childTnLst>
                          </p:cTn>
                        </p:par>
                        <p:par>
                          <p:cTn id="102" fill="hold">
                            <p:stCondLst>
                              <p:cond delay="1500"/>
                            </p:stCondLst>
                            <p:childTnLst>
                              <p:par>
                                <p:cTn id="103" presetID="10" presetClass="entr" presetSubtype="0"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p:cTn id="110" dur="500" fill="hold"/>
                                        <p:tgtEl>
                                          <p:spTgt spid="24"/>
                                        </p:tgtEl>
                                        <p:attrNameLst>
                                          <p:attrName>ppt_w</p:attrName>
                                        </p:attrNameLst>
                                      </p:cBhvr>
                                      <p:tavLst>
                                        <p:tav tm="0">
                                          <p:val>
                                            <p:fltVal val="0"/>
                                          </p:val>
                                        </p:tav>
                                        <p:tav tm="100000">
                                          <p:val>
                                            <p:strVal val="#ppt_w"/>
                                          </p:val>
                                        </p:tav>
                                      </p:tavLst>
                                    </p:anim>
                                    <p:anim calcmode="lin" valueType="num">
                                      <p:cBhvr>
                                        <p:cTn id="111" dur="500" fill="hold"/>
                                        <p:tgtEl>
                                          <p:spTgt spid="24"/>
                                        </p:tgtEl>
                                        <p:attrNameLst>
                                          <p:attrName>ppt_h</p:attrName>
                                        </p:attrNameLst>
                                      </p:cBhvr>
                                      <p:tavLst>
                                        <p:tav tm="0">
                                          <p:val>
                                            <p:fltVal val="0"/>
                                          </p:val>
                                        </p:tav>
                                        <p:tav tm="100000">
                                          <p:val>
                                            <p:strVal val="#ppt_h"/>
                                          </p:val>
                                        </p:tav>
                                      </p:tavLst>
                                    </p:anim>
                                    <p:animEffect transition="in" filter="fade">
                                      <p:cBhvr>
                                        <p:cTn id="112" dur="500"/>
                                        <p:tgtEl>
                                          <p:spTgt spid="24"/>
                                        </p:tgtEl>
                                      </p:cBhvr>
                                    </p:animEffect>
                                  </p:childTnLst>
                                </p:cTn>
                              </p:par>
                            </p:childTnLst>
                          </p:cTn>
                        </p:par>
                        <p:par>
                          <p:cTn id="113" fill="hold">
                            <p:stCondLst>
                              <p:cond delay="500"/>
                            </p:stCondLst>
                            <p:childTnLst>
                              <p:par>
                                <p:cTn id="114" presetID="22" presetClass="entr" presetSubtype="8" fill="hold" nodeType="afterEffect">
                                  <p:stCondLst>
                                    <p:cond delay="0"/>
                                  </p:stCondLst>
                                  <p:childTnLst>
                                    <p:set>
                                      <p:cBhvr>
                                        <p:cTn id="115" dur="1" fill="hold">
                                          <p:stCondLst>
                                            <p:cond delay="0"/>
                                          </p:stCondLst>
                                        </p:cTn>
                                        <p:tgtEl>
                                          <p:spTgt spid="63"/>
                                        </p:tgtEl>
                                        <p:attrNameLst>
                                          <p:attrName>style.visibility</p:attrName>
                                        </p:attrNameLst>
                                      </p:cBhvr>
                                      <p:to>
                                        <p:strVal val="visible"/>
                                      </p:to>
                                    </p:set>
                                    <p:animEffect transition="in" filter="wipe(left)">
                                      <p:cBhvr>
                                        <p:cTn id="116" dur="1000"/>
                                        <p:tgtEl>
                                          <p:spTgt spid="63"/>
                                        </p:tgtEl>
                                      </p:cBhvr>
                                    </p:animEffect>
                                  </p:childTnLst>
                                </p:cTn>
                              </p:par>
                            </p:childTnLst>
                          </p:cTn>
                        </p:par>
                        <p:par>
                          <p:cTn id="117" fill="hold">
                            <p:stCondLst>
                              <p:cond delay="1500"/>
                            </p:stCondLst>
                            <p:childTnLst>
                              <p:par>
                                <p:cTn id="118" presetID="53" presetClass="entr" presetSubtype="16" fill="hold" grpId="0" nodeType="afterEffect">
                                  <p:stCondLst>
                                    <p:cond delay="0"/>
                                  </p:stCondLst>
                                  <p:childTnLst>
                                    <p:set>
                                      <p:cBhvr>
                                        <p:cTn id="119" dur="1" fill="hold">
                                          <p:stCondLst>
                                            <p:cond delay="0"/>
                                          </p:stCondLst>
                                        </p:cTn>
                                        <p:tgtEl>
                                          <p:spTgt spid="61"/>
                                        </p:tgtEl>
                                        <p:attrNameLst>
                                          <p:attrName>style.visibility</p:attrName>
                                        </p:attrNameLst>
                                      </p:cBhvr>
                                      <p:to>
                                        <p:strVal val="visible"/>
                                      </p:to>
                                    </p:set>
                                    <p:anim calcmode="lin" valueType="num">
                                      <p:cBhvr>
                                        <p:cTn id="120" dur="1000" fill="hold"/>
                                        <p:tgtEl>
                                          <p:spTgt spid="61"/>
                                        </p:tgtEl>
                                        <p:attrNameLst>
                                          <p:attrName>ppt_w</p:attrName>
                                        </p:attrNameLst>
                                      </p:cBhvr>
                                      <p:tavLst>
                                        <p:tav tm="0">
                                          <p:val>
                                            <p:fltVal val="0"/>
                                          </p:val>
                                        </p:tav>
                                        <p:tav tm="100000">
                                          <p:val>
                                            <p:strVal val="#ppt_w"/>
                                          </p:val>
                                        </p:tav>
                                      </p:tavLst>
                                    </p:anim>
                                    <p:anim calcmode="lin" valueType="num">
                                      <p:cBhvr>
                                        <p:cTn id="121" dur="1000" fill="hold"/>
                                        <p:tgtEl>
                                          <p:spTgt spid="61"/>
                                        </p:tgtEl>
                                        <p:attrNameLst>
                                          <p:attrName>ppt_h</p:attrName>
                                        </p:attrNameLst>
                                      </p:cBhvr>
                                      <p:tavLst>
                                        <p:tav tm="0">
                                          <p:val>
                                            <p:fltVal val="0"/>
                                          </p:val>
                                        </p:tav>
                                        <p:tav tm="100000">
                                          <p:val>
                                            <p:strVal val="#ppt_h"/>
                                          </p:val>
                                        </p:tav>
                                      </p:tavLst>
                                    </p:anim>
                                    <p:animEffect transition="in" filter="fade">
                                      <p:cBhvr>
                                        <p:cTn id="122"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24" grpId="0" animBg="1"/>
      <p:bldP spid="25" grpId="0" animBg="1"/>
      <p:bldP spid="26" grpId="0" animBg="1"/>
      <p:bldP spid="27" grpId="0" animBg="1"/>
      <p:bldP spid="32" grpId="0"/>
      <p:bldP spid="33" grpId="0"/>
      <p:bldP spid="34" grpId="0"/>
      <p:bldP spid="35" grpId="0"/>
      <p:bldP spid="36" grpId="0"/>
      <p:bldP spid="37" grpId="0"/>
      <p:bldP spid="38" grpId="0"/>
      <p:bldP spid="39" grpId="0"/>
      <p:bldP spid="41" grpId="0" animBg="1"/>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8815C4-448C-42B1-AE25-6689C3BC9C0F}"/>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4AD9BBF-F6E6-4510-AC9A-579D3DE9A29A}"/>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3" name="TextBox 2">
            <a:extLst>
              <a:ext uri="{FF2B5EF4-FFF2-40B4-BE49-F238E27FC236}">
                <a16:creationId xmlns:a16="http://schemas.microsoft.com/office/drawing/2014/main" id="{6D1BEAC1-8142-41E5-B7DD-F73A1CFC9FAD}"/>
              </a:ext>
            </a:extLst>
          </p:cNvPr>
          <p:cNvSpPr txBox="1"/>
          <p:nvPr/>
        </p:nvSpPr>
        <p:spPr>
          <a:xfrm>
            <a:off x="80681" y="456590"/>
            <a:ext cx="5961529" cy="6340197"/>
          </a:xfrm>
          <a:prstGeom prst="rect">
            <a:avLst/>
          </a:prstGeom>
          <a:noFill/>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29</a:t>
            </a:r>
            <a:r>
              <a:rPr lang="en-US" sz="1400" b="1" i="1" dirty="0">
                <a:solidFill>
                  <a:srgbClr val="CC6600"/>
                </a:solidFill>
                <a:latin typeface="Times New Roman" panose="02020603050405020304" pitchFamily="18" charset="0"/>
                <a:cs typeface="Times New Roman" panose="02020603050405020304" pitchFamily="18" charset="0"/>
              </a:rPr>
              <a:t>…Being filled with…</a:t>
            </a:r>
          </a:p>
          <a:p>
            <a:pPr algn="ctr"/>
            <a:r>
              <a:rPr lang="en-US" sz="1400" b="1" i="1" dirty="0">
                <a:solidFill>
                  <a:srgbClr val="CC6600"/>
                </a:solidFill>
                <a:latin typeface="Times New Roman" panose="02020603050405020304" pitchFamily="18" charset="0"/>
                <a:cs typeface="Times New Roman" panose="02020603050405020304" pitchFamily="18" charset="0"/>
              </a:rPr>
              <a:t>all unrighteousness,</a:t>
            </a:r>
          </a:p>
          <a:p>
            <a:pPr algn="ctr"/>
            <a:r>
              <a:rPr lang="en-US" sz="1400" b="1" i="1" dirty="0">
                <a:solidFill>
                  <a:srgbClr val="CC6600"/>
                </a:solidFill>
                <a:latin typeface="Times New Roman" panose="02020603050405020304" pitchFamily="18" charset="0"/>
                <a:cs typeface="Times New Roman" panose="02020603050405020304" pitchFamily="18" charset="0"/>
              </a:rPr>
              <a:t>fornication,</a:t>
            </a:r>
          </a:p>
          <a:p>
            <a:pPr algn="ctr"/>
            <a:r>
              <a:rPr lang="en-US" sz="1400" b="1" i="1" dirty="0">
                <a:solidFill>
                  <a:srgbClr val="CC6600"/>
                </a:solidFill>
                <a:latin typeface="Times New Roman" panose="02020603050405020304" pitchFamily="18" charset="0"/>
                <a:cs typeface="Times New Roman" panose="02020603050405020304" pitchFamily="18" charset="0"/>
              </a:rPr>
              <a:t>wickedness,</a:t>
            </a:r>
          </a:p>
          <a:p>
            <a:pPr algn="ctr"/>
            <a:r>
              <a:rPr lang="en-US" sz="1400" b="1" i="1" dirty="0">
                <a:solidFill>
                  <a:srgbClr val="CC6600"/>
                </a:solidFill>
                <a:latin typeface="Times New Roman" panose="02020603050405020304" pitchFamily="18" charset="0"/>
                <a:cs typeface="Times New Roman" panose="02020603050405020304" pitchFamily="18" charset="0"/>
              </a:rPr>
              <a:t>covetousness,</a:t>
            </a:r>
          </a:p>
          <a:p>
            <a:pPr algn="ctr"/>
            <a:r>
              <a:rPr lang="en-US" sz="1400" b="1" i="1" dirty="0">
                <a:solidFill>
                  <a:srgbClr val="CC6600"/>
                </a:solidFill>
                <a:latin typeface="Times New Roman" panose="02020603050405020304" pitchFamily="18" charset="0"/>
                <a:cs typeface="Times New Roman" panose="02020603050405020304" pitchFamily="18" charset="0"/>
              </a:rPr>
              <a:t>maliciousness;</a:t>
            </a:r>
          </a:p>
          <a:p>
            <a:pPr algn="ctr"/>
            <a:r>
              <a:rPr lang="en-US" sz="1400" b="1" i="1" dirty="0">
                <a:solidFill>
                  <a:srgbClr val="CC6600"/>
                </a:solidFill>
                <a:latin typeface="Times New Roman" panose="02020603050405020304" pitchFamily="18" charset="0"/>
                <a:cs typeface="Times New Roman" panose="02020603050405020304" pitchFamily="18" charset="0"/>
              </a:rPr>
              <a:t>full of envy,</a:t>
            </a:r>
          </a:p>
          <a:p>
            <a:pPr algn="ctr"/>
            <a:r>
              <a:rPr lang="en-US" sz="1400" b="1" i="1" dirty="0">
                <a:solidFill>
                  <a:srgbClr val="CC6600"/>
                </a:solidFill>
                <a:latin typeface="Times New Roman" panose="02020603050405020304" pitchFamily="18" charset="0"/>
                <a:cs typeface="Times New Roman" panose="02020603050405020304" pitchFamily="18" charset="0"/>
              </a:rPr>
              <a:t>murder,</a:t>
            </a:r>
          </a:p>
          <a:p>
            <a:pPr algn="ctr"/>
            <a:r>
              <a:rPr lang="en-US" sz="1400" b="1" i="1" dirty="0">
                <a:solidFill>
                  <a:srgbClr val="CC6600"/>
                </a:solidFill>
                <a:latin typeface="Times New Roman" panose="02020603050405020304" pitchFamily="18" charset="0"/>
                <a:cs typeface="Times New Roman" panose="02020603050405020304" pitchFamily="18" charset="0"/>
              </a:rPr>
              <a:t>debate,</a:t>
            </a:r>
          </a:p>
          <a:p>
            <a:pPr algn="ctr"/>
            <a:r>
              <a:rPr lang="en-US" sz="1400" b="1" i="1" dirty="0">
                <a:solidFill>
                  <a:srgbClr val="CC6600"/>
                </a:solidFill>
                <a:latin typeface="Times New Roman" panose="02020603050405020304" pitchFamily="18" charset="0"/>
                <a:cs typeface="Times New Roman" panose="02020603050405020304" pitchFamily="18" charset="0"/>
              </a:rPr>
              <a:t>deceit,</a:t>
            </a:r>
          </a:p>
          <a:p>
            <a:pPr algn="ctr"/>
            <a:r>
              <a:rPr lang="en-US" sz="1400" b="1" i="1" dirty="0">
                <a:solidFill>
                  <a:srgbClr val="CC6600"/>
                </a:solidFill>
                <a:latin typeface="Times New Roman" panose="02020603050405020304" pitchFamily="18" charset="0"/>
                <a:cs typeface="Times New Roman" panose="02020603050405020304" pitchFamily="18" charset="0"/>
              </a:rPr>
              <a:t>malignity;</a:t>
            </a:r>
          </a:p>
          <a:p>
            <a:pPr algn="ctr"/>
            <a:r>
              <a:rPr lang="en-US" sz="1400" b="1" i="1" dirty="0">
                <a:solidFill>
                  <a:srgbClr val="CC6600"/>
                </a:solidFill>
                <a:latin typeface="Times New Roman" panose="02020603050405020304" pitchFamily="18" charset="0"/>
                <a:cs typeface="Times New Roman" panose="02020603050405020304" pitchFamily="18" charset="0"/>
              </a:rPr>
              <a:t>whisperers, </a:t>
            </a:r>
          </a:p>
          <a:p>
            <a:pPr algn="ctr"/>
            <a:r>
              <a:rPr lang="en-US" sz="1000" b="1" dirty="0">
                <a:solidFill>
                  <a:srgbClr val="FF0000"/>
                </a:solidFill>
                <a:latin typeface="Times New Roman" panose="02020603050405020304" pitchFamily="18" charset="0"/>
                <a:cs typeface="Times New Roman" panose="02020603050405020304" pitchFamily="18" charset="0"/>
              </a:rPr>
              <a:t>30</a:t>
            </a:r>
          </a:p>
          <a:p>
            <a:pPr algn="ctr"/>
            <a:r>
              <a:rPr lang="en-US" sz="1400" b="1" i="1" dirty="0">
                <a:solidFill>
                  <a:srgbClr val="CC6600"/>
                </a:solidFill>
                <a:latin typeface="Times New Roman" panose="02020603050405020304" pitchFamily="18" charset="0"/>
                <a:cs typeface="Times New Roman" panose="02020603050405020304" pitchFamily="18" charset="0"/>
              </a:rPr>
              <a:t>Backbiters,</a:t>
            </a:r>
          </a:p>
          <a:p>
            <a:pPr algn="ctr"/>
            <a:r>
              <a:rPr lang="en-US" sz="1400" b="1" i="1" dirty="0">
                <a:solidFill>
                  <a:srgbClr val="CC6600"/>
                </a:solidFill>
                <a:latin typeface="Times New Roman" panose="02020603050405020304" pitchFamily="18" charset="0"/>
                <a:cs typeface="Times New Roman" panose="02020603050405020304" pitchFamily="18" charset="0"/>
              </a:rPr>
              <a:t>haters of God,</a:t>
            </a:r>
          </a:p>
          <a:p>
            <a:pPr algn="ctr"/>
            <a:r>
              <a:rPr lang="en-US" sz="1400" b="1" i="1" dirty="0">
                <a:solidFill>
                  <a:srgbClr val="CC6600"/>
                </a:solidFill>
                <a:latin typeface="Times New Roman" panose="02020603050405020304" pitchFamily="18" charset="0"/>
                <a:cs typeface="Times New Roman" panose="02020603050405020304" pitchFamily="18" charset="0"/>
              </a:rPr>
              <a:t>despiteful,</a:t>
            </a:r>
          </a:p>
          <a:p>
            <a:pPr algn="ctr"/>
            <a:r>
              <a:rPr lang="en-US" sz="1400" b="1" i="1" dirty="0">
                <a:solidFill>
                  <a:srgbClr val="CC6600"/>
                </a:solidFill>
                <a:latin typeface="Times New Roman" panose="02020603050405020304" pitchFamily="18" charset="0"/>
                <a:cs typeface="Times New Roman" panose="02020603050405020304" pitchFamily="18" charset="0"/>
              </a:rPr>
              <a:t>proud,</a:t>
            </a:r>
          </a:p>
          <a:p>
            <a:pPr algn="ctr"/>
            <a:r>
              <a:rPr lang="en-US" sz="1400" b="1" i="1" dirty="0">
                <a:solidFill>
                  <a:srgbClr val="CC6600"/>
                </a:solidFill>
                <a:latin typeface="Times New Roman" panose="02020603050405020304" pitchFamily="18" charset="0"/>
                <a:cs typeface="Times New Roman" panose="02020603050405020304" pitchFamily="18" charset="0"/>
              </a:rPr>
              <a:t>boasters, </a:t>
            </a:r>
          </a:p>
          <a:p>
            <a:pPr algn="ctr"/>
            <a:r>
              <a:rPr lang="en-US" sz="1400" b="1" i="1" dirty="0">
                <a:solidFill>
                  <a:srgbClr val="CC6600"/>
                </a:solidFill>
                <a:latin typeface="Times New Roman" panose="02020603050405020304" pitchFamily="18" charset="0"/>
                <a:cs typeface="Times New Roman" panose="02020603050405020304" pitchFamily="18" charset="0"/>
              </a:rPr>
              <a:t>inventors of evil things,</a:t>
            </a:r>
          </a:p>
          <a:p>
            <a:pPr algn="ctr"/>
            <a:r>
              <a:rPr lang="en-US" sz="1400" b="1" i="1" dirty="0">
                <a:solidFill>
                  <a:srgbClr val="CC6600"/>
                </a:solidFill>
                <a:latin typeface="Times New Roman" panose="02020603050405020304" pitchFamily="18" charset="0"/>
                <a:cs typeface="Times New Roman" panose="02020603050405020304" pitchFamily="18" charset="0"/>
              </a:rPr>
              <a:t> disobedient to parents, </a:t>
            </a:r>
          </a:p>
          <a:p>
            <a:pPr algn="ctr"/>
            <a:r>
              <a:rPr lang="en-US" sz="1000" b="1" dirty="0">
                <a:solidFill>
                  <a:srgbClr val="FF0000"/>
                </a:solidFill>
                <a:latin typeface="Times New Roman" panose="02020603050405020304" pitchFamily="18" charset="0"/>
                <a:cs typeface="Times New Roman" panose="02020603050405020304" pitchFamily="18" charset="0"/>
              </a:rPr>
              <a:t>31</a:t>
            </a:r>
          </a:p>
          <a:p>
            <a:pPr algn="ctr"/>
            <a:r>
              <a:rPr lang="en-US" sz="1400" b="1" i="1" dirty="0">
                <a:solidFill>
                  <a:srgbClr val="CC6600"/>
                </a:solidFill>
                <a:latin typeface="Times New Roman" panose="02020603050405020304" pitchFamily="18" charset="0"/>
                <a:cs typeface="Times New Roman" panose="02020603050405020304" pitchFamily="18" charset="0"/>
              </a:rPr>
              <a:t>Without understanding,</a:t>
            </a:r>
          </a:p>
          <a:p>
            <a:pPr algn="ctr"/>
            <a:r>
              <a:rPr lang="en-US" sz="1400" b="1" i="1" dirty="0" err="1">
                <a:solidFill>
                  <a:srgbClr val="CC6600"/>
                </a:solidFill>
                <a:latin typeface="Times New Roman" panose="02020603050405020304" pitchFamily="18" charset="0"/>
                <a:cs typeface="Times New Roman" panose="02020603050405020304" pitchFamily="18" charset="0"/>
              </a:rPr>
              <a:t>covenantbreakers</a:t>
            </a:r>
            <a:r>
              <a:rPr lang="en-US" sz="1400" b="1" i="1" dirty="0">
                <a:solidFill>
                  <a:srgbClr val="CC6600"/>
                </a:solidFill>
                <a:latin typeface="Times New Roman" panose="02020603050405020304" pitchFamily="18" charset="0"/>
                <a:cs typeface="Times New Roman" panose="02020603050405020304" pitchFamily="18" charset="0"/>
              </a:rPr>
              <a:t>, </a:t>
            </a:r>
          </a:p>
          <a:p>
            <a:pPr algn="ctr"/>
            <a:r>
              <a:rPr lang="en-US" sz="1400" b="1" i="1" dirty="0">
                <a:solidFill>
                  <a:srgbClr val="CC6600"/>
                </a:solidFill>
                <a:latin typeface="Times New Roman" panose="02020603050405020304" pitchFamily="18" charset="0"/>
                <a:cs typeface="Times New Roman" panose="02020603050405020304" pitchFamily="18" charset="0"/>
              </a:rPr>
              <a:t>without natural affection,</a:t>
            </a:r>
          </a:p>
          <a:p>
            <a:pPr algn="ctr"/>
            <a:r>
              <a:rPr lang="en-US" sz="1400" b="1" i="1" dirty="0">
                <a:solidFill>
                  <a:srgbClr val="CC6600"/>
                </a:solidFill>
                <a:latin typeface="Times New Roman" panose="02020603050405020304" pitchFamily="18" charset="0"/>
                <a:cs typeface="Times New Roman" panose="02020603050405020304" pitchFamily="18" charset="0"/>
              </a:rPr>
              <a:t>implacable,</a:t>
            </a:r>
          </a:p>
          <a:p>
            <a:pPr algn="ctr"/>
            <a:r>
              <a:rPr lang="en-US" sz="1400" b="1" i="1" dirty="0">
                <a:solidFill>
                  <a:srgbClr val="CC6600"/>
                </a:solidFill>
                <a:latin typeface="Times New Roman" panose="02020603050405020304" pitchFamily="18" charset="0"/>
                <a:cs typeface="Times New Roman" panose="02020603050405020304" pitchFamily="18" charset="0"/>
              </a:rPr>
              <a:t>unmerciful: </a:t>
            </a:r>
          </a:p>
          <a:p>
            <a:pPr algn="ctr"/>
            <a:r>
              <a:rPr lang="en-US" sz="1000" b="1" dirty="0">
                <a:solidFill>
                  <a:srgbClr val="FF0000"/>
                </a:solidFill>
                <a:latin typeface="Times New Roman" panose="02020603050405020304" pitchFamily="18" charset="0"/>
                <a:cs typeface="Times New Roman" panose="02020603050405020304" pitchFamily="18" charset="0"/>
              </a:rPr>
              <a:t>32</a:t>
            </a:r>
          </a:p>
          <a:p>
            <a:pPr algn="ctr"/>
            <a:r>
              <a:rPr lang="en-US" sz="1400" b="1" i="1" dirty="0">
                <a:solidFill>
                  <a:srgbClr val="CC6600"/>
                </a:solidFill>
                <a:latin typeface="Times New Roman" panose="02020603050405020304" pitchFamily="18" charset="0"/>
                <a:cs typeface="Times New Roman" panose="02020603050405020304" pitchFamily="18" charset="0"/>
              </a:rPr>
              <a:t>Who knowing the judgment of God, that they which commit such things are worthy of death, not only do the same, but have pleasure in them that do them. </a:t>
            </a:r>
          </a:p>
        </p:txBody>
      </p:sp>
      <p:sp>
        <p:nvSpPr>
          <p:cNvPr id="4" name="TextBox 3">
            <a:extLst>
              <a:ext uri="{FF2B5EF4-FFF2-40B4-BE49-F238E27FC236}">
                <a16:creationId xmlns:a16="http://schemas.microsoft.com/office/drawing/2014/main" id="{334B57F8-AE30-497B-B1AE-BD3FC62D2832}"/>
              </a:ext>
            </a:extLst>
          </p:cNvPr>
          <p:cNvSpPr txBox="1"/>
          <p:nvPr/>
        </p:nvSpPr>
        <p:spPr>
          <a:xfrm>
            <a:off x="6104879" y="355103"/>
            <a:ext cx="5918446" cy="261610"/>
          </a:xfrm>
          <a:prstGeom prst="rect">
            <a:avLst/>
          </a:prstGeom>
          <a:noFill/>
        </p:spPr>
        <p:txBody>
          <a:bodyPr wrap="square" rtlCol="0">
            <a:spAutoFit/>
          </a:bodyPr>
          <a:lstStyle/>
          <a:p>
            <a:pPr algn="ctr"/>
            <a:r>
              <a:rPr lang="en-US" sz="1100" b="1" i="0" dirty="0">
                <a:solidFill>
                  <a:srgbClr val="1C1C1C"/>
                </a:solidFill>
                <a:effectLst/>
                <a:latin typeface="Times New Roman" panose="02020603050405020304" pitchFamily="18" charset="0"/>
                <a:cs typeface="Times New Roman" panose="02020603050405020304" pitchFamily="18" charset="0"/>
              </a:rPr>
              <a:t>NOT CONVENIENT</a:t>
            </a:r>
            <a:r>
              <a:rPr lang="en-US" sz="1100" b="0" i="0" dirty="0">
                <a:solidFill>
                  <a:srgbClr val="1C1C1C"/>
                </a:solidFill>
                <a:effectLst/>
                <a:latin typeface="Times New Roman" panose="02020603050405020304" pitchFamily="18" charset="0"/>
                <a:cs typeface="Times New Roman" panose="02020603050405020304" pitchFamily="18" charset="0"/>
              </a:rPr>
              <a:t> – not suitable; not </a:t>
            </a:r>
            <a:r>
              <a:rPr lang="en-US" sz="1100" dirty="0">
                <a:solidFill>
                  <a:srgbClr val="1C1C1C"/>
                </a:solidFill>
                <a:latin typeface="Times New Roman" panose="02020603050405020304" pitchFamily="18" charset="0"/>
                <a:cs typeface="Times New Roman" panose="02020603050405020304" pitchFamily="18" charset="0"/>
              </a:rPr>
              <a:t>proper, not </a:t>
            </a:r>
            <a:r>
              <a:rPr lang="en-US" sz="1100" b="0" i="0" dirty="0">
                <a:solidFill>
                  <a:srgbClr val="1C1C1C"/>
                </a:solidFill>
                <a:effectLst/>
                <a:latin typeface="Times New Roman" panose="02020603050405020304" pitchFamily="18" charset="0"/>
                <a:cs typeface="Times New Roman" panose="02020603050405020304" pitchFamily="18" charset="0"/>
              </a:rPr>
              <a:t>adapted to use or to wants; not commodious</a:t>
            </a:r>
            <a:endParaRPr lang="en-US" sz="11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AAAC1E6-7A20-4FBD-9334-50C27BDDC0A3}"/>
              </a:ext>
            </a:extLst>
          </p:cNvPr>
          <p:cNvSpPr txBox="1"/>
          <p:nvPr/>
        </p:nvSpPr>
        <p:spPr>
          <a:xfrm>
            <a:off x="6116954" y="552200"/>
            <a:ext cx="5894296" cy="600164"/>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FORNICATION</a:t>
            </a:r>
            <a:r>
              <a:rPr lang="en-US" sz="1100" dirty="0">
                <a:solidFill>
                  <a:srgbClr val="1C1C1C"/>
                </a:solidFill>
                <a:latin typeface="Times New Roman" panose="02020603050405020304" pitchFamily="18" charset="0"/>
                <a:cs typeface="Times New Roman" panose="02020603050405020304" pitchFamily="18" charset="0"/>
              </a:rPr>
              <a:t> -</a:t>
            </a:r>
            <a:r>
              <a:rPr lang="en-US" sz="1100" b="0" i="0" dirty="0">
                <a:solidFill>
                  <a:srgbClr val="1C1C1C"/>
                </a:solidFill>
                <a:effectLst/>
                <a:latin typeface="Times New Roman" panose="02020603050405020304" pitchFamily="18" charset="0"/>
                <a:cs typeface="Times New Roman" panose="02020603050405020304" pitchFamily="18" charset="0"/>
              </a:rPr>
              <a:t> The incontinence or lewdness of unmarried persons, male or female; also, the criminal conversation of a married man with an unmarried woman; Adultery; Incest; Idolatry; a forsaking of the true God and worshipping of idols.</a:t>
            </a:r>
          </a:p>
        </p:txBody>
      </p:sp>
      <p:sp>
        <p:nvSpPr>
          <p:cNvPr id="7" name="TextBox 6">
            <a:extLst>
              <a:ext uri="{FF2B5EF4-FFF2-40B4-BE49-F238E27FC236}">
                <a16:creationId xmlns:a16="http://schemas.microsoft.com/office/drawing/2014/main" id="{806CBB38-6B44-42DE-AC5F-6A9DE75A5663}"/>
              </a:ext>
            </a:extLst>
          </p:cNvPr>
          <p:cNvSpPr txBox="1"/>
          <p:nvPr/>
        </p:nvSpPr>
        <p:spPr>
          <a:xfrm>
            <a:off x="6116954" y="1081347"/>
            <a:ext cx="5894296" cy="600164"/>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COVETOUSNESS</a:t>
            </a:r>
            <a:r>
              <a:rPr lang="en-US" sz="1100" dirty="0">
                <a:solidFill>
                  <a:srgbClr val="1C1C1C"/>
                </a:solidFill>
                <a:latin typeface="Times New Roman" panose="02020603050405020304" pitchFamily="18" charset="0"/>
                <a:cs typeface="Times New Roman" panose="02020603050405020304" pitchFamily="18" charset="0"/>
              </a:rPr>
              <a:t> - </a:t>
            </a:r>
            <a:r>
              <a:rPr lang="en-US" sz="1100" b="0" i="0" dirty="0">
                <a:solidFill>
                  <a:srgbClr val="1C1C1C"/>
                </a:solidFill>
                <a:effectLst/>
                <a:latin typeface="Times New Roman" panose="02020603050405020304" pitchFamily="18" charset="0"/>
                <a:cs typeface="Times New Roman" panose="02020603050405020304" pitchFamily="18" charset="0"/>
              </a:rPr>
              <a:t>A strong or inordinate desire of obtaining and possessing some supposed good; usually in a bad sense and applied to an inordinate desire of wealth or avarice - </a:t>
            </a:r>
            <a:r>
              <a:rPr lang="en-US" sz="1050" b="0" i="1" dirty="0">
                <a:solidFill>
                  <a:srgbClr val="1C1C1C"/>
                </a:solidFill>
                <a:effectLst/>
                <a:latin typeface="Times New Roman" panose="02020603050405020304" pitchFamily="18" charset="0"/>
                <a:cs typeface="Times New Roman" panose="02020603050405020304" pitchFamily="18" charset="0"/>
              </a:rPr>
              <a:t>(An inordinate desire of gaining and possessing wealth; covetousness; greediness or insatiable desire of gain.)</a:t>
            </a:r>
            <a:endParaRPr lang="en-US" sz="1100" b="0" i="1" dirty="0">
              <a:solidFill>
                <a:srgbClr val="1C1C1C"/>
              </a:solidFill>
              <a:effectLst/>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B9C4A057-7DBE-44DE-B0E5-F069C2D41D4A}"/>
              </a:ext>
            </a:extLst>
          </p:cNvPr>
          <p:cNvSpPr txBox="1"/>
          <p:nvPr/>
        </p:nvSpPr>
        <p:spPr>
          <a:xfrm>
            <a:off x="6116954" y="1610473"/>
            <a:ext cx="5894296" cy="938719"/>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MALICIOUSNESS - </a:t>
            </a:r>
            <a:r>
              <a:rPr lang="en-US" sz="1100" b="0" i="0" dirty="0">
                <a:solidFill>
                  <a:srgbClr val="1C1C1C"/>
                </a:solidFill>
                <a:effectLst/>
                <a:latin typeface="Times New Roman" panose="02020603050405020304" pitchFamily="18" charset="0"/>
                <a:cs typeface="Times New Roman" panose="02020603050405020304" pitchFamily="18" charset="0"/>
              </a:rPr>
              <a:t>The quality of being malicious; extreme enmity or disposition to injure; </a:t>
            </a:r>
            <a:r>
              <a:rPr lang="en-US" sz="1100" b="1" i="0" dirty="0">
                <a:solidFill>
                  <a:srgbClr val="1C1C1C"/>
                </a:solidFill>
                <a:effectLst/>
                <a:latin typeface="Times New Roman" panose="02020603050405020304" pitchFamily="18" charset="0"/>
                <a:cs typeface="Times New Roman" panose="02020603050405020304" pitchFamily="18" charset="0"/>
              </a:rPr>
              <a:t>MALIGNITY</a:t>
            </a:r>
            <a:r>
              <a:rPr lang="en-US" sz="1100" dirty="0">
                <a:solidFill>
                  <a:srgbClr val="1C1C1C"/>
                </a:solidFill>
                <a:latin typeface="Times New Roman" panose="02020603050405020304" pitchFamily="18" charset="0"/>
                <a:cs typeface="Times New Roman" panose="02020603050405020304" pitchFamily="18" charset="0"/>
              </a:rPr>
              <a:t> - </a:t>
            </a:r>
            <a:r>
              <a:rPr lang="en-US" sz="1100" b="0" i="0" dirty="0">
                <a:solidFill>
                  <a:srgbClr val="1C1C1C"/>
                </a:solidFill>
                <a:effectLst/>
                <a:latin typeface="Times New Roman" panose="02020603050405020304" pitchFamily="18" charset="0"/>
                <a:cs typeface="Times New Roman" panose="02020603050405020304" pitchFamily="18" charset="0"/>
              </a:rPr>
              <a:t>Extreme enmity, or evil dispositions of heart towards another; malice without provocation, or malevolence with baseness of heart; deep rooted spite; destructive tendency; Extreme evilness of nature; extreme sinfulness; enormity or heinousness – </a:t>
            </a:r>
            <a:r>
              <a:rPr lang="en-US" sz="1050" b="0" i="1" dirty="0">
                <a:solidFill>
                  <a:srgbClr val="1C1C1C"/>
                </a:solidFill>
                <a:effectLst/>
                <a:latin typeface="Times New Roman" panose="02020603050405020304" pitchFamily="18" charset="0"/>
                <a:cs typeface="Times New Roman" panose="02020603050405020304" pitchFamily="18" charset="0"/>
              </a:rPr>
              <a:t>(</a:t>
            </a:r>
            <a:r>
              <a:rPr lang="en-US" sz="1050" i="1" dirty="0">
                <a:solidFill>
                  <a:srgbClr val="202124"/>
                </a:solidFill>
                <a:latin typeface="Times New Roman" panose="02020603050405020304" pitchFamily="18" charset="0"/>
                <a:cs typeface="Times New Roman" panose="02020603050405020304" pitchFamily="18" charset="0"/>
              </a:rPr>
              <a:t>of </a:t>
            </a:r>
            <a:r>
              <a:rPr lang="en-US" sz="1050" b="0" i="1" dirty="0">
                <a:solidFill>
                  <a:srgbClr val="202124"/>
                </a:solidFill>
                <a:effectLst/>
                <a:latin typeface="Times New Roman" panose="02020603050405020304" pitchFamily="18" charset="0"/>
                <a:cs typeface="Times New Roman" panose="02020603050405020304" pitchFamily="18" charset="0"/>
              </a:rPr>
              <a:t>a person or wrongful act, especially a crime - utterly odious or wicked).</a:t>
            </a:r>
            <a:endParaRPr lang="en-US" sz="1100" b="0" i="1" dirty="0">
              <a:solidFill>
                <a:srgbClr val="1C1C1C"/>
              </a:solidFill>
              <a:effectLst/>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3B0232A5-1D3C-419F-8B22-7914B479ECAD}"/>
              </a:ext>
            </a:extLst>
          </p:cNvPr>
          <p:cNvSpPr txBox="1"/>
          <p:nvPr/>
        </p:nvSpPr>
        <p:spPr>
          <a:xfrm>
            <a:off x="6116716" y="2474073"/>
            <a:ext cx="5894296" cy="600164"/>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DEBATE</a:t>
            </a:r>
            <a:r>
              <a:rPr lang="en-US" sz="1100" dirty="0">
                <a:solidFill>
                  <a:srgbClr val="1C1C1C"/>
                </a:solidFill>
                <a:latin typeface="Times New Roman" panose="02020603050405020304" pitchFamily="18" charset="0"/>
                <a:cs typeface="Times New Roman" panose="02020603050405020304" pitchFamily="18" charset="0"/>
              </a:rPr>
              <a:t> - </a:t>
            </a:r>
            <a:r>
              <a:rPr lang="en-US" sz="1100" b="0" i="0" dirty="0">
                <a:solidFill>
                  <a:srgbClr val="1C1C1C"/>
                </a:solidFill>
                <a:effectLst/>
                <a:latin typeface="Times New Roman" panose="02020603050405020304" pitchFamily="18" charset="0"/>
                <a:cs typeface="Times New Roman" panose="02020603050405020304" pitchFamily="18" charset="0"/>
              </a:rPr>
              <a:t>Contention in words or arguments; discussion for elucidating truth; strife in argument or reasoning, between persons of different opinions, each endeavoring to prove his own opinion right, and that of his opposer wrong; dispute; controversy; Strife; contention.</a:t>
            </a:r>
          </a:p>
        </p:txBody>
      </p:sp>
      <p:sp>
        <p:nvSpPr>
          <p:cNvPr id="21" name="TextBox 20">
            <a:extLst>
              <a:ext uri="{FF2B5EF4-FFF2-40B4-BE49-F238E27FC236}">
                <a16:creationId xmlns:a16="http://schemas.microsoft.com/office/drawing/2014/main" id="{8D52D4CB-54AC-47B7-B400-6842465A73C4}"/>
              </a:ext>
            </a:extLst>
          </p:cNvPr>
          <p:cNvSpPr txBox="1"/>
          <p:nvPr/>
        </p:nvSpPr>
        <p:spPr>
          <a:xfrm>
            <a:off x="6116953" y="3009528"/>
            <a:ext cx="5882222" cy="430887"/>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WHISPERER</a:t>
            </a:r>
            <a:r>
              <a:rPr lang="en-US" sz="1100" dirty="0">
                <a:solidFill>
                  <a:srgbClr val="1C1C1C"/>
                </a:solidFill>
                <a:latin typeface="Times New Roman" panose="02020603050405020304" pitchFamily="18" charset="0"/>
                <a:cs typeface="Times New Roman" panose="02020603050405020304" pitchFamily="18" charset="0"/>
              </a:rPr>
              <a:t> -</a:t>
            </a:r>
            <a:r>
              <a:rPr lang="en-US" sz="1100" b="0" i="0" dirty="0">
                <a:solidFill>
                  <a:srgbClr val="1C1C1C"/>
                </a:solidFill>
                <a:effectLst/>
                <a:latin typeface="Times New Roman" panose="02020603050405020304" pitchFamily="18" charset="0"/>
                <a:cs typeface="Times New Roman" panose="02020603050405020304" pitchFamily="18" charset="0"/>
              </a:rPr>
              <a:t> A tattler; one who tells secrets; a conveyer of intelligence secretly; a backbiter; one who slanders secretly</a:t>
            </a:r>
          </a:p>
        </p:txBody>
      </p:sp>
      <p:sp>
        <p:nvSpPr>
          <p:cNvPr id="22" name="TextBox 21">
            <a:extLst>
              <a:ext uri="{FF2B5EF4-FFF2-40B4-BE49-F238E27FC236}">
                <a16:creationId xmlns:a16="http://schemas.microsoft.com/office/drawing/2014/main" id="{AE53525E-E34E-415E-BB93-7FB62D520AFA}"/>
              </a:ext>
            </a:extLst>
          </p:cNvPr>
          <p:cNvSpPr txBox="1"/>
          <p:nvPr/>
        </p:nvSpPr>
        <p:spPr>
          <a:xfrm>
            <a:off x="6116953" y="3369393"/>
            <a:ext cx="5894534" cy="261610"/>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BACKBITER</a:t>
            </a:r>
            <a:r>
              <a:rPr lang="en-US" sz="1100" dirty="0">
                <a:solidFill>
                  <a:srgbClr val="1C1C1C"/>
                </a:solidFill>
                <a:latin typeface="Times New Roman" panose="02020603050405020304" pitchFamily="18" charset="0"/>
                <a:cs typeface="Times New Roman" panose="02020603050405020304" pitchFamily="18" charset="0"/>
              </a:rPr>
              <a:t> - </a:t>
            </a:r>
            <a:r>
              <a:rPr lang="en-US" sz="1100" b="0" i="0" dirty="0">
                <a:solidFill>
                  <a:srgbClr val="1C1C1C"/>
                </a:solidFill>
                <a:effectLst/>
                <a:latin typeface="Times New Roman" panose="02020603050405020304" pitchFamily="18" charset="0"/>
                <a:cs typeface="Times New Roman" panose="02020603050405020304" pitchFamily="18" charset="0"/>
              </a:rPr>
              <a:t>One who slanders, speaks ill of the absent; calumniates </a:t>
            </a:r>
            <a:r>
              <a:rPr lang="en-US" sz="1050" b="0" i="1" dirty="0">
                <a:solidFill>
                  <a:srgbClr val="1C1C1C"/>
                </a:solidFill>
                <a:effectLst/>
                <a:latin typeface="Times New Roman" panose="02020603050405020304" pitchFamily="18" charset="0"/>
                <a:cs typeface="Times New Roman" panose="02020603050405020304" pitchFamily="18" charset="0"/>
              </a:rPr>
              <a:t>(</a:t>
            </a:r>
            <a:r>
              <a:rPr lang="en-US" sz="1050" b="0" i="1" dirty="0">
                <a:solidFill>
                  <a:srgbClr val="202124"/>
                </a:solidFill>
                <a:effectLst/>
                <a:latin typeface="Times New Roman" panose="02020603050405020304" pitchFamily="18" charset="0"/>
                <a:cs typeface="Times New Roman" panose="02020603050405020304" pitchFamily="18" charset="0"/>
              </a:rPr>
              <a:t>make defamatory statements).</a:t>
            </a:r>
            <a:endParaRPr lang="en-US" sz="1100" i="1"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8A7482CC-E3B1-4653-A208-DA5C8BB82057}"/>
              </a:ext>
            </a:extLst>
          </p:cNvPr>
          <p:cNvSpPr txBox="1"/>
          <p:nvPr/>
        </p:nvSpPr>
        <p:spPr>
          <a:xfrm>
            <a:off x="6104878" y="3569465"/>
            <a:ext cx="5906609" cy="769441"/>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DESPITEFUL</a:t>
            </a:r>
            <a:r>
              <a:rPr lang="en-US" sz="1100" dirty="0">
                <a:solidFill>
                  <a:srgbClr val="1C1C1C"/>
                </a:solidFill>
                <a:latin typeface="Times New Roman" panose="02020603050405020304" pitchFamily="18" charset="0"/>
                <a:cs typeface="Times New Roman" panose="02020603050405020304" pitchFamily="18" charset="0"/>
              </a:rPr>
              <a:t> - </a:t>
            </a:r>
            <a:r>
              <a:rPr lang="en-US" sz="1100" b="0" i="0" dirty="0">
                <a:solidFill>
                  <a:srgbClr val="1C1C1C"/>
                </a:solidFill>
                <a:effectLst/>
                <a:latin typeface="Times New Roman" panose="02020603050405020304" pitchFamily="18" charset="0"/>
                <a:cs typeface="Times New Roman" panose="02020603050405020304" pitchFamily="18" charset="0"/>
              </a:rPr>
              <a:t>Full of spite; malicious.</a:t>
            </a:r>
            <a:r>
              <a:rPr lang="en-US" sz="1100" dirty="0">
                <a:solidFill>
                  <a:srgbClr val="1C1C1C"/>
                </a:solidFill>
                <a:latin typeface="Times New Roman" panose="02020603050405020304" pitchFamily="18" charset="0"/>
                <a:cs typeface="Times New Roman" panose="02020603050405020304" pitchFamily="18" charset="0"/>
              </a:rPr>
              <a:t>  </a:t>
            </a:r>
            <a:r>
              <a:rPr lang="en-US" sz="1100" b="0" i="0" dirty="0">
                <a:solidFill>
                  <a:srgbClr val="1C1C1C"/>
                </a:solidFill>
                <a:effectLst/>
                <a:latin typeface="Times New Roman" panose="02020603050405020304" pitchFamily="18" charset="0"/>
                <a:cs typeface="Times New Roman" panose="02020603050405020304" pitchFamily="18" charset="0"/>
              </a:rPr>
              <a:t>Hater of God, </a:t>
            </a:r>
            <a:r>
              <a:rPr lang="en-US" sz="1100" b="0" i="1" dirty="0">
                <a:solidFill>
                  <a:srgbClr val="1C1C1C"/>
                </a:solidFill>
                <a:effectLst/>
                <a:latin typeface="Times New Roman" panose="02020603050405020304" pitchFamily="18" charset="0"/>
                <a:cs typeface="Times New Roman" panose="02020603050405020304" pitchFamily="18" charset="0"/>
              </a:rPr>
              <a:t>despiteful</a:t>
            </a:r>
            <a:r>
              <a:rPr lang="en-US" sz="1100" b="0" i="0" dirty="0">
                <a:solidFill>
                  <a:srgbClr val="1C1C1C"/>
                </a:solidFill>
                <a:effectLst/>
                <a:latin typeface="Times New Roman" panose="02020603050405020304" pitchFamily="18" charset="0"/>
                <a:cs typeface="Times New Roman" panose="02020603050405020304" pitchFamily="18" charset="0"/>
              </a:rPr>
              <a:t>, proud, boasters. Often denotes a less deliberate and fixed hatred than malice and malignity and is often a sudden fit of ill will excited by temporary vexation. It is the effect of extreme irritation, and is accompanied with a desire of revenge, or at least a desire to vex the object of ill will.</a:t>
            </a:r>
          </a:p>
        </p:txBody>
      </p:sp>
      <p:sp>
        <p:nvSpPr>
          <p:cNvPr id="24" name="TextBox 23">
            <a:extLst>
              <a:ext uri="{FF2B5EF4-FFF2-40B4-BE49-F238E27FC236}">
                <a16:creationId xmlns:a16="http://schemas.microsoft.com/office/drawing/2014/main" id="{3FCB5D84-BBC9-4A4D-ACE6-C7DB2CEAD211}"/>
              </a:ext>
            </a:extLst>
          </p:cNvPr>
          <p:cNvSpPr txBox="1"/>
          <p:nvPr/>
        </p:nvSpPr>
        <p:spPr>
          <a:xfrm>
            <a:off x="6116715" y="4266791"/>
            <a:ext cx="5877017" cy="769441"/>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IMPLACABLE</a:t>
            </a:r>
            <a:r>
              <a:rPr lang="en-US" sz="1100" dirty="0">
                <a:solidFill>
                  <a:srgbClr val="1C1C1C"/>
                </a:solidFill>
                <a:latin typeface="Times New Roman" panose="02020603050405020304" pitchFamily="18" charset="0"/>
                <a:cs typeface="Times New Roman" panose="02020603050405020304" pitchFamily="18" charset="0"/>
              </a:rPr>
              <a:t> - </a:t>
            </a:r>
            <a:r>
              <a:rPr lang="en-US" sz="1100" b="0" i="0" dirty="0">
                <a:solidFill>
                  <a:srgbClr val="1C1C1C"/>
                </a:solidFill>
                <a:effectLst/>
                <a:latin typeface="Times New Roman" panose="02020603050405020304" pitchFamily="18" charset="0"/>
                <a:cs typeface="Times New Roman" panose="02020603050405020304" pitchFamily="18" charset="0"/>
              </a:rPr>
              <a:t>Not to be appeased; that can not be pacified and rendered peaceable; inexorable - (</a:t>
            </a:r>
            <a:r>
              <a:rPr lang="en-US" sz="1050" b="0" i="1" dirty="0">
                <a:solidFill>
                  <a:srgbClr val="202124"/>
                </a:solidFill>
                <a:effectLst/>
                <a:latin typeface="Times New Roman" panose="02020603050405020304" pitchFamily="18" charset="0"/>
                <a:cs typeface="Times New Roman" panose="02020603050405020304" pitchFamily="18" charset="0"/>
              </a:rPr>
              <a:t>impossible to stop or prevent</a:t>
            </a:r>
            <a:r>
              <a:rPr lang="en-US" sz="1100" b="0" i="0" dirty="0">
                <a:solidFill>
                  <a:srgbClr val="202124"/>
                </a:solidFill>
                <a:effectLst/>
                <a:latin typeface="Times New Roman" panose="02020603050405020304" pitchFamily="18" charset="0"/>
                <a:cs typeface="Times New Roman" panose="02020603050405020304" pitchFamily="18" charset="0"/>
              </a:rPr>
              <a:t>)</a:t>
            </a:r>
            <a:r>
              <a:rPr lang="en-US" sz="1100" b="0" i="0" dirty="0">
                <a:solidFill>
                  <a:srgbClr val="1C1C1C"/>
                </a:solidFill>
                <a:effectLst/>
                <a:latin typeface="Times New Roman" panose="02020603050405020304" pitchFamily="18" charset="0"/>
                <a:cs typeface="Times New Roman" panose="02020603050405020304" pitchFamily="18" charset="0"/>
              </a:rPr>
              <a:t>; stubborn or constant in enmity – </a:t>
            </a:r>
            <a:r>
              <a:rPr lang="en-US" sz="1050" b="0" i="1" dirty="0">
                <a:solidFill>
                  <a:srgbClr val="1C1C1C"/>
                </a:solidFill>
                <a:effectLst/>
                <a:latin typeface="Times New Roman" panose="02020603050405020304" pitchFamily="18" charset="0"/>
                <a:cs typeface="Times New Roman" panose="02020603050405020304" pitchFamily="18" charset="0"/>
              </a:rPr>
              <a:t>(The quality of being an enemy; the opposite of friendship; ill will; hatred; unfriendly dispositions. It expresses more than aversion and less than malice and differs from displeasure in denoting a fixed or rooted hatred.)</a:t>
            </a:r>
            <a:endParaRPr lang="en-US" sz="1100" b="0" i="1" dirty="0">
              <a:solidFill>
                <a:srgbClr val="1C1C1C"/>
              </a:solidFill>
              <a:effectLst/>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F5E15790-0B4D-4C73-A6C8-3ED066C6F725}"/>
              </a:ext>
            </a:extLst>
          </p:cNvPr>
          <p:cNvSpPr txBox="1"/>
          <p:nvPr/>
        </p:nvSpPr>
        <p:spPr>
          <a:xfrm>
            <a:off x="6116715" y="4953733"/>
            <a:ext cx="5906609" cy="592470"/>
          </a:xfrm>
          <a:prstGeom prst="rect">
            <a:avLst/>
          </a:prstGeom>
          <a:noFill/>
        </p:spPr>
        <p:txBody>
          <a:bodyPr wrap="square" rtlCol="0">
            <a:spAutoFit/>
          </a:bodyPr>
          <a:lstStyle/>
          <a:p>
            <a:pPr algn="just"/>
            <a:r>
              <a:rPr lang="en-US" sz="1100" b="1" i="0" dirty="0">
                <a:solidFill>
                  <a:srgbClr val="1C1C1C"/>
                </a:solidFill>
                <a:effectLst/>
                <a:latin typeface="Times New Roman" panose="02020603050405020304" pitchFamily="18" charset="0"/>
                <a:cs typeface="Times New Roman" panose="02020603050405020304" pitchFamily="18" charset="0"/>
              </a:rPr>
              <a:t>UNMERCIFUL</a:t>
            </a:r>
            <a:r>
              <a:rPr lang="en-US" sz="1100" dirty="0">
                <a:solidFill>
                  <a:srgbClr val="1C1C1C"/>
                </a:solidFill>
                <a:latin typeface="Times New Roman" panose="02020603050405020304" pitchFamily="18" charset="0"/>
                <a:cs typeface="Times New Roman" panose="02020603050405020304" pitchFamily="18" charset="0"/>
              </a:rPr>
              <a:t> -</a:t>
            </a:r>
            <a:r>
              <a:rPr lang="en-US" sz="1100" b="0" i="0" dirty="0">
                <a:solidFill>
                  <a:srgbClr val="1C1C1C"/>
                </a:solidFill>
                <a:effectLst/>
                <a:latin typeface="Times New Roman" panose="02020603050405020304" pitchFamily="18" charset="0"/>
                <a:cs typeface="Times New Roman" panose="02020603050405020304" pitchFamily="18" charset="0"/>
              </a:rPr>
              <a:t> Not merciful; cruel; inhuman to such beings as are in one's power; not disposed to spare or forgive. Unconscionable </a:t>
            </a:r>
            <a:r>
              <a:rPr lang="en-US" sz="1050" b="0" i="1" dirty="0">
                <a:solidFill>
                  <a:srgbClr val="1C1C1C"/>
                </a:solidFill>
                <a:effectLst/>
                <a:latin typeface="Times New Roman" panose="02020603050405020304" pitchFamily="18" charset="0"/>
                <a:cs typeface="Times New Roman" panose="02020603050405020304" pitchFamily="18" charset="0"/>
              </a:rPr>
              <a:t>– (Unreasonable; exceeding the limits of any reasonable claim or expectation; as an unconscionable request or demand. Not guided or influenced by conscience.</a:t>
            </a:r>
          </a:p>
        </p:txBody>
      </p:sp>
      <p:cxnSp>
        <p:nvCxnSpPr>
          <p:cNvPr id="27" name="Straight Connector 26">
            <a:extLst>
              <a:ext uri="{FF2B5EF4-FFF2-40B4-BE49-F238E27FC236}">
                <a16:creationId xmlns:a16="http://schemas.microsoft.com/office/drawing/2014/main" id="{71FDBF1A-8DE4-4F7F-AA39-3A493F5C15EC}"/>
              </a:ext>
            </a:extLst>
          </p:cNvPr>
          <p:cNvCxnSpPr/>
          <p:nvPr/>
        </p:nvCxnSpPr>
        <p:spPr>
          <a:xfrm>
            <a:off x="12011249" y="186022"/>
            <a:ext cx="0" cy="6569985"/>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4326F29-1227-4DE2-B28D-EDFD5CB7F983}"/>
              </a:ext>
            </a:extLst>
          </p:cNvPr>
          <p:cNvSpPr txBox="1"/>
          <p:nvPr/>
        </p:nvSpPr>
        <p:spPr>
          <a:xfrm>
            <a:off x="6116715" y="5912450"/>
            <a:ext cx="5994604" cy="830997"/>
          </a:xfrm>
          <a:prstGeom prst="rect">
            <a:avLst/>
          </a:prstGeom>
          <a:noFill/>
        </p:spPr>
        <p:txBody>
          <a:bodyPr wrap="square" rtlCol="0">
            <a:spAutoFit/>
          </a:bodyPr>
          <a:lstStyle/>
          <a:p>
            <a:pPr algn="just"/>
            <a:r>
              <a:rPr lang="en-US" sz="1200" i="1" dirty="0">
                <a:latin typeface="Times New Roman" panose="02020603050405020304" pitchFamily="18" charset="0"/>
                <a:cs typeface="Times New Roman" panose="02020603050405020304" pitchFamily="18" charset="0"/>
              </a:rPr>
              <a:t>While this verse in </a:t>
            </a:r>
            <a:r>
              <a:rPr lang="en-US" sz="1200" b="1" dirty="0">
                <a:solidFill>
                  <a:srgbClr val="FF0000"/>
                </a:solidFill>
                <a:latin typeface="Times New Roman" panose="02020603050405020304" pitchFamily="18" charset="0"/>
                <a:cs typeface="Times New Roman" panose="02020603050405020304" pitchFamily="18" charset="0"/>
              </a:rPr>
              <a:t>II Peter 2:13 </a:t>
            </a:r>
            <a:r>
              <a:rPr lang="en-US" sz="1200" i="1" dirty="0">
                <a:latin typeface="Times New Roman" panose="02020603050405020304" pitchFamily="18" charset="0"/>
                <a:cs typeface="Times New Roman" panose="02020603050405020304" pitchFamily="18" charset="0"/>
              </a:rPr>
              <a:t>is NOT a reference </a:t>
            </a:r>
            <a:r>
              <a:rPr lang="en-US" sz="1200" b="1" dirty="0">
                <a:latin typeface="Times New Roman" panose="02020603050405020304" pitchFamily="18" charset="0"/>
                <a:cs typeface="Times New Roman" panose="02020603050405020304" pitchFamily="18" charset="0"/>
              </a:rPr>
              <a:t>to</a:t>
            </a:r>
            <a:r>
              <a:rPr lang="en-US" sz="1200" i="1" dirty="0">
                <a:latin typeface="Times New Roman" panose="02020603050405020304" pitchFamily="18" charset="0"/>
                <a:cs typeface="Times New Roman" panose="02020603050405020304" pitchFamily="18" charset="0"/>
              </a:rPr>
              <a:t> us today, we are still quickly moving towards this level of unrighteousness as the Tribulation approaches. </a:t>
            </a:r>
            <a:r>
              <a:rPr lang="en-US" sz="1200" b="1" i="1" dirty="0">
                <a:solidFill>
                  <a:srgbClr val="CC6600"/>
                </a:solidFill>
                <a:latin typeface="Times New Roman" panose="02020603050405020304" pitchFamily="18" charset="0"/>
                <a:cs typeface="Times New Roman" panose="02020603050405020304" pitchFamily="18" charset="0"/>
              </a:rPr>
              <a:t>And shall receive the reward of unrighteousness, as they that count it pleasure to riot in the day time. Spots they are and blemishes, sporting themselves with their own </a:t>
            </a:r>
            <a:r>
              <a:rPr lang="en-US" sz="1200" b="1" i="1" dirty="0" err="1">
                <a:solidFill>
                  <a:srgbClr val="CC6600"/>
                </a:solidFill>
                <a:latin typeface="Times New Roman" panose="02020603050405020304" pitchFamily="18" charset="0"/>
                <a:cs typeface="Times New Roman" panose="02020603050405020304" pitchFamily="18" charset="0"/>
              </a:rPr>
              <a:t>deceivings</a:t>
            </a:r>
            <a:r>
              <a:rPr lang="en-US" sz="1200" b="1" i="1" dirty="0">
                <a:solidFill>
                  <a:srgbClr val="CC6600"/>
                </a:solidFill>
                <a:latin typeface="Times New Roman" panose="02020603050405020304" pitchFamily="18" charset="0"/>
                <a:cs typeface="Times New Roman" panose="02020603050405020304" pitchFamily="18" charset="0"/>
              </a:rPr>
              <a:t> while they feast with you;</a:t>
            </a:r>
            <a:endParaRPr lang="en-US" sz="1200" b="1" i="1" dirty="0">
              <a:solidFill>
                <a:srgbClr val="FF0000"/>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82AA560B-E630-4DCA-B512-990AD02E2848}"/>
              </a:ext>
            </a:extLst>
          </p:cNvPr>
          <p:cNvSpPr txBox="1"/>
          <p:nvPr/>
        </p:nvSpPr>
        <p:spPr>
          <a:xfrm>
            <a:off x="6116712" y="5481717"/>
            <a:ext cx="5894283" cy="261610"/>
          </a:xfrm>
          <a:prstGeom prst="rect">
            <a:avLst/>
          </a:prstGeom>
          <a:noFill/>
        </p:spPr>
        <p:txBody>
          <a:bodyPr wrap="square" rtlCol="0">
            <a:spAutoFit/>
          </a:bodyPr>
          <a:lstStyle/>
          <a:p>
            <a:pPr algn="just"/>
            <a:r>
              <a:rPr lang="en-US" sz="1100" b="1" dirty="0">
                <a:latin typeface="Times New Roman" panose="02020603050405020304" pitchFamily="18" charset="0"/>
                <a:cs typeface="Times New Roman" panose="02020603050405020304" pitchFamily="18" charset="0"/>
              </a:rPr>
              <a:t>They know </a:t>
            </a:r>
            <a:r>
              <a:rPr lang="en-US" sz="1100" dirty="0">
                <a:latin typeface="Times New Roman" panose="02020603050405020304" pitchFamily="18" charset="0"/>
                <a:cs typeface="Times New Roman" panose="02020603050405020304" pitchFamily="18" charset="0"/>
              </a:rPr>
              <a:t>- God manifest it in them! They are worthy of death and will be without excuse!</a:t>
            </a:r>
          </a:p>
        </p:txBody>
      </p:sp>
      <p:sp>
        <p:nvSpPr>
          <p:cNvPr id="30" name="TextBox 29">
            <a:extLst>
              <a:ext uri="{FF2B5EF4-FFF2-40B4-BE49-F238E27FC236}">
                <a16:creationId xmlns:a16="http://schemas.microsoft.com/office/drawing/2014/main" id="{B02164BA-C46C-41AE-AA9E-5387148EEAC8}"/>
              </a:ext>
            </a:extLst>
          </p:cNvPr>
          <p:cNvSpPr txBox="1"/>
          <p:nvPr/>
        </p:nvSpPr>
        <p:spPr>
          <a:xfrm>
            <a:off x="6116713" y="5690586"/>
            <a:ext cx="5894285"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Not only do they do these things, but they even </a:t>
            </a:r>
            <a:r>
              <a:rPr lang="en-US" sz="1100" b="1" i="1" dirty="0">
                <a:solidFill>
                  <a:srgbClr val="CC6600"/>
                </a:solidFill>
                <a:latin typeface="Times New Roman" panose="02020603050405020304" pitchFamily="18" charset="0"/>
                <a:cs typeface="Times New Roman" panose="02020603050405020304" pitchFamily="18" charset="0"/>
              </a:rPr>
              <a:t>have</a:t>
            </a:r>
            <a:r>
              <a:rPr lang="en-US" sz="1100" dirty="0">
                <a:latin typeface="Times New Roman" panose="02020603050405020304" pitchFamily="18" charset="0"/>
                <a:cs typeface="Times New Roman" panose="02020603050405020304" pitchFamily="18" charset="0"/>
              </a:rPr>
              <a:t> ‘</a:t>
            </a:r>
            <a:r>
              <a:rPr lang="en-US" sz="1100" b="1" i="1" dirty="0">
                <a:solidFill>
                  <a:srgbClr val="CC6600"/>
                </a:solidFill>
                <a:latin typeface="Times New Roman" panose="02020603050405020304" pitchFamily="18" charset="0"/>
                <a:cs typeface="Times New Roman" panose="02020603050405020304" pitchFamily="18" charset="0"/>
              </a:rPr>
              <a:t>pleasure</a:t>
            </a:r>
            <a:r>
              <a:rPr lang="en-US" sz="1100" dirty="0">
                <a:latin typeface="Times New Roman" panose="02020603050405020304" pitchFamily="18" charset="0"/>
                <a:cs typeface="Times New Roman" panose="02020603050405020304" pitchFamily="18" charset="0"/>
              </a:rPr>
              <a:t>’ </a:t>
            </a:r>
            <a:r>
              <a:rPr lang="en-US" sz="1100" b="1" i="1" dirty="0">
                <a:solidFill>
                  <a:srgbClr val="CC6600"/>
                </a:solidFill>
                <a:latin typeface="Times New Roman" panose="02020603050405020304" pitchFamily="18" charset="0"/>
                <a:cs typeface="Times New Roman" panose="02020603050405020304" pitchFamily="18" charset="0"/>
              </a:rPr>
              <a:t>in them that do them</a:t>
            </a:r>
            <a:r>
              <a:rPr lang="en-US" sz="1100" dirty="0">
                <a:latin typeface="Times New Roman" panose="02020603050405020304" pitchFamily="18" charset="0"/>
                <a:cs typeface="Times New Roman" panose="02020603050405020304" pitchFamily="18" charset="0"/>
              </a:rPr>
              <a:t>!</a:t>
            </a:r>
          </a:p>
        </p:txBody>
      </p:sp>
      <p:sp>
        <p:nvSpPr>
          <p:cNvPr id="32" name="TextBox 31">
            <a:extLst>
              <a:ext uri="{FF2B5EF4-FFF2-40B4-BE49-F238E27FC236}">
                <a16:creationId xmlns:a16="http://schemas.microsoft.com/office/drawing/2014/main" id="{7DE8E821-64F2-4107-A805-BC824D8FED17}"/>
              </a:ext>
            </a:extLst>
          </p:cNvPr>
          <p:cNvSpPr txBox="1"/>
          <p:nvPr/>
        </p:nvSpPr>
        <p:spPr>
          <a:xfrm>
            <a:off x="7128769" y="165437"/>
            <a:ext cx="3859566" cy="276999"/>
          </a:xfrm>
          <a:prstGeom prst="rect">
            <a:avLst/>
          </a:prstGeom>
          <a:noFill/>
        </p:spPr>
        <p:txBody>
          <a:bodyPr wrap="square">
            <a:spAutoFit/>
          </a:bodyPr>
          <a:lstStyle/>
          <a:p>
            <a:pPr algn="ctr"/>
            <a:r>
              <a:rPr lang="en-US" sz="1200" dirty="0">
                <a:latin typeface="Times New Roman" panose="02020603050405020304" pitchFamily="18" charset="0"/>
                <a:cs typeface="Times New Roman" panose="02020603050405020304" pitchFamily="18" charset="0"/>
              </a:rPr>
              <a:t>(</a:t>
            </a:r>
            <a:r>
              <a:rPr lang="en-US" sz="1000" b="1" dirty="0">
                <a:solidFill>
                  <a:srgbClr val="FF0000"/>
                </a:solidFill>
                <a:latin typeface="Times New Roman" panose="02020603050405020304" pitchFamily="18" charset="0"/>
                <a:cs typeface="Times New Roman" panose="02020603050405020304" pitchFamily="18" charset="0"/>
              </a:rPr>
              <a:t>28 </a:t>
            </a:r>
            <a:r>
              <a:rPr lang="en-US" sz="1000" b="1" i="1" dirty="0">
                <a:solidFill>
                  <a:srgbClr val="CC6600"/>
                </a:solidFill>
                <a:latin typeface="Times New Roman" panose="02020603050405020304" pitchFamily="18" charset="0"/>
                <a:cs typeface="Times New Roman" panose="02020603050405020304" pitchFamily="18" charset="0"/>
              </a:rPr>
              <a:t>…</a:t>
            </a:r>
            <a:r>
              <a:rPr lang="en-US" sz="1200" b="1" i="1" dirty="0">
                <a:solidFill>
                  <a:srgbClr val="CC6600"/>
                </a:solidFill>
                <a:latin typeface="Times New Roman" panose="02020603050405020304" pitchFamily="18" charset="0"/>
                <a:cs typeface="Times New Roman" panose="02020603050405020304" pitchFamily="18" charset="0"/>
              </a:rPr>
              <a:t>to do those things which are not convenient;</a:t>
            </a:r>
            <a:r>
              <a:rPr lang="en-US" sz="1200" dirty="0">
                <a:latin typeface="Times New Roman" panose="02020603050405020304" pitchFamily="18" charset="0"/>
                <a:cs typeface="Times New Roman" panose="02020603050405020304" pitchFamily="18" charset="0"/>
              </a:rPr>
              <a:t>)</a:t>
            </a:r>
          </a:p>
        </p:txBody>
      </p:sp>
      <p:cxnSp>
        <p:nvCxnSpPr>
          <p:cNvPr id="34" name="Straight Arrow Connector 33">
            <a:extLst>
              <a:ext uri="{FF2B5EF4-FFF2-40B4-BE49-F238E27FC236}">
                <a16:creationId xmlns:a16="http://schemas.microsoft.com/office/drawing/2014/main" id="{AFCE91F8-9C21-487A-BC5D-959C66F2873A}"/>
              </a:ext>
            </a:extLst>
          </p:cNvPr>
          <p:cNvCxnSpPr/>
          <p:nvPr/>
        </p:nvCxnSpPr>
        <p:spPr>
          <a:xfrm flipV="1">
            <a:off x="3528291" y="701964"/>
            <a:ext cx="2588421" cy="379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078AB3B-5626-41AF-8E7F-0EDDA4C40664}"/>
              </a:ext>
            </a:extLst>
          </p:cNvPr>
          <p:cNvCxnSpPr/>
          <p:nvPr/>
        </p:nvCxnSpPr>
        <p:spPr>
          <a:xfrm flipV="1">
            <a:off x="3602182" y="1237673"/>
            <a:ext cx="2472865" cy="240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751DE5F-EB86-472E-8AC6-E5C4ED8CF971}"/>
              </a:ext>
            </a:extLst>
          </p:cNvPr>
          <p:cNvCxnSpPr/>
          <p:nvPr/>
        </p:nvCxnSpPr>
        <p:spPr>
          <a:xfrm>
            <a:off x="3611418" y="1681511"/>
            <a:ext cx="2505294" cy="82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E265426-C333-4C6C-813C-33C625623B06}"/>
              </a:ext>
            </a:extLst>
          </p:cNvPr>
          <p:cNvCxnSpPr>
            <a:cxnSpLocks/>
          </p:cNvCxnSpPr>
          <p:nvPr/>
        </p:nvCxnSpPr>
        <p:spPr>
          <a:xfrm flipV="1">
            <a:off x="3495262" y="1939637"/>
            <a:ext cx="2600738" cy="803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2C14765-0805-4E75-B5ED-B6360E758494}"/>
              </a:ext>
            </a:extLst>
          </p:cNvPr>
          <p:cNvCxnSpPr/>
          <p:nvPr/>
        </p:nvCxnSpPr>
        <p:spPr>
          <a:xfrm>
            <a:off x="3371272" y="2336799"/>
            <a:ext cx="2722247" cy="295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4A063201-A342-4AE8-AE3E-CE3A732ACFE0}"/>
              </a:ext>
            </a:extLst>
          </p:cNvPr>
          <p:cNvCxnSpPr>
            <a:cxnSpLocks/>
            <a:stCxn id="64" idx="3"/>
          </p:cNvCxnSpPr>
          <p:nvPr/>
        </p:nvCxnSpPr>
        <p:spPr>
          <a:xfrm>
            <a:off x="3465622" y="2974496"/>
            <a:ext cx="2651331" cy="141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E5A1718-B84B-4200-AFAC-E49BF00AD3C9}"/>
              </a:ext>
            </a:extLst>
          </p:cNvPr>
          <p:cNvCxnSpPr>
            <a:endCxn id="22" idx="1"/>
          </p:cNvCxnSpPr>
          <p:nvPr/>
        </p:nvCxnSpPr>
        <p:spPr>
          <a:xfrm>
            <a:off x="3507337" y="3369393"/>
            <a:ext cx="2609616" cy="130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4C78DD64-79AE-49EC-944D-8DAB89BDF38F}"/>
              </a:ext>
            </a:extLst>
          </p:cNvPr>
          <p:cNvCxnSpPr/>
          <p:nvPr/>
        </p:nvCxnSpPr>
        <p:spPr>
          <a:xfrm flipV="1">
            <a:off x="3435927" y="3710025"/>
            <a:ext cx="2680785" cy="49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8A1A326-BCB3-4161-A756-4AD8B8B13871}"/>
              </a:ext>
            </a:extLst>
          </p:cNvPr>
          <p:cNvCxnSpPr/>
          <p:nvPr/>
        </p:nvCxnSpPr>
        <p:spPr>
          <a:xfrm flipV="1">
            <a:off x="3507337" y="4424586"/>
            <a:ext cx="2609375" cy="1201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E32986A5-F0D7-46BA-AFB5-CB8413A6BCF0}"/>
              </a:ext>
            </a:extLst>
          </p:cNvPr>
          <p:cNvCxnSpPr/>
          <p:nvPr/>
        </p:nvCxnSpPr>
        <p:spPr>
          <a:xfrm flipV="1">
            <a:off x="3528291" y="5119069"/>
            <a:ext cx="2546756" cy="728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CEE3710B-E220-43D7-AD88-3C6F6EFA87FE}"/>
              </a:ext>
            </a:extLst>
          </p:cNvPr>
          <p:cNvSpPr/>
          <p:nvPr/>
        </p:nvSpPr>
        <p:spPr>
          <a:xfrm>
            <a:off x="2567709" y="950071"/>
            <a:ext cx="960340" cy="1921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4A9E1E21-9F9B-4259-8A6B-9410DF33C7B0}"/>
              </a:ext>
            </a:extLst>
          </p:cNvPr>
          <p:cNvSpPr/>
          <p:nvPr/>
        </p:nvSpPr>
        <p:spPr>
          <a:xfrm>
            <a:off x="2513919" y="1369122"/>
            <a:ext cx="1076188" cy="1921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A7FE342-DE9C-47F9-8E26-99DFB5A82FE4}"/>
              </a:ext>
            </a:extLst>
          </p:cNvPr>
          <p:cNvSpPr/>
          <p:nvPr/>
        </p:nvSpPr>
        <p:spPr>
          <a:xfrm>
            <a:off x="2501844" y="1590533"/>
            <a:ext cx="1109332" cy="1921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9E79CF22-7EFF-4098-98D2-8C9649F5F17F}"/>
              </a:ext>
            </a:extLst>
          </p:cNvPr>
          <p:cNvSpPr/>
          <p:nvPr/>
        </p:nvSpPr>
        <p:spPr>
          <a:xfrm>
            <a:off x="2793692" y="2225964"/>
            <a:ext cx="535506" cy="1921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BBAE09F-511B-46FE-B651-5B9F7730EE0F}"/>
              </a:ext>
            </a:extLst>
          </p:cNvPr>
          <p:cNvSpPr/>
          <p:nvPr/>
        </p:nvSpPr>
        <p:spPr>
          <a:xfrm>
            <a:off x="2648390" y="2632363"/>
            <a:ext cx="817232" cy="2279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35045C3-DE3A-4D00-9757-064C951FFA14}"/>
              </a:ext>
            </a:extLst>
          </p:cNvPr>
          <p:cNvSpPr/>
          <p:nvPr/>
        </p:nvSpPr>
        <p:spPr>
          <a:xfrm>
            <a:off x="2636315" y="2869582"/>
            <a:ext cx="829307" cy="209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FBB2DD49-D947-422C-B50C-5958428FBD36}"/>
              </a:ext>
            </a:extLst>
          </p:cNvPr>
          <p:cNvSpPr/>
          <p:nvPr/>
        </p:nvSpPr>
        <p:spPr>
          <a:xfrm>
            <a:off x="2624240" y="3219969"/>
            <a:ext cx="850259" cy="2090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C2D627CE-92AA-4E97-9DFC-28CE3EF025A2}"/>
              </a:ext>
            </a:extLst>
          </p:cNvPr>
          <p:cNvSpPr/>
          <p:nvPr/>
        </p:nvSpPr>
        <p:spPr>
          <a:xfrm>
            <a:off x="2645192" y="3657779"/>
            <a:ext cx="829307" cy="188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A4416C53-4C9B-45FE-8F87-8F9DBA583EA6}"/>
              </a:ext>
            </a:extLst>
          </p:cNvPr>
          <p:cNvSpPr/>
          <p:nvPr/>
        </p:nvSpPr>
        <p:spPr>
          <a:xfrm>
            <a:off x="2582523" y="5507350"/>
            <a:ext cx="912739" cy="2090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3FBEA33-0B5F-4F90-91C0-B23A6355D32D}"/>
              </a:ext>
            </a:extLst>
          </p:cNvPr>
          <p:cNvSpPr/>
          <p:nvPr/>
        </p:nvSpPr>
        <p:spPr>
          <a:xfrm>
            <a:off x="2567709" y="5734853"/>
            <a:ext cx="1022398" cy="1915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E9F9776-32E9-4E02-B3A2-2D15271A8347}"/>
              </a:ext>
            </a:extLst>
          </p:cNvPr>
          <p:cNvSpPr/>
          <p:nvPr/>
        </p:nvSpPr>
        <p:spPr>
          <a:xfrm>
            <a:off x="180750" y="6067823"/>
            <a:ext cx="5758232" cy="4746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70">
            <a:extLst>
              <a:ext uri="{FF2B5EF4-FFF2-40B4-BE49-F238E27FC236}">
                <a16:creationId xmlns:a16="http://schemas.microsoft.com/office/drawing/2014/main" id="{344CA648-986F-431D-BC66-94B6E0B20E5F}"/>
              </a:ext>
            </a:extLst>
          </p:cNvPr>
          <p:cNvCxnSpPr>
            <a:endCxn id="29" idx="1"/>
          </p:cNvCxnSpPr>
          <p:nvPr/>
        </p:nvCxnSpPr>
        <p:spPr>
          <a:xfrm flipV="1">
            <a:off x="4267200" y="5612522"/>
            <a:ext cx="1849512" cy="446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56AFD30D-5637-436A-B5D7-5774A011DC7A}"/>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1B4D1ADA-FCCC-4ABF-AADD-964349F3EF85}"/>
              </a:ext>
            </a:extLst>
          </p:cNvPr>
          <p:cNvSpPr txBox="1"/>
          <p:nvPr/>
        </p:nvSpPr>
        <p:spPr>
          <a:xfrm>
            <a:off x="798989" y="79899"/>
            <a:ext cx="2713756"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Things That are Not ‘Convenient’</a:t>
            </a:r>
          </a:p>
        </p:txBody>
      </p:sp>
    </p:spTree>
    <p:extLst>
      <p:ext uri="{BB962C8B-B14F-4D97-AF65-F5344CB8AC3E}">
        <p14:creationId xmlns:p14="http://schemas.microsoft.com/office/powerpoint/2010/main" val="13454831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left)">
                                      <p:cBhvr>
                                        <p:cTn id="23" dur="1000"/>
                                        <p:tgtEl>
                                          <p:spTgt spid="34"/>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0"/>
                                        </p:tgtEl>
                                        <p:attrNameLst>
                                          <p:attrName>style.visibility</p:attrName>
                                        </p:attrNameLst>
                                      </p:cBhvr>
                                      <p:to>
                                        <p:strVal val="visible"/>
                                      </p:to>
                                    </p:set>
                                    <p:anim calcmode="lin" valueType="num">
                                      <p:cBhvr>
                                        <p:cTn id="32" dur="500" fill="hold"/>
                                        <p:tgtEl>
                                          <p:spTgt spid="60"/>
                                        </p:tgtEl>
                                        <p:attrNameLst>
                                          <p:attrName>ppt_w</p:attrName>
                                        </p:attrNameLst>
                                      </p:cBhvr>
                                      <p:tavLst>
                                        <p:tav tm="0">
                                          <p:val>
                                            <p:fltVal val="0"/>
                                          </p:val>
                                        </p:tav>
                                        <p:tav tm="100000">
                                          <p:val>
                                            <p:strVal val="#ppt_w"/>
                                          </p:val>
                                        </p:tav>
                                      </p:tavLst>
                                    </p:anim>
                                    <p:anim calcmode="lin" valueType="num">
                                      <p:cBhvr>
                                        <p:cTn id="33" dur="500" fill="hold"/>
                                        <p:tgtEl>
                                          <p:spTgt spid="60"/>
                                        </p:tgtEl>
                                        <p:attrNameLst>
                                          <p:attrName>ppt_h</p:attrName>
                                        </p:attrNameLst>
                                      </p:cBhvr>
                                      <p:tavLst>
                                        <p:tav tm="0">
                                          <p:val>
                                            <p:fltVal val="0"/>
                                          </p:val>
                                        </p:tav>
                                        <p:tav tm="100000">
                                          <p:val>
                                            <p:strVal val="#ppt_h"/>
                                          </p:val>
                                        </p:tav>
                                      </p:tavLst>
                                    </p:anim>
                                    <p:animEffect transition="in" filter="fade">
                                      <p:cBhvr>
                                        <p:cTn id="34" dur="500"/>
                                        <p:tgtEl>
                                          <p:spTgt spid="60"/>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wipe(left)">
                                      <p:cBhvr>
                                        <p:cTn id="38" dur="1000"/>
                                        <p:tgtEl>
                                          <p:spTgt spid="36"/>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p:cTn id="52" dur="500" fill="hold"/>
                                        <p:tgtEl>
                                          <p:spTgt spid="63"/>
                                        </p:tgtEl>
                                        <p:attrNameLst>
                                          <p:attrName>ppt_w</p:attrName>
                                        </p:attrNameLst>
                                      </p:cBhvr>
                                      <p:tavLst>
                                        <p:tav tm="0">
                                          <p:val>
                                            <p:fltVal val="0"/>
                                          </p:val>
                                        </p:tav>
                                        <p:tav tm="100000">
                                          <p:val>
                                            <p:strVal val="#ppt_w"/>
                                          </p:val>
                                        </p:tav>
                                      </p:tavLst>
                                    </p:anim>
                                    <p:anim calcmode="lin" valueType="num">
                                      <p:cBhvr>
                                        <p:cTn id="53" dur="500" fill="hold"/>
                                        <p:tgtEl>
                                          <p:spTgt spid="63"/>
                                        </p:tgtEl>
                                        <p:attrNameLst>
                                          <p:attrName>ppt_h</p:attrName>
                                        </p:attrNameLst>
                                      </p:cBhvr>
                                      <p:tavLst>
                                        <p:tav tm="0">
                                          <p:val>
                                            <p:fltVal val="0"/>
                                          </p:val>
                                        </p:tav>
                                        <p:tav tm="100000">
                                          <p:val>
                                            <p:strVal val="#ppt_h"/>
                                          </p:val>
                                        </p:tav>
                                      </p:tavLst>
                                    </p:anim>
                                    <p:animEffect transition="in" filter="fade">
                                      <p:cBhvr>
                                        <p:cTn id="54" dur="500"/>
                                        <p:tgtEl>
                                          <p:spTgt spid="63"/>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left)">
                                      <p:cBhvr>
                                        <p:cTn id="58" dur="1000"/>
                                        <p:tgtEl>
                                          <p:spTgt spid="38"/>
                                        </p:tgtEl>
                                      </p:cBhvr>
                                    </p:animEffect>
                                  </p:childTnLst>
                                </p:cTn>
                              </p:par>
                              <p:par>
                                <p:cTn id="59" presetID="22" presetClass="entr" presetSubtype="8"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1000"/>
                                        <p:tgtEl>
                                          <p:spTgt spid="40"/>
                                        </p:tgtEl>
                                      </p:cBhvr>
                                    </p:animEffect>
                                  </p:childTnLst>
                                </p:cTn>
                              </p:par>
                            </p:childTnLst>
                          </p:cTn>
                        </p:par>
                        <p:par>
                          <p:cTn id="62" fill="hold">
                            <p:stCondLst>
                              <p:cond delay="1500"/>
                            </p:stCondLst>
                            <p:childTnLst>
                              <p:par>
                                <p:cTn id="63" presetID="10"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10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62"/>
                                        </p:tgtEl>
                                        <p:attrNameLst>
                                          <p:attrName>style.visibility</p:attrName>
                                        </p:attrNameLst>
                                      </p:cBhvr>
                                      <p:to>
                                        <p:strVal val="visible"/>
                                      </p:to>
                                    </p:set>
                                    <p:anim calcmode="lin" valueType="num">
                                      <p:cBhvr>
                                        <p:cTn id="70" dur="500" fill="hold"/>
                                        <p:tgtEl>
                                          <p:spTgt spid="62"/>
                                        </p:tgtEl>
                                        <p:attrNameLst>
                                          <p:attrName>ppt_w</p:attrName>
                                        </p:attrNameLst>
                                      </p:cBhvr>
                                      <p:tavLst>
                                        <p:tav tm="0">
                                          <p:val>
                                            <p:fltVal val="0"/>
                                          </p:val>
                                        </p:tav>
                                        <p:tav tm="100000">
                                          <p:val>
                                            <p:strVal val="#ppt_w"/>
                                          </p:val>
                                        </p:tav>
                                      </p:tavLst>
                                    </p:anim>
                                    <p:anim calcmode="lin" valueType="num">
                                      <p:cBhvr>
                                        <p:cTn id="71" dur="500" fill="hold"/>
                                        <p:tgtEl>
                                          <p:spTgt spid="62"/>
                                        </p:tgtEl>
                                        <p:attrNameLst>
                                          <p:attrName>ppt_h</p:attrName>
                                        </p:attrNameLst>
                                      </p:cBhvr>
                                      <p:tavLst>
                                        <p:tav tm="0">
                                          <p:val>
                                            <p:fltVal val="0"/>
                                          </p:val>
                                        </p:tav>
                                        <p:tav tm="100000">
                                          <p:val>
                                            <p:strVal val="#ppt_h"/>
                                          </p:val>
                                        </p:tav>
                                      </p:tavLst>
                                    </p:anim>
                                    <p:animEffect transition="in" filter="fade">
                                      <p:cBhvr>
                                        <p:cTn id="72" dur="500"/>
                                        <p:tgtEl>
                                          <p:spTgt spid="62"/>
                                        </p:tgtEl>
                                      </p:cBhvr>
                                    </p:animEffect>
                                  </p:childTnLst>
                                </p:cTn>
                              </p:par>
                            </p:childTnLst>
                          </p:cTn>
                        </p:par>
                        <p:par>
                          <p:cTn id="73" fill="hold">
                            <p:stCondLst>
                              <p:cond delay="500"/>
                            </p:stCondLst>
                            <p:childTnLst>
                              <p:par>
                                <p:cTn id="74" presetID="22" presetClass="entr" presetSubtype="8" fill="hold" nodeType="after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wipe(left)">
                                      <p:cBhvr>
                                        <p:cTn id="76" dur="1000"/>
                                        <p:tgtEl>
                                          <p:spTgt spid="42"/>
                                        </p:tgtEl>
                                      </p:cBhvr>
                                    </p:animEffect>
                                  </p:childTnLst>
                                </p:cTn>
                              </p:par>
                            </p:childTnLst>
                          </p:cTn>
                        </p:par>
                        <p:par>
                          <p:cTn id="77" fill="hold">
                            <p:stCondLst>
                              <p:cond delay="1500"/>
                            </p:stCondLst>
                            <p:childTnLst>
                              <p:par>
                                <p:cTn id="78" presetID="10" presetClass="entr" presetSubtype="0"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1000"/>
                                        <p:tgtEl>
                                          <p:spTgt spid="20"/>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64"/>
                                        </p:tgtEl>
                                        <p:attrNameLst>
                                          <p:attrName>style.visibility</p:attrName>
                                        </p:attrNameLst>
                                      </p:cBhvr>
                                      <p:to>
                                        <p:strVal val="visible"/>
                                      </p:to>
                                    </p:set>
                                    <p:anim calcmode="lin" valueType="num">
                                      <p:cBhvr>
                                        <p:cTn id="85" dur="500" fill="hold"/>
                                        <p:tgtEl>
                                          <p:spTgt spid="64"/>
                                        </p:tgtEl>
                                        <p:attrNameLst>
                                          <p:attrName>ppt_w</p:attrName>
                                        </p:attrNameLst>
                                      </p:cBhvr>
                                      <p:tavLst>
                                        <p:tav tm="0">
                                          <p:val>
                                            <p:fltVal val="0"/>
                                          </p:val>
                                        </p:tav>
                                        <p:tav tm="100000">
                                          <p:val>
                                            <p:strVal val="#ppt_w"/>
                                          </p:val>
                                        </p:tav>
                                      </p:tavLst>
                                    </p:anim>
                                    <p:anim calcmode="lin" valueType="num">
                                      <p:cBhvr>
                                        <p:cTn id="86" dur="500" fill="hold"/>
                                        <p:tgtEl>
                                          <p:spTgt spid="64"/>
                                        </p:tgtEl>
                                        <p:attrNameLst>
                                          <p:attrName>ppt_h</p:attrName>
                                        </p:attrNameLst>
                                      </p:cBhvr>
                                      <p:tavLst>
                                        <p:tav tm="0">
                                          <p:val>
                                            <p:fltVal val="0"/>
                                          </p:val>
                                        </p:tav>
                                        <p:tav tm="100000">
                                          <p:val>
                                            <p:strVal val="#ppt_h"/>
                                          </p:val>
                                        </p:tav>
                                      </p:tavLst>
                                    </p:anim>
                                    <p:animEffect transition="in" filter="fade">
                                      <p:cBhvr>
                                        <p:cTn id="87" dur="500"/>
                                        <p:tgtEl>
                                          <p:spTgt spid="64"/>
                                        </p:tgtEl>
                                      </p:cBhvr>
                                    </p:animEffect>
                                  </p:childTnLst>
                                </p:cTn>
                              </p:par>
                            </p:childTnLst>
                          </p:cTn>
                        </p:par>
                        <p:par>
                          <p:cTn id="88" fill="hold">
                            <p:stCondLst>
                              <p:cond delay="500"/>
                            </p:stCondLst>
                            <p:childTnLst>
                              <p:par>
                                <p:cTn id="89" presetID="22" presetClass="entr" presetSubtype="8" fill="hold" nodeType="afterEffect">
                                  <p:stCondLst>
                                    <p:cond delay="0"/>
                                  </p:stCondLst>
                                  <p:childTnLst>
                                    <p:set>
                                      <p:cBhvr>
                                        <p:cTn id="90" dur="1" fill="hold">
                                          <p:stCondLst>
                                            <p:cond delay="0"/>
                                          </p:stCondLst>
                                        </p:cTn>
                                        <p:tgtEl>
                                          <p:spTgt spid="49"/>
                                        </p:tgtEl>
                                        <p:attrNameLst>
                                          <p:attrName>style.visibility</p:attrName>
                                        </p:attrNameLst>
                                      </p:cBhvr>
                                      <p:to>
                                        <p:strVal val="visible"/>
                                      </p:to>
                                    </p:set>
                                    <p:animEffect transition="in" filter="wipe(left)">
                                      <p:cBhvr>
                                        <p:cTn id="91" dur="1000"/>
                                        <p:tgtEl>
                                          <p:spTgt spid="49"/>
                                        </p:tgtEl>
                                      </p:cBhvr>
                                    </p:animEffect>
                                  </p:childTnLst>
                                </p:cTn>
                              </p:par>
                            </p:childTnLst>
                          </p:cTn>
                        </p:par>
                        <p:par>
                          <p:cTn id="92" fill="hold">
                            <p:stCondLst>
                              <p:cond delay="1500"/>
                            </p:stCondLst>
                            <p:childTnLst>
                              <p:par>
                                <p:cTn id="93" presetID="10" presetClass="entr" presetSubtype="0"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fade">
                                      <p:cBhvr>
                                        <p:cTn id="95" dur="1000"/>
                                        <p:tgtEl>
                                          <p:spTgt spid="21"/>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65"/>
                                        </p:tgtEl>
                                        <p:attrNameLst>
                                          <p:attrName>style.visibility</p:attrName>
                                        </p:attrNameLst>
                                      </p:cBhvr>
                                      <p:to>
                                        <p:strVal val="visible"/>
                                      </p:to>
                                    </p:set>
                                    <p:animEffect transition="in" filter="wipe(left)">
                                      <p:cBhvr>
                                        <p:cTn id="100" dur="500"/>
                                        <p:tgtEl>
                                          <p:spTgt spid="65"/>
                                        </p:tgtEl>
                                      </p:cBhvr>
                                    </p:animEffect>
                                  </p:childTnLst>
                                </p:cTn>
                              </p:par>
                            </p:childTnLst>
                          </p:cTn>
                        </p:par>
                        <p:par>
                          <p:cTn id="101" fill="hold">
                            <p:stCondLst>
                              <p:cond delay="500"/>
                            </p:stCondLst>
                            <p:childTnLst>
                              <p:par>
                                <p:cTn id="102" presetID="22" presetClass="entr" presetSubtype="8"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wipe(left)">
                                      <p:cBhvr>
                                        <p:cTn id="104" dur="1000"/>
                                        <p:tgtEl>
                                          <p:spTgt spid="52"/>
                                        </p:tgtEl>
                                      </p:cBhvr>
                                    </p:animEffect>
                                  </p:childTnLst>
                                </p:cTn>
                              </p:par>
                            </p:childTnLst>
                          </p:cTn>
                        </p:par>
                        <p:par>
                          <p:cTn id="105" fill="hold">
                            <p:stCondLst>
                              <p:cond delay="1500"/>
                            </p:stCondLst>
                            <p:childTnLst>
                              <p:par>
                                <p:cTn id="106" presetID="10"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16" fill="hold" grpId="0" nodeType="clickEffect">
                                  <p:stCondLst>
                                    <p:cond delay="0"/>
                                  </p:stCondLst>
                                  <p:childTnLst>
                                    <p:set>
                                      <p:cBhvr>
                                        <p:cTn id="112" dur="1" fill="hold">
                                          <p:stCondLst>
                                            <p:cond delay="0"/>
                                          </p:stCondLst>
                                        </p:cTn>
                                        <p:tgtEl>
                                          <p:spTgt spid="66"/>
                                        </p:tgtEl>
                                        <p:attrNameLst>
                                          <p:attrName>style.visibility</p:attrName>
                                        </p:attrNameLst>
                                      </p:cBhvr>
                                      <p:to>
                                        <p:strVal val="visible"/>
                                      </p:to>
                                    </p:set>
                                    <p:anim calcmode="lin" valueType="num">
                                      <p:cBhvr>
                                        <p:cTn id="113" dur="500" fill="hold"/>
                                        <p:tgtEl>
                                          <p:spTgt spid="66"/>
                                        </p:tgtEl>
                                        <p:attrNameLst>
                                          <p:attrName>ppt_w</p:attrName>
                                        </p:attrNameLst>
                                      </p:cBhvr>
                                      <p:tavLst>
                                        <p:tav tm="0">
                                          <p:val>
                                            <p:fltVal val="0"/>
                                          </p:val>
                                        </p:tav>
                                        <p:tav tm="100000">
                                          <p:val>
                                            <p:strVal val="#ppt_w"/>
                                          </p:val>
                                        </p:tav>
                                      </p:tavLst>
                                    </p:anim>
                                    <p:anim calcmode="lin" valueType="num">
                                      <p:cBhvr>
                                        <p:cTn id="114" dur="500" fill="hold"/>
                                        <p:tgtEl>
                                          <p:spTgt spid="66"/>
                                        </p:tgtEl>
                                        <p:attrNameLst>
                                          <p:attrName>ppt_h</p:attrName>
                                        </p:attrNameLst>
                                      </p:cBhvr>
                                      <p:tavLst>
                                        <p:tav tm="0">
                                          <p:val>
                                            <p:fltVal val="0"/>
                                          </p:val>
                                        </p:tav>
                                        <p:tav tm="100000">
                                          <p:val>
                                            <p:strVal val="#ppt_h"/>
                                          </p:val>
                                        </p:tav>
                                      </p:tavLst>
                                    </p:anim>
                                    <p:animEffect transition="in" filter="fade">
                                      <p:cBhvr>
                                        <p:cTn id="115" dur="500"/>
                                        <p:tgtEl>
                                          <p:spTgt spid="66"/>
                                        </p:tgtEl>
                                      </p:cBhvr>
                                    </p:animEffect>
                                  </p:childTnLst>
                                </p:cTn>
                              </p:par>
                            </p:childTnLst>
                          </p:cTn>
                        </p:par>
                        <p:par>
                          <p:cTn id="116" fill="hold">
                            <p:stCondLst>
                              <p:cond delay="500"/>
                            </p:stCondLst>
                            <p:childTnLst>
                              <p:par>
                                <p:cTn id="117" presetID="22" presetClass="entr" presetSubtype="8" fill="hold" nodeType="after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wipe(left)">
                                      <p:cBhvr>
                                        <p:cTn id="119" dur="1000"/>
                                        <p:tgtEl>
                                          <p:spTgt spid="54"/>
                                        </p:tgtEl>
                                      </p:cBhvr>
                                    </p:animEffect>
                                  </p:childTnLst>
                                </p:cTn>
                              </p:par>
                            </p:childTnLst>
                          </p:cTn>
                        </p:par>
                        <p:par>
                          <p:cTn id="120" fill="hold">
                            <p:stCondLst>
                              <p:cond delay="1500"/>
                            </p:stCondLst>
                            <p:childTnLst>
                              <p:par>
                                <p:cTn id="121" presetID="10" presetClass="entr" presetSubtype="0"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Effect transition="in" filter="fade">
                                      <p:cBhvr>
                                        <p:cTn id="123" dur="1000"/>
                                        <p:tgtEl>
                                          <p:spTgt spid="23"/>
                                        </p:tgtEl>
                                      </p:cBhvr>
                                    </p:animEffect>
                                  </p:childTnLst>
                                </p:cTn>
                              </p:par>
                            </p:childTnLst>
                          </p:cTn>
                        </p:par>
                      </p:childTnLst>
                    </p:cTn>
                  </p:par>
                  <p:par>
                    <p:cTn id="124" fill="hold">
                      <p:stCondLst>
                        <p:cond delay="indefinite"/>
                      </p:stCondLst>
                      <p:childTnLst>
                        <p:par>
                          <p:cTn id="125" fill="hold">
                            <p:stCondLst>
                              <p:cond delay="0"/>
                            </p:stCondLst>
                            <p:childTnLst>
                              <p:par>
                                <p:cTn id="126" presetID="53" presetClass="entr" presetSubtype="16" fill="hold" grpId="0" nodeType="clickEffect">
                                  <p:stCondLst>
                                    <p:cond delay="0"/>
                                  </p:stCondLst>
                                  <p:childTnLst>
                                    <p:set>
                                      <p:cBhvr>
                                        <p:cTn id="127" dur="1" fill="hold">
                                          <p:stCondLst>
                                            <p:cond delay="0"/>
                                          </p:stCondLst>
                                        </p:cTn>
                                        <p:tgtEl>
                                          <p:spTgt spid="67"/>
                                        </p:tgtEl>
                                        <p:attrNameLst>
                                          <p:attrName>style.visibility</p:attrName>
                                        </p:attrNameLst>
                                      </p:cBhvr>
                                      <p:to>
                                        <p:strVal val="visible"/>
                                      </p:to>
                                    </p:set>
                                    <p:anim calcmode="lin" valueType="num">
                                      <p:cBhvr>
                                        <p:cTn id="128" dur="500" fill="hold"/>
                                        <p:tgtEl>
                                          <p:spTgt spid="67"/>
                                        </p:tgtEl>
                                        <p:attrNameLst>
                                          <p:attrName>ppt_w</p:attrName>
                                        </p:attrNameLst>
                                      </p:cBhvr>
                                      <p:tavLst>
                                        <p:tav tm="0">
                                          <p:val>
                                            <p:fltVal val="0"/>
                                          </p:val>
                                        </p:tav>
                                        <p:tav tm="100000">
                                          <p:val>
                                            <p:strVal val="#ppt_w"/>
                                          </p:val>
                                        </p:tav>
                                      </p:tavLst>
                                    </p:anim>
                                    <p:anim calcmode="lin" valueType="num">
                                      <p:cBhvr>
                                        <p:cTn id="129" dur="500" fill="hold"/>
                                        <p:tgtEl>
                                          <p:spTgt spid="67"/>
                                        </p:tgtEl>
                                        <p:attrNameLst>
                                          <p:attrName>ppt_h</p:attrName>
                                        </p:attrNameLst>
                                      </p:cBhvr>
                                      <p:tavLst>
                                        <p:tav tm="0">
                                          <p:val>
                                            <p:fltVal val="0"/>
                                          </p:val>
                                        </p:tav>
                                        <p:tav tm="100000">
                                          <p:val>
                                            <p:strVal val="#ppt_h"/>
                                          </p:val>
                                        </p:tav>
                                      </p:tavLst>
                                    </p:anim>
                                    <p:animEffect transition="in" filter="fade">
                                      <p:cBhvr>
                                        <p:cTn id="130" dur="500"/>
                                        <p:tgtEl>
                                          <p:spTgt spid="67"/>
                                        </p:tgtEl>
                                      </p:cBhvr>
                                    </p:animEffect>
                                  </p:childTnLst>
                                </p:cTn>
                              </p:par>
                            </p:childTnLst>
                          </p:cTn>
                        </p:par>
                        <p:par>
                          <p:cTn id="131" fill="hold">
                            <p:stCondLst>
                              <p:cond delay="500"/>
                            </p:stCondLst>
                            <p:childTnLst>
                              <p:par>
                                <p:cTn id="132" presetID="22" presetClass="entr" presetSubtype="8" fill="hold" nodeType="afterEffect">
                                  <p:stCondLst>
                                    <p:cond delay="0"/>
                                  </p:stCondLst>
                                  <p:childTnLst>
                                    <p:set>
                                      <p:cBhvr>
                                        <p:cTn id="133" dur="1" fill="hold">
                                          <p:stCondLst>
                                            <p:cond delay="0"/>
                                          </p:stCondLst>
                                        </p:cTn>
                                        <p:tgtEl>
                                          <p:spTgt spid="56"/>
                                        </p:tgtEl>
                                        <p:attrNameLst>
                                          <p:attrName>style.visibility</p:attrName>
                                        </p:attrNameLst>
                                      </p:cBhvr>
                                      <p:to>
                                        <p:strVal val="visible"/>
                                      </p:to>
                                    </p:set>
                                    <p:animEffect transition="in" filter="wipe(left)">
                                      <p:cBhvr>
                                        <p:cTn id="134" dur="1000"/>
                                        <p:tgtEl>
                                          <p:spTgt spid="56"/>
                                        </p:tgtEl>
                                      </p:cBhvr>
                                    </p:animEffect>
                                  </p:childTnLst>
                                </p:cTn>
                              </p:par>
                            </p:childTnLst>
                          </p:cTn>
                        </p:par>
                        <p:par>
                          <p:cTn id="135" fill="hold">
                            <p:stCondLst>
                              <p:cond delay="1500"/>
                            </p:stCondLst>
                            <p:childTnLst>
                              <p:par>
                                <p:cTn id="136" presetID="10" presetClass="entr" presetSubtype="0" fill="hold" grpId="0" nodeType="afterEffect">
                                  <p:stCondLst>
                                    <p:cond delay="0"/>
                                  </p:stCondLst>
                                  <p:childTnLst>
                                    <p:set>
                                      <p:cBhvr>
                                        <p:cTn id="137" dur="1" fill="hold">
                                          <p:stCondLst>
                                            <p:cond delay="0"/>
                                          </p:stCondLst>
                                        </p:cTn>
                                        <p:tgtEl>
                                          <p:spTgt spid="24"/>
                                        </p:tgtEl>
                                        <p:attrNameLst>
                                          <p:attrName>style.visibility</p:attrName>
                                        </p:attrNameLst>
                                      </p:cBhvr>
                                      <p:to>
                                        <p:strVal val="visible"/>
                                      </p:to>
                                    </p:set>
                                    <p:animEffect transition="in" filter="fade">
                                      <p:cBhvr>
                                        <p:cTn id="138" dur="1000"/>
                                        <p:tgtEl>
                                          <p:spTgt spid="24"/>
                                        </p:tgtEl>
                                      </p:cBhvr>
                                    </p:animEffect>
                                  </p:childTnLst>
                                </p:cTn>
                              </p:par>
                            </p:childTnLst>
                          </p:cTn>
                        </p:par>
                      </p:childTnLst>
                    </p:cTn>
                  </p:par>
                  <p:par>
                    <p:cTn id="139" fill="hold">
                      <p:stCondLst>
                        <p:cond delay="indefinite"/>
                      </p:stCondLst>
                      <p:childTnLst>
                        <p:par>
                          <p:cTn id="140" fill="hold">
                            <p:stCondLst>
                              <p:cond delay="0"/>
                            </p:stCondLst>
                            <p:childTnLst>
                              <p:par>
                                <p:cTn id="141" presetID="53" presetClass="entr" presetSubtype="16" fill="hold" grpId="0" nodeType="clickEffect">
                                  <p:stCondLst>
                                    <p:cond delay="0"/>
                                  </p:stCondLst>
                                  <p:childTnLst>
                                    <p:set>
                                      <p:cBhvr>
                                        <p:cTn id="142" dur="1" fill="hold">
                                          <p:stCondLst>
                                            <p:cond delay="0"/>
                                          </p:stCondLst>
                                        </p:cTn>
                                        <p:tgtEl>
                                          <p:spTgt spid="68"/>
                                        </p:tgtEl>
                                        <p:attrNameLst>
                                          <p:attrName>style.visibility</p:attrName>
                                        </p:attrNameLst>
                                      </p:cBhvr>
                                      <p:to>
                                        <p:strVal val="visible"/>
                                      </p:to>
                                    </p:set>
                                    <p:anim calcmode="lin" valueType="num">
                                      <p:cBhvr>
                                        <p:cTn id="143" dur="500" fill="hold"/>
                                        <p:tgtEl>
                                          <p:spTgt spid="68"/>
                                        </p:tgtEl>
                                        <p:attrNameLst>
                                          <p:attrName>ppt_w</p:attrName>
                                        </p:attrNameLst>
                                      </p:cBhvr>
                                      <p:tavLst>
                                        <p:tav tm="0">
                                          <p:val>
                                            <p:fltVal val="0"/>
                                          </p:val>
                                        </p:tav>
                                        <p:tav tm="100000">
                                          <p:val>
                                            <p:strVal val="#ppt_w"/>
                                          </p:val>
                                        </p:tav>
                                      </p:tavLst>
                                    </p:anim>
                                    <p:anim calcmode="lin" valueType="num">
                                      <p:cBhvr>
                                        <p:cTn id="144" dur="500" fill="hold"/>
                                        <p:tgtEl>
                                          <p:spTgt spid="68"/>
                                        </p:tgtEl>
                                        <p:attrNameLst>
                                          <p:attrName>ppt_h</p:attrName>
                                        </p:attrNameLst>
                                      </p:cBhvr>
                                      <p:tavLst>
                                        <p:tav tm="0">
                                          <p:val>
                                            <p:fltVal val="0"/>
                                          </p:val>
                                        </p:tav>
                                        <p:tav tm="100000">
                                          <p:val>
                                            <p:strVal val="#ppt_h"/>
                                          </p:val>
                                        </p:tav>
                                      </p:tavLst>
                                    </p:anim>
                                    <p:animEffect transition="in" filter="fade">
                                      <p:cBhvr>
                                        <p:cTn id="145" dur="500"/>
                                        <p:tgtEl>
                                          <p:spTgt spid="68"/>
                                        </p:tgtEl>
                                      </p:cBhvr>
                                    </p:animEffect>
                                  </p:childTnLst>
                                </p:cTn>
                              </p:par>
                            </p:childTnLst>
                          </p:cTn>
                        </p:par>
                        <p:par>
                          <p:cTn id="146" fill="hold">
                            <p:stCondLst>
                              <p:cond delay="500"/>
                            </p:stCondLst>
                            <p:childTnLst>
                              <p:par>
                                <p:cTn id="147" presetID="22" presetClass="entr" presetSubtype="8" fill="hold" nodeType="afterEffect">
                                  <p:stCondLst>
                                    <p:cond delay="0"/>
                                  </p:stCondLst>
                                  <p:childTnLst>
                                    <p:set>
                                      <p:cBhvr>
                                        <p:cTn id="148" dur="1" fill="hold">
                                          <p:stCondLst>
                                            <p:cond delay="0"/>
                                          </p:stCondLst>
                                        </p:cTn>
                                        <p:tgtEl>
                                          <p:spTgt spid="58"/>
                                        </p:tgtEl>
                                        <p:attrNameLst>
                                          <p:attrName>style.visibility</p:attrName>
                                        </p:attrNameLst>
                                      </p:cBhvr>
                                      <p:to>
                                        <p:strVal val="visible"/>
                                      </p:to>
                                    </p:set>
                                    <p:animEffect transition="in" filter="wipe(left)">
                                      <p:cBhvr>
                                        <p:cTn id="149" dur="1000"/>
                                        <p:tgtEl>
                                          <p:spTgt spid="58"/>
                                        </p:tgtEl>
                                      </p:cBhvr>
                                    </p:animEffect>
                                  </p:childTnLst>
                                </p:cTn>
                              </p:par>
                            </p:childTnLst>
                          </p:cTn>
                        </p:par>
                        <p:par>
                          <p:cTn id="150" fill="hold">
                            <p:stCondLst>
                              <p:cond delay="1500"/>
                            </p:stCondLst>
                            <p:childTnLst>
                              <p:par>
                                <p:cTn id="151" presetID="10" presetClass="entr" presetSubtype="0" fill="hold" grpId="0" nodeType="afterEffect">
                                  <p:stCondLst>
                                    <p:cond delay="0"/>
                                  </p:stCondLst>
                                  <p:childTnLst>
                                    <p:set>
                                      <p:cBhvr>
                                        <p:cTn id="152" dur="1" fill="hold">
                                          <p:stCondLst>
                                            <p:cond delay="0"/>
                                          </p:stCondLst>
                                        </p:cTn>
                                        <p:tgtEl>
                                          <p:spTgt spid="25"/>
                                        </p:tgtEl>
                                        <p:attrNameLst>
                                          <p:attrName>style.visibility</p:attrName>
                                        </p:attrNameLst>
                                      </p:cBhvr>
                                      <p:to>
                                        <p:strVal val="visible"/>
                                      </p:to>
                                    </p:set>
                                    <p:animEffect transition="in" filter="fade">
                                      <p:cBhvr>
                                        <p:cTn id="153" dur="1000"/>
                                        <p:tgtEl>
                                          <p:spTgt spid="25"/>
                                        </p:tgtEl>
                                      </p:cBhvr>
                                    </p:animEffect>
                                  </p:childTnLst>
                                </p:cTn>
                              </p:par>
                            </p:childTnLst>
                          </p:cTn>
                        </p:par>
                      </p:childTnLst>
                    </p:cTn>
                  </p:par>
                  <p:par>
                    <p:cTn id="154" fill="hold">
                      <p:stCondLst>
                        <p:cond delay="indefinite"/>
                      </p:stCondLst>
                      <p:childTnLst>
                        <p:par>
                          <p:cTn id="155" fill="hold">
                            <p:stCondLst>
                              <p:cond delay="0"/>
                            </p:stCondLst>
                            <p:childTnLst>
                              <p:par>
                                <p:cTn id="156" presetID="53" presetClass="entr" presetSubtype="16" fill="hold" grpId="0" nodeType="clickEffect">
                                  <p:stCondLst>
                                    <p:cond delay="0"/>
                                  </p:stCondLst>
                                  <p:childTnLst>
                                    <p:set>
                                      <p:cBhvr>
                                        <p:cTn id="157" dur="1" fill="hold">
                                          <p:stCondLst>
                                            <p:cond delay="0"/>
                                          </p:stCondLst>
                                        </p:cTn>
                                        <p:tgtEl>
                                          <p:spTgt spid="69"/>
                                        </p:tgtEl>
                                        <p:attrNameLst>
                                          <p:attrName>style.visibility</p:attrName>
                                        </p:attrNameLst>
                                      </p:cBhvr>
                                      <p:to>
                                        <p:strVal val="visible"/>
                                      </p:to>
                                    </p:set>
                                    <p:anim calcmode="lin" valueType="num">
                                      <p:cBhvr>
                                        <p:cTn id="158" dur="500" fill="hold"/>
                                        <p:tgtEl>
                                          <p:spTgt spid="69"/>
                                        </p:tgtEl>
                                        <p:attrNameLst>
                                          <p:attrName>ppt_w</p:attrName>
                                        </p:attrNameLst>
                                      </p:cBhvr>
                                      <p:tavLst>
                                        <p:tav tm="0">
                                          <p:val>
                                            <p:fltVal val="0"/>
                                          </p:val>
                                        </p:tav>
                                        <p:tav tm="100000">
                                          <p:val>
                                            <p:strVal val="#ppt_w"/>
                                          </p:val>
                                        </p:tav>
                                      </p:tavLst>
                                    </p:anim>
                                    <p:anim calcmode="lin" valueType="num">
                                      <p:cBhvr>
                                        <p:cTn id="159" dur="500" fill="hold"/>
                                        <p:tgtEl>
                                          <p:spTgt spid="69"/>
                                        </p:tgtEl>
                                        <p:attrNameLst>
                                          <p:attrName>ppt_h</p:attrName>
                                        </p:attrNameLst>
                                      </p:cBhvr>
                                      <p:tavLst>
                                        <p:tav tm="0">
                                          <p:val>
                                            <p:fltVal val="0"/>
                                          </p:val>
                                        </p:tav>
                                        <p:tav tm="100000">
                                          <p:val>
                                            <p:strVal val="#ppt_h"/>
                                          </p:val>
                                        </p:tav>
                                      </p:tavLst>
                                    </p:anim>
                                    <p:animEffect transition="in" filter="fade">
                                      <p:cBhvr>
                                        <p:cTn id="160" dur="500"/>
                                        <p:tgtEl>
                                          <p:spTgt spid="69"/>
                                        </p:tgtEl>
                                      </p:cBhvr>
                                    </p:animEffect>
                                  </p:childTnLst>
                                </p:cTn>
                              </p:par>
                            </p:childTnLst>
                          </p:cTn>
                        </p:par>
                        <p:par>
                          <p:cTn id="161" fill="hold">
                            <p:stCondLst>
                              <p:cond delay="500"/>
                            </p:stCondLst>
                            <p:childTnLst>
                              <p:par>
                                <p:cTn id="162" presetID="22" presetClass="entr" presetSubtype="8" fill="hold" nodeType="afterEffect">
                                  <p:stCondLst>
                                    <p:cond delay="0"/>
                                  </p:stCondLst>
                                  <p:childTnLst>
                                    <p:set>
                                      <p:cBhvr>
                                        <p:cTn id="163" dur="1" fill="hold">
                                          <p:stCondLst>
                                            <p:cond delay="0"/>
                                          </p:stCondLst>
                                        </p:cTn>
                                        <p:tgtEl>
                                          <p:spTgt spid="71"/>
                                        </p:tgtEl>
                                        <p:attrNameLst>
                                          <p:attrName>style.visibility</p:attrName>
                                        </p:attrNameLst>
                                      </p:cBhvr>
                                      <p:to>
                                        <p:strVal val="visible"/>
                                      </p:to>
                                    </p:set>
                                    <p:animEffect transition="in" filter="wipe(left)">
                                      <p:cBhvr>
                                        <p:cTn id="164" dur="1000"/>
                                        <p:tgtEl>
                                          <p:spTgt spid="71"/>
                                        </p:tgtEl>
                                      </p:cBhvr>
                                    </p:animEffect>
                                  </p:childTnLst>
                                </p:cTn>
                              </p:par>
                            </p:childTnLst>
                          </p:cTn>
                        </p:par>
                        <p:par>
                          <p:cTn id="165" fill="hold">
                            <p:stCondLst>
                              <p:cond delay="1500"/>
                            </p:stCondLst>
                            <p:childTnLst>
                              <p:par>
                                <p:cTn id="166" presetID="10" presetClass="entr" presetSubtype="0" fill="hold" grpId="0" nodeType="afterEffect">
                                  <p:stCondLst>
                                    <p:cond delay="0"/>
                                  </p:stCondLst>
                                  <p:childTnLst>
                                    <p:set>
                                      <p:cBhvr>
                                        <p:cTn id="167" dur="1" fill="hold">
                                          <p:stCondLst>
                                            <p:cond delay="0"/>
                                          </p:stCondLst>
                                        </p:cTn>
                                        <p:tgtEl>
                                          <p:spTgt spid="29"/>
                                        </p:tgtEl>
                                        <p:attrNameLst>
                                          <p:attrName>style.visibility</p:attrName>
                                        </p:attrNameLst>
                                      </p:cBhvr>
                                      <p:to>
                                        <p:strVal val="visible"/>
                                      </p:to>
                                    </p:set>
                                    <p:animEffect transition="in" filter="fade">
                                      <p:cBhvr>
                                        <p:cTn id="168" dur="1000"/>
                                        <p:tgtEl>
                                          <p:spTgt spid="29"/>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nodeType="clickEffect">
                                  <p:stCondLst>
                                    <p:cond delay="0"/>
                                  </p:stCondLst>
                                  <p:childTnLst>
                                    <p:set>
                                      <p:cBhvr>
                                        <p:cTn id="172" dur="1" fill="hold">
                                          <p:stCondLst>
                                            <p:cond delay="0"/>
                                          </p:stCondLst>
                                        </p:cTn>
                                        <p:tgtEl>
                                          <p:spTgt spid="30">
                                            <p:txEl>
                                              <p:pRg st="0" end="0"/>
                                            </p:txEl>
                                          </p:spTgt>
                                        </p:tgtEl>
                                        <p:attrNameLst>
                                          <p:attrName>style.visibility</p:attrName>
                                        </p:attrNameLst>
                                      </p:cBhvr>
                                      <p:to>
                                        <p:strVal val="visible"/>
                                      </p:to>
                                    </p:set>
                                    <p:animEffect transition="in" filter="fade">
                                      <p:cBhvr>
                                        <p:cTn id="173" dur="1000"/>
                                        <p:tgtEl>
                                          <p:spTgt spid="30">
                                            <p:txEl>
                                              <p:pRg st="0" end="0"/>
                                            </p:txEl>
                                          </p:spTgt>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28"/>
                                        </p:tgtEl>
                                        <p:attrNameLst>
                                          <p:attrName>style.visibility</p:attrName>
                                        </p:attrNameLst>
                                      </p:cBhvr>
                                      <p:to>
                                        <p:strVal val="visible"/>
                                      </p:to>
                                    </p:set>
                                    <p:animEffect transition="in" filter="fade">
                                      <p:cBhvr>
                                        <p:cTn id="17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9" grpId="0"/>
      <p:bldP spid="20" grpId="0"/>
      <p:bldP spid="21" grpId="0"/>
      <p:bldP spid="22" grpId="0"/>
      <p:bldP spid="23" grpId="0"/>
      <p:bldP spid="24" grpId="0"/>
      <p:bldP spid="25" grpId="0"/>
      <p:bldP spid="28" grpId="0"/>
      <p:bldP spid="29" grpId="0"/>
      <p:bldP spid="32" grpId="0"/>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8815C4-448C-42B1-AE25-6689C3BC9C0F}"/>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4AD9BBF-F6E6-4510-AC9A-579D3DE9A29A}"/>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3" name="TextBox 2">
            <a:extLst>
              <a:ext uri="{FF2B5EF4-FFF2-40B4-BE49-F238E27FC236}">
                <a16:creationId xmlns:a16="http://schemas.microsoft.com/office/drawing/2014/main" id="{37496453-0E4B-42F9-AB61-48B43B60F25E}"/>
              </a:ext>
            </a:extLst>
          </p:cNvPr>
          <p:cNvSpPr txBox="1"/>
          <p:nvPr/>
        </p:nvSpPr>
        <p:spPr>
          <a:xfrm>
            <a:off x="230819" y="514905"/>
            <a:ext cx="5708342" cy="6063198"/>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This know also, that in the last days perilous times shall come. </a:t>
            </a:r>
          </a:p>
          <a:p>
            <a:pPr algn="ctr"/>
            <a:endParaRPr lang="en-US" sz="6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For men shall be lovers of their own selves, covetous, boasters, proud, blasphemers, disobedient to parents, unthankful, unholy, </a:t>
            </a:r>
          </a:p>
          <a:p>
            <a:pPr algn="ctr"/>
            <a:r>
              <a:rPr lang="en-US" sz="1400" b="1" i="1" dirty="0">
                <a:solidFill>
                  <a:srgbClr val="CC6600"/>
                </a:solidFill>
                <a:latin typeface="Times New Roman" panose="02020603050405020304" pitchFamily="18" charset="0"/>
                <a:cs typeface="Times New Roman" panose="02020603050405020304" pitchFamily="18" charset="0"/>
              </a:rPr>
              <a:t>Without natural affection, trucebreakers, false accusers, incontinent, fierce, despisers of those that are good, Traitors, heady, highminded,</a:t>
            </a:r>
          </a:p>
          <a:p>
            <a:pPr algn="ctr"/>
            <a:r>
              <a:rPr lang="en-US" sz="1400" b="1" i="1" dirty="0">
                <a:solidFill>
                  <a:srgbClr val="CC6600"/>
                </a:solidFill>
                <a:latin typeface="Times New Roman" panose="02020603050405020304" pitchFamily="18" charset="0"/>
                <a:cs typeface="Times New Roman" panose="02020603050405020304" pitchFamily="18" charset="0"/>
              </a:rPr>
              <a:t>lovers of pleasures more than lovers of God; </a:t>
            </a:r>
          </a:p>
          <a:p>
            <a:pPr algn="ctr"/>
            <a:r>
              <a:rPr lang="en-US" sz="1400" b="1" i="1" dirty="0">
                <a:solidFill>
                  <a:srgbClr val="CC6600"/>
                </a:solidFill>
                <a:latin typeface="Times New Roman" panose="02020603050405020304" pitchFamily="18" charset="0"/>
                <a:cs typeface="Times New Roman" panose="02020603050405020304" pitchFamily="18" charset="0"/>
              </a:rPr>
              <a:t>Having a form of godliness, but denying the power thereof:</a:t>
            </a:r>
          </a:p>
          <a:p>
            <a:pPr algn="ctr"/>
            <a:r>
              <a:rPr lang="en-US" sz="1400" b="1" i="1" dirty="0">
                <a:solidFill>
                  <a:srgbClr val="CC6600"/>
                </a:solidFill>
                <a:latin typeface="Times New Roman" panose="02020603050405020304" pitchFamily="18" charset="0"/>
                <a:cs typeface="Times New Roman" panose="02020603050405020304" pitchFamily="18" charset="0"/>
              </a:rPr>
              <a:t>from such turn away.</a:t>
            </a:r>
          </a:p>
          <a:p>
            <a:pPr algn="ctr"/>
            <a:endParaRPr lang="en-US" sz="6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For of this sort are they which creep into houses, </a:t>
            </a:r>
          </a:p>
          <a:p>
            <a:pPr algn="ctr"/>
            <a:r>
              <a:rPr lang="en-US" sz="1400" b="1" i="1" dirty="0">
                <a:solidFill>
                  <a:srgbClr val="CC6600"/>
                </a:solidFill>
                <a:latin typeface="Times New Roman" panose="02020603050405020304" pitchFamily="18" charset="0"/>
                <a:cs typeface="Times New Roman" panose="02020603050405020304" pitchFamily="18" charset="0"/>
              </a:rPr>
              <a:t>and lead captive silly women laden with sins, led away with divers lusts, </a:t>
            </a:r>
          </a:p>
          <a:p>
            <a:pPr algn="ctr"/>
            <a:r>
              <a:rPr lang="en-US" sz="1400" b="1" i="1" dirty="0">
                <a:solidFill>
                  <a:srgbClr val="CC6600"/>
                </a:solidFill>
                <a:latin typeface="Times New Roman" panose="02020603050405020304" pitchFamily="18" charset="0"/>
                <a:cs typeface="Times New Roman" panose="02020603050405020304" pitchFamily="18" charset="0"/>
              </a:rPr>
              <a:t>Ever learning, and never able to come to the knowledge of the truth. </a:t>
            </a:r>
          </a:p>
          <a:p>
            <a:pPr algn="ctr"/>
            <a:endParaRPr lang="en-US" sz="6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Now as </a:t>
            </a:r>
            <a:r>
              <a:rPr lang="en-US" sz="1400" b="1" i="1" dirty="0" err="1">
                <a:solidFill>
                  <a:srgbClr val="CC6600"/>
                </a:solidFill>
                <a:latin typeface="Times New Roman" panose="02020603050405020304" pitchFamily="18" charset="0"/>
                <a:cs typeface="Times New Roman" panose="02020603050405020304" pitchFamily="18" charset="0"/>
              </a:rPr>
              <a:t>Jannes</a:t>
            </a:r>
            <a:r>
              <a:rPr lang="en-US" sz="1400" b="1" i="1" dirty="0">
                <a:solidFill>
                  <a:srgbClr val="CC6600"/>
                </a:solidFill>
                <a:latin typeface="Times New Roman" panose="02020603050405020304" pitchFamily="18" charset="0"/>
                <a:cs typeface="Times New Roman" panose="02020603050405020304" pitchFamily="18" charset="0"/>
              </a:rPr>
              <a:t> and </a:t>
            </a:r>
            <a:r>
              <a:rPr lang="en-US" sz="1400" b="1" i="1" dirty="0" err="1">
                <a:solidFill>
                  <a:srgbClr val="CC6600"/>
                </a:solidFill>
                <a:latin typeface="Times New Roman" panose="02020603050405020304" pitchFamily="18" charset="0"/>
                <a:cs typeface="Times New Roman" panose="02020603050405020304" pitchFamily="18" charset="0"/>
              </a:rPr>
              <a:t>Jambres</a:t>
            </a:r>
            <a:r>
              <a:rPr lang="en-US" sz="1400" b="1" i="1" dirty="0">
                <a:solidFill>
                  <a:srgbClr val="CC6600"/>
                </a:solidFill>
                <a:latin typeface="Times New Roman" panose="02020603050405020304" pitchFamily="18" charset="0"/>
                <a:cs typeface="Times New Roman" panose="02020603050405020304" pitchFamily="18" charset="0"/>
              </a:rPr>
              <a:t> withstood Moses,</a:t>
            </a:r>
          </a:p>
          <a:p>
            <a:pPr algn="ctr"/>
            <a:r>
              <a:rPr lang="en-US" sz="1400" b="1" i="1" dirty="0">
                <a:solidFill>
                  <a:srgbClr val="CC6600"/>
                </a:solidFill>
                <a:latin typeface="Times New Roman" panose="02020603050405020304" pitchFamily="18" charset="0"/>
                <a:cs typeface="Times New Roman" panose="02020603050405020304" pitchFamily="18" charset="0"/>
              </a:rPr>
              <a:t>so do these also resist the truth: men of corrupt minds, </a:t>
            </a:r>
          </a:p>
          <a:p>
            <a:pPr algn="ctr"/>
            <a:r>
              <a:rPr lang="en-US" sz="1400" b="1" i="1" dirty="0">
                <a:solidFill>
                  <a:srgbClr val="CC6600"/>
                </a:solidFill>
                <a:latin typeface="Times New Roman" panose="02020603050405020304" pitchFamily="18" charset="0"/>
                <a:cs typeface="Times New Roman" panose="02020603050405020304" pitchFamily="18" charset="0"/>
              </a:rPr>
              <a:t>reprobate  concerning the faith. </a:t>
            </a:r>
          </a:p>
          <a:p>
            <a:pPr algn="ctr"/>
            <a:r>
              <a:rPr lang="en-US" sz="1400" b="1" i="1" dirty="0">
                <a:solidFill>
                  <a:srgbClr val="CC6600"/>
                </a:solidFill>
                <a:latin typeface="Times New Roman" panose="02020603050405020304" pitchFamily="18" charset="0"/>
                <a:cs typeface="Times New Roman" panose="02020603050405020304" pitchFamily="18" charset="0"/>
              </a:rPr>
              <a:t>But they shall proceed no further:</a:t>
            </a:r>
          </a:p>
          <a:p>
            <a:pPr algn="ctr"/>
            <a:r>
              <a:rPr lang="en-US" sz="1400" b="1" i="1" dirty="0">
                <a:solidFill>
                  <a:srgbClr val="CC6600"/>
                </a:solidFill>
                <a:latin typeface="Times New Roman" panose="02020603050405020304" pitchFamily="18" charset="0"/>
                <a:cs typeface="Times New Roman" panose="02020603050405020304" pitchFamily="18" charset="0"/>
              </a:rPr>
              <a:t>for their folly shall be manifest unto all men, as theirs also was. </a:t>
            </a:r>
          </a:p>
          <a:p>
            <a:pPr algn="ctr"/>
            <a:endParaRPr lang="en-US" sz="6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But thou hast fully known my doctrine, manner of life, purpose, faith, longsuffering, charity, patience, Persecutions, afflictions, which came unto me at Antioch, at Iconium, at Lystra; what persecutions I endured: </a:t>
            </a:r>
          </a:p>
          <a:p>
            <a:pPr algn="ctr"/>
            <a:r>
              <a:rPr lang="en-US" sz="1400" b="1" i="1" dirty="0">
                <a:solidFill>
                  <a:srgbClr val="CC6600"/>
                </a:solidFill>
                <a:latin typeface="Times New Roman" panose="02020603050405020304" pitchFamily="18" charset="0"/>
                <a:cs typeface="Times New Roman" panose="02020603050405020304" pitchFamily="18" charset="0"/>
              </a:rPr>
              <a:t>but out of them all the Lord delivered me. </a:t>
            </a:r>
          </a:p>
          <a:p>
            <a:pPr algn="ctr"/>
            <a:r>
              <a:rPr lang="en-US" sz="1400" b="1" i="1" dirty="0">
                <a:solidFill>
                  <a:srgbClr val="CC6600"/>
                </a:solidFill>
                <a:latin typeface="Times New Roman" panose="02020603050405020304" pitchFamily="18" charset="0"/>
                <a:cs typeface="Times New Roman" panose="02020603050405020304" pitchFamily="18" charset="0"/>
              </a:rPr>
              <a:t>Yea, and all that will live godly in Christ Jesus shall suffer persecution. </a:t>
            </a:r>
          </a:p>
          <a:p>
            <a:pPr algn="ctr"/>
            <a:r>
              <a:rPr lang="en-US" sz="1400" b="1" i="1" dirty="0">
                <a:solidFill>
                  <a:srgbClr val="CC6600"/>
                </a:solidFill>
                <a:latin typeface="Times New Roman" panose="02020603050405020304" pitchFamily="18" charset="0"/>
                <a:cs typeface="Times New Roman" panose="02020603050405020304" pitchFamily="18" charset="0"/>
              </a:rPr>
              <a:t>But evil men and seducers shall wax worse and worse, </a:t>
            </a:r>
          </a:p>
          <a:p>
            <a:pPr algn="ctr"/>
            <a:r>
              <a:rPr lang="en-US" sz="1400" b="1" i="1" dirty="0">
                <a:solidFill>
                  <a:srgbClr val="CC6600"/>
                </a:solidFill>
                <a:latin typeface="Times New Roman" panose="02020603050405020304" pitchFamily="18" charset="0"/>
                <a:cs typeface="Times New Roman" panose="02020603050405020304" pitchFamily="18" charset="0"/>
              </a:rPr>
              <a:t>deceiving, and being deceived. </a:t>
            </a:r>
          </a:p>
          <a:p>
            <a:pPr algn="ctr"/>
            <a:endParaRPr lang="en-US" sz="6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But continue thou in the things which thou hast learned</a:t>
            </a:r>
          </a:p>
          <a:p>
            <a:pPr algn="ctr"/>
            <a:r>
              <a:rPr lang="en-US" sz="1400" b="1" i="1" dirty="0">
                <a:solidFill>
                  <a:srgbClr val="CC6600"/>
                </a:solidFill>
                <a:latin typeface="Times New Roman" panose="02020603050405020304" pitchFamily="18" charset="0"/>
                <a:cs typeface="Times New Roman" panose="02020603050405020304" pitchFamily="18" charset="0"/>
              </a:rPr>
              <a:t>and hast been assured of, knowing of whom thou hast learned them;</a:t>
            </a:r>
          </a:p>
        </p:txBody>
      </p:sp>
      <p:sp>
        <p:nvSpPr>
          <p:cNvPr id="4" name="TextBox 3">
            <a:extLst>
              <a:ext uri="{FF2B5EF4-FFF2-40B4-BE49-F238E27FC236}">
                <a16:creationId xmlns:a16="http://schemas.microsoft.com/office/drawing/2014/main" id="{9F313187-E7F7-44A7-969D-7F87DA450EF2}"/>
              </a:ext>
            </a:extLst>
          </p:cNvPr>
          <p:cNvSpPr txBox="1"/>
          <p:nvPr/>
        </p:nvSpPr>
        <p:spPr>
          <a:xfrm>
            <a:off x="6107151" y="336919"/>
            <a:ext cx="598059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 really can’t conclude this presentation without one more reference concerning this particular theme from </a:t>
            </a:r>
            <a:r>
              <a:rPr lang="en-US" sz="1200" b="1" dirty="0">
                <a:solidFill>
                  <a:srgbClr val="FF0000"/>
                </a:solidFill>
                <a:latin typeface="Times New Roman" panose="02020603050405020304" pitchFamily="18" charset="0"/>
                <a:cs typeface="Times New Roman" panose="02020603050405020304" pitchFamily="18" charset="0"/>
              </a:rPr>
              <a:t>Romans 1</a:t>
            </a:r>
            <a:r>
              <a:rPr lang="en-US" sz="1200" dirty="0">
                <a:latin typeface="Times New Roman" panose="02020603050405020304" pitchFamily="18" charset="0"/>
                <a:cs typeface="Times New Roman" panose="02020603050405020304" pitchFamily="18" charset="0"/>
              </a:rPr>
              <a:t>, and that is </a:t>
            </a:r>
            <a:r>
              <a:rPr lang="en-US" sz="1200" b="1" dirty="0">
                <a:solidFill>
                  <a:srgbClr val="FF0000"/>
                </a:solidFill>
                <a:latin typeface="Times New Roman" panose="02020603050405020304" pitchFamily="18" charset="0"/>
                <a:cs typeface="Times New Roman" panose="02020603050405020304" pitchFamily="18" charset="0"/>
              </a:rPr>
              <a:t>II Timothy 3:1-14</a:t>
            </a:r>
            <a:r>
              <a:rPr lang="en-US" sz="1200" dirty="0">
                <a:latin typeface="Times New Roman" panose="02020603050405020304" pitchFamily="18" charset="0"/>
                <a:cs typeface="Times New Roman" panose="02020603050405020304" pitchFamily="18" charset="0"/>
              </a:rPr>
              <a:t>.  Remember, we are still hanging on to the ‘latter times’; we CANNOT be in the ‘last days.’  However, I personally believe we are nearer to </a:t>
            </a:r>
            <a:r>
              <a:rPr lang="en-US" sz="1200" b="1" dirty="0">
                <a:solidFill>
                  <a:srgbClr val="FF0000"/>
                </a:solidFill>
                <a:latin typeface="Times New Roman" panose="02020603050405020304" pitchFamily="18" charset="0"/>
                <a:cs typeface="Times New Roman" panose="02020603050405020304" pitchFamily="18" charset="0"/>
              </a:rPr>
              <a:t>Romans 11:22 </a:t>
            </a:r>
            <a:r>
              <a:rPr lang="en-US" sz="1200" dirty="0">
                <a:latin typeface="Times New Roman" panose="02020603050405020304" pitchFamily="18" charset="0"/>
                <a:cs typeface="Times New Roman" panose="02020603050405020304" pitchFamily="18" charset="0"/>
              </a:rPr>
              <a:t>than we have ever been before. </a:t>
            </a:r>
          </a:p>
        </p:txBody>
      </p:sp>
      <p:sp>
        <p:nvSpPr>
          <p:cNvPr id="6" name="TextBox 5">
            <a:extLst>
              <a:ext uri="{FF2B5EF4-FFF2-40B4-BE49-F238E27FC236}">
                <a16:creationId xmlns:a16="http://schemas.microsoft.com/office/drawing/2014/main" id="{AACA9B5C-58B7-4564-9A4B-8A20745BEF54}"/>
              </a:ext>
            </a:extLst>
          </p:cNvPr>
          <p:cNvSpPr txBox="1"/>
          <p:nvPr/>
        </p:nvSpPr>
        <p:spPr>
          <a:xfrm>
            <a:off x="6107151" y="879315"/>
            <a:ext cx="598059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We should know and understand that we are not looking at the ‘falling away’ for our determination as to when the Tribulation begins.  We should instead be looking at the status of the Gentiles during this dispensation of the grace of God, specifically for when they are no longer continuing in the goodness of God.</a:t>
            </a:r>
            <a:endParaRPr lang="en-US" sz="1200" dirty="0"/>
          </a:p>
        </p:txBody>
      </p:sp>
      <p:sp>
        <p:nvSpPr>
          <p:cNvPr id="7" name="TextBox 6">
            <a:extLst>
              <a:ext uri="{FF2B5EF4-FFF2-40B4-BE49-F238E27FC236}">
                <a16:creationId xmlns:a16="http://schemas.microsoft.com/office/drawing/2014/main" id="{F63F1C1A-04C8-4C00-B266-C308E72D1EC4}"/>
              </a:ext>
            </a:extLst>
          </p:cNvPr>
          <p:cNvSpPr txBox="1"/>
          <p:nvPr/>
        </p:nvSpPr>
        <p:spPr>
          <a:xfrm>
            <a:off x="6107151" y="1629218"/>
            <a:ext cx="5980591"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Knowing that when ‘that’ time arrives, according to God’s determination, the Gentiles will be cut off from the goodness of God, thus returning the world to the severity of God; the time of Jacob’s trouble. more commonly known as the Tribulation. </a:t>
            </a:r>
            <a:r>
              <a:rPr lang="en-US" sz="1200" b="1" i="1" dirty="0">
                <a:solidFill>
                  <a:srgbClr val="CC6600"/>
                </a:solidFill>
                <a:latin typeface="Times New Roman" panose="02020603050405020304" pitchFamily="18" charset="0"/>
                <a:cs typeface="Times New Roman" panose="02020603050405020304" pitchFamily="18" charset="0"/>
              </a:rPr>
              <a:t>Then shall be great tribulation, such as was not since the beginning of the world to this time, no, nor ever shall be</a:t>
            </a:r>
            <a:r>
              <a:rPr lang="en-US" sz="1200" dirty="0">
                <a:latin typeface="Times New Roman" panose="02020603050405020304" pitchFamily="18" charset="0"/>
                <a:cs typeface="Times New Roman" panose="02020603050405020304" pitchFamily="18" charset="0"/>
              </a:rPr>
              <a:t>, a time after of which, one must </a:t>
            </a:r>
            <a:r>
              <a:rPr lang="en-US" sz="1200" b="1" i="1" dirty="0">
                <a:solidFill>
                  <a:srgbClr val="CC6600"/>
                </a:solidFill>
                <a:latin typeface="Times New Roman" panose="02020603050405020304" pitchFamily="18" charset="0"/>
                <a:cs typeface="Times New Roman" panose="02020603050405020304" pitchFamily="18" charset="0"/>
              </a:rPr>
              <a:t>endure to the end to be saved</a:t>
            </a:r>
            <a:r>
              <a:rPr lang="en-US" sz="1200" dirty="0">
                <a:latin typeface="Times New Roman" panose="02020603050405020304" pitchFamily="18" charset="0"/>
                <a:cs typeface="Times New Roman" panose="02020603050405020304" pitchFamily="18" charset="0"/>
              </a:rPr>
              <a:t>.  You can read more the details in </a:t>
            </a:r>
            <a:r>
              <a:rPr lang="en-US" sz="1200" b="1" dirty="0">
                <a:solidFill>
                  <a:srgbClr val="FF0000"/>
                </a:solidFill>
                <a:latin typeface="Times New Roman" panose="02020603050405020304" pitchFamily="18" charset="0"/>
                <a:cs typeface="Times New Roman" panose="02020603050405020304" pitchFamily="18" charset="0"/>
              </a:rPr>
              <a:t>Matthew 24, 25; II Thessalonians 2 </a:t>
            </a:r>
            <a:r>
              <a:rPr lang="en-US" sz="1200" dirty="0">
                <a:latin typeface="Times New Roman" panose="02020603050405020304" pitchFamily="18" charset="0"/>
                <a:cs typeface="Times New Roman" panose="02020603050405020304" pitchFamily="18" charset="0"/>
              </a:rPr>
              <a:t>and by rightly dividing the </a:t>
            </a:r>
            <a:r>
              <a:rPr lang="en-US" sz="1200" b="1" dirty="0">
                <a:solidFill>
                  <a:srgbClr val="FF0000"/>
                </a:solidFill>
                <a:latin typeface="Times New Roman" panose="02020603050405020304" pitchFamily="18" charset="0"/>
                <a:cs typeface="Times New Roman" panose="02020603050405020304" pitchFamily="18" charset="0"/>
              </a:rPr>
              <a:t>Book of Revelation</a:t>
            </a:r>
            <a:r>
              <a:rPr lang="en-US" sz="1200" dirty="0">
                <a:latin typeface="Times New Roman" panose="02020603050405020304" pitchFamily="18" charset="0"/>
                <a:cs typeface="Times New Roman" panose="02020603050405020304" pitchFamily="18" charset="0"/>
              </a:rPr>
              <a:t>.</a:t>
            </a:r>
            <a:endParaRPr lang="en-US" sz="1200" dirty="0"/>
          </a:p>
        </p:txBody>
      </p:sp>
      <p:sp>
        <p:nvSpPr>
          <p:cNvPr id="8" name="Rectangle 7">
            <a:extLst>
              <a:ext uri="{FF2B5EF4-FFF2-40B4-BE49-F238E27FC236}">
                <a16:creationId xmlns:a16="http://schemas.microsoft.com/office/drawing/2014/main" id="{38289811-D65D-45D3-9FB2-19AB252F4F73}"/>
              </a:ext>
            </a:extLst>
          </p:cNvPr>
          <p:cNvSpPr/>
          <p:nvPr/>
        </p:nvSpPr>
        <p:spPr>
          <a:xfrm>
            <a:off x="702525" y="533377"/>
            <a:ext cx="4772722" cy="2768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ACD3FD6-71E0-4421-BB2C-401FDB5446AE}"/>
              </a:ext>
            </a:extLst>
          </p:cNvPr>
          <p:cNvSpPr/>
          <p:nvPr/>
        </p:nvSpPr>
        <p:spPr>
          <a:xfrm>
            <a:off x="367990" y="879315"/>
            <a:ext cx="5397190" cy="340275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905CA3-D16A-4331-9BE5-D875FE3BD7F2}"/>
              </a:ext>
            </a:extLst>
          </p:cNvPr>
          <p:cNvSpPr/>
          <p:nvPr/>
        </p:nvSpPr>
        <p:spPr>
          <a:xfrm>
            <a:off x="2252546" y="2163337"/>
            <a:ext cx="1639230" cy="22302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05148A8-E67F-4923-B615-EF8F7DFCA5FB}"/>
              </a:ext>
            </a:extLst>
          </p:cNvPr>
          <p:cNvSpPr/>
          <p:nvPr/>
        </p:nvSpPr>
        <p:spPr>
          <a:xfrm>
            <a:off x="230819" y="4337823"/>
            <a:ext cx="5634722" cy="152771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CD01C5E-3EB8-46F8-9161-3FEB0875D12F}"/>
              </a:ext>
            </a:extLst>
          </p:cNvPr>
          <p:cNvSpPr/>
          <p:nvPr/>
        </p:nvSpPr>
        <p:spPr>
          <a:xfrm>
            <a:off x="490653" y="5922930"/>
            <a:ext cx="5151864" cy="4531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FDD85E9-9DE3-4BF5-A284-294A4C4596A5}"/>
              </a:ext>
            </a:extLst>
          </p:cNvPr>
          <p:cNvSpPr/>
          <p:nvPr/>
        </p:nvSpPr>
        <p:spPr>
          <a:xfrm>
            <a:off x="434109" y="5207620"/>
            <a:ext cx="5286467" cy="62446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EA76146-6E90-4430-B4EC-6DFAC547B3D3}"/>
              </a:ext>
            </a:extLst>
          </p:cNvPr>
          <p:cNvSpPr/>
          <p:nvPr/>
        </p:nvSpPr>
        <p:spPr>
          <a:xfrm>
            <a:off x="6096000" y="336919"/>
            <a:ext cx="5991742" cy="249262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E5B44520-9375-443D-89F1-AA7210E054F6}"/>
              </a:ext>
            </a:extLst>
          </p:cNvPr>
          <p:cNvCxnSpPr/>
          <p:nvPr/>
        </p:nvCxnSpPr>
        <p:spPr>
          <a:xfrm flipV="1">
            <a:off x="5475247" y="514905"/>
            <a:ext cx="631904" cy="1847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80FF260-7414-4221-B0A9-51F17DC96CB8}"/>
              </a:ext>
            </a:extLst>
          </p:cNvPr>
          <p:cNvSpPr txBox="1"/>
          <p:nvPr/>
        </p:nvSpPr>
        <p:spPr>
          <a:xfrm>
            <a:off x="6096000" y="2829547"/>
            <a:ext cx="5980591"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While I won’t go into detail of these verses in this particular sermon presentation, I still say these deserve mentioning for the reasons as stated above.  You will see one more summary list in the next and last slide.  Know that these, being the perilous times of the last days, we are seeing all of these in some form or another during these latter times, today.  That means – as I say so many times, the time of great tribulation drawers closer and quicker than ever before.</a:t>
            </a:r>
          </a:p>
        </p:txBody>
      </p:sp>
      <p:cxnSp>
        <p:nvCxnSpPr>
          <p:cNvPr id="19" name="Straight Arrow Connector 18">
            <a:extLst>
              <a:ext uri="{FF2B5EF4-FFF2-40B4-BE49-F238E27FC236}">
                <a16:creationId xmlns:a16="http://schemas.microsoft.com/office/drawing/2014/main" id="{F239BE48-CFCC-45AE-BD3A-1342686003D4}"/>
              </a:ext>
            </a:extLst>
          </p:cNvPr>
          <p:cNvCxnSpPr/>
          <p:nvPr/>
        </p:nvCxnSpPr>
        <p:spPr>
          <a:xfrm>
            <a:off x="5776331" y="3175485"/>
            <a:ext cx="348451"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C691AD7-5BC1-4540-AEC6-6695B66D77C6}"/>
              </a:ext>
            </a:extLst>
          </p:cNvPr>
          <p:cNvSpPr txBox="1"/>
          <p:nvPr/>
        </p:nvSpPr>
        <p:spPr>
          <a:xfrm>
            <a:off x="6096000" y="3771322"/>
            <a:ext cx="5980591"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 do want to point out Paul’s ‘command’ to us concerning these people…  </a:t>
            </a:r>
            <a:r>
              <a:rPr lang="en-US" sz="1200" b="1" i="1" dirty="0">
                <a:solidFill>
                  <a:srgbClr val="CC6600"/>
                </a:solidFill>
                <a:latin typeface="Times New Roman" panose="02020603050405020304" pitchFamily="18" charset="0"/>
                <a:cs typeface="Times New Roman" panose="02020603050405020304" pitchFamily="18" charset="0"/>
              </a:rPr>
              <a:t>FROM SUCH TURN AWAY!  </a:t>
            </a:r>
            <a:r>
              <a:rPr lang="en-US" sz="1200" dirty="0">
                <a:latin typeface="Times New Roman" panose="02020603050405020304" pitchFamily="18" charset="0"/>
                <a:cs typeface="Times New Roman" panose="02020603050405020304" pitchFamily="18" charset="0"/>
              </a:rPr>
              <a:t>I know we can’t always do that completely – especially these days, but we also don’t need to make them our bosom buddies and we most certainly need to warn our children about these people and their ‘lifestyles’ are certainly not ‘pleasing’ to God!.</a:t>
            </a:r>
          </a:p>
        </p:txBody>
      </p:sp>
      <p:cxnSp>
        <p:nvCxnSpPr>
          <p:cNvPr id="22" name="Straight Arrow Connector 21">
            <a:extLst>
              <a:ext uri="{FF2B5EF4-FFF2-40B4-BE49-F238E27FC236}">
                <a16:creationId xmlns:a16="http://schemas.microsoft.com/office/drawing/2014/main" id="{00F74662-8F9F-43F0-98D0-052A4461A405}"/>
              </a:ext>
            </a:extLst>
          </p:cNvPr>
          <p:cNvCxnSpPr>
            <a:stCxn id="10" idx="3"/>
          </p:cNvCxnSpPr>
          <p:nvPr/>
        </p:nvCxnSpPr>
        <p:spPr>
          <a:xfrm>
            <a:off x="3891776" y="2274849"/>
            <a:ext cx="2215375" cy="1673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ECCA40B-BAA0-4B5A-91F7-4539D1149172}"/>
              </a:ext>
            </a:extLst>
          </p:cNvPr>
          <p:cNvSpPr txBox="1"/>
          <p:nvPr/>
        </p:nvSpPr>
        <p:spPr>
          <a:xfrm>
            <a:off x="6107151" y="4528431"/>
            <a:ext cx="5974013" cy="138499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Our goals and personal objectives should always be learning about Paul as our minister; as our only apostle and even as a regular ‘man’ just like the rest of us.  Not only to know his doctrine as taught to him by the risen Christ, but also to follow him as we try to learn his manner of life (read </a:t>
            </a:r>
            <a:r>
              <a:rPr lang="en-US" sz="1200" b="1" dirty="0">
                <a:solidFill>
                  <a:srgbClr val="FF0000"/>
                </a:solidFill>
                <a:latin typeface="Times New Roman" panose="02020603050405020304" pitchFamily="18" charset="0"/>
                <a:cs typeface="Times New Roman" panose="02020603050405020304" pitchFamily="18" charset="0"/>
              </a:rPr>
              <a:t>Acts</a:t>
            </a:r>
            <a:r>
              <a:rPr lang="en-US" sz="1200" dirty="0">
                <a:latin typeface="Times New Roman" panose="02020603050405020304" pitchFamily="18" charset="0"/>
                <a:cs typeface="Times New Roman" panose="02020603050405020304" pitchFamily="18" charset="0"/>
              </a:rPr>
              <a:t>).  Do you know his purpose?  How about the faith that he talks about as well as how his own faith was challenged?  You can learn all about these things in that King James Bible – and remember, if you want to these things truthfully, it can only be found in a King James 1611 Bible.</a:t>
            </a:r>
          </a:p>
        </p:txBody>
      </p:sp>
      <p:sp>
        <p:nvSpPr>
          <p:cNvPr id="24" name="TextBox 23">
            <a:extLst>
              <a:ext uri="{FF2B5EF4-FFF2-40B4-BE49-F238E27FC236}">
                <a16:creationId xmlns:a16="http://schemas.microsoft.com/office/drawing/2014/main" id="{816025FA-F1C4-49C1-973A-C96C4E3C9AA7}"/>
              </a:ext>
            </a:extLst>
          </p:cNvPr>
          <p:cNvSpPr txBox="1"/>
          <p:nvPr/>
        </p:nvSpPr>
        <p:spPr>
          <a:xfrm>
            <a:off x="6107151" y="5627164"/>
            <a:ext cx="5969440"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One more reminder: Living the true Christian life, according to the Risen Saviour and Paul in a KJB will NOT be that sweet loving modern Christian life you see and hear about.</a:t>
            </a:r>
          </a:p>
        </p:txBody>
      </p:sp>
      <p:sp>
        <p:nvSpPr>
          <p:cNvPr id="25" name="TextBox 24">
            <a:extLst>
              <a:ext uri="{FF2B5EF4-FFF2-40B4-BE49-F238E27FC236}">
                <a16:creationId xmlns:a16="http://schemas.microsoft.com/office/drawing/2014/main" id="{2DBBB6F1-C460-48FA-8DCC-A110DB0B2AE6}"/>
              </a:ext>
            </a:extLst>
          </p:cNvPr>
          <p:cNvSpPr txBox="1"/>
          <p:nvPr/>
        </p:nvSpPr>
        <p:spPr>
          <a:xfrm>
            <a:off x="6915749" y="6228409"/>
            <a:ext cx="4341091" cy="461665"/>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From the RISEN Saviour; from the apostle PAUL; </a:t>
            </a:r>
          </a:p>
          <a:p>
            <a:pPr algn="ctr"/>
            <a:r>
              <a:rPr lang="en-US" sz="1200" b="1" dirty="0">
                <a:latin typeface="Times New Roman" panose="02020603050405020304" pitchFamily="18" charset="0"/>
                <a:cs typeface="Times New Roman" panose="02020603050405020304" pitchFamily="18" charset="0"/>
              </a:rPr>
              <a:t>and from a rightly divided KING JAMES 1611 Bible!</a:t>
            </a:r>
          </a:p>
        </p:txBody>
      </p:sp>
      <p:sp>
        <p:nvSpPr>
          <p:cNvPr id="26" name="Rectangle: Rounded Corners 25">
            <a:extLst>
              <a:ext uri="{FF2B5EF4-FFF2-40B4-BE49-F238E27FC236}">
                <a16:creationId xmlns:a16="http://schemas.microsoft.com/office/drawing/2014/main" id="{B9AB891D-25C3-4CFA-AEB8-C8ABCD26D422}"/>
              </a:ext>
            </a:extLst>
          </p:cNvPr>
          <p:cNvSpPr/>
          <p:nvPr/>
        </p:nvSpPr>
        <p:spPr>
          <a:xfrm>
            <a:off x="7158182" y="6199661"/>
            <a:ext cx="3860800" cy="52395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a:extLst>
              <a:ext uri="{FF2B5EF4-FFF2-40B4-BE49-F238E27FC236}">
                <a16:creationId xmlns:a16="http://schemas.microsoft.com/office/drawing/2014/main" id="{DD4614EA-939C-44B3-935C-2AB0D6D4D527}"/>
              </a:ext>
            </a:extLst>
          </p:cNvPr>
          <p:cNvCxnSpPr/>
          <p:nvPr/>
        </p:nvCxnSpPr>
        <p:spPr>
          <a:xfrm>
            <a:off x="5642517" y="4337823"/>
            <a:ext cx="556478" cy="37272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954752B-4902-4C17-83CD-532FC7ED66A7}"/>
              </a:ext>
            </a:extLst>
          </p:cNvPr>
          <p:cNvCxnSpPr/>
          <p:nvPr/>
        </p:nvCxnSpPr>
        <p:spPr>
          <a:xfrm>
            <a:off x="5720576" y="5210310"/>
            <a:ext cx="1742406" cy="506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00AA920-A646-4938-8AB4-5B4C72A2C09B}"/>
              </a:ext>
            </a:extLst>
          </p:cNvPr>
          <p:cNvCxnSpPr/>
          <p:nvPr/>
        </p:nvCxnSpPr>
        <p:spPr>
          <a:xfrm>
            <a:off x="5637944" y="6376118"/>
            <a:ext cx="191166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2ABA1DDC-2ECF-41ED-83CC-1E986F6B2C91}"/>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5F64340-DD80-4347-A069-506D22442A85}"/>
              </a:ext>
            </a:extLst>
          </p:cNvPr>
          <p:cNvSpPr txBox="1"/>
          <p:nvPr/>
        </p:nvSpPr>
        <p:spPr>
          <a:xfrm>
            <a:off x="798988" y="79899"/>
            <a:ext cx="3092787"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The “Last Days” are Quickly Approaching</a:t>
            </a:r>
          </a:p>
        </p:txBody>
      </p:sp>
    </p:spTree>
    <p:extLst>
      <p:ext uri="{BB962C8B-B14F-4D97-AF65-F5344CB8AC3E}">
        <p14:creationId xmlns:p14="http://schemas.microsoft.com/office/powerpoint/2010/main" val="5466088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down)">
                                      <p:cBhvr>
                                        <p:cTn id="13" dur="1000"/>
                                        <p:tgtEl>
                                          <p:spTgt spid="16"/>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up)">
                                      <p:cBhvr>
                                        <p:cTn id="20" dur="75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Effect transition="in" filter="fade">
                                      <p:cBhvr>
                                        <p:cTn id="37" dur="1000"/>
                                        <p:tgtEl>
                                          <p:spTgt spid="9"/>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1000"/>
                                        <p:tgtEl>
                                          <p:spTgt spid="19"/>
                                        </p:tgtEl>
                                      </p:cBhvr>
                                    </p:animEffect>
                                  </p:childTnLst>
                                </p:cTn>
                              </p:par>
                            </p:childTnLst>
                          </p:cTn>
                        </p:par>
                        <p:par>
                          <p:cTn id="42" fill="hold">
                            <p:stCondLst>
                              <p:cond delay="2000"/>
                            </p:stCondLst>
                            <p:childTnLst>
                              <p:par>
                                <p:cTn id="43" presetID="10" presetClass="entr" presetSubtype="0"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ppt_w</p:attrName>
                                        </p:attrNameLst>
                                      </p:cBhvr>
                                      <p:tavLst>
                                        <p:tav tm="0">
                                          <p:val>
                                            <p:fltVal val="0"/>
                                          </p:val>
                                        </p:tav>
                                        <p:tav tm="100000">
                                          <p:val>
                                            <p:strVal val="#ppt_w"/>
                                          </p:val>
                                        </p:tav>
                                      </p:tavLst>
                                    </p:anim>
                                    <p:anim calcmode="lin" valueType="num">
                                      <p:cBhvr>
                                        <p:cTn id="51" dur="500" fill="hold"/>
                                        <p:tgtEl>
                                          <p:spTgt spid="10"/>
                                        </p:tgtEl>
                                        <p:attrNameLst>
                                          <p:attrName>ppt_h</p:attrName>
                                        </p:attrNameLst>
                                      </p:cBhvr>
                                      <p:tavLst>
                                        <p:tav tm="0">
                                          <p:val>
                                            <p:fltVal val="0"/>
                                          </p:val>
                                        </p:tav>
                                        <p:tav tm="100000">
                                          <p:val>
                                            <p:strVal val="#ppt_h"/>
                                          </p:val>
                                        </p:tav>
                                      </p:tavLst>
                                    </p:anim>
                                    <p:animEffect transition="in" filter="fade">
                                      <p:cBhvr>
                                        <p:cTn id="52" dur="500"/>
                                        <p:tgtEl>
                                          <p:spTgt spid="10"/>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1000"/>
                                        <p:tgtEl>
                                          <p:spTgt spid="22"/>
                                        </p:tgtEl>
                                      </p:cBhvr>
                                    </p:animEffect>
                                  </p:childTnLst>
                                </p:cTn>
                              </p:par>
                            </p:childTnLst>
                          </p:cTn>
                        </p:par>
                        <p:par>
                          <p:cTn id="57" fill="hold">
                            <p:stCondLst>
                              <p:cond delay="1500"/>
                            </p:stCondLst>
                            <p:childTnLst>
                              <p:par>
                                <p:cTn id="58" presetID="10" presetClass="entr" presetSubtype="0"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10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1000" fill="hold"/>
                                        <p:tgtEl>
                                          <p:spTgt spid="11"/>
                                        </p:tgtEl>
                                        <p:attrNameLst>
                                          <p:attrName>ppt_w</p:attrName>
                                        </p:attrNameLst>
                                      </p:cBhvr>
                                      <p:tavLst>
                                        <p:tav tm="0">
                                          <p:val>
                                            <p:fltVal val="0"/>
                                          </p:val>
                                        </p:tav>
                                        <p:tav tm="100000">
                                          <p:val>
                                            <p:strVal val="#ppt_w"/>
                                          </p:val>
                                        </p:tav>
                                      </p:tavLst>
                                    </p:anim>
                                    <p:anim calcmode="lin" valueType="num">
                                      <p:cBhvr>
                                        <p:cTn id="66" dur="1000" fill="hold"/>
                                        <p:tgtEl>
                                          <p:spTgt spid="11"/>
                                        </p:tgtEl>
                                        <p:attrNameLst>
                                          <p:attrName>ppt_h</p:attrName>
                                        </p:attrNameLst>
                                      </p:cBhvr>
                                      <p:tavLst>
                                        <p:tav tm="0">
                                          <p:val>
                                            <p:fltVal val="0"/>
                                          </p:val>
                                        </p:tav>
                                        <p:tav tm="100000">
                                          <p:val>
                                            <p:strVal val="#ppt_h"/>
                                          </p:val>
                                        </p:tav>
                                      </p:tavLst>
                                    </p:anim>
                                    <p:animEffect transition="in" filter="fade">
                                      <p:cBhvr>
                                        <p:cTn id="67" dur="1000"/>
                                        <p:tgtEl>
                                          <p:spTgt spid="11"/>
                                        </p:tgtEl>
                                      </p:cBhvr>
                                    </p:animEffect>
                                  </p:childTnLst>
                                </p:cTn>
                              </p:par>
                            </p:childTnLst>
                          </p:cTn>
                        </p:par>
                        <p:par>
                          <p:cTn id="68" fill="hold">
                            <p:stCondLst>
                              <p:cond delay="1000"/>
                            </p:stCondLst>
                            <p:childTnLst>
                              <p:par>
                                <p:cTn id="69" presetID="22" presetClass="entr" presetSubtype="8" fill="hold"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1000"/>
                                        <p:tgtEl>
                                          <p:spTgt spid="28"/>
                                        </p:tgtEl>
                                      </p:cBhvr>
                                    </p:animEffect>
                                  </p:childTnLst>
                                </p:cTn>
                              </p:par>
                            </p:childTnLst>
                          </p:cTn>
                        </p:par>
                        <p:par>
                          <p:cTn id="72" fill="hold">
                            <p:stCondLst>
                              <p:cond delay="2000"/>
                            </p:stCondLst>
                            <p:childTnLst>
                              <p:par>
                                <p:cTn id="73" presetID="10" presetClass="entr" presetSubtype="0"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 calcmode="lin" valueType="num">
                                      <p:cBhvr>
                                        <p:cTn id="80" dur="500" fill="hold"/>
                                        <p:tgtEl>
                                          <p:spTgt spid="13"/>
                                        </p:tgtEl>
                                        <p:attrNameLst>
                                          <p:attrName>ppt_w</p:attrName>
                                        </p:attrNameLst>
                                      </p:cBhvr>
                                      <p:tavLst>
                                        <p:tav tm="0">
                                          <p:val>
                                            <p:fltVal val="0"/>
                                          </p:val>
                                        </p:tav>
                                        <p:tav tm="100000">
                                          <p:val>
                                            <p:strVal val="#ppt_w"/>
                                          </p:val>
                                        </p:tav>
                                      </p:tavLst>
                                    </p:anim>
                                    <p:anim calcmode="lin" valueType="num">
                                      <p:cBhvr>
                                        <p:cTn id="81" dur="500" fill="hold"/>
                                        <p:tgtEl>
                                          <p:spTgt spid="13"/>
                                        </p:tgtEl>
                                        <p:attrNameLst>
                                          <p:attrName>ppt_h</p:attrName>
                                        </p:attrNameLst>
                                      </p:cBhvr>
                                      <p:tavLst>
                                        <p:tav tm="0">
                                          <p:val>
                                            <p:fltVal val="0"/>
                                          </p:val>
                                        </p:tav>
                                        <p:tav tm="100000">
                                          <p:val>
                                            <p:strVal val="#ppt_h"/>
                                          </p:val>
                                        </p:tav>
                                      </p:tavLst>
                                    </p:anim>
                                    <p:animEffect transition="in" filter="fade">
                                      <p:cBhvr>
                                        <p:cTn id="82" dur="500"/>
                                        <p:tgtEl>
                                          <p:spTgt spid="13"/>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wipe(left)">
                                      <p:cBhvr>
                                        <p:cTn id="86" dur="1000"/>
                                        <p:tgtEl>
                                          <p:spTgt spid="30"/>
                                        </p:tgtEl>
                                      </p:cBhvr>
                                    </p:animEffect>
                                  </p:childTnLst>
                                </p:cTn>
                              </p:par>
                            </p:childTnLst>
                          </p:cTn>
                        </p:par>
                        <p:par>
                          <p:cTn id="87" fill="hold">
                            <p:stCondLst>
                              <p:cond delay="1500"/>
                            </p:stCondLst>
                            <p:childTnLst>
                              <p:par>
                                <p:cTn id="88" presetID="10" presetClass="entr" presetSubtype="0" fill="hold" grpId="0" nodeType="after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fade">
                                      <p:cBhvr>
                                        <p:cTn id="90" dur="1000"/>
                                        <p:tgtEl>
                                          <p:spTgt spid="24"/>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 calcmode="lin" valueType="num">
                                      <p:cBhvr>
                                        <p:cTn id="95" dur="500" fill="hold"/>
                                        <p:tgtEl>
                                          <p:spTgt spid="12"/>
                                        </p:tgtEl>
                                        <p:attrNameLst>
                                          <p:attrName>ppt_w</p:attrName>
                                        </p:attrNameLst>
                                      </p:cBhvr>
                                      <p:tavLst>
                                        <p:tav tm="0">
                                          <p:val>
                                            <p:fltVal val="0"/>
                                          </p:val>
                                        </p:tav>
                                        <p:tav tm="100000">
                                          <p:val>
                                            <p:strVal val="#ppt_w"/>
                                          </p:val>
                                        </p:tav>
                                      </p:tavLst>
                                    </p:anim>
                                    <p:anim calcmode="lin" valueType="num">
                                      <p:cBhvr>
                                        <p:cTn id="96" dur="500" fill="hold"/>
                                        <p:tgtEl>
                                          <p:spTgt spid="12"/>
                                        </p:tgtEl>
                                        <p:attrNameLst>
                                          <p:attrName>ppt_h</p:attrName>
                                        </p:attrNameLst>
                                      </p:cBhvr>
                                      <p:tavLst>
                                        <p:tav tm="0">
                                          <p:val>
                                            <p:fltVal val="0"/>
                                          </p:val>
                                        </p:tav>
                                        <p:tav tm="100000">
                                          <p:val>
                                            <p:strVal val="#ppt_h"/>
                                          </p:val>
                                        </p:tav>
                                      </p:tavLst>
                                    </p:anim>
                                    <p:animEffect transition="in" filter="fade">
                                      <p:cBhvr>
                                        <p:cTn id="97" dur="500"/>
                                        <p:tgtEl>
                                          <p:spTgt spid="12"/>
                                        </p:tgtEl>
                                      </p:cBhvr>
                                    </p:animEffect>
                                  </p:childTnLst>
                                </p:cTn>
                              </p:par>
                            </p:childTnLst>
                          </p:cTn>
                        </p:par>
                        <p:par>
                          <p:cTn id="98" fill="hold">
                            <p:stCondLst>
                              <p:cond delay="500"/>
                            </p:stCondLst>
                            <p:childTnLst>
                              <p:par>
                                <p:cTn id="99" presetID="22" presetClass="entr" presetSubtype="8" fill="hold" nodeType="after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wipe(left)">
                                      <p:cBhvr>
                                        <p:cTn id="101" dur="1000"/>
                                        <p:tgtEl>
                                          <p:spTgt spid="32"/>
                                        </p:tgtEl>
                                      </p:cBhvr>
                                    </p:animEffect>
                                  </p:childTnLst>
                                </p:cTn>
                              </p:par>
                            </p:childTnLst>
                          </p:cTn>
                        </p:par>
                        <p:par>
                          <p:cTn id="102" fill="hold">
                            <p:stCondLst>
                              <p:cond delay="1500"/>
                            </p:stCondLst>
                            <p:childTnLst>
                              <p:par>
                                <p:cTn id="103" presetID="10" presetClass="entr" presetSubtype="0" fill="hold" grpId="0" nodeType="after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fade">
                                      <p:cBhvr>
                                        <p:cTn id="105" dur="1000"/>
                                        <p:tgtEl>
                                          <p:spTgt spid="25"/>
                                        </p:tgtEl>
                                      </p:cBhvr>
                                    </p:animEffect>
                                  </p:childTnLst>
                                </p:cTn>
                              </p:par>
                              <p:par>
                                <p:cTn id="106" presetID="22" presetClass="entr" presetSubtype="1" fill="hold" grpId="0" nodeType="with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up)">
                                      <p:cBhvr>
                                        <p:cTn id="108"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animBg="1"/>
      <p:bldP spid="9" grpId="0" animBg="1"/>
      <p:bldP spid="10" grpId="0" animBg="1"/>
      <p:bldP spid="11" grpId="0" animBg="1"/>
      <p:bldP spid="12" grpId="0" animBg="1"/>
      <p:bldP spid="13" grpId="0" animBg="1"/>
      <p:bldP spid="14" grpId="0" animBg="1"/>
      <p:bldP spid="17" grpId="0"/>
      <p:bldP spid="20" grpId="0"/>
      <p:bldP spid="23" grpId="0"/>
      <p:bldP spid="24" grpId="0"/>
      <p:bldP spid="25" grpId="0"/>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8815C4-448C-42B1-AE25-6689C3BC9C0F}"/>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4AD9BBF-F6E6-4510-AC9A-579D3DE9A29A}"/>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3" name="TextBox 2">
            <a:extLst>
              <a:ext uri="{FF2B5EF4-FFF2-40B4-BE49-F238E27FC236}">
                <a16:creationId xmlns:a16="http://schemas.microsoft.com/office/drawing/2014/main" id="{D618DF63-1E6E-4C16-9446-7159C0702A03}"/>
              </a:ext>
            </a:extLst>
          </p:cNvPr>
          <p:cNvSpPr txBox="1"/>
          <p:nvPr/>
        </p:nvSpPr>
        <p:spPr>
          <a:xfrm>
            <a:off x="412595" y="457541"/>
            <a:ext cx="2875550" cy="6370975"/>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Being filled with…</a:t>
            </a:r>
          </a:p>
          <a:p>
            <a:pPr algn="ctr"/>
            <a:r>
              <a:rPr lang="en-US" sz="1400" b="1" i="1" dirty="0">
                <a:solidFill>
                  <a:srgbClr val="CC6600"/>
                </a:solidFill>
                <a:latin typeface="Times New Roman" panose="02020603050405020304" pitchFamily="18" charset="0"/>
                <a:cs typeface="Times New Roman" panose="02020603050405020304" pitchFamily="18" charset="0"/>
              </a:rPr>
              <a:t>all unrighteousness</a:t>
            </a:r>
          </a:p>
          <a:p>
            <a:pPr algn="ctr"/>
            <a:r>
              <a:rPr lang="en-US" sz="1400" b="1" i="1" dirty="0">
                <a:solidFill>
                  <a:srgbClr val="CC6600"/>
                </a:solidFill>
                <a:latin typeface="Times New Roman" panose="02020603050405020304" pitchFamily="18" charset="0"/>
                <a:cs typeface="Times New Roman" panose="02020603050405020304" pitchFamily="18" charset="0"/>
              </a:rPr>
              <a:t>fornication</a:t>
            </a:r>
          </a:p>
          <a:p>
            <a:pPr algn="ctr"/>
            <a:r>
              <a:rPr lang="en-US" sz="1400" b="1" i="1" dirty="0">
                <a:solidFill>
                  <a:srgbClr val="CC6600"/>
                </a:solidFill>
                <a:latin typeface="Times New Roman" panose="02020603050405020304" pitchFamily="18" charset="0"/>
                <a:cs typeface="Times New Roman" panose="02020603050405020304" pitchFamily="18" charset="0"/>
              </a:rPr>
              <a:t>wickedness</a:t>
            </a:r>
          </a:p>
          <a:p>
            <a:pPr algn="ctr"/>
            <a:r>
              <a:rPr lang="en-US" sz="1400" b="1" i="1" dirty="0">
                <a:solidFill>
                  <a:srgbClr val="CC6600"/>
                </a:solidFill>
                <a:latin typeface="Times New Roman" panose="02020603050405020304" pitchFamily="18" charset="0"/>
                <a:cs typeface="Times New Roman" panose="02020603050405020304" pitchFamily="18" charset="0"/>
              </a:rPr>
              <a:t>covetousness</a:t>
            </a:r>
          </a:p>
          <a:p>
            <a:pPr algn="ctr"/>
            <a:r>
              <a:rPr lang="en-US" sz="1400" b="1" i="1" dirty="0">
                <a:solidFill>
                  <a:srgbClr val="CC6600"/>
                </a:solidFill>
                <a:latin typeface="Times New Roman" panose="02020603050405020304" pitchFamily="18" charset="0"/>
                <a:cs typeface="Times New Roman" panose="02020603050405020304" pitchFamily="18" charset="0"/>
              </a:rPr>
              <a:t>maliciousness;</a:t>
            </a:r>
            <a:endParaRPr lang="en-US" sz="4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full of envy</a:t>
            </a:r>
          </a:p>
          <a:p>
            <a:pPr algn="ctr"/>
            <a:r>
              <a:rPr lang="en-US" sz="1400" b="1" i="1" dirty="0">
                <a:solidFill>
                  <a:srgbClr val="CC6600"/>
                </a:solidFill>
                <a:latin typeface="Times New Roman" panose="02020603050405020304" pitchFamily="18" charset="0"/>
                <a:cs typeface="Times New Roman" panose="02020603050405020304" pitchFamily="18" charset="0"/>
              </a:rPr>
              <a:t>murder</a:t>
            </a:r>
          </a:p>
          <a:p>
            <a:pPr algn="ctr"/>
            <a:r>
              <a:rPr lang="en-US" sz="1400" b="1" i="1" dirty="0">
                <a:solidFill>
                  <a:srgbClr val="CC6600"/>
                </a:solidFill>
                <a:latin typeface="Times New Roman" panose="02020603050405020304" pitchFamily="18" charset="0"/>
                <a:cs typeface="Times New Roman" panose="02020603050405020304" pitchFamily="18" charset="0"/>
              </a:rPr>
              <a:t>debate</a:t>
            </a:r>
          </a:p>
          <a:p>
            <a:pPr algn="ctr"/>
            <a:r>
              <a:rPr lang="en-US" sz="1400" b="1" i="1" dirty="0">
                <a:solidFill>
                  <a:srgbClr val="CC6600"/>
                </a:solidFill>
                <a:latin typeface="Times New Roman" panose="02020603050405020304" pitchFamily="18" charset="0"/>
                <a:cs typeface="Times New Roman" panose="02020603050405020304" pitchFamily="18" charset="0"/>
              </a:rPr>
              <a:t>deceit</a:t>
            </a:r>
          </a:p>
          <a:p>
            <a:pPr algn="ctr"/>
            <a:r>
              <a:rPr lang="en-US" sz="1400" b="1" i="1" dirty="0">
                <a:solidFill>
                  <a:srgbClr val="CC6600"/>
                </a:solidFill>
                <a:latin typeface="Times New Roman" panose="02020603050405020304" pitchFamily="18" charset="0"/>
                <a:cs typeface="Times New Roman" panose="02020603050405020304" pitchFamily="18" charset="0"/>
              </a:rPr>
              <a:t>Malignity;</a:t>
            </a:r>
            <a:endParaRPr lang="en-US" sz="4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whisperers</a:t>
            </a:r>
            <a:endParaRPr lang="en-US" sz="1400" b="1" dirty="0">
              <a:solidFill>
                <a:srgbClr val="FF00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backbiters</a:t>
            </a:r>
          </a:p>
          <a:p>
            <a:pPr algn="ctr"/>
            <a:r>
              <a:rPr lang="en-US" sz="1400" b="1" i="1" dirty="0">
                <a:solidFill>
                  <a:srgbClr val="CC6600"/>
                </a:solidFill>
                <a:latin typeface="Times New Roman" panose="02020603050405020304" pitchFamily="18" charset="0"/>
                <a:cs typeface="Times New Roman" panose="02020603050405020304" pitchFamily="18" charset="0"/>
              </a:rPr>
              <a:t>haters of God</a:t>
            </a:r>
          </a:p>
          <a:p>
            <a:pPr algn="ctr"/>
            <a:r>
              <a:rPr lang="en-US" sz="1400" b="1" i="1" dirty="0">
                <a:solidFill>
                  <a:srgbClr val="CC6600"/>
                </a:solidFill>
                <a:latin typeface="Times New Roman" panose="02020603050405020304" pitchFamily="18" charset="0"/>
                <a:cs typeface="Times New Roman" panose="02020603050405020304" pitchFamily="18" charset="0"/>
              </a:rPr>
              <a:t>despiteful</a:t>
            </a:r>
          </a:p>
          <a:p>
            <a:pPr algn="ctr"/>
            <a:r>
              <a:rPr lang="en-US" sz="1400" b="1" i="1" dirty="0">
                <a:solidFill>
                  <a:srgbClr val="CC6600"/>
                </a:solidFill>
                <a:latin typeface="Times New Roman" panose="02020603050405020304" pitchFamily="18" charset="0"/>
                <a:cs typeface="Times New Roman" panose="02020603050405020304" pitchFamily="18" charset="0"/>
              </a:rPr>
              <a:t>proud</a:t>
            </a:r>
          </a:p>
          <a:p>
            <a:pPr algn="ctr"/>
            <a:r>
              <a:rPr lang="en-US" sz="1400" b="1" i="1" dirty="0">
                <a:solidFill>
                  <a:srgbClr val="CC6600"/>
                </a:solidFill>
                <a:latin typeface="Times New Roman" panose="02020603050405020304" pitchFamily="18" charset="0"/>
                <a:cs typeface="Times New Roman" panose="02020603050405020304" pitchFamily="18" charset="0"/>
              </a:rPr>
              <a:t>boasters</a:t>
            </a:r>
          </a:p>
          <a:p>
            <a:pPr algn="ctr"/>
            <a:r>
              <a:rPr lang="en-US" sz="1400" b="1" i="1" dirty="0">
                <a:solidFill>
                  <a:srgbClr val="CC6600"/>
                </a:solidFill>
                <a:latin typeface="Times New Roman" panose="02020603050405020304" pitchFamily="18" charset="0"/>
                <a:cs typeface="Times New Roman" panose="02020603050405020304" pitchFamily="18" charset="0"/>
              </a:rPr>
              <a:t>inventors of evil things</a:t>
            </a:r>
          </a:p>
          <a:p>
            <a:pPr algn="ctr"/>
            <a:r>
              <a:rPr lang="en-US" sz="1400" b="1" i="1" dirty="0">
                <a:solidFill>
                  <a:srgbClr val="CC6600"/>
                </a:solidFill>
                <a:latin typeface="Times New Roman" panose="02020603050405020304" pitchFamily="18" charset="0"/>
                <a:cs typeface="Times New Roman" panose="02020603050405020304" pitchFamily="18" charset="0"/>
              </a:rPr>
              <a:t> disobedient to parents</a:t>
            </a:r>
            <a:endParaRPr lang="en-US" sz="1400" b="1" dirty="0">
              <a:solidFill>
                <a:srgbClr val="FF0000"/>
              </a:solidFill>
              <a:latin typeface="Times New Roman" panose="02020603050405020304" pitchFamily="18" charset="0"/>
              <a:cs typeface="Times New Roman" panose="02020603050405020304" pitchFamily="18" charset="0"/>
            </a:endParaRPr>
          </a:p>
          <a:p>
            <a:pPr algn="ctr"/>
            <a:endParaRPr lang="en-US" sz="4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Without understanding</a:t>
            </a:r>
          </a:p>
          <a:p>
            <a:pPr algn="ctr"/>
            <a:r>
              <a:rPr lang="en-US" sz="1400" b="1" i="1" dirty="0" err="1">
                <a:solidFill>
                  <a:srgbClr val="CC6600"/>
                </a:solidFill>
                <a:latin typeface="Times New Roman" panose="02020603050405020304" pitchFamily="18" charset="0"/>
                <a:cs typeface="Times New Roman" panose="02020603050405020304" pitchFamily="18" charset="0"/>
              </a:rPr>
              <a:t>covenantbreakers</a:t>
            </a:r>
            <a:r>
              <a:rPr lang="en-US" sz="1400" b="1" i="1" dirty="0">
                <a:solidFill>
                  <a:srgbClr val="CC6600"/>
                </a:solidFill>
                <a:latin typeface="Times New Roman" panose="02020603050405020304" pitchFamily="18" charset="0"/>
                <a:cs typeface="Times New Roman" panose="02020603050405020304" pitchFamily="18" charset="0"/>
              </a:rPr>
              <a:t>, </a:t>
            </a:r>
          </a:p>
          <a:p>
            <a:pPr algn="ctr"/>
            <a:r>
              <a:rPr lang="en-US" sz="1400" b="1" i="1" dirty="0">
                <a:solidFill>
                  <a:srgbClr val="CC6600"/>
                </a:solidFill>
                <a:latin typeface="Times New Roman" panose="02020603050405020304" pitchFamily="18" charset="0"/>
                <a:cs typeface="Times New Roman" panose="02020603050405020304" pitchFamily="18" charset="0"/>
              </a:rPr>
              <a:t>without natural affection</a:t>
            </a:r>
          </a:p>
          <a:p>
            <a:pPr algn="ctr"/>
            <a:r>
              <a:rPr lang="en-US" sz="1400" b="1" i="1" dirty="0">
                <a:solidFill>
                  <a:srgbClr val="CC6600"/>
                </a:solidFill>
                <a:latin typeface="Times New Roman" panose="02020603050405020304" pitchFamily="18" charset="0"/>
                <a:cs typeface="Times New Roman" panose="02020603050405020304" pitchFamily="18" charset="0"/>
              </a:rPr>
              <a:t>implacable</a:t>
            </a:r>
          </a:p>
          <a:p>
            <a:pPr algn="ctr"/>
            <a:r>
              <a:rPr lang="en-US" sz="1400" b="1" i="1" dirty="0">
                <a:solidFill>
                  <a:srgbClr val="CC6600"/>
                </a:solidFill>
                <a:latin typeface="Times New Roman" panose="02020603050405020304" pitchFamily="18" charset="0"/>
                <a:cs typeface="Times New Roman" panose="02020603050405020304" pitchFamily="18" charset="0"/>
              </a:rPr>
              <a:t>unmerciful:</a:t>
            </a:r>
            <a:endParaRPr lang="en-US" sz="400" b="1" i="1" dirty="0">
              <a:solidFill>
                <a:srgbClr val="CC6600"/>
              </a:solidFill>
              <a:latin typeface="Times New Roman" panose="02020603050405020304" pitchFamily="18" charset="0"/>
              <a:cs typeface="Times New Roman" panose="02020603050405020304" pitchFamily="18" charset="0"/>
            </a:endParaRPr>
          </a:p>
          <a:p>
            <a:pPr algn="ctr"/>
            <a:r>
              <a:rPr lang="en-US" sz="1400" b="1" i="1" dirty="0">
                <a:solidFill>
                  <a:srgbClr val="CC6600"/>
                </a:solidFill>
                <a:latin typeface="Times New Roman" panose="02020603050405020304" pitchFamily="18" charset="0"/>
                <a:cs typeface="Times New Roman" panose="02020603050405020304" pitchFamily="18" charset="0"/>
              </a:rPr>
              <a:t>lovers of their own selves </a:t>
            </a:r>
          </a:p>
          <a:p>
            <a:pPr algn="ctr"/>
            <a:r>
              <a:rPr lang="en-US" sz="1400" b="1" i="1" dirty="0">
                <a:solidFill>
                  <a:srgbClr val="CC6600"/>
                </a:solidFill>
                <a:latin typeface="Times New Roman" panose="02020603050405020304" pitchFamily="18" charset="0"/>
                <a:cs typeface="Times New Roman" panose="02020603050405020304" pitchFamily="18" charset="0"/>
              </a:rPr>
              <a:t>covetous</a:t>
            </a:r>
          </a:p>
          <a:p>
            <a:pPr algn="ctr"/>
            <a:r>
              <a:rPr lang="en-US" sz="1400" b="1" i="1" dirty="0">
                <a:solidFill>
                  <a:srgbClr val="CC6600"/>
                </a:solidFill>
                <a:latin typeface="Times New Roman" panose="02020603050405020304" pitchFamily="18" charset="0"/>
                <a:cs typeface="Times New Roman" panose="02020603050405020304" pitchFamily="18" charset="0"/>
              </a:rPr>
              <a:t>Boasters</a:t>
            </a:r>
          </a:p>
          <a:p>
            <a:pPr algn="ctr"/>
            <a:r>
              <a:rPr lang="en-US" sz="1400" b="1" i="1" dirty="0">
                <a:solidFill>
                  <a:srgbClr val="CC6600"/>
                </a:solidFill>
                <a:latin typeface="Times New Roman" panose="02020603050405020304" pitchFamily="18" charset="0"/>
                <a:cs typeface="Times New Roman" panose="02020603050405020304" pitchFamily="18" charset="0"/>
              </a:rPr>
              <a:t>proud</a:t>
            </a:r>
          </a:p>
        </p:txBody>
      </p:sp>
      <p:sp>
        <p:nvSpPr>
          <p:cNvPr id="6" name="Rectangle 5">
            <a:extLst>
              <a:ext uri="{FF2B5EF4-FFF2-40B4-BE49-F238E27FC236}">
                <a16:creationId xmlns:a16="http://schemas.microsoft.com/office/drawing/2014/main" id="{0657325D-2706-439E-BADA-C61A2B8DA7B7}"/>
              </a:ext>
            </a:extLst>
          </p:cNvPr>
          <p:cNvSpPr/>
          <p:nvPr/>
        </p:nvSpPr>
        <p:spPr>
          <a:xfrm>
            <a:off x="6182628" y="426126"/>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813F860-4DFB-46EF-9B61-99AF2D40DB90}"/>
              </a:ext>
            </a:extLst>
          </p:cNvPr>
          <p:cNvSpPr txBox="1"/>
          <p:nvPr/>
        </p:nvSpPr>
        <p:spPr>
          <a:xfrm>
            <a:off x="8007116" y="457725"/>
            <a:ext cx="4069475" cy="634019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 blasphemers</a:t>
            </a:r>
          </a:p>
          <a:p>
            <a:pPr algn="ctr"/>
            <a:r>
              <a:rPr lang="en-US" sz="1400" b="1" i="1" dirty="0">
                <a:solidFill>
                  <a:srgbClr val="CC6600"/>
                </a:solidFill>
                <a:latin typeface="Times New Roman" panose="02020603050405020304" pitchFamily="18" charset="0"/>
                <a:cs typeface="Times New Roman" panose="02020603050405020304" pitchFamily="18" charset="0"/>
              </a:rPr>
              <a:t>disobedient to parents</a:t>
            </a:r>
          </a:p>
          <a:p>
            <a:pPr algn="ctr"/>
            <a:r>
              <a:rPr lang="en-US" sz="1400" b="1" i="1" dirty="0">
                <a:solidFill>
                  <a:srgbClr val="CC6600"/>
                </a:solidFill>
                <a:latin typeface="Times New Roman" panose="02020603050405020304" pitchFamily="18" charset="0"/>
                <a:cs typeface="Times New Roman" panose="02020603050405020304" pitchFamily="18" charset="0"/>
              </a:rPr>
              <a:t>Unthankful</a:t>
            </a:r>
          </a:p>
          <a:p>
            <a:pPr algn="ctr"/>
            <a:r>
              <a:rPr lang="en-US" sz="1400" b="1" i="1" dirty="0">
                <a:solidFill>
                  <a:srgbClr val="CC6600"/>
                </a:solidFill>
                <a:latin typeface="Times New Roman" panose="02020603050405020304" pitchFamily="18" charset="0"/>
                <a:cs typeface="Times New Roman" panose="02020603050405020304" pitchFamily="18" charset="0"/>
              </a:rPr>
              <a:t>unholy</a:t>
            </a:r>
          </a:p>
          <a:p>
            <a:pPr algn="ctr"/>
            <a:r>
              <a:rPr lang="en-US" sz="1400" b="1" i="1" dirty="0">
                <a:solidFill>
                  <a:srgbClr val="CC6600"/>
                </a:solidFill>
                <a:latin typeface="Times New Roman" panose="02020603050405020304" pitchFamily="18" charset="0"/>
                <a:cs typeface="Times New Roman" panose="02020603050405020304" pitchFamily="18" charset="0"/>
              </a:rPr>
              <a:t>Without natural affection</a:t>
            </a:r>
          </a:p>
          <a:p>
            <a:pPr algn="ctr"/>
            <a:r>
              <a:rPr lang="en-US" sz="1400" b="1" i="1" dirty="0">
                <a:solidFill>
                  <a:srgbClr val="CC6600"/>
                </a:solidFill>
                <a:latin typeface="Times New Roman" panose="02020603050405020304" pitchFamily="18" charset="0"/>
                <a:cs typeface="Times New Roman" panose="02020603050405020304" pitchFamily="18" charset="0"/>
              </a:rPr>
              <a:t>trucebreakers</a:t>
            </a:r>
          </a:p>
          <a:p>
            <a:pPr algn="ctr"/>
            <a:r>
              <a:rPr lang="en-US" sz="1400" b="1" i="1" dirty="0">
                <a:solidFill>
                  <a:srgbClr val="CC6600"/>
                </a:solidFill>
                <a:latin typeface="Times New Roman" panose="02020603050405020304" pitchFamily="18" charset="0"/>
                <a:cs typeface="Times New Roman" panose="02020603050405020304" pitchFamily="18" charset="0"/>
              </a:rPr>
              <a:t>false accusers</a:t>
            </a:r>
          </a:p>
          <a:p>
            <a:pPr algn="ctr"/>
            <a:r>
              <a:rPr lang="en-US" sz="1400" b="1" i="1" dirty="0">
                <a:solidFill>
                  <a:srgbClr val="CC6600"/>
                </a:solidFill>
                <a:latin typeface="Times New Roman" panose="02020603050405020304" pitchFamily="18" charset="0"/>
                <a:cs typeface="Times New Roman" panose="02020603050405020304" pitchFamily="18" charset="0"/>
              </a:rPr>
              <a:t>incontinent</a:t>
            </a:r>
          </a:p>
          <a:p>
            <a:pPr algn="ctr"/>
            <a:r>
              <a:rPr lang="en-US" sz="1400" b="1" i="1" dirty="0">
                <a:solidFill>
                  <a:srgbClr val="CC6600"/>
                </a:solidFill>
                <a:latin typeface="Times New Roman" panose="02020603050405020304" pitchFamily="18" charset="0"/>
                <a:cs typeface="Times New Roman" panose="02020603050405020304" pitchFamily="18" charset="0"/>
              </a:rPr>
              <a:t>fierce</a:t>
            </a:r>
          </a:p>
          <a:p>
            <a:pPr algn="ctr"/>
            <a:r>
              <a:rPr lang="en-US" sz="1400" b="1" i="1" dirty="0">
                <a:solidFill>
                  <a:srgbClr val="CC6600"/>
                </a:solidFill>
                <a:latin typeface="Times New Roman" panose="02020603050405020304" pitchFamily="18" charset="0"/>
                <a:cs typeface="Times New Roman" panose="02020603050405020304" pitchFamily="18" charset="0"/>
              </a:rPr>
              <a:t>despisers of those that are good</a:t>
            </a:r>
          </a:p>
          <a:p>
            <a:pPr algn="ctr"/>
            <a:r>
              <a:rPr lang="en-US" sz="1400" b="1" i="1" dirty="0">
                <a:solidFill>
                  <a:srgbClr val="CC6600"/>
                </a:solidFill>
                <a:latin typeface="Times New Roman" panose="02020603050405020304" pitchFamily="18" charset="0"/>
                <a:cs typeface="Times New Roman" panose="02020603050405020304" pitchFamily="18" charset="0"/>
              </a:rPr>
              <a:t>Traitors</a:t>
            </a:r>
          </a:p>
          <a:p>
            <a:pPr algn="ctr"/>
            <a:r>
              <a:rPr lang="en-US" sz="1400" b="1" i="1" dirty="0">
                <a:solidFill>
                  <a:srgbClr val="CC6600"/>
                </a:solidFill>
                <a:latin typeface="Times New Roman" panose="02020603050405020304" pitchFamily="18" charset="0"/>
                <a:cs typeface="Times New Roman" panose="02020603050405020304" pitchFamily="18" charset="0"/>
              </a:rPr>
              <a:t>heady</a:t>
            </a:r>
          </a:p>
          <a:p>
            <a:pPr algn="ctr"/>
            <a:r>
              <a:rPr lang="en-US" sz="1400" b="1" i="1" dirty="0">
                <a:solidFill>
                  <a:srgbClr val="CC6600"/>
                </a:solidFill>
                <a:latin typeface="Times New Roman" panose="02020603050405020304" pitchFamily="18" charset="0"/>
                <a:cs typeface="Times New Roman" panose="02020603050405020304" pitchFamily="18" charset="0"/>
              </a:rPr>
              <a:t>highminded</a:t>
            </a:r>
          </a:p>
          <a:p>
            <a:pPr algn="ctr"/>
            <a:r>
              <a:rPr lang="en-US" sz="1400" b="1" i="1" dirty="0">
                <a:solidFill>
                  <a:srgbClr val="CC6600"/>
                </a:solidFill>
                <a:latin typeface="Times New Roman" panose="02020603050405020304" pitchFamily="18" charset="0"/>
                <a:cs typeface="Times New Roman" panose="02020603050405020304" pitchFamily="18" charset="0"/>
              </a:rPr>
              <a:t>lovers of pleasures more than lovers of God; </a:t>
            </a:r>
          </a:p>
          <a:p>
            <a:pPr algn="ctr"/>
            <a:r>
              <a:rPr lang="en-US" sz="1400" b="1" i="1" dirty="0">
                <a:solidFill>
                  <a:srgbClr val="CC6600"/>
                </a:solidFill>
                <a:latin typeface="Times New Roman" panose="02020603050405020304" pitchFamily="18" charset="0"/>
                <a:cs typeface="Times New Roman" panose="02020603050405020304" pitchFamily="18" charset="0"/>
              </a:rPr>
              <a:t>Having a form of godliness, </a:t>
            </a:r>
          </a:p>
          <a:p>
            <a:pPr algn="ctr"/>
            <a:r>
              <a:rPr lang="en-US" sz="1400" b="1" i="1" dirty="0">
                <a:solidFill>
                  <a:srgbClr val="CC6600"/>
                </a:solidFill>
                <a:latin typeface="Times New Roman" panose="02020603050405020304" pitchFamily="18" charset="0"/>
                <a:cs typeface="Times New Roman" panose="02020603050405020304" pitchFamily="18" charset="0"/>
              </a:rPr>
              <a:t>but denying the power thereof:</a:t>
            </a:r>
          </a:p>
          <a:p>
            <a:pPr algn="ctr"/>
            <a:r>
              <a:rPr lang="en-US" sz="1400" b="1" i="1" dirty="0">
                <a:solidFill>
                  <a:srgbClr val="CC6600"/>
                </a:solidFill>
                <a:latin typeface="Times New Roman" panose="02020603050405020304" pitchFamily="18" charset="0"/>
                <a:cs typeface="Times New Roman" panose="02020603050405020304" pitchFamily="18" charset="0"/>
              </a:rPr>
              <a:t>they lead captive silly women away with divers lusts, </a:t>
            </a:r>
          </a:p>
          <a:p>
            <a:pPr algn="ctr"/>
            <a:r>
              <a:rPr lang="en-US" sz="1400" b="1" i="1" dirty="0">
                <a:solidFill>
                  <a:srgbClr val="CC6600"/>
                </a:solidFill>
                <a:latin typeface="Times New Roman" panose="02020603050405020304" pitchFamily="18" charset="0"/>
                <a:cs typeface="Times New Roman" panose="02020603050405020304" pitchFamily="18" charset="0"/>
              </a:rPr>
              <a:t>Ever learning, and never able to come to the knowledge of the truth. </a:t>
            </a:r>
          </a:p>
          <a:p>
            <a:pPr algn="ctr"/>
            <a:r>
              <a:rPr lang="en-US" sz="1400" b="1" i="1" dirty="0">
                <a:solidFill>
                  <a:srgbClr val="CC6600"/>
                </a:solidFill>
                <a:latin typeface="Times New Roman" panose="02020603050405020304" pitchFamily="18" charset="0"/>
                <a:cs typeface="Times New Roman" panose="02020603050405020304" pitchFamily="18" charset="0"/>
              </a:rPr>
              <a:t>resist the truth</a:t>
            </a:r>
          </a:p>
          <a:p>
            <a:pPr algn="ctr"/>
            <a:r>
              <a:rPr lang="en-US" sz="1400" b="1" i="1" dirty="0">
                <a:solidFill>
                  <a:srgbClr val="CC6600"/>
                </a:solidFill>
                <a:latin typeface="Times New Roman" panose="02020603050405020304" pitchFamily="18" charset="0"/>
                <a:cs typeface="Times New Roman" panose="02020603050405020304" pitchFamily="18" charset="0"/>
              </a:rPr>
              <a:t>men of corrupt minds</a:t>
            </a:r>
          </a:p>
          <a:p>
            <a:pPr algn="ctr"/>
            <a:r>
              <a:rPr lang="en-US" sz="1400" b="1" i="1" dirty="0">
                <a:solidFill>
                  <a:srgbClr val="CC6600"/>
                </a:solidFill>
                <a:latin typeface="Times New Roman" panose="02020603050405020304" pitchFamily="18" charset="0"/>
                <a:cs typeface="Times New Roman" panose="02020603050405020304" pitchFamily="18" charset="0"/>
              </a:rPr>
              <a:t>reprobate  concerning the faith</a:t>
            </a:r>
          </a:p>
          <a:p>
            <a:pPr algn="ctr"/>
            <a:r>
              <a:rPr lang="en-US" sz="1400" b="1" i="1" dirty="0">
                <a:solidFill>
                  <a:srgbClr val="CC6600"/>
                </a:solidFill>
                <a:latin typeface="Times New Roman" panose="02020603050405020304" pitchFamily="18" charset="0"/>
                <a:cs typeface="Times New Roman" panose="02020603050405020304" pitchFamily="18" charset="0"/>
              </a:rPr>
              <a:t>knowing nothing,</a:t>
            </a:r>
          </a:p>
          <a:p>
            <a:pPr algn="ctr"/>
            <a:r>
              <a:rPr lang="en-US" sz="1400" b="1" i="1" dirty="0">
                <a:solidFill>
                  <a:srgbClr val="CC6600"/>
                </a:solidFill>
                <a:latin typeface="Times New Roman" panose="02020603050405020304" pitchFamily="18" charset="0"/>
                <a:cs typeface="Times New Roman" panose="02020603050405020304" pitchFamily="18" charset="0"/>
              </a:rPr>
              <a:t>doting about questions and </a:t>
            </a:r>
            <a:r>
              <a:rPr lang="en-US" sz="1400" b="1" i="1" dirty="0" err="1">
                <a:solidFill>
                  <a:srgbClr val="CC6600"/>
                </a:solidFill>
                <a:latin typeface="Times New Roman" panose="02020603050405020304" pitchFamily="18" charset="0"/>
                <a:cs typeface="Times New Roman" panose="02020603050405020304" pitchFamily="18" charset="0"/>
              </a:rPr>
              <a:t>strifes</a:t>
            </a:r>
            <a:r>
              <a:rPr lang="en-US" sz="1400" b="1" i="1" dirty="0">
                <a:solidFill>
                  <a:srgbClr val="CC6600"/>
                </a:solidFill>
                <a:latin typeface="Times New Roman" panose="02020603050405020304" pitchFamily="18" charset="0"/>
                <a:cs typeface="Times New Roman" panose="02020603050405020304" pitchFamily="18" charset="0"/>
              </a:rPr>
              <a:t> of words, </a:t>
            </a:r>
          </a:p>
          <a:p>
            <a:pPr algn="ctr"/>
            <a:r>
              <a:rPr lang="en-US" sz="1400" b="1" i="1" dirty="0">
                <a:solidFill>
                  <a:srgbClr val="CC6600"/>
                </a:solidFill>
                <a:latin typeface="Times New Roman" panose="02020603050405020304" pitchFamily="18" charset="0"/>
                <a:cs typeface="Times New Roman" panose="02020603050405020304" pitchFamily="18" charset="0"/>
              </a:rPr>
              <a:t>whereof cometh envy, strife, railings, evil</a:t>
            </a:r>
          </a:p>
          <a:p>
            <a:pPr algn="ctr"/>
            <a:r>
              <a:rPr lang="en-US" sz="1400" b="1" i="1" dirty="0">
                <a:solidFill>
                  <a:srgbClr val="CC6600"/>
                </a:solidFill>
                <a:latin typeface="Times New Roman" panose="02020603050405020304" pitchFamily="18" charset="0"/>
                <a:cs typeface="Times New Roman" panose="02020603050405020304" pitchFamily="18" charset="0"/>
              </a:rPr>
              <a:t>surmisings, Perverse disputings of men of</a:t>
            </a:r>
          </a:p>
          <a:p>
            <a:pPr algn="ctr"/>
            <a:r>
              <a:rPr lang="en-US" sz="1400" b="1" i="1" dirty="0">
                <a:solidFill>
                  <a:srgbClr val="CC6600"/>
                </a:solidFill>
                <a:latin typeface="Times New Roman" panose="02020603050405020304" pitchFamily="18" charset="0"/>
                <a:cs typeface="Times New Roman" panose="02020603050405020304" pitchFamily="18" charset="0"/>
              </a:rPr>
              <a:t>corrupt minds, and destitute of the truth, </a:t>
            </a:r>
          </a:p>
          <a:p>
            <a:pPr algn="ctr"/>
            <a:r>
              <a:rPr lang="en-US" sz="1400" b="1" i="1" dirty="0">
                <a:solidFill>
                  <a:srgbClr val="CC6600"/>
                </a:solidFill>
                <a:latin typeface="Times New Roman" panose="02020603050405020304" pitchFamily="18" charset="0"/>
                <a:cs typeface="Times New Roman" panose="02020603050405020304" pitchFamily="18" charset="0"/>
              </a:rPr>
              <a:t>supposing that gain is godliness:</a:t>
            </a:r>
          </a:p>
        </p:txBody>
      </p:sp>
      <p:sp>
        <p:nvSpPr>
          <p:cNvPr id="12" name="Rectangle 11">
            <a:extLst>
              <a:ext uri="{FF2B5EF4-FFF2-40B4-BE49-F238E27FC236}">
                <a16:creationId xmlns:a16="http://schemas.microsoft.com/office/drawing/2014/main" id="{C52FBC34-927F-4AD1-89FB-9CBF263E70C2}"/>
              </a:ext>
            </a:extLst>
          </p:cNvPr>
          <p:cNvSpPr/>
          <p:nvPr/>
        </p:nvSpPr>
        <p:spPr>
          <a:xfrm>
            <a:off x="3297386" y="448489"/>
            <a:ext cx="5613010" cy="1591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72F7A38-041B-4BEC-A702-61AB13A6BA52}"/>
              </a:ext>
            </a:extLst>
          </p:cNvPr>
          <p:cNvSpPr txBox="1"/>
          <p:nvPr/>
        </p:nvSpPr>
        <p:spPr>
          <a:xfrm>
            <a:off x="3469917" y="1055438"/>
            <a:ext cx="5274226" cy="954107"/>
          </a:xfrm>
          <a:prstGeom prst="rect">
            <a:avLst/>
          </a:prstGeom>
          <a:noFill/>
        </p:spPr>
        <p:txBody>
          <a:bodyPr wrap="square" rtlCol="0">
            <a:spAutoFit/>
          </a:bodyPr>
          <a:lstStyle/>
          <a:p>
            <a:pPr algn="ctr"/>
            <a:r>
              <a:rPr lang="en-US" sz="1400" b="1" i="1" dirty="0">
                <a:solidFill>
                  <a:srgbClr val="CC6600"/>
                </a:solidFill>
                <a:latin typeface="Times New Roman" panose="02020603050405020304" pitchFamily="18" charset="0"/>
                <a:cs typeface="Times New Roman" panose="02020603050405020304" pitchFamily="18" charset="0"/>
              </a:rPr>
              <a:t>For the wrath of God is revealed from heaven against all ungodliness </a:t>
            </a:r>
          </a:p>
          <a:p>
            <a:pPr algn="ctr"/>
            <a:r>
              <a:rPr lang="en-US" sz="1400" b="1" i="1" dirty="0">
                <a:solidFill>
                  <a:srgbClr val="CC6600"/>
                </a:solidFill>
                <a:latin typeface="Times New Roman" panose="02020603050405020304" pitchFamily="18" charset="0"/>
                <a:cs typeface="Times New Roman" panose="02020603050405020304" pitchFamily="18" charset="0"/>
              </a:rPr>
              <a:t>and unrighteousness of men, who hold the truth in unrighteousness; </a:t>
            </a:r>
          </a:p>
          <a:p>
            <a:pPr algn="ctr"/>
            <a:r>
              <a:rPr lang="en-US" sz="1400" b="1" i="1" dirty="0">
                <a:solidFill>
                  <a:srgbClr val="CC6600"/>
                </a:solidFill>
                <a:latin typeface="Times New Roman" panose="02020603050405020304" pitchFamily="18" charset="0"/>
                <a:cs typeface="Times New Roman" panose="02020603050405020304" pitchFamily="18" charset="0"/>
              </a:rPr>
              <a:t>Because that which may be known of God is manifest in them;</a:t>
            </a:r>
          </a:p>
          <a:p>
            <a:pPr algn="ctr"/>
            <a:r>
              <a:rPr lang="en-US" sz="1400" b="1" i="1" dirty="0">
                <a:solidFill>
                  <a:srgbClr val="CC6600"/>
                </a:solidFill>
                <a:latin typeface="Times New Roman" panose="02020603050405020304" pitchFamily="18" charset="0"/>
                <a:cs typeface="Times New Roman" panose="02020603050405020304" pitchFamily="18" charset="0"/>
              </a:rPr>
              <a:t> for God hath shewed it unto them.</a:t>
            </a:r>
          </a:p>
        </p:txBody>
      </p:sp>
      <p:sp>
        <p:nvSpPr>
          <p:cNvPr id="14" name="TextBox 13">
            <a:extLst>
              <a:ext uri="{FF2B5EF4-FFF2-40B4-BE49-F238E27FC236}">
                <a16:creationId xmlns:a16="http://schemas.microsoft.com/office/drawing/2014/main" id="{8DD40513-64CA-428A-9606-04FA6E505085}"/>
              </a:ext>
            </a:extLst>
          </p:cNvPr>
          <p:cNvSpPr txBox="1"/>
          <p:nvPr/>
        </p:nvSpPr>
        <p:spPr>
          <a:xfrm>
            <a:off x="3403914" y="484175"/>
            <a:ext cx="5420490" cy="584775"/>
          </a:xfrm>
          <a:prstGeom prst="rect">
            <a:avLst/>
          </a:prstGeom>
          <a:noFill/>
          <a:ln w="19050">
            <a:solidFill>
              <a:schemeClr val="tx1"/>
            </a:solidFill>
          </a:ln>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Let’s finish this up with a reminder/review of some of the things that people do that got us to where we are these days.</a:t>
            </a:r>
          </a:p>
        </p:txBody>
      </p:sp>
      <p:sp>
        <p:nvSpPr>
          <p:cNvPr id="15" name="Rectangle 14">
            <a:extLst>
              <a:ext uri="{FF2B5EF4-FFF2-40B4-BE49-F238E27FC236}">
                <a16:creationId xmlns:a16="http://schemas.microsoft.com/office/drawing/2014/main" id="{C27473C8-662C-4A33-B1BB-6B29A61CE904}"/>
              </a:ext>
            </a:extLst>
          </p:cNvPr>
          <p:cNvSpPr/>
          <p:nvPr/>
        </p:nvSpPr>
        <p:spPr>
          <a:xfrm>
            <a:off x="3578383" y="2004993"/>
            <a:ext cx="4428733" cy="4617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F7E03A7-10C6-4384-9A22-B63801544657}"/>
              </a:ext>
            </a:extLst>
          </p:cNvPr>
          <p:cNvSpPr txBox="1"/>
          <p:nvPr/>
        </p:nvSpPr>
        <p:spPr>
          <a:xfrm>
            <a:off x="3880190" y="1955038"/>
            <a:ext cx="4428733" cy="2846933"/>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They glorify him not as God and are not thankful,</a:t>
            </a:r>
          </a:p>
          <a:p>
            <a:pPr algn="ctr"/>
            <a:r>
              <a:rPr lang="en-US" sz="1400" b="1" dirty="0">
                <a:latin typeface="Times New Roman" panose="02020603050405020304" pitchFamily="18" charset="0"/>
                <a:cs typeface="Times New Roman" panose="02020603050405020304" pitchFamily="18" charset="0"/>
              </a:rPr>
              <a:t>even after they once knew God!</a:t>
            </a:r>
          </a:p>
          <a:p>
            <a:pPr algn="ctr"/>
            <a:endParaRPr lang="en-US" sz="5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They profess themselves to be wise, </a:t>
            </a:r>
          </a:p>
          <a:p>
            <a:pPr algn="ctr"/>
            <a:r>
              <a:rPr lang="en-US" sz="1400" b="1" dirty="0">
                <a:latin typeface="Times New Roman" panose="02020603050405020304" pitchFamily="18" charset="0"/>
                <a:cs typeface="Times New Roman" panose="02020603050405020304" pitchFamily="18" charset="0"/>
              </a:rPr>
              <a:t>but they have become fools! </a:t>
            </a:r>
          </a:p>
          <a:p>
            <a:pPr algn="ctr"/>
            <a:endParaRPr lang="en-US" sz="5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They change the glory of the uncorruptible God into an image following evolution, education, religions, and science with no spiritual truth!</a:t>
            </a:r>
          </a:p>
          <a:p>
            <a:pPr algn="ctr"/>
            <a:endParaRPr lang="en-US" sz="5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They change the truth of God into a lie!</a:t>
            </a:r>
          </a:p>
          <a:p>
            <a:pPr algn="ctr"/>
            <a:endParaRPr lang="en-US" sz="5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They worship and serve the creature </a:t>
            </a:r>
          </a:p>
          <a:p>
            <a:pPr algn="ctr"/>
            <a:r>
              <a:rPr lang="en-US" sz="1400" b="1" dirty="0">
                <a:latin typeface="Times New Roman" panose="02020603050405020304" pitchFamily="18" charset="0"/>
                <a:cs typeface="Times New Roman" panose="02020603050405020304" pitchFamily="18" charset="0"/>
              </a:rPr>
              <a:t>more than the Creator!</a:t>
            </a:r>
          </a:p>
          <a:p>
            <a:pPr algn="ctr"/>
            <a:endParaRPr lang="en-US" sz="5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They do not like to retain God in their knowledge!</a:t>
            </a:r>
          </a:p>
        </p:txBody>
      </p:sp>
      <p:sp>
        <p:nvSpPr>
          <p:cNvPr id="10" name="TextBox 9">
            <a:extLst>
              <a:ext uri="{FF2B5EF4-FFF2-40B4-BE49-F238E27FC236}">
                <a16:creationId xmlns:a16="http://schemas.microsoft.com/office/drawing/2014/main" id="{0B8926BF-9E20-4865-9B79-BA605E864BA8}"/>
              </a:ext>
            </a:extLst>
          </p:cNvPr>
          <p:cNvSpPr txBox="1"/>
          <p:nvPr/>
        </p:nvSpPr>
        <p:spPr>
          <a:xfrm>
            <a:off x="4560611" y="4818429"/>
            <a:ext cx="3080046" cy="1046440"/>
          </a:xfrm>
          <a:prstGeom prst="rect">
            <a:avLst/>
          </a:prstGeom>
          <a:noFill/>
          <a:ln w="38100">
            <a:solidFill>
              <a:schemeClr val="tx1"/>
            </a:solidFill>
          </a:ln>
        </p:spPr>
        <p:txBody>
          <a:bodyPr wrap="square" rtlCol="0">
            <a:spAutoFit/>
          </a:bodyPr>
          <a:lstStyle/>
          <a:p>
            <a:pPr algn="ctr"/>
            <a:r>
              <a:rPr lang="en-US" sz="1600" b="1" dirty="0">
                <a:latin typeface="Arial Black" panose="020B0A04020102020204" pitchFamily="34" charset="0"/>
                <a:cs typeface="Times New Roman" panose="02020603050405020304" pitchFamily="18" charset="0"/>
              </a:rPr>
              <a:t>How Does God Respond?</a:t>
            </a:r>
          </a:p>
          <a:p>
            <a:pPr algn="ctr"/>
            <a:endParaRPr lang="en-US" sz="400" b="1" dirty="0">
              <a:latin typeface="Times New Roman" panose="02020603050405020304" pitchFamily="18" charset="0"/>
              <a:cs typeface="Times New Roman" panose="02020603050405020304" pitchFamily="18" charset="0"/>
            </a:endParaRPr>
          </a:p>
          <a:p>
            <a:pPr algn="ctr"/>
            <a:r>
              <a:rPr lang="en-US" sz="1400" b="1" dirty="0">
                <a:latin typeface="Times New Roman" panose="02020603050405020304" pitchFamily="18" charset="0"/>
                <a:cs typeface="Times New Roman" panose="02020603050405020304" pitchFamily="18" charset="0"/>
              </a:rPr>
              <a:t>Gives them up to uncleanness</a:t>
            </a:r>
          </a:p>
          <a:p>
            <a:pPr algn="ctr"/>
            <a:r>
              <a:rPr lang="en-US" sz="1400" b="1" dirty="0">
                <a:latin typeface="Times New Roman" panose="02020603050405020304" pitchFamily="18" charset="0"/>
                <a:cs typeface="Times New Roman" panose="02020603050405020304" pitchFamily="18" charset="0"/>
              </a:rPr>
              <a:t>Gives them up unto vile affections</a:t>
            </a:r>
          </a:p>
          <a:p>
            <a:pPr algn="ctr"/>
            <a:r>
              <a:rPr lang="en-US" sz="1400" b="1" dirty="0">
                <a:latin typeface="Times New Roman" panose="02020603050405020304" pitchFamily="18" charset="0"/>
                <a:cs typeface="Times New Roman" panose="02020603050405020304" pitchFamily="18" charset="0"/>
              </a:rPr>
              <a:t>Gives them over to a reprobate mind</a:t>
            </a:r>
          </a:p>
        </p:txBody>
      </p:sp>
      <p:sp>
        <p:nvSpPr>
          <p:cNvPr id="16" name="TextBox 15">
            <a:extLst>
              <a:ext uri="{FF2B5EF4-FFF2-40B4-BE49-F238E27FC236}">
                <a16:creationId xmlns:a16="http://schemas.microsoft.com/office/drawing/2014/main" id="{5CDB723A-CCEF-4B5D-AFB6-46D40C967EE6}"/>
              </a:ext>
            </a:extLst>
          </p:cNvPr>
          <p:cNvSpPr txBox="1"/>
          <p:nvPr/>
        </p:nvSpPr>
        <p:spPr>
          <a:xfrm>
            <a:off x="3044756" y="5924138"/>
            <a:ext cx="5779647" cy="646331"/>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It is no wonder we can’t even talk reason and common sense with people today!</a:t>
            </a:r>
          </a:p>
          <a:p>
            <a:pPr algn="ctr"/>
            <a:r>
              <a:rPr lang="en-US" sz="1200" dirty="0">
                <a:latin typeface="Times New Roman" panose="02020603050405020304" pitchFamily="18" charset="0"/>
                <a:cs typeface="Times New Roman" panose="02020603050405020304" pitchFamily="18" charset="0"/>
              </a:rPr>
              <a:t>It is no wonder people are not interested in spiritual / Biblical things today!</a:t>
            </a:r>
          </a:p>
          <a:p>
            <a:pPr algn="ctr"/>
            <a:r>
              <a:rPr lang="en-US" sz="1200" dirty="0">
                <a:latin typeface="Times New Roman" panose="02020603050405020304" pitchFamily="18" charset="0"/>
                <a:cs typeface="Times New Roman" panose="02020603050405020304" pitchFamily="18" charset="0"/>
              </a:rPr>
              <a:t>They truly have had their mind ‘</a:t>
            </a:r>
            <a:r>
              <a:rPr lang="en-US" sz="1200" i="1" dirty="0">
                <a:latin typeface="Times New Roman" panose="02020603050405020304" pitchFamily="18" charset="0"/>
                <a:cs typeface="Times New Roman" panose="02020603050405020304" pitchFamily="18" charset="0"/>
              </a:rPr>
              <a:t>blown away</a:t>
            </a:r>
            <a:r>
              <a:rPr lang="en-US" sz="1200" dirty="0">
                <a:latin typeface="Times New Roman" panose="02020603050405020304" pitchFamily="18" charset="0"/>
                <a:cs typeface="Times New Roman" panose="02020603050405020304" pitchFamily="18" charset="0"/>
              </a:rPr>
              <a:t>’ – destitute of truth - </a:t>
            </a:r>
            <a:r>
              <a:rPr lang="en-US" sz="1200" b="1" dirty="0">
                <a:latin typeface="Times New Roman" panose="02020603050405020304" pitchFamily="18" charset="0"/>
                <a:cs typeface="Times New Roman" panose="02020603050405020304" pitchFamily="18" charset="0"/>
              </a:rPr>
              <a:t>reprobate</a:t>
            </a:r>
            <a:r>
              <a:rPr lang="en-US" sz="1200" dirty="0">
                <a:latin typeface="Times New Roman" panose="02020603050405020304" pitchFamily="18" charset="0"/>
                <a:cs typeface="Times New Roman" panose="02020603050405020304" pitchFamily="18" charset="0"/>
              </a:rPr>
              <a:t>!</a:t>
            </a:r>
          </a:p>
        </p:txBody>
      </p:sp>
      <p:sp>
        <p:nvSpPr>
          <p:cNvPr id="17" name="Rectangle 16">
            <a:extLst>
              <a:ext uri="{FF2B5EF4-FFF2-40B4-BE49-F238E27FC236}">
                <a16:creationId xmlns:a16="http://schemas.microsoft.com/office/drawing/2014/main" id="{8783809D-358C-42BD-8E23-A7BACB27624A}"/>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6D097CD-E1C0-45C0-B169-86EBDD33693D}"/>
              </a:ext>
            </a:extLst>
          </p:cNvPr>
          <p:cNvSpPr txBox="1"/>
          <p:nvPr/>
        </p:nvSpPr>
        <p:spPr>
          <a:xfrm>
            <a:off x="798989" y="79899"/>
            <a:ext cx="2713756"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A Review of This Presentation</a:t>
            </a:r>
          </a:p>
        </p:txBody>
      </p:sp>
    </p:spTree>
    <p:extLst>
      <p:ext uri="{BB962C8B-B14F-4D97-AF65-F5344CB8AC3E}">
        <p14:creationId xmlns:p14="http://schemas.microsoft.com/office/powerpoint/2010/main" val="33672243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0"/>
                                        <p:tgtEl>
                                          <p:spTgt spid="15"/>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25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5000"/>
                                        <p:tgtEl>
                                          <p:spTgt spid="3"/>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500" fill="hold"/>
                                        <p:tgtEl>
                                          <p:spTgt spid="10"/>
                                        </p:tgtEl>
                                        <p:attrNameLst>
                                          <p:attrName>ppt_w</p:attrName>
                                        </p:attrNameLst>
                                      </p:cBhvr>
                                      <p:tavLst>
                                        <p:tav tm="0">
                                          <p:val>
                                            <p:fltVal val="0"/>
                                          </p:val>
                                        </p:tav>
                                        <p:tav tm="100000">
                                          <p:val>
                                            <p:strVal val="#ppt_w"/>
                                          </p:val>
                                        </p:tav>
                                      </p:tavLst>
                                    </p:anim>
                                    <p:anim calcmode="lin" valueType="num">
                                      <p:cBhvr>
                                        <p:cTn id="38" dur="1500" fill="hold"/>
                                        <p:tgtEl>
                                          <p:spTgt spid="10"/>
                                        </p:tgtEl>
                                        <p:attrNameLst>
                                          <p:attrName>ppt_h</p:attrName>
                                        </p:attrNameLst>
                                      </p:cBhvr>
                                      <p:tavLst>
                                        <p:tav tm="0">
                                          <p:val>
                                            <p:fltVal val="0"/>
                                          </p:val>
                                        </p:tav>
                                        <p:tav tm="100000">
                                          <p:val>
                                            <p:strVal val="#ppt_h"/>
                                          </p:val>
                                        </p:tav>
                                      </p:tavLst>
                                    </p:anim>
                                    <p:animEffect transition="in" filter="fade">
                                      <p:cBhvr>
                                        <p:cTn id="39" dur="1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up)">
                                      <p:cBhvr>
                                        <p:cTn id="44" dur="4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2" grpId="0" animBg="1"/>
      <p:bldP spid="13" grpId="0"/>
      <p:bldP spid="14" grpId="0" animBg="1"/>
      <p:bldP spid="15" grpId="0" animBg="1"/>
      <p:bldP spid="9" grpId="0"/>
      <p:bldP spid="10" grpId="0" animBg="1"/>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AC5AE-3F40-4517-BC7D-D5D5DDC1A16A}"/>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9A6BAB8-924E-4A83-8319-05FF51598229}"/>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4" name="TextBox 3">
            <a:extLst>
              <a:ext uri="{FF2B5EF4-FFF2-40B4-BE49-F238E27FC236}">
                <a16:creationId xmlns:a16="http://schemas.microsoft.com/office/drawing/2014/main" id="{F4688DBD-6B5A-442E-8913-9A718525BD5C}"/>
              </a:ext>
            </a:extLst>
          </p:cNvPr>
          <p:cNvSpPr txBox="1"/>
          <p:nvPr/>
        </p:nvSpPr>
        <p:spPr>
          <a:xfrm>
            <a:off x="115410" y="1071418"/>
            <a:ext cx="5893962" cy="3323987"/>
          </a:xfrm>
          <a:prstGeom prst="rect">
            <a:avLst/>
          </a:prstGeom>
          <a:noFill/>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2:1</a:t>
            </a:r>
          </a:p>
          <a:p>
            <a:pPr algn="ctr"/>
            <a:r>
              <a:rPr lang="en-US" sz="1400" b="1" i="1" dirty="0">
                <a:solidFill>
                  <a:srgbClr val="CC6600"/>
                </a:solidFill>
                <a:latin typeface="Times New Roman" panose="02020603050405020304" pitchFamily="18" charset="0"/>
                <a:cs typeface="Times New Roman" panose="02020603050405020304" pitchFamily="18" charset="0"/>
              </a:rPr>
              <a:t>Therefore thou art inexcusable, O man, whosoever thou art that </a:t>
            </a:r>
            <a:r>
              <a:rPr lang="en-US" sz="1400" b="1" i="1" dirty="0" err="1">
                <a:solidFill>
                  <a:srgbClr val="CC6600"/>
                </a:solidFill>
                <a:latin typeface="Times New Roman" panose="02020603050405020304" pitchFamily="18" charset="0"/>
                <a:cs typeface="Times New Roman" panose="02020603050405020304" pitchFamily="18" charset="0"/>
              </a:rPr>
              <a:t>judgest</a:t>
            </a:r>
            <a:r>
              <a:rPr lang="en-US" sz="1400" b="1" i="1" dirty="0">
                <a:solidFill>
                  <a:srgbClr val="CC6600"/>
                </a:solidFill>
                <a:latin typeface="Times New Roman" panose="02020603050405020304" pitchFamily="18" charset="0"/>
                <a:cs typeface="Times New Roman" panose="02020603050405020304" pitchFamily="18" charset="0"/>
              </a:rPr>
              <a:t>: </a:t>
            </a:r>
          </a:p>
          <a:p>
            <a:pPr algn="ctr"/>
            <a:r>
              <a:rPr lang="en-US" sz="1400" b="1" i="1" dirty="0">
                <a:solidFill>
                  <a:srgbClr val="CC6600"/>
                </a:solidFill>
                <a:latin typeface="Times New Roman" panose="02020603050405020304" pitchFamily="18" charset="0"/>
                <a:cs typeface="Times New Roman" panose="02020603050405020304" pitchFamily="18" charset="0"/>
              </a:rPr>
              <a:t>for wherein thou </a:t>
            </a:r>
            <a:r>
              <a:rPr lang="en-US" sz="1400" b="1" i="1" dirty="0" err="1">
                <a:solidFill>
                  <a:srgbClr val="CC6600"/>
                </a:solidFill>
                <a:latin typeface="Times New Roman" panose="02020603050405020304" pitchFamily="18" charset="0"/>
                <a:cs typeface="Times New Roman" panose="02020603050405020304" pitchFamily="18" charset="0"/>
              </a:rPr>
              <a:t>judgest</a:t>
            </a:r>
            <a:r>
              <a:rPr lang="en-US" sz="1400" b="1" i="1" dirty="0">
                <a:solidFill>
                  <a:srgbClr val="CC6600"/>
                </a:solidFill>
                <a:latin typeface="Times New Roman" panose="02020603050405020304" pitchFamily="18" charset="0"/>
                <a:cs typeface="Times New Roman" panose="02020603050405020304" pitchFamily="18" charset="0"/>
              </a:rPr>
              <a:t> another, thou </a:t>
            </a:r>
            <a:r>
              <a:rPr lang="en-US" sz="1400" b="1" i="1" dirty="0" err="1">
                <a:solidFill>
                  <a:srgbClr val="CC6600"/>
                </a:solidFill>
                <a:latin typeface="Times New Roman" panose="02020603050405020304" pitchFamily="18" charset="0"/>
                <a:cs typeface="Times New Roman" panose="02020603050405020304" pitchFamily="18" charset="0"/>
              </a:rPr>
              <a:t>condemnest</a:t>
            </a:r>
            <a:r>
              <a:rPr lang="en-US" sz="1400" b="1" i="1" dirty="0">
                <a:solidFill>
                  <a:srgbClr val="CC6600"/>
                </a:solidFill>
                <a:latin typeface="Times New Roman" panose="02020603050405020304" pitchFamily="18" charset="0"/>
                <a:cs typeface="Times New Roman" panose="02020603050405020304" pitchFamily="18" charset="0"/>
              </a:rPr>
              <a:t> thyself;</a:t>
            </a:r>
          </a:p>
          <a:p>
            <a:pPr algn="ctr"/>
            <a:r>
              <a:rPr lang="en-US" sz="1400" b="1" i="1" dirty="0">
                <a:solidFill>
                  <a:srgbClr val="CC6600"/>
                </a:solidFill>
                <a:latin typeface="Times New Roman" panose="02020603050405020304" pitchFamily="18" charset="0"/>
                <a:cs typeface="Times New Roman" panose="02020603050405020304" pitchFamily="18" charset="0"/>
              </a:rPr>
              <a:t>for thou that </a:t>
            </a:r>
            <a:r>
              <a:rPr lang="en-US" sz="1400" b="1" i="1" dirty="0" err="1">
                <a:solidFill>
                  <a:srgbClr val="CC6600"/>
                </a:solidFill>
                <a:latin typeface="Times New Roman" panose="02020603050405020304" pitchFamily="18" charset="0"/>
                <a:cs typeface="Times New Roman" panose="02020603050405020304" pitchFamily="18" charset="0"/>
              </a:rPr>
              <a:t>judgest</a:t>
            </a:r>
            <a:r>
              <a:rPr lang="en-US" sz="1400" b="1" i="1" dirty="0">
                <a:solidFill>
                  <a:srgbClr val="CC6600"/>
                </a:solidFill>
                <a:latin typeface="Times New Roman" panose="02020603050405020304" pitchFamily="18" charset="0"/>
                <a:cs typeface="Times New Roman" panose="02020603050405020304" pitchFamily="18" charset="0"/>
              </a:rPr>
              <a:t> </a:t>
            </a:r>
            <a:r>
              <a:rPr lang="en-US" sz="1400" b="1" i="1" dirty="0" err="1">
                <a:solidFill>
                  <a:srgbClr val="CC6600"/>
                </a:solidFill>
                <a:latin typeface="Times New Roman" panose="02020603050405020304" pitchFamily="18" charset="0"/>
                <a:cs typeface="Times New Roman" panose="02020603050405020304" pitchFamily="18" charset="0"/>
              </a:rPr>
              <a:t>doest</a:t>
            </a:r>
            <a:r>
              <a:rPr lang="en-US" sz="1400" b="1" i="1" dirty="0">
                <a:solidFill>
                  <a:srgbClr val="CC6600"/>
                </a:solidFill>
                <a:latin typeface="Times New Roman" panose="02020603050405020304" pitchFamily="18" charset="0"/>
                <a:cs typeface="Times New Roman" panose="02020603050405020304" pitchFamily="18" charset="0"/>
              </a:rPr>
              <a:t> the same things.</a:t>
            </a:r>
          </a:p>
          <a:p>
            <a:pPr algn="ctr"/>
            <a:endParaRPr lang="en-US" sz="1400" b="1" i="1" dirty="0">
              <a:solidFill>
                <a:srgbClr val="CC6600"/>
              </a:solidFill>
              <a:latin typeface="Times New Roman" panose="02020603050405020304" pitchFamily="18" charset="0"/>
              <a:cs typeface="Times New Roman" panose="02020603050405020304" pitchFamily="18" charset="0"/>
            </a:endParaRPr>
          </a:p>
          <a:p>
            <a:pPr algn="ctr"/>
            <a:r>
              <a:rPr lang="en-US" sz="1400" b="1" dirty="0">
                <a:solidFill>
                  <a:srgbClr val="FF0000"/>
                </a:solidFill>
                <a:latin typeface="Times New Roman" panose="02020603050405020304" pitchFamily="18" charset="0"/>
                <a:cs typeface="Times New Roman" panose="02020603050405020304" pitchFamily="18" charset="0"/>
              </a:rPr>
              <a:t>2:2</a:t>
            </a:r>
          </a:p>
          <a:p>
            <a:pPr algn="ctr"/>
            <a:r>
              <a:rPr lang="en-US" sz="1400" b="1" i="1" dirty="0">
                <a:solidFill>
                  <a:srgbClr val="CC6600"/>
                </a:solidFill>
                <a:latin typeface="Times New Roman" panose="02020603050405020304" pitchFamily="18" charset="0"/>
                <a:cs typeface="Times New Roman" panose="02020603050405020304" pitchFamily="18" charset="0"/>
              </a:rPr>
              <a:t>But we are sure that the judgment of God is according to truth</a:t>
            </a:r>
          </a:p>
          <a:p>
            <a:pPr algn="ctr"/>
            <a:r>
              <a:rPr lang="en-US" sz="1400" b="1" i="1" dirty="0">
                <a:solidFill>
                  <a:srgbClr val="CC6600"/>
                </a:solidFill>
                <a:latin typeface="Times New Roman" panose="02020603050405020304" pitchFamily="18" charset="0"/>
                <a:cs typeface="Times New Roman" panose="02020603050405020304" pitchFamily="18" charset="0"/>
              </a:rPr>
              <a:t>against them which commit such things.</a:t>
            </a:r>
          </a:p>
          <a:p>
            <a:pPr algn="ctr"/>
            <a:r>
              <a:rPr lang="en-US" sz="1400" b="1" dirty="0">
                <a:solidFill>
                  <a:srgbClr val="FF0000"/>
                </a:solidFill>
                <a:latin typeface="Times New Roman" panose="02020603050405020304" pitchFamily="18" charset="0"/>
                <a:cs typeface="Times New Roman" panose="02020603050405020304" pitchFamily="18" charset="0"/>
              </a:rPr>
              <a:t>2:3</a:t>
            </a:r>
          </a:p>
          <a:p>
            <a:pPr algn="ctr"/>
            <a:r>
              <a:rPr lang="en-US" sz="1400" b="1" i="1" dirty="0">
                <a:solidFill>
                  <a:srgbClr val="CC6600"/>
                </a:solidFill>
                <a:latin typeface="Times New Roman" panose="02020603050405020304" pitchFamily="18" charset="0"/>
                <a:cs typeface="Times New Roman" panose="02020603050405020304" pitchFamily="18" charset="0"/>
              </a:rPr>
              <a:t>And </a:t>
            </a:r>
            <a:r>
              <a:rPr lang="en-US" sz="1400" b="1" i="1" dirty="0" err="1">
                <a:solidFill>
                  <a:srgbClr val="CC6600"/>
                </a:solidFill>
                <a:latin typeface="Times New Roman" panose="02020603050405020304" pitchFamily="18" charset="0"/>
                <a:cs typeface="Times New Roman" panose="02020603050405020304" pitchFamily="18" charset="0"/>
              </a:rPr>
              <a:t>thinkest</a:t>
            </a:r>
            <a:r>
              <a:rPr lang="en-US" sz="1400" b="1" i="1" dirty="0">
                <a:solidFill>
                  <a:srgbClr val="CC6600"/>
                </a:solidFill>
                <a:latin typeface="Times New Roman" panose="02020603050405020304" pitchFamily="18" charset="0"/>
                <a:cs typeface="Times New Roman" panose="02020603050405020304" pitchFamily="18" charset="0"/>
              </a:rPr>
              <a:t> thou this, O man, that </a:t>
            </a:r>
            <a:r>
              <a:rPr lang="en-US" sz="1400" b="1" i="1" dirty="0" err="1">
                <a:solidFill>
                  <a:srgbClr val="CC6600"/>
                </a:solidFill>
                <a:latin typeface="Times New Roman" panose="02020603050405020304" pitchFamily="18" charset="0"/>
                <a:cs typeface="Times New Roman" panose="02020603050405020304" pitchFamily="18" charset="0"/>
              </a:rPr>
              <a:t>judgest</a:t>
            </a:r>
            <a:r>
              <a:rPr lang="en-US" sz="1400" b="1" i="1" dirty="0">
                <a:solidFill>
                  <a:srgbClr val="CC6600"/>
                </a:solidFill>
                <a:latin typeface="Times New Roman" panose="02020603050405020304" pitchFamily="18" charset="0"/>
                <a:cs typeface="Times New Roman" panose="02020603050405020304" pitchFamily="18" charset="0"/>
              </a:rPr>
              <a:t> them which do such things, </a:t>
            </a:r>
          </a:p>
          <a:p>
            <a:pPr algn="ctr"/>
            <a:r>
              <a:rPr lang="en-US" sz="1400" b="1" i="1" dirty="0">
                <a:solidFill>
                  <a:srgbClr val="CC6600"/>
                </a:solidFill>
                <a:latin typeface="Times New Roman" panose="02020603050405020304" pitchFamily="18" charset="0"/>
                <a:cs typeface="Times New Roman" panose="02020603050405020304" pitchFamily="18" charset="0"/>
              </a:rPr>
              <a:t>and </a:t>
            </a:r>
            <a:r>
              <a:rPr lang="en-US" sz="1400" b="1" i="1" dirty="0" err="1">
                <a:solidFill>
                  <a:srgbClr val="CC6600"/>
                </a:solidFill>
                <a:latin typeface="Times New Roman" panose="02020603050405020304" pitchFamily="18" charset="0"/>
                <a:cs typeface="Times New Roman" panose="02020603050405020304" pitchFamily="18" charset="0"/>
              </a:rPr>
              <a:t>doest</a:t>
            </a:r>
            <a:r>
              <a:rPr lang="en-US" sz="1400" b="1" i="1" dirty="0">
                <a:solidFill>
                  <a:srgbClr val="CC6600"/>
                </a:solidFill>
                <a:latin typeface="Times New Roman" panose="02020603050405020304" pitchFamily="18" charset="0"/>
                <a:cs typeface="Times New Roman" panose="02020603050405020304" pitchFamily="18" charset="0"/>
              </a:rPr>
              <a:t> the same, that thou shalt escape the judgment of God?</a:t>
            </a:r>
          </a:p>
          <a:p>
            <a:pPr algn="ctr"/>
            <a:r>
              <a:rPr lang="en-US" sz="1400" b="1" dirty="0">
                <a:solidFill>
                  <a:srgbClr val="FF0000"/>
                </a:solidFill>
                <a:latin typeface="Times New Roman" panose="02020603050405020304" pitchFamily="18" charset="0"/>
                <a:cs typeface="Times New Roman" panose="02020603050405020304" pitchFamily="18" charset="0"/>
              </a:rPr>
              <a:t>2:4</a:t>
            </a:r>
          </a:p>
          <a:p>
            <a:pPr algn="ctr"/>
            <a:r>
              <a:rPr lang="en-US" sz="1400" b="1" i="1" dirty="0">
                <a:solidFill>
                  <a:srgbClr val="CC6600"/>
                </a:solidFill>
                <a:latin typeface="Times New Roman" panose="02020603050405020304" pitchFamily="18" charset="0"/>
                <a:cs typeface="Times New Roman" panose="02020603050405020304" pitchFamily="18" charset="0"/>
              </a:rPr>
              <a:t>Or </a:t>
            </a:r>
            <a:r>
              <a:rPr lang="en-US" sz="1400" b="1" i="1" dirty="0" err="1">
                <a:solidFill>
                  <a:srgbClr val="CC6600"/>
                </a:solidFill>
                <a:latin typeface="Times New Roman" panose="02020603050405020304" pitchFamily="18" charset="0"/>
                <a:cs typeface="Times New Roman" panose="02020603050405020304" pitchFamily="18" charset="0"/>
              </a:rPr>
              <a:t>despisest</a:t>
            </a:r>
            <a:r>
              <a:rPr lang="en-US" sz="1400" b="1" i="1" dirty="0">
                <a:solidFill>
                  <a:srgbClr val="CC6600"/>
                </a:solidFill>
                <a:latin typeface="Times New Roman" panose="02020603050405020304" pitchFamily="18" charset="0"/>
                <a:cs typeface="Times New Roman" panose="02020603050405020304" pitchFamily="18" charset="0"/>
              </a:rPr>
              <a:t> thou the riches of his </a:t>
            </a:r>
          </a:p>
          <a:p>
            <a:pPr algn="ctr"/>
            <a:r>
              <a:rPr lang="en-US" sz="1400" b="1" i="1" dirty="0">
                <a:solidFill>
                  <a:srgbClr val="CC6600"/>
                </a:solidFill>
                <a:latin typeface="Times New Roman" panose="02020603050405020304" pitchFamily="18" charset="0"/>
                <a:cs typeface="Times New Roman" panose="02020603050405020304" pitchFamily="18" charset="0"/>
              </a:rPr>
              <a:t>goodness and forbearance and longsuffering;</a:t>
            </a:r>
          </a:p>
          <a:p>
            <a:pPr algn="ctr"/>
            <a:r>
              <a:rPr lang="en-US" sz="1400" b="1" i="1" dirty="0">
                <a:solidFill>
                  <a:srgbClr val="CC6600"/>
                </a:solidFill>
                <a:latin typeface="Times New Roman" panose="02020603050405020304" pitchFamily="18" charset="0"/>
                <a:cs typeface="Times New Roman" panose="02020603050405020304" pitchFamily="18" charset="0"/>
              </a:rPr>
              <a:t>not knowing that …</a:t>
            </a:r>
          </a:p>
        </p:txBody>
      </p:sp>
      <p:sp>
        <p:nvSpPr>
          <p:cNvPr id="5" name="TextBox 4">
            <a:extLst>
              <a:ext uri="{FF2B5EF4-FFF2-40B4-BE49-F238E27FC236}">
                <a16:creationId xmlns:a16="http://schemas.microsoft.com/office/drawing/2014/main" id="{AF1BE2C2-FD32-4884-A0BF-407CB481B98B}"/>
              </a:ext>
            </a:extLst>
          </p:cNvPr>
          <p:cNvSpPr txBox="1"/>
          <p:nvPr/>
        </p:nvSpPr>
        <p:spPr>
          <a:xfrm>
            <a:off x="522390" y="4315243"/>
            <a:ext cx="5080000" cy="369332"/>
          </a:xfrm>
          <a:prstGeom prst="rect">
            <a:avLst/>
          </a:prstGeom>
          <a:noFill/>
        </p:spPr>
        <p:txBody>
          <a:bodyPr wrap="square" rtlCol="0">
            <a:spAutoFit/>
          </a:bodyPr>
          <a:lstStyle/>
          <a:p>
            <a:r>
              <a:rPr lang="en-US" sz="1800" b="1" i="1" dirty="0">
                <a:solidFill>
                  <a:srgbClr val="CC6600"/>
                </a:solidFill>
                <a:latin typeface="Times New Roman" panose="02020603050405020304" pitchFamily="18" charset="0"/>
                <a:cs typeface="Times New Roman" panose="02020603050405020304" pitchFamily="18" charset="0"/>
              </a:rPr>
              <a:t>…the goodness of God leadeth thee to repentance? </a:t>
            </a:r>
          </a:p>
        </p:txBody>
      </p:sp>
      <p:sp>
        <p:nvSpPr>
          <p:cNvPr id="6" name="TextBox 5">
            <a:extLst>
              <a:ext uri="{FF2B5EF4-FFF2-40B4-BE49-F238E27FC236}">
                <a16:creationId xmlns:a16="http://schemas.microsoft.com/office/drawing/2014/main" id="{D95D6EB0-3BF0-49E5-AD3B-882F85838B91}"/>
              </a:ext>
            </a:extLst>
          </p:cNvPr>
          <p:cNvSpPr txBox="1"/>
          <p:nvPr/>
        </p:nvSpPr>
        <p:spPr>
          <a:xfrm>
            <a:off x="136368" y="560864"/>
            <a:ext cx="5968103"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We All are Without Excuse, but God Does Provide an Escape!</a:t>
            </a:r>
          </a:p>
        </p:txBody>
      </p:sp>
      <p:sp>
        <p:nvSpPr>
          <p:cNvPr id="7" name="TextBox 6">
            <a:extLst>
              <a:ext uri="{FF2B5EF4-FFF2-40B4-BE49-F238E27FC236}">
                <a16:creationId xmlns:a16="http://schemas.microsoft.com/office/drawing/2014/main" id="{C41C26A7-EDCB-4F72-821A-7D930A61ADDD}"/>
              </a:ext>
            </a:extLst>
          </p:cNvPr>
          <p:cNvSpPr txBox="1"/>
          <p:nvPr/>
        </p:nvSpPr>
        <p:spPr>
          <a:xfrm>
            <a:off x="6095999" y="243185"/>
            <a:ext cx="5968103" cy="276999"/>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Therefore… </a:t>
            </a:r>
            <a:r>
              <a:rPr lang="en-US" sz="1200" dirty="0">
                <a:latin typeface="Times New Roman" panose="02020603050405020304" pitchFamily="18" charset="0"/>
                <a:cs typeface="Times New Roman" panose="02020603050405020304" pitchFamily="18" charset="0"/>
              </a:rPr>
              <a:t>If you have read </a:t>
            </a:r>
            <a:r>
              <a:rPr lang="en-US" sz="1200" b="1" dirty="0">
                <a:solidFill>
                  <a:srgbClr val="FF0000"/>
                </a:solidFill>
                <a:latin typeface="Times New Roman" panose="02020603050405020304" pitchFamily="18" charset="0"/>
                <a:cs typeface="Times New Roman" panose="02020603050405020304" pitchFamily="18" charset="0"/>
              </a:rPr>
              <a:t>1:17-29</a:t>
            </a:r>
            <a:r>
              <a:rPr lang="en-US" sz="1200" dirty="0">
                <a:latin typeface="Times New Roman" panose="02020603050405020304" pitchFamily="18" charset="0"/>
                <a:cs typeface="Times New Roman" panose="02020603050405020304" pitchFamily="18" charset="0"/>
              </a:rPr>
              <a:t>, you would know why the word ‘</a:t>
            </a:r>
            <a:r>
              <a:rPr lang="en-US" sz="1200" b="1" i="1" dirty="0">
                <a:solidFill>
                  <a:srgbClr val="CC6600"/>
                </a:solidFill>
                <a:latin typeface="Times New Roman" panose="02020603050405020304" pitchFamily="18" charset="0"/>
                <a:cs typeface="Times New Roman" panose="02020603050405020304" pitchFamily="18" charset="0"/>
              </a:rPr>
              <a:t>therefore</a:t>
            </a:r>
            <a:r>
              <a:rPr lang="en-US" sz="1200" dirty="0">
                <a:latin typeface="Times New Roman" panose="02020603050405020304" pitchFamily="18" charset="0"/>
                <a:cs typeface="Times New Roman" panose="02020603050405020304" pitchFamily="18" charset="0"/>
              </a:rPr>
              <a:t>’ is used!</a:t>
            </a:r>
          </a:p>
        </p:txBody>
      </p:sp>
      <p:sp>
        <p:nvSpPr>
          <p:cNvPr id="8" name="Rectangle 7">
            <a:extLst>
              <a:ext uri="{FF2B5EF4-FFF2-40B4-BE49-F238E27FC236}">
                <a16:creationId xmlns:a16="http://schemas.microsoft.com/office/drawing/2014/main" id="{A2E1A9F5-F9C6-4AAF-B1DE-95B8437D9B70}"/>
              </a:ext>
            </a:extLst>
          </p:cNvPr>
          <p:cNvSpPr/>
          <p:nvPr/>
        </p:nvSpPr>
        <p:spPr>
          <a:xfrm>
            <a:off x="369652" y="1332689"/>
            <a:ext cx="817123" cy="243192"/>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B330DCB-B619-4B1F-90D0-339DF2370AFC}"/>
              </a:ext>
            </a:extLst>
          </p:cNvPr>
          <p:cNvSpPr txBox="1"/>
          <p:nvPr/>
        </p:nvSpPr>
        <p:spPr>
          <a:xfrm>
            <a:off x="6096000" y="457192"/>
            <a:ext cx="5980590"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Before you get too hard on those folks, you should go back and read that list of unrighteousness again – this time, see if you can find yourself in that list.  Yes, you WILL!</a:t>
            </a:r>
          </a:p>
        </p:txBody>
      </p:sp>
      <p:sp>
        <p:nvSpPr>
          <p:cNvPr id="10" name="TextBox 9">
            <a:extLst>
              <a:ext uri="{FF2B5EF4-FFF2-40B4-BE49-F238E27FC236}">
                <a16:creationId xmlns:a16="http://schemas.microsoft.com/office/drawing/2014/main" id="{28B99249-C9E5-4AAD-B803-2CED348BA42B}"/>
              </a:ext>
            </a:extLst>
          </p:cNvPr>
          <p:cNvSpPr txBox="1"/>
          <p:nvPr/>
        </p:nvSpPr>
        <p:spPr>
          <a:xfrm>
            <a:off x="6108487" y="855863"/>
            <a:ext cx="5968103"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Of course, if you have taken the great escape that God provided during today’s dispensation of the grace of God, then you can be super thankful that those unrighteous works are no longer being imputed. Your past, present and future unrighteousness isn’t yours anymore if you have had the </a:t>
            </a:r>
            <a:r>
              <a:rPr lang="en-US" sz="1200" b="1" i="1" dirty="0">
                <a:solidFill>
                  <a:srgbClr val="CC6600"/>
                </a:solidFill>
                <a:latin typeface="Times New Roman" panose="02020603050405020304" pitchFamily="18" charset="0"/>
                <a:cs typeface="Times New Roman" panose="02020603050405020304" pitchFamily="18" charset="0"/>
              </a:rPr>
              <a:t>spiritual operation made without hands. </a:t>
            </a:r>
            <a:r>
              <a:rPr lang="en-US" sz="1200" dirty="0">
                <a:latin typeface="Times New Roman" panose="02020603050405020304" pitchFamily="18" charset="0"/>
                <a:cs typeface="Times New Roman" panose="02020603050405020304" pitchFamily="18" charset="0"/>
              </a:rPr>
              <a:t>You are made ‘</a:t>
            </a:r>
            <a:r>
              <a:rPr lang="en-US" sz="1200" b="1" i="1" dirty="0">
                <a:solidFill>
                  <a:srgbClr val="CC6600"/>
                </a:solidFill>
                <a:latin typeface="Times New Roman" panose="02020603050405020304" pitchFamily="18" charset="0"/>
                <a:cs typeface="Times New Roman" panose="02020603050405020304" pitchFamily="18" charset="0"/>
              </a:rPr>
              <a:t>his righteousness</a:t>
            </a:r>
            <a:r>
              <a:rPr lang="en-US" sz="1200" dirty="0">
                <a:latin typeface="Times New Roman" panose="02020603050405020304" pitchFamily="18" charset="0"/>
                <a:cs typeface="Times New Roman" panose="02020603050405020304" pitchFamily="18" charset="0"/>
              </a:rPr>
              <a:t>’ now; you are no longer </a:t>
            </a:r>
            <a:r>
              <a:rPr lang="en-US" sz="1200" b="1" i="1" dirty="0">
                <a:solidFill>
                  <a:srgbClr val="CC6600"/>
                </a:solidFill>
                <a:latin typeface="Times New Roman" panose="02020603050405020304" pitchFamily="18" charset="0"/>
                <a:cs typeface="Times New Roman" panose="02020603050405020304" pitchFamily="18" charset="0"/>
              </a:rPr>
              <a:t>dead IN sins </a:t>
            </a:r>
            <a:r>
              <a:rPr lang="en-US" sz="1200" dirty="0">
                <a:latin typeface="Times New Roman" panose="02020603050405020304" pitchFamily="18" charset="0"/>
                <a:cs typeface="Times New Roman" panose="02020603050405020304" pitchFamily="18" charset="0"/>
              </a:rPr>
              <a:t>but are now </a:t>
            </a:r>
            <a:r>
              <a:rPr lang="en-US" sz="1200" b="1" i="1" dirty="0">
                <a:solidFill>
                  <a:srgbClr val="CC6600"/>
                </a:solidFill>
                <a:latin typeface="Times New Roman" panose="02020603050405020304" pitchFamily="18" charset="0"/>
                <a:cs typeface="Times New Roman" panose="02020603050405020304" pitchFamily="18" charset="0"/>
              </a:rPr>
              <a:t>dead to sin.</a:t>
            </a:r>
          </a:p>
        </p:txBody>
      </p:sp>
      <p:sp>
        <p:nvSpPr>
          <p:cNvPr id="11" name="Rectangle 10">
            <a:extLst>
              <a:ext uri="{FF2B5EF4-FFF2-40B4-BE49-F238E27FC236}">
                <a16:creationId xmlns:a16="http://schemas.microsoft.com/office/drawing/2014/main" id="{AB253B14-96F1-4783-BAE7-C6045C1C1A06}"/>
              </a:ext>
            </a:extLst>
          </p:cNvPr>
          <p:cNvSpPr/>
          <p:nvPr/>
        </p:nvSpPr>
        <p:spPr>
          <a:xfrm>
            <a:off x="1402105" y="1784623"/>
            <a:ext cx="3257444" cy="219275"/>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4F2C0CC-DA86-40A0-ACC0-FA6F575CB967}"/>
              </a:ext>
            </a:extLst>
          </p:cNvPr>
          <p:cNvSpPr txBox="1"/>
          <p:nvPr/>
        </p:nvSpPr>
        <p:spPr>
          <a:xfrm>
            <a:off x="6096000" y="3044746"/>
            <a:ext cx="5968102" cy="138499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And to say it one more time – your personal eternal salvation is not real if you think it came about because of your water baptism, confirmation, communion, Lord’s Supper, church denomination, modern bible, church attendance, your giving record, your ‘</a:t>
            </a:r>
            <a:r>
              <a:rPr lang="en-US" sz="1200" i="1" dirty="0">
                <a:latin typeface="Times New Roman" panose="02020603050405020304" pitchFamily="18" charset="0"/>
                <a:cs typeface="Times New Roman" panose="02020603050405020304" pitchFamily="18" charset="0"/>
              </a:rPr>
              <a:t>unconditional</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love’</a:t>
            </a:r>
            <a:r>
              <a:rPr lang="en-US" sz="1200" dirty="0">
                <a:latin typeface="Times New Roman" panose="02020603050405020304" pitchFamily="18" charset="0"/>
                <a:cs typeface="Times New Roman" panose="02020603050405020304" pitchFamily="18" charset="0"/>
              </a:rPr>
              <a:t> toward others, ‘</a:t>
            </a:r>
            <a:r>
              <a:rPr lang="en-US" sz="1200" i="1" dirty="0">
                <a:latin typeface="Times New Roman" panose="02020603050405020304" pitchFamily="18" charset="0"/>
                <a:cs typeface="Times New Roman" panose="02020603050405020304" pitchFamily="18" charset="0"/>
              </a:rPr>
              <a:t>giving’ your life to Jesus</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asking Jesus into your heart</a:t>
            </a:r>
            <a:r>
              <a:rPr lang="en-US" sz="1200" dirty="0">
                <a:latin typeface="Times New Roman" panose="02020603050405020304" pitchFamily="18" charset="0"/>
                <a:cs typeface="Times New Roman" panose="02020603050405020304" pitchFamily="18" charset="0"/>
              </a:rPr>
              <a:t>,’ etc.  It is ‘</a:t>
            </a:r>
            <a:r>
              <a:rPr lang="en-US" sz="1200" b="1" i="1" dirty="0">
                <a:solidFill>
                  <a:srgbClr val="CC6600"/>
                </a:solidFill>
                <a:latin typeface="Times New Roman" panose="02020603050405020304" pitchFamily="18" charset="0"/>
                <a:cs typeface="Times New Roman" panose="02020603050405020304" pitchFamily="18" charset="0"/>
              </a:rPr>
              <a:t>according to truth</a:t>
            </a:r>
            <a:r>
              <a:rPr lang="en-US" sz="1200" dirty="0">
                <a:latin typeface="Times New Roman" panose="02020603050405020304" pitchFamily="18" charset="0"/>
                <a:cs typeface="Times New Roman" panose="02020603050405020304" pitchFamily="18" charset="0"/>
              </a:rPr>
              <a:t>’ and that truth is the word of God, the words of God, the Scriptures and today, are all found in the King James 1611 Bible! That which is perfect HAS come!  </a:t>
            </a:r>
            <a:r>
              <a:rPr lang="en-US" sz="1200" b="1" dirty="0">
                <a:solidFill>
                  <a:srgbClr val="FF0000"/>
                </a:solidFill>
                <a:latin typeface="Times New Roman" panose="02020603050405020304" pitchFamily="18" charset="0"/>
                <a:cs typeface="Times New Roman" panose="02020603050405020304" pitchFamily="18" charset="0"/>
              </a:rPr>
              <a:t>I Cor 13:10.  </a:t>
            </a:r>
            <a:endParaRPr lang="en-US" sz="1200" b="1"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6328A111-64FE-4253-AED3-F30FE91838E4}"/>
              </a:ext>
            </a:extLst>
          </p:cNvPr>
          <p:cNvSpPr/>
          <p:nvPr/>
        </p:nvSpPr>
        <p:spPr>
          <a:xfrm>
            <a:off x="719847" y="2383277"/>
            <a:ext cx="4766553" cy="4572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8B7295E7-C85A-4CB9-BF34-C1680484E891}"/>
              </a:ext>
            </a:extLst>
          </p:cNvPr>
          <p:cNvCxnSpPr>
            <a:cxnSpLocks/>
            <a:endCxn id="7" idx="1"/>
          </p:cNvCxnSpPr>
          <p:nvPr/>
        </p:nvCxnSpPr>
        <p:spPr>
          <a:xfrm flipV="1">
            <a:off x="1186775" y="381685"/>
            <a:ext cx="4909224" cy="953990"/>
          </a:xfrm>
          <a:prstGeom prst="straightConnector1">
            <a:avLst/>
          </a:prstGeom>
          <a:ln w="127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E8F418A-BDF0-43F3-AA52-EEBCF978A849}"/>
              </a:ext>
            </a:extLst>
          </p:cNvPr>
          <p:cNvSpPr txBox="1"/>
          <p:nvPr/>
        </p:nvSpPr>
        <p:spPr>
          <a:xfrm>
            <a:off x="6096000" y="1589415"/>
            <a:ext cx="5980590" cy="1754326"/>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That ‘great escape’ is found in </a:t>
            </a:r>
            <a:r>
              <a:rPr lang="en-US" sz="1200" b="1" dirty="0">
                <a:solidFill>
                  <a:srgbClr val="FF0000"/>
                </a:solidFill>
                <a:latin typeface="Times New Roman" panose="02020603050405020304" pitchFamily="18" charset="0"/>
                <a:cs typeface="Times New Roman" panose="02020603050405020304" pitchFamily="18" charset="0"/>
              </a:rPr>
              <a:t>Ephesians 1:12-14 </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That we should be to the praise of his glory, who first trusted in Christ. In whom ye also trusted, after that ye heard the word of truth, the gospel of your salvation: in whom also after that ye believed, ye were sealed with that holy Spirit of promise, Which is the earnest of our inheritance until the redemption of the purchased possession, unto the praise of his glory. </a:t>
            </a:r>
            <a:r>
              <a:rPr lang="en-US" sz="1200" b="1" dirty="0">
                <a:solidFill>
                  <a:srgbClr val="FF0000"/>
                </a:solidFill>
                <a:latin typeface="Times New Roman" panose="02020603050405020304" pitchFamily="18" charset="0"/>
                <a:cs typeface="Times New Roman" panose="02020603050405020304" pitchFamily="18" charset="0"/>
              </a:rPr>
              <a:t>Romans 10:9,10 </a:t>
            </a:r>
            <a:r>
              <a:rPr lang="en-US" sz="1200" b="1" i="1" dirty="0">
                <a:solidFill>
                  <a:srgbClr val="CC6600"/>
                </a:solidFill>
                <a:latin typeface="Times New Roman" panose="02020603050405020304" pitchFamily="18" charset="0"/>
                <a:cs typeface="Times New Roman" panose="02020603050405020304" pitchFamily="18" charset="0"/>
              </a:rPr>
              <a:t>-That if thou shalt confess with thy mouth the Lord Jesus, and shalt believe in thine heart that God hath raised him from the dead, thou shalt be saved. For with the heart man believeth unto righteousness; and with the mouth confession is made unto salvation.</a:t>
            </a:r>
            <a:endParaRPr lang="en-US" sz="1200" dirty="0"/>
          </a:p>
        </p:txBody>
      </p:sp>
      <p:cxnSp>
        <p:nvCxnSpPr>
          <p:cNvPr id="18" name="Straight Arrow Connector 17">
            <a:extLst>
              <a:ext uri="{FF2B5EF4-FFF2-40B4-BE49-F238E27FC236}">
                <a16:creationId xmlns:a16="http://schemas.microsoft.com/office/drawing/2014/main" id="{B7544F0A-BC0C-4917-856F-C60D54648ADA}"/>
              </a:ext>
            </a:extLst>
          </p:cNvPr>
          <p:cNvCxnSpPr>
            <a:cxnSpLocks/>
            <a:endCxn id="9" idx="1"/>
          </p:cNvCxnSpPr>
          <p:nvPr/>
        </p:nvCxnSpPr>
        <p:spPr>
          <a:xfrm flipV="1">
            <a:off x="4659549" y="688025"/>
            <a:ext cx="1436451" cy="1096598"/>
          </a:xfrm>
          <a:prstGeom prst="straightConnector1">
            <a:avLst/>
          </a:prstGeom>
          <a:ln w="127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BB98F10-D609-421C-A922-7DABDFFD4AF2}"/>
              </a:ext>
            </a:extLst>
          </p:cNvPr>
          <p:cNvCxnSpPr>
            <a:cxnSpLocks/>
          </p:cNvCxnSpPr>
          <p:nvPr/>
        </p:nvCxnSpPr>
        <p:spPr>
          <a:xfrm>
            <a:off x="5476672" y="2821022"/>
            <a:ext cx="1702341" cy="372584"/>
          </a:xfrm>
          <a:prstGeom prst="straightConnector1">
            <a:avLst/>
          </a:prstGeom>
          <a:ln w="127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11D0DB0-7386-4ECE-920F-02821618D23D}"/>
              </a:ext>
            </a:extLst>
          </p:cNvPr>
          <p:cNvSpPr txBox="1"/>
          <p:nvPr/>
        </p:nvSpPr>
        <p:spPr>
          <a:xfrm>
            <a:off x="6096001" y="4133289"/>
            <a:ext cx="5962058"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Everything else is just religion and religion is never truth and truth is never religion!</a:t>
            </a:r>
            <a:endParaRPr lang="en-US" sz="1200" b="1" dirty="0"/>
          </a:p>
        </p:txBody>
      </p:sp>
      <p:sp>
        <p:nvSpPr>
          <p:cNvPr id="23" name="TextBox 22">
            <a:extLst>
              <a:ext uri="{FF2B5EF4-FFF2-40B4-BE49-F238E27FC236}">
                <a16:creationId xmlns:a16="http://schemas.microsoft.com/office/drawing/2014/main" id="{086E691C-462A-4CA5-BDE8-5EF5C6C7350B}"/>
              </a:ext>
            </a:extLst>
          </p:cNvPr>
          <p:cNvSpPr txBox="1"/>
          <p:nvPr/>
        </p:nvSpPr>
        <p:spPr>
          <a:xfrm>
            <a:off x="6089956" y="4322730"/>
            <a:ext cx="5968102" cy="2123658"/>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Well, you can take the one and only ‘great escape’ of God’s judgments!  A person truly quickened with salvation made by the risen Christ will only have his ‘</a:t>
            </a:r>
            <a:r>
              <a:rPr lang="en-US" sz="1200" b="1" i="1" dirty="0">
                <a:solidFill>
                  <a:srgbClr val="CC6600"/>
                </a:solidFill>
                <a:latin typeface="Times New Roman" panose="02020603050405020304" pitchFamily="18" charset="0"/>
                <a:cs typeface="Times New Roman" panose="02020603050405020304" pitchFamily="18" charset="0"/>
              </a:rPr>
              <a:t>work</a:t>
            </a:r>
            <a:r>
              <a:rPr lang="en-US" sz="1200" dirty="0">
                <a:latin typeface="Times New Roman" panose="02020603050405020304" pitchFamily="18" charset="0"/>
                <a:cs typeface="Times New Roman" panose="02020603050405020304" pitchFamily="18" charset="0"/>
              </a:rPr>
              <a:t>’ judged, not himself. </a:t>
            </a:r>
            <a:r>
              <a:rPr lang="en-US" sz="1200" b="1" i="1" dirty="0">
                <a:solidFill>
                  <a:srgbClr val="CC6600"/>
                </a:solidFill>
                <a:latin typeface="Times New Roman" panose="02020603050405020304" pitchFamily="18" charset="0"/>
                <a:cs typeface="Times New Roman" panose="02020603050405020304" pitchFamily="18" charset="0"/>
              </a:rPr>
              <a:t>According to the grace of God which is given unto me, as a wise masterbuilder, I have laid the foundation, and another </a:t>
            </a:r>
            <a:r>
              <a:rPr lang="en-US" sz="1200" b="1" i="1" dirty="0" err="1">
                <a:solidFill>
                  <a:srgbClr val="CC6600"/>
                </a:solidFill>
                <a:latin typeface="Times New Roman" panose="02020603050405020304" pitchFamily="18" charset="0"/>
                <a:cs typeface="Times New Roman" panose="02020603050405020304" pitchFamily="18" charset="0"/>
              </a:rPr>
              <a:t>buildeth</a:t>
            </a:r>
            <a:r>
              <a:rPr lang="en-US" sz="1200" b="1" i="1" dirty="0">
                <a:solidFill>
                  <a:srgbClr val="CC6600"/>
                </a:solidFill>
                <a:latin typeface="Times New Roman" panose="02020603050405020304" pitchFamily="18" charset="0"/>
                <a:cs typeface="Times New Roman" panose="02020603050405020304" pitchFamily="18" charset="0"/>
              </a:rPr>
              <a:t> thereon. But let every man take heed how he </a:t>
            </a:r>
            <a:r>
              <a:rPr lang="en-US" sz="1200" b="1" i="1" dirty="0" err="1">
                <a:solidFill>
                  <a:srgbClr val="CC6600"/>
                </a:solidFill>
                <a:latin typeface="Times New Roman" panose="02020603050405020304" pitchFamily="18" charset="0"/>
                <a:cs typeface="Times New Roman" panose="02020603050405020304" pitchFamily="18" charset="0"/>
              </a:rPr>
              <a:t>buildeth</a:t>
            </a:r>
            <a:r>
              <a:rPr lang="en-US" sz="1200" b="1" i="1" dirty="0">
                <a:solidFill>
                  <a:srgbClr val="CC6600"/>
                </a:solidFill>
                <a:latin typeface="Times New Roman" panose="02020603050405020304" pitchFamily="18" charset="0"/>
                <a:cs typeface="Times New Roman" panose="02020603050405020304" pitchFamily="18" charset="0"/>
              </a:rPr>
              <a:t> thereupon. For other foundation can no man lay than that is laid, which is Jesus Christ. Now if any man build upon this foundation gold, silver, precious stones, wood, hay, stubble; Every man's work shall be made manifest: for the day shall declare it, because it shall be revealed by fire; and the fire shall try every man's work of what sort it is. If any man's work abide which he hath built thereupon, he shall receive a reward. If any man's work shall be burned, he shall suffer loss: but he himself shall be saved; yet so as by fire. </a:t>
            </a:r>
          </a:p>
        </p:txBody>
      </p:sp>
      <p:sp>
        <p:nvSpPr>
          <p:cNvPr id="26" name="Rectangle 25">
            <a:extLst>
              <a:ext uri="{FF2B5EF4-FFF2-40B4-BE49-F238E27FC236}">
                <a16:creationId xmlns:a16="http://schemas.microsoft.com/office/drawing/2014/main" id="{DD37047E-905E-4F0D-8FDA-A768D6E7268D}"/>
              </a:ext>
            </a:extLst>
          </p:cNvPr>
          <p:cNvSpPr/>
          <p:nvPr/>
        </p:nvSpPr>
        <p:spPr>
          <a:xfrm>
            <a:off x="369652" y="3033524"/>
            <a:ext cx="5359939" cy="48142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a:extLst>
              <a:ext uri="{FF2B5EF4-FFF2-40B4-BE49-F238E27FC236}">
                <a16:creationId xmlns:a16="http://schemas.microsoft.com/office/drawing/2014/main" id="{A0A2DA65-B5E0-454C-81D5-81872E083D15}"/>
              </a:ext>
            </a:extLst>
          </p:cNvPr>
          <p:cNvCxnSpPr>
            <a:cxnSpLocks/>
          </p:cNvCxnSpPr>
          <p:nvPr/>
        </p:nvCxnSpPr>
        <p:spPr>
          <a:xfrm>
            <a:off x="5729591" y="3514952"/>
            <a:ext cx="1643975" cy="924895"/>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D6715CBB-BA99-404E-A96E-10D9A5F311B0}"/>
              </a:ext>
            </a:extLst>
          </p:cNvPr>
          <p:cNvSpPr txBox="1"/>
          <p:nvPr/>
        </p:nvSpPr>
        <p:spPr>
          <a:xfrm>
            <a:off x="240286" y="4671103"/>
            <a:ext cx="5635218"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The goodness of God is not simply praying that </a:t>
            </a:r>
          </a:p>
          <a:p>
            <a:pPr algn="ctr"/>
            <a:r>
              <a:rPr lang="en-US" sz="1400" i="1" dirty="0">
                <a:latin typeface="Times New Roman" panose="02020603050405020304" pitchFamily="18" charset="0"/>
                <a:cs typeface="Times New Roman" panose="02020603050405020304" pitchFamily="18" charset="0"/>
              </a:rPr>
              <a:t>‘God is good, God is great; Let us thank him for this food</a:t>
            </a:r>
            <a:r>
              <a:rPr lang="en-US" sz="1400" dirty="0">
                <a:latin typeface="Times New Roman" panose="02020603050405020304" pitchFamily="18" charset="0"/>
                <a:cs typeface="Times New Roman" panose="02020603050405020304" pitchFamily="18" charset="0"/>
              </a:rPr>
              <a:t>.”</a:t>
            </a:r>
          </a:p>
        </p:txBody>
      </p:sp>
      <p:sp>
        <p:nvSpPr>
          <p:cNvPr id="40" name="TextBox 39">
            <a:extLst>
              <a:ext uri="{FF2B5EF4-FFF2-40B4-BE49-F238E27FC236}">
                <a16:creationId xmlns:a16="http://schemas.microsoft.com/office/drawing/2014/main" id="{A320D85F-FA10-435A-A2BC-D387150C450C}"/>
              </a:ext>
            </a:extLst>
          </p:cNvPr>
          <p:cNvSpPr txBox="1"/>
          <p:nvPr/>
        </p:nvSpPr>
        <p:spPr>
          <a:xfrm>
            <a:off x="212875" y="5115423"/>
            <a:ext cx="5716503" cy="800219"/>
          </a:xfrm>
          <a:prstGeom prst="rect">
            <a:avLst/>
          </a:prstGeom>
          <a:noFill/>
        </p:spPr>
        <p:txBody>
          <a:bodyPr wrap="square" rtlCol="0">
            <a:spAutoFit/>
          </a:bodyPr>
          <a:lstStyle/>
          <a:p>
            <a:pPr algn="ctr"/>
            <a:r>
              <a:rPr lang="en-US" sz="1600" dirty="0">
                <a:latin typeface="Times New Roman" panose="02020603050405020304" pitchFamily="18" charset="0"/>
                <a:cs typeface="Times New Roman" panose="02020603050405020304" pitchFamily="18" charset="0"/>
              </a:rPr>
              <a:t>You can read at least 57 scriptural references </a:t>
            </a:r>
          </a:p>
          <a:p>
            <a:pPr algn="ctr"/>
            <a:r>
              <a:rPr lang="en-US" sz="1600" dirty="0">
                <a:latin typeface="Times New Roman" panose="02020603050405020304" pitchFamily="18" charset="0"/>
                <a:cs typeface="Times New Roman" panose="02020603050405020304" pitchFamily="18" charset="0"/>
              </a:rPr>
              <a:t>and learn the ‘details’ of the wonderfully true’ </a:t>
            </a:r>
            <a:r>
              <a:rPr lang="en-US" sz="1600" b="1" i="1" dirty="0">
                <a:solidFill>
                  <a:srgbClr val="CC6600"/>
                </a:solidFill>
                <a:latin typeface="Times New Roman" panose="02020603050405020304" pitchFamily="18" charset="0"/>
                <a:cs typeface="Times New Roman" panose="02020603050405020304" pitchFamily="18" charset="0"/>
              </a:rPr>
              <a:t>goodness of God </a:t>
            </a:r>
            <a:r>
              <a:rPr lang="en-US" sz="1600" dirty="0">
                <a:latin typeface="Times New Roman" panose="02020603050405020304" pitchFamily="18" charset="0"/>
                <a:cs typeface="Times New Roman" panose="02020603050405020304" pitchFamily="18" charset="0"/>
              </a:rPr>
              <a:t>at</a:t>
            </a:r>
          </a:p>
          <a:p>
            <a:pPr algn="ctr"/>
            <a:r>
              <a:rPr lang="en-US" sz="1400" b="1" dirty="0">
                <a:latin typeface="Times New Roman" panose="02020603050405020304" pitchFamily="18" charset="0"/>
                <a:cs typeface="Times New Roman" panose="02020603050405020304" pitchFamily="18" charset="0"/>
              </a:rPr>
              <a:t>https://www.paulson1611rd.org/goodness-of-god-verse-list.html</a:t>
            </a:r>
          </a:p>
        </p:txBody>
      </p:sp>
      <p:sp>
        <p:nvSpPr>
          <p:cNvPr id="41" name="TextBox 40">
            <a:extLst>
              <a:ext uri="{FF2B5EF4-FFF2-40B4-BE49-F238E27FC236}">
                <a16:creationId xmlns:a16="http://schemas.microsoft.com/office/drawing/2014/main" id="{BBFAD5B9-7699-496C-8597-53B8C47CF0F1}"/>
              </a:ext>
            </a:extLst>
          </p:cNvPr>
          <p:cNvSpPr txBox="1"/>
          <p:nvPr/>
        </p:nvSpPr>
        <p:spPr>
          <a:xfrm>
            <a:off x="116187" y="5836583"/>
            <a:ext cx="5893962"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Why would anyone </a:t>
            </a:r>
            <a:r>
              <a:rPr lang="en-US" sz="1200" b="1" i="1" dirty="0">
                <a:solidFill>
                  <a:srgbClr val="CC6600"/>
                </a:solidFill>
                <a:latin typeface="Times New Roman" panose="02020603050405020304" pitchFamily="18" charset="0"/>
                <a:cs typeface="Times New Roman" panose="02020603050405020304" pitchFamily="18" charset="0"/>
              </a:rPr>
              <a:t>despise the goodness of God</a:t>
            </a:r>
            <a:r>
              <a:rPr lang="en-US" sz="1200" dirty="0">
                <a:latin typeface="Times New Roman" panose="02020603050405020304" pitchFamily="18" charset="0"/>
                <a:cs typeface="Times New Roman" panose="02020603050405020304" pitchFamily="18" charset="0"/>
              </a:rPr>
              <a:t>?  Because they enjoy their unrighteousness too much and think they can reject the </a:t>
            </a:r>
            <a:r>
              <a:rPr lang="en-US" sz="1200" b="1" i="1" dirty="0">
                <a:solidFill>
                  <a:srgbClr val="CC6600"/>
                </a:solidFill>
                <a:latin typeface="Times New Roman" panose="02020603050405020304" pitchFamily="18" charset="0"/>
                <a:cs typeface="Times New Roman" panose="02020603050405020304" pitchFamily="18" charset="0"/>
              </a:rPr>
              <a:t>severity</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of God</a:t>
            </a:r>
            <a:r>
              <a:rPr lang="en-US" sz="1200" dirty="0">
                <a:latin typeface="Times New Roman" panose="02020603050405020304" pitchFamily="18" charset="0"/>
                <a:cs typeface="Times New Roman" panose="02020603050405020304" pitchFamily="18" charset="0"/>
              </a:rPr>
              <a:t>!</a:t>
            </a:r>
          </a:p>
        </p:txBody>
      </p:sp>
      <p:sp>
        <p:nvSpPr>
          <p:cNvPr id="42" name="Rectangle 41">
            <a:extLst>
              <a:ext uri="{FF2B5EF4-FFF2-40B4-BE49-F238E27FC236}">
                <a16:creationId xmlns:a16="http://schemas.microsoft.com/office/drawing/2014/main" id="{7F8B0A5F-883A-4CE9-8D7E-09988E2E40A6}"/>
              </a:ext>
            </a:extLst>
          </p:cNvPr>
          <p:cNvSpPr/>
          <p:nvPr/>
        </p:nvSpPr>
        <p:spPr>
          <a:xfrm>
            <a:off x="428020" y="4322730"/>
            <a:ext cx="5187008" cy="357647"/>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8308AD0A-264E-4561-AE38-974C775AF652}"/>
              </a:ext>
            </a:extLst>
          </p:cNvPr>
          <p:cNvCxnSpPr>
            <a:stCxn id="42" idx="1"/>
          </p:cNvCxnSpPr>
          <p:nvPr/>
        </p:nvCxnSpPr>
        <p:spPr>
          <a:xfrm>
            <a:off x="428020" y="4501554"/>
            <a:ext cx="0" cy="42064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84969A21-1891-486B-8053-D372116AAB62}"/>
              </a:ext>
            </a:extLst>
          </p:cNvPr>
          <p:cNvCxnSpPr/>
          <p:nvPr/>
        </p:nvCxnSpPr>
        <p:spPr>
          <a:xfrm>
            <a:off x="5612118" y="4487416"/>
            <a:ext cx="0" cy="42064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6B29E843-1D2B-464E-A9B8-10F3369E1598}"/>
              </a:ext>
            </a:extLst>
          </p:cNvPr>
          <p:cNvSpPr txBox="1"/>
          <p:nvPr/>
        </p:nvSpPr>
        <p:spPr>
          <a:xfrm>
            <a:off x="6118696" y="6149997"/>
            <a:ext cx="5980590" cy="646331"/>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                                       Or… </a:t>
            </a:r>
            <a:r>
              <a:rPr lang="en-US" sz="1200" b="1" i="1" dirty="0">
                <a:solidFill>
                  <a:srgbClr val="CC6600"/>
                </a:solidFill>
                <a:latin typeface="Times New Roman" panose="02020603050405020304" pitchFamily="18" charset="0"/>
                <a:cs typeface="Times New Roman" panose="02020603050405020304" pitchFamily="18" charset="0"/>
              </a:rPr>
              <a:t>And the sea gave up the dead which were in it; and death and hell delivered up the dead which were in them: and they were judged every man according to their works. And death and hell were cast into the lake of fire.  This is the second death.</a:t>
            </a:r>
            <a:endParaRPr lang="en-US" sz="1200" dirty="0"/>
          </a:p>
        </p:txBody>
      </p:sp>
      <p:cxnSp>
        <p:nvCxnSpPr>
          <p:cNvPr id="48" name="Straight Arrow Connector 47">
            <a:extLst>
              <a:ext uri="{FF2B5EF4-FFF2-40B4-BE49-F238E27FC236}">
                <a16:creationId xmlns:a16="http://schemas.microsoft.com/office/drawing/2014/main" id="{484A6884-73D8-4852-9CC5-A42D6CC4136C}"/>
              </a:ext>
            </a:extLst>
          </p:cNvPr>
          <p:cNvCxnSpPr>
            <a:cxnSpLocks/>
          </p:cNvCxnSpPr>
          <p:nvPr/>
        </p:nvCxnSpPr>
        <p:spPr>
          <a:xfrm flipV="1">
            <a:off x="1527243" y="4122982"/>
            <a:ext cx="642024" cy="200757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02582CD7-F683-4273-BBF3-07F9FBD5A425}"/>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63337A7D-8AC9-4680-9560-A0CC4AD00127}"/>
              </a:ext>
            </a:extLst>
          </p:cNvPr>
          <p:cNvSpPr txBox="1"/>
          <p:nvPr/>
        </p:nvSpPr>
        <p:spPr>
          <a:xfrm>
            <a:off x="798989" y="79899"/>
            <a:ext cx="3003466"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The Goodness of God is the Simple Escape</a:t>
            </a:r>
          </a:p>
        </p:txBody>
      </p:sp>
      <p:sp>
        <p:nvSpPr>
          <p:cNvPr id="52" name="TextBox 51">
            <a:extLst>
              <a:ext uri="{FF2B5EF4-FFF2-40B4-BE49-F238E27FC236}">
                <a16:creationId xmlns:a16="http://schemas.microsoft.com/office/drawing/2014/main" id="{A55993F1-8C14-4373-A65E-1225B7501FB2}"/>
              </a:ext>
            </a:extLst>
          </p:cNvPr>
          <p:cNvSpPr txBox="1"/>
          <p:nvPr/>
        </p:nvSpPr>
        <p:spPr>
          <a:xfrm>
            <a:off x="120818" y="6020851"/>
            <a:ext cx="594065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You must believe and put your faith and trust ‘in’ and ‘on’ the risen Saviour Jesus Christ! Accept the goodness of God today.  Don't wait for God’s severity tomorrow because ‘</a:t>
            </a:r>
            <a:r>
              <a:rPr lang="en-US" sz="1200" i="1" dirty="0">
                <a:latin typeface="Times New Roman" panose="02020603050405020304" pitchFamily="18" charset="0"/>
                <a:cs typeface="Times New Roman" panose="02020603050405020304" pitchFamily="18" charset="0"/>
              </a:rPr>
              <a:t>tomorrow</a:t>
            </a:r>
            <a:r>
              <a:rPr lang="en-US" sz="1200" dirty="0">
                <a:latin typeface="Times New Roman" panose="02020603050405020304" pitchFamily="18" charset="0"/>
                <a:cs typeface="Times New Roman" panose="02020603050405020304" pitchFamily="18" charset="0"/>
              </a:rPr>
              <a:t>’ will soon be ‘</a:t>
            </a:r>
            <a:r>
              <a:rPr lang="en-US" sz="1200" i="1" dirty="0">
                <a:latin typeface="Times New Roman" panose="02020603050405020304" pitchFamily="18" charset="0"/>
                <a:cs typeface="Times New Roman" panose="02020603050405020304" pitchFamily="18" charset="0"/>
              </a:rPr>
              <a:t>today</a:t>
            </a:r>
            <a:r>
              <a:rPr lang="en-US" sz="1200" dirty="0">
                <a:latin typeface="Times New Roman" panose="02020603050405020304" pitchFamily="18" charset="0"/>
                <a:cs typeface="Times New Roman" panose="02020603050405020304" pitchFamily="18" charset="0"/>
              </a:rPr>
              <a:t>!’</a:t>
            </a:r>
            <a:endParaRPr lang="en-US" sz="1200" dirty="0"/>
          </a:p>
        </p:txBody>
      </p:sp>
      <p:sp>
        <p:nvSpPr>
          <p:cNvPr id="53" name="Rectangle 52">
            <a:extLst>
              <a:ext uri="{FF2B5EF4-FFF2-40B4-BE49-F238E27FC236}">
                <a16:creationId xmlns:a16="http://schemas.microsoft.com/office/drawing/2014/main" id="{2110D559-21C6-4B85-920E-D167B85B7DCD}"/>
              </a:ext>
            </a:extLst>
          </p:cNvPr>
          <p:cNvSpPr/>
          <p:nvPr/>
        </p:nvSpPr>
        <p:spPr>
          <a:xfrm>
            <a:off x="1223398" y="3693111"/>
            <a:ext cx="3756975" cy="4298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59993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1000"/>
                                        <p:tgtEl>
                                          <p:spTgt spid="16"/>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childTnLst>
                          </p:cTn>
                        </p:par>
                        <p:par>
                          <p:cTn id="25" fill="hold">
                            <p:stCondLst>
                              <p:cond delay="500"/>
                            </p:stCondLst>
                            <p:childTnLst>
                              <p:par>
                                <p:cTn id="26" presetID="22" presetClass="entr" presetSubtype="4"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1000"/>
                                        <p:tgtEl>
                                          <p:spTgt spid="18"/>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1000"/>
                                        <p:tgtEl>
                                          <p:spTgt spid="20"/>
                                        </p:tgtEl>
                                      </p:cBhvr>
                                    </p:animEffect>
                                  </p:childTnLst>
                                </p:cTn>
                              </p:par>
                            </p:childTnLst>
                          </p:cTn>
                        </p:par>
                        <p:par>
                          <p:cTn id="54" fill="hold">
                            <p:stCondLst>
                              <p:cond delay="1500"/>
                            </p:stCondLst>
                            <p:childTnLst>
                              <p:par>
                                <p:cTn id="55" presetID="10"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childTnLst>
                          </p:cTn>
                        </p:par>
                        <p:par>
                          <p:cTn id="70" fill="hold">
                            <p:stCondLst>
                              <p:cond delay="500"/>
                            </p:stCondLst>
                            <p:childTnLst>
                              <p:par>
                                <p:cTn id="71" presetID="22" presetClass="entr" presetSubtype="8"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left)">
                                      <p:cBhvr>
                                        <p:cTn id="73" dur="1000"/>
                                        <p:tgtEl>
                                          <p:spTgt spid="28"/>
                                        </p:tgtEl>
                                      </p:cBhvr>
                                    </p:animEffect>
                                  </p:childTnLst>
                                </p:cTn>
                              </p:par>
                            </p:childTnLst>
                          </p:cTn>
                        </p:par>
                        <p:par>
                          <p:cTn id="74" fill="hold">
                            <p:stCondLst>
                              <p:cond delay="1500"/>
                            </p:stCondLst>
                            <p:childTnLst>
                              <p:par>
                                <p:cTn id="75" presetID="10" presetClass="entr" presetSubtype="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1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fade">
                                      <p:cBhvr>
                                        <p:cTn id="82" dur="1000"/>
                                        <p:tgtEl>
                                          <p:spTgt spid="46"/>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42"/>
                                        </p:tgtEl>
                                        <p:attrNameLst>
                                          <p:attrName>style.visibility</p:attrName>
                                        </p:attrNameLst>
                                      </p:cBhvr>
                                      <p:to>
                                        <p:strVal val="visible"/>
                                      </p:to>
                                    </p:set>
                                    <p:anim calcmode="lin" valueType="num">
                                      <p:cBhvr>
                                        <p:cTn id="87" dur="2000" fill="hold"/>
                                        <p:tgtEl>
                                          <p:spTgt spid="42"/>
                                        </p:tgtEl>
                                        <p:attrNameLst>
                                          <p:attrName>ppt_w</p:attrName>
                                        </p:attrNameLst>
                                      </p:cBhvr>
                                      <p:tavLst>
                                        <p:tav tm="0">
                                          <p:val>
                                            <p:fltVal val="0"/>
                                          </p:val>
                                        </p:tav>
                                        <p:tav tm="100000">
                                          <p:val>
                                            <p:strVal val="#ppt_w"/>
                                          </p:val>
                                        </p:tav>
                                      </p:tavLst>
                                    </p:anim>
                                    <p:anim calcmode="lin" valueType="num">
                                      <p:cBhvr>
                                        <p:cTn id="88" dur="2000" fill="hold"/>
                                        <p:tgtEl>
                                          <p:spTgt spid="42"/>
                                        </p:tgtEl>
                                        <p:attrNameLst>
                                          <p:attrName>ppt_h</p:attrName>
                                        </p:attrNameLst>
                                      </p:cBhvr>
                                      <p:tavLst>
                                        <p:tav tm="0">
                                          <p:val>
                                            <p:fltVal val="0"/>
                                          </p:val>
                                        </p:tav>
                                        <p:tav tm="100000">
                                          <p:val>
                                            <p:strVal val="#ppt_h"/>
                                          </p:val>
                                        </p:tav>
                                      </p:tavLst>
                                    </p:anim>
                                    <p:animEffect transition="in" filter="fade">
                                      <p:cBhvr>
                                        <p:cTn id="89" dur="2000"/>
                                        <p:tgtEl>
                                          <p:spTgt spid="42"/>
                                        </p:tgtEl>
                                      </p:cBhvr>
                                    </p:animEffect>
                                  </p:childTnLst>
                                </p:cTn>
                              </p:par>
                            </p:childTnLst>
                          </p:cTn>
                        </p:par>
                        <p:par>
                          <p:cTn id="90" fill="hold">
                            <p:stCondLst>
                              <p:cond delay="2000"/>
                            </p:stCondLst>
                            <p:childTnLst>
                              <p:par>
                                <p:cTn id="91" presetID="22" presetClass="entr" presetSubtype="1" fill="hold" nodeType="after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wipe(up)">
                                      <p:cBhvr>
                                        <p:cTn id="93" dur="2000"/>
                                        <p:tgtEl>
                                          <p:spTgt spid="44"/>
                                        </p:tgtEl>
                                      </p:cBhvr>
                                    </p:animEffect>
                                  </p:childTnLst>
                                </p:cTn>
                              </p:par>
                              <p:par>
                                <p:cTn id="94" presetID="22" presetClass="entr" presetSubtype="1" fill="hold" nodeType="with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wipe(up)">
                                      <p:cBhvr>
                                        <p:cTn id="96" dur="2000"/>
                                        <p:tgtEl>
                                          <p:spTgt spid="45"/>
                                        </p:tgtEl>
                                      </p:cBhvr>
                                    </p:animEffect>
                                  </p:childTnLst>
                                </p:cTn>
                              </p:par>
                            </p:childTnLst>
                          </p:cTn>
                        </p:par>
                        <p:par>
                          <p:cTn id="97" fill="hold">
                            <p:stCondLst>
                              <p:cond delay="4000"/>
                            </p:stCondLst>
                            <p:childTnLst>
                              <p:par>
                                <p:cTn id="98" presetID="47" presetClass="entr" presetSubtype="0" fill="hold" grpId="0" nodeType="after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fade">
                                      <p:cBhvr>
                                        <p:cTn id="100" dur="1000"/>
                                        <p:tgtEl>
                                          <p:spTgt spid="39"/>
                                        </p:tgtEl>
                                      </p:cBhvr>
                                    </p:animEffect>
                                    <p:anim calcmode="lin" valueType="num">
                                      <p:cBhvr>
                                        <p:cTn id="101" dur="1000" fill="hold"/>
                                        <p:tgtEl>
                                          <p:spTgt spid="39"/>
                                        </p:tgtEl>
                                        <p:attrNameLst>
                                          <p:attrName>ppt_x</p:attrName>
                                        </p:attrNameLst>
                                      </p:cBhvr>
                                      <p:tavLst>
                                        <p:tav tm="0">
                                          <p:val>
                                            <p:strVal val="#ppt_x"/>
                                          </p:val>
                                        </p:tav>
                                        <p:tav tm="100000">
                                          <p:val>
                                            <p:strVal val="#ppt_x"/>
                                          </p:val>
                                        </p:tav>
                                      </p:tavLst>
                                    </p:anim>
                                    <p:anim calcmode="lin" valueType="num">
                                      <p:cBhvr>
                                        <p:cTn id="10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7" presetClass="entr" presetSubtype="0" fill="hold" grpId="0" nodeType="click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fade">
                                      <p:cBhvr>
                                        <p:cTn id="114" dur="1000"/>
                                        <p:tgtEl>
                                          <p:spTgt spid="41"/>
                                        </p:tgtEl>
                                      </p:cBhvr>
                                    </p:animEffect>
                                  </p:childTnLst>
                                </p:cTn>
                              </p:par>
                              <p:par>
                                <p:cTn id="115" presetID="22" presetClass="entr" presetSubtype="4" fill="hold" nodeType="withEffect">
                                  <p:stCondLst>
                                    <p:cond delay="1000"/>
                                  </p:stCondLst>
                                  <p:childTnLst>
                                    <p:set>
                                      <p:cBhvr>
                                        <p:cTn id="116" dur="1" fill="hold">
                                          <p:stCondLst>
                                            <p:cond delay="0"/>
                                          </p:stCondLst>
                                        </p:cTn>
                                        <p:tgtEl>
                                          <p:spTgt spid="48"/>
                                        </p:tgtEl>
                                        <p:attrNameLst>
                                          <p:attrName>style.visibility</p:attrName>
                                        </p:attrNameLst>
                                      </p:cBhvr>
                                      <p:to>
                                        <p:strVal val="visible"/>
                                      </p:to>
                                    </p:set>
                                    <p:animEffect transition="in" filter="wipe(down)">
                                      <p:cBhvr>
                                        <p:cTn id="117" dur="1000"/>
                                        <p:tgtEl>
                                          <p:spTgt spid="48"/>
                                        </p:tgtEl>
                                      </p:cBhvr>
                                    </p:animEffect>
                                  </p:childTnLst>
                                </p:cTn>
                              </p:par>
                            </p:childTnLst>
                          </p:cTn>
                        </p:par>
                        <p:par>
                          <p:cTn id="118" fill="hold">
                            <p:stCondLst>
                              <p:cond delay="2000"/>
                            </p:stCondLst>
                            <p:childTnLst>
                              <p:par>
                                <p:cTn id="119" presetID="53" presetClass="entr" presetSubtype="16" fill="hold" grpId="0" nodeType="afterEffect">
                                  <p:stCondLst>
                                    <p:cond delay="0"/>
                                  </p:stCondLst>
                                  <p:childTnLst>
                                    <p:set>
                                      <p:cBhvr>
                                        <p:cTn id="120" dur="1" fill="hold">
                                          <p:stCondLst>
                                            <p:cond delay="0"/>
                                          </p:stCondLst>
                                        </p:cTn>
                                        <p:tgtEl>
                                          <p:spTgt spid="53"/>
                                        </p:tgtEl>
                                        <p:attrNameLst>
                                          <p:attrName>style.visibility</p:attrName>
                                        </p:attrNameLst>
                                      </p:cBhvr>
                                      <p:to>
                                        <p:strVal val="visible"/>
                                      </p:to>
                                    </p:set>
                                    <p:anim calcmode="lin" valueType="num">
                                      <p:cBhvr>
                                        <p:cTn id="121" dur="500" fill="hold"/>
                                        <p:tgtEl>
                                          <p:spTgt spid="53"/>
                                        </p:tgtEl>
                                        <p:attrNameLst>
                                          <p:attrName>ppt_w</p:attrName>
                                        </p:attrNameLst>
                                      </p:cBhvr>
                                      <p:tavLst>
                                        <p:tav tm="0">
                                          <p:val>
                                            <p:fltVal val="0"/>
                                          </p:val>
                                        </p:tav>
                                        <p:tav tm="100000">
                                          <p:val>
                                            <p:strVal val="#ppt_w"/>
                                          </p:val>
                                        </p:tav>
                                      </p:tavLst>
                                    </p:anim>
                                    <p:anim calcmode="lin" valueType="num">
                                      <p:cBhvr>
                                        <p:cTn id="122" dur="500" fill="hold"/>
                                        <p:tgtEl>
                                          <p:spTgt spid="53"/>
                                        </p:tgtEl>
                                        <p:attrNameLst>
                                          <p:attrName>ppt_h</p:attrName>
                                        </p:attrNameLst>
                                      </p:cBhvr>
                                      <p:tavLst>
                                        <p:tav tm="0">
                                          <p:val>
                                            <p:fltVal val="0"/>
                                          </p:val>
                                        </p:tav>
                                        <p:tav tm="100000">
                                          <p:val>
                                            <p:strVal val="#ppt_h"/>
                                          </p:val>
                                        </p:tav>
                                      </p:tavLst>
                                    </p:anim>
                                    <p:animEffect transition="in" filter="fade">
                                      <p:cBhvr>
                                        <p:cTn id="123" dur="500"/>
                                        <p:tgtEl>
                                          <p:spTgt spid="53"/>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fade">
                                      <p:cBhvr>
                                        <p:cTn id="128"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p:bldP spid="11" grpId="0" animBg="1"/>
      <p:bldP spid="12" grpId="0"/>
      <p:bldP spid="14" grpId="0" animBg="1"/>
      <p:bldP spid="21" grpId="0"/>
      <p:bldP spid="22" grpId="0"/>
      <p:bldP spid="23" grpId="0"/>
      <p:bldP spid="26" grpId="0" animBg="1"/>
      <p:bldP spid="39" grpId="0"/>
      <p:bldP spid="40" grpId="0"/>
      <p:bldP spid="41" grpId="0"/>
      <p:bldP spid="42" grpId="0" animBg="1"/>
      <p:bldP spid="46" grpId="0"/>
      <p:bldP spid="52" grpId="0"/>
      <p:bldP spid="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246EB9-24AE-4546-9756-5B008FFDCE59}"/>
              </a:ext>
            </a:extLst>
          </p:cNvPr>
          <p:cNvSpPr txBox="1"/>
          <p:nvPr/>
        </p:nvSpPr>
        <p:spPr>
          <a:xfrm>
            <a:off x="7234753"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2338" y="1553412"/>
            <a:ext cx="3658237" cy="2166726"/>
          </a:xfrm>
          <a:prstGeom prst="rect">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7" name="Rectangle 6">
            <a:extLst>
              <a:ext uri="{FF2B5EF4-FFF2-40B4-BE49-F238E27FC236}">
                <a16:creationId xmlns:a16="http://schemas.microsoft.com/office/drawing/2014/main" id="{A3055B15-396E-4FE5-B55F-62DBFF50B177}"/>
              </a:ext>
            </a:extLst>
          </p:cNvPr>
          <p:cNvSpPr/>
          <p:nvPr/>
        </p:nvSpPr>
        <p:spPr>
          <a:xfrm>
            <a:off x="2411068" y="1072020"/>
            <a:ext cx="2187330" cy="369332"/>
          </a:xfrm>
          <a:prstGeom prst="rect">
            <a:avLst/>
          </a:prstGeom>
        </p:spPr>
        <p:txBody>
          <a:bodyPr wrap="none">
            <a:spAutoFit/>
          </a:bodyPr>
          <a:lstStyle/>
          <a:p>
            <a:pPr algn="ctr" fontAlgn="base">
              <a:spcBef>
                <a:spcPct val="50000"/>
              </a:spcBef>
              <a:spcAft>
                <a:spcPct val="0"/>
              </a:spcAft>
            </a:pPr>
            <a:r>
              <a:rPr lang="en-US" dirty="0">
                <a:solidFill>
                  <a:srgbClr val="FFFF00"/>
                </a:solidFill>
                <a:latin typeface="Times New Roman" panose="02020603050405020304" pitchFamily="18" charset="0"/>
                <a:cs typeface="Times New Roman" panose="02020603050405020304" pitchFamily="18" charset="0"/>
              </a:rPr>
              <a:t>‘The End’ – almost…</a:t>
            </a:r>
          </a:p>
        </p:txBody>
      </p:sp>
      <p:sp>
        <p:nvSpPr>
          <p:cNvPr id="8" name="TextBox 7">
            <a:extLst>
              <a:ext uri="{FF2B5EF4-FFF2-40B4-BE49-F238E27FC236}">
                <a16:creationId xmlns:a16="http://schemas.microsoft.com/office/drawing/2014/main" id="{8A9C8E16-86D1-4F52-A38A-3C1DC355CDBC}"/>
              </a:ext>
            </a:extLst>
          </p:cNvPr>
          <p:cNvSpPr txBox="1"/>
          <p:nvPr/>
        </p:nvSpPr>
        <p:spPr>
          <a:xfrm>
            <a:off x="1286666" y="3764232"/>
            <a:ext cx="4436127" cy="1938992"/>
          </a:xfrm>
          <a:prstGeom prst="rect">
            <a:avLst/>
          </a:prstGeom>
          <a:noFill/>
        </p:spPr>
        <p:txBody>
          <a:bodyPr wrap="square" rtlCol="0">
            <a:spAutoFit/>
          </a:bodyPr>
          <a:lstStyle/>
          <a:p>
            <a:pPr algn="just" fontAlgn="base">
              <a:spcBef>
                <a:spcPct val="50000"/>
              </a:spcBef>
              <a:spcAft>
                <a:spcPct val="0"/>
              </a:spcAft>
            </a:pPr>
            <a:r>
              <a:rPr lang="en-US" sz="1600" b="1" dirty="0">
                <a:solidFill>
                  <a:srgbClr val="FFFF00"/>
                </a:solidFill>
              </a:rPr>
              <a:t>Because of the “goodness of God” that is taught only by Paul and found only in a King James 1611 Bible, I hope this video presentation Bible study will bring to you a new level of understanding.</a:t>
            </a:r>
          </a:p>
          <a:p>
            <a:pPr algn="just" fontAlgn="base">
              <a:spcBef>
                <a:spcPct val="50000"/>
              </a:spcBef>
              <a:spcAft>
                <a:spcPct val="0"/>
              </a:spcAft>
            </a:pPr>
            <a:r>
              <a:rPr lang="en-US" sz="1600" b="1" dirty="0">
                <a:solidFill>
                  <a:srgbClr val="FFFF00"/>
                </a:solidFill>
              </a:rPr>
              <a:t>Or maybe you will experience a ‘new beginning’ in your life based on what you have just learned from the Risen Christ through Paul in the KJB. </a:t>
            </a:r>
          </a:p>
        </p:txBody>
      </p:sp>
      <p:sp>
        <p:nvSpPr>
          <p:cNvPr id="9" name="TextBox 8">
            <a:extLst>
              <a:ext uri="{FF2B5EF4-FFF2-40B4-BE49-F238E27FC236}">
                <a16:creationId xmlns:a16="http://schemas.microsoft.com/office/drawing/2014/main" id="{F625508C-A8FF-4DA3-BE98-5F64F6CEF571}"/>
              </a:ext>
            </a:extLst>
          </p:cNvPr>
          <p:cNvSpPr txBox="1"/>
          <p:nvPr/>
        </p:nvSpPr>
        <p:spPr>
          <a:xfrm>
            <a:off x="5983551" y="4446278"/>
            <a:ext cx="3896358" cy="1477328"/>
          </a:xfrm>
          <a:prstGeom prst="rect">
            <a:avLst/>
          </a:prstGeom>
          <a:noFill/>
        </p:spPr>
        <p:txBody>
          <a:bodyPr wrap="square" rtlCol="0">
            <a:spAutoFit/>
          </a:bodyPr>
          <a:lstStyle/>
          <a:p>
            <a:pPr algn="ctr" fontAlgn="base">
              <a:spcBef>
                <a:spcPct val="50000"/>
              </a:spcBef>
              <a:spcAft>
                <a:spcPct val="0"/>
              </a:spcAft>
            </a:pPr>
            <a:r>
              <a:rPr lang="en-US" b="1" i="1" dirty="0">
                <a:ln w="3175">
                  <a:noFill/>
                </a:ln>
                <a:solidFill>
                  <a:schemeClr val="bg1"/>
                </a:solidFill>
                <a:effectLst/>
              </a:rPr>
              <a:t>It is the                                         ‘Goodness of God’                                  that leadeth ‘thee’ to repentance today and to a joyful repentance, too…                                         …full of spiritual understanding!</a:t>
            </a:r>
          </a:p>
        </p:txBody>
      </p:sp>
      <p:sp>
        <p:nvSpPr>
          <p:cNvPr id="10" name="TextBox 9">
            <a:extLst>
              <a:ext uri="{FF2B5EF4-FFF2-40B4-BE49-F238E27FC236}">
                <a16:creationId xmlns:a16="http://schemas.microsoft.com/office/drawing/2014/main" id="{3B53C8CC-E88E-450F-9B69-D17B5813BDA6}"/>
              </a:ext>
            </a:extLst>
          </p:cNvPr>
          <p:cNvSpPr txBox="1"/>
          <p:nvPr/>
        </p:nvSpPr>
        <p:spPr>
          <a:xfrm>
            <a:off x="6617950" y="3467100"/>
            <a:ext cx="2627559" cy="954107"/>
          </a:xfrm>
          <a:prstGeom prst="rect">
            <a:avLst/>
          </a:prstGeom>
          <a:noFill/>
        </p:spPr>
        <p:txBody>
          <a:bodyPr wrap="square" rtlCol="0">
            <a:spAutoFit/>
          </a:bodyPr>
          <a:lstStyle/>
          <a:p>
            <a:pPr algn="ctr" fontAlgn="base">
              <a:spcBef>
                <a:spcPct val="50000"/>
              </a:spcBef>
              <a:spcAft>
                <a:spcPct val="0"/>
              </a:spcAft>
            </a:pPr>
            <a:r>
              <a:rPr lang="en-US" sz="1400" b="1" i="1" dirty="0">
                <a:solidFill>
                  <a:srgbClr val="FFFF00"/>
                </a:solidFill>
              </a:rPr>
              <a:t>Remember, it is NOT                  the  ‘severity of God’                that will lead anyone                    to repentance today!</a:t>
            </a:r>
          </a:p>
        </p:txBody>
      </p:sp>
      <p:pic>
        <p:nvPicPr>
          <p:cNvPr id="14" name="Picture 13" descr="A picture containing person, indoor, crowd&#10;&#10;Description automatically generated">
            <a:extLst>
              <a:ext uri="{FF2B5EF4-FFF2-40B4-BE49-F238E27FC236}">
                <a16:creationId xmlns:a16="http://schemas.microsoft.com/office/drawing/2014/main" id="{9035FD03-7EB6-43A9-9FB7-4D9323384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1287" y="1497236"/>
            <a:ext cx="1140742" cy="137789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a:extLst>
              <a:ext uri="{FF2B5EF4-FFF2-40B4-BE49-F238E27FC236}">
                <a16:creationId xmlns:a16="http://schemas.microsoft.com/office/drawing/2014/main" id="{B5A50AA0-9D91-48CE-A516-7C4B45E81536}"/>
              </a:ext>
            </a:extLst>
          </p:cNvPr>
          <p:cNvSpPr txBox="1"/>
          <p:nvPr/>
        </p:nvSpPr>
        <p:spPr>
          <a:xfrm>
            <a:off x="9792070" y="4616437"/>
            <a:ext cx="1543848" cy="1200329"/>
          </a:xfrm>
          <a:prstGeom prst="rect">
            <a:avLst/>
          </a:prstGeom>
          <a:noFill/>
        </p:spPr>
        <p:txBody>
          <a:bodyPr wrap="square" rtlCol="0">
            <a:spAutoFit/>
          </a:bodyPr>
          <a:lstStyle/>
          <a:p>
            <a:pPr algn="ctr"/>
            <a:r>
              <a:rPr lang="en-US" sz="1200" b="1" i="1" dirty="0">
                <a:solidFill>
                  <a:srgbClr val="FFFF00"/>
                </a:solidFill>
              </a:rPr>
              <a:t>The goodness of God is still there ‘for’ and ‘to’ us but only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9058278" y="3620987"/>
            <a:ext cx="1543848" cy="646331"/>
          </a:xfrm>
          <a:prstGeom prst="rect">
            <a:avLst/>
          </a:prstGeom>
          <a:noFill/>
        </p:spPr>
        <p:txBody>
          <a:bodyPr wrap="square" rtlCol="0">
            <a:spAutoFit/>
          </a:bodyPr>
          <a:lstStyle/>
          <a:p>
            <a:pPr algn="ctr"/>
            <a:r>
              <a:rPr lang="en-US" sz="1200" b="1" i="1" dirty="0">
                <a:solidFill>
                  <a:srgbClr val="FFFF00"/>
                </a:solidFill>
              </a:rPr>
              <a:t>That is for tomorrow during the time of great Tribulation</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12593" cy="1669688"/>
          </a:xfrm>
          <a:prstGeom prst="rect">
            <a:avLst/>
          </a:prstGeom>
          <a:noFill/>
        </p:spPr>
        <p:txBody>
          <a:bodyPr wrap="square" rtlCol="0">
            <a:spAutoFit/>
          </a:bodyPr>
          <a:lstStyle/>
          <a:p>
            <a:pPr algn="ctr" fontAlgn="base">
              <a:spcBef>
                <a:spcPct val="50000"/>
              </a:spcBef>
              <a:spcAft>
                <a:spcPct val="0"/>
              </a:spcAft>
            </a:pPr>
            <a:r>
              <a:rPr lang="en-US" sz="2000" dirty="0">
                <a:solidFill>
                  <a:schemeClr val="bg1"/>
                </a:solidFill>
              </a:rPr>
              <a:t>Mikel Paulson</a:t>
            </a:r>
          </a:p>
          <a:p>
            <a:pPr algn="ctr" fontAlgn="base">
              <a:spcBef>
                <a:spcPct val="50000"/>
              </a:spcBef>
              <a:spcAft>
                <a:spcPct val="0"/>
              </a:spcAft>
            </a:pPr>
            <a:r>
              <a:rPr lang="en-US" sz="1100" dirty="0">
                <a:solidFill>
                  <a:schemeClr val="bg1"/>
                </a:solidFill>
              </a:rPr>
              <a:t>2 Gretchen Ln, Bella Vista, AR  72715</a:t>
            </a:r>
          </a:p>
          <a:p>
            <a:pPr algn="ctr" fontAlgn="base">
              <a:spcBef>
                <a:spcPct val="50000"/>
              </a:spcBef>
              <a:spcAft>
                <a:spcPct val="0"/>
              </a:spcAft>
            </a:pPr>
            <a:r>
              <a:rPr lang="en-US" sz="1100" dirty="0">
                <a:solidFill>
                  <a:schemeClr val="bg1"/>
                </a:solidFill>
              </a:rPr>
              <a:t>509-876-1611</a:t>
            </a:r>
          </a:p>
          <a:p>
            <a:pPr algn="ctr" fontAlgn="base">
              <a:spcBef>
                <a:spcPct val="50000"/>
              </a:spcBef>
              <a:spcAft>
                <a:spcPct val="0"/>
              </a:spcAft>
            </a:pPr>
            <a:r>
              <a:rPr lang="en-US" sz="1100" dirty="0">
                <a:solidFill>
                  <a:schemeClr val="bg1"/>
                </a:solidFill>
              </a:rPr>
              <a:t>www.scatteredchristians.org</a:t>
            </a:r>
          </a:p>
          <a:p>
            <a:pPr algn="ctr" fontAlgn="base">
              <a:spcBef>
                <a:spcPct val="50000"/>
              </a:spcBef>
              <a:spcAft>
                <a:spcPct val="0"/>
              </a:spcAft>
            </a:pPr>
            <a:r>
              <a:rPr lang="en-US" sz="1100" dirty="0">
                <a:solidFill>
                  <a:schemeClr val="bg1"/>
                </a:solidFill>
              </a:rPr>
              <a:t>www.paulson1611rd.org</a:t>
            </a:r>
          </a:p>
          <a:p>
            <a:pPr algn="ctr" fontAlgn="base">
              <a:spcBef>
                <a:spcPct val="50000"/>
              </a:spcBef>
              <a:spcAft>
                <a:spcPct val="0"/>
              </a:spcAft>
            </a:pPr>
            <a:r>
              <a:rPr lang="en-US" sz="1100" dirty="0">
                <a:solidFill>
                  <a:schemeClr val="bg1"/>
                </a:solidFill>
              </a:rPr>
              <a:t>sousaman1611@cox.net</a:t>
            </a:r>
            <a:endParaRPr lang="en-US" sz="1100"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7186545" y="1121901"/>
            <a:ext cx="3779581" cy="198554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64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250"/>
                                        <p:tgtEl>
                                          <p:spTgt spid="2"/>
                                        </p:tgtEl>
                                      </p:cBhvr>
                                    </p:animEffect>
                                  </p:childTnLst>
                                </p:cTn>
                              </p:par>
                              <p:par>
                                <p:cTn id="33" presetID="10"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2000"/>
                                        <p:tgtEl>
                                          <p:spTgt spid="4"/>
                                        </p:tgtEl>
                                      </p:cBhvr>
                                    </p:animEffect>
                                  </p:childTnLst>
                                </p:cTn>
                              </p:par>
                              <p:par>
                                <p:cTn id="36" presetID="10"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2000"/>
                                        <p:tgtEl>
                                          <p:spTgt spid="1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2000"/>
                                        <p:tgtEl>
                                          <p:spTgt spid="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4050792" y="2752344"/>
            <a:ext cx="4160520" cy="2100575"/>
          </a:xfrm>
          <a:prstGeom prst="rect">
            <a:avLst/>
          </a:prstGeom>
          <a:noFill/>
        </p:spPr>
        <p:txBody>
          <a:bodyPr wrap="square" rtlCol="0">
            <a:spAutoFit/>
          </a:bodyPr>
          <a:lstStyle/>
          <a:p>
            <a:pPr algn="ctr"/>
            <a:r>
              <a:rPr lang="en-US" b="1" i="1" dirty="0">
                <a:solidFill>
                  <a:srgbClr val="CC6600"/>
                </a:solidFill>
              </a:rPr>
              <a:t>He which </a:t>
            </a:r>
            <a:r>
              <a:rPr lang="en-US" b="1" i="1" dirty="0" err="1">
                <a:solidFill>
                  <a:srgbClr val="CC6600"/>
                </a:solidFill>
              </a:rPr>
              <a:t>testifieth</a:t>
            </a:r>
            <a:r>
              <a:rPr lang="en-US" b="1" i="1" dirty="0">
                <a:solidFill>
                  <a:srgbClr val="CC6600"/>
                </a:solidFill>
              </a:rPr>
              <a:t> these things saith, </a:t>
            </a:r>
          </a:p>
          <a:p>
            <a:pPr algn="ctr"/>
            <a:r>
              <a:rPr lang="en-US" b="1" i="1" dirty="0">
                <a:solidFill>
                  <a:srgbClr val="CC6600"/>
                </a:solidFill>
              </a:rPr>
              <a:t>Surely I come quickly.</a:t>
            </a:r>
          </a:p>
          <a:p>
            <a:pPr algn="ctr"/>
            <a:r>
              <a:rPr lang="en-US" b="1" i="1" dirty="0">
                <a:solidFill>
                  <a:srgbClr val="CC6600"/>
                </a:solidFill>
              </a:rPr>
              <a:t>Amen. </a:t>
            </a:r>
          </a:p>
          <a:p>
            <a:pPr algn="ctr"/>
            <a:endParaRPr lang="en-US" sz="1050" b="1" i="1" dirty="0">
              <a:solidFill>
                <a:srgbClr val="CC6600"/>
              </a:solidFill>
            </a:endParaRPr>
          </a:p>
          <a:p>
            <a:pPr algn="ctr"/>
            <a:r>
              <a:rPr lang="en-US" b="1" i="1" dirty="0">
                <a:solidFill>
                  <a:srgbClr val="CC6600"/>
                </a:solidFill>
              </a:rPr>
              <a:t>Even so, come, Lord Jesus. </a:t>
            </a:r>
          </a:p>
          <a:p>
            <a:pPr algn="ctr"/>
            <a:endParaRPr lang="en-US" sz="1050" b="1" i="1" dirty="0">
              <a:solidFill>
                <a:srgbClr val="CC6600"/>
              </a:solidFill>
            </a:endParaRPr>
          </a:p>
          <a:p>
            <a:pPr algn="ctr"/>
            <a:r>
              <a:rPr lang="en-US" b="1" i="1" dirty="0">
                <a:solidFill>
                  <a:srgbClr val="CC6600"/>
                </a:solidFill>
              </a:rPr>
              <a:t>The grace of our Lord Jesus Christ </a:t>
            </a:r>
          </a:p>
          <a:p>
            <a:pPr algn="ctr"/>
            <a:r>
              <a:rPr lang="en-US" b="1" i="1" dirty="0">
                <a:solidFill>
                  <a:srgbClr val="CC6600"/>
                </a:solidFill>
              </a:rPr>
              <a:t>be with you all. Amen.</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0467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5519439" y="3275111"/>
            <a:ext cx="1153121" cy="307777"/>
          </a:xfrm>
          <a:prstGeom prst="rect">
            <a:avLst/>
          </a:prstGeom>
          <a:noFill/>
        </p:spPr>
        <p:txBody>
          <a:bodyPr wrap="square" rtlCol="0">
            <a:spAutoFit/>
          </a:bodyPr>
          <a:lstStyle/>
          <a:p>
            <a:pPr algn="ctr"/>
            <a:r>
              <a:rPr lang="en-US" sz="1400" b="1" dirty="0">
                <a:solidFill>
                  <a:schemeClr val="accent2">
                    <a:lumMod val="20000"/>
                    <a:lumOff val="80000"/>
                  </a:schemeClr>
                </a:solidFill>
              </a:rPr>
              <a:t>It is Finished</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15805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81428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3739C4-E864-47EC-AFA7-CB185A8BFCB9}"/>
              </a:ext>
            </a:extLst>
          </p:cNvPr>
          <p:cNvSpPr txBox="1"/>
          <p:nvPr/>
        </p:nvSpPr>
        <p:spPr>
          <a:xfrm>
            <a:off x="0" y="150920"/>
            <a:ext cx="12192000" cy="6524863"/>
          </a:xfrm>
          <a:prstGeom prst="rect">
            <a:avLst/>
          </a:prstGeom>
          <a:noFill/>
        </p:spPr>
        <p:txBody>
          <a:bodyPr wrap="square" rtlCol="0">
            <a:spAutoFit/>
          </a:bodyPr>
          <a:lstStyle/>
          <a:p>
            <a:r>
              <a:rPr lang="en-US" sz="1100" b="1" dirty="0">
                <a:solidFill>
                  <a:srgbClr val="FF0000"/>
                </a:solidFill>
              </a:rPr>
              <a:t>    Rom 1:1, </a:t>
            </a:r>
            <a:r>
              <a:rPr lang="en-US" sz="1100" b="1" i="1" dirty="0">
                <a:solidFill>
                  <a:srgbClr val="CC6600"/>
                </a:solidFill>
              </a:rPr>
              <a:t>¶ Paul, a servant of Jesus Christ, called to be an apostle, separated unto the gospel of God, </a:t>
            </a:r>
          </a:p>
          <a:p>
            <a:r>
              <a:rPr lang="en-US" sz="1100" b="1" dirty="0">
                <a:solidFill>
                  <a:srgbClr val="FF0000"/>
                </a:solidFill>
              </a:rPr>
              <a:t>    Rom 1:2</a:t>
            </a:r>
            <a:r>
              <a:rPr lang="en-US" sz="1100" b="1" i="1" dirty="0">
                <a:solidFill>
                  <a:srgbClr val="CC6600"/>
                </a:solidFill>
              </a:rPr>
              <a:t>, (Which he had promised afore by his prophets in the holy scriptures,) </a:t>
            </a:r>
          </a:p>
          <a:p>
            <a:r>
              <a:rPr lang="en-US" sz="1100" b="1" dirty="0">
                <a:solidFill>
                  <a:srgbClr val="FF0000"/>
                </a:solidFill>
              </a:rPr>
              <a:t>    Rom 1:3, </a:t>
            </a:r>
            <a:r>
              <a:rPr lang="en-US" sz="1100" b="1" i="1" dirty="0">
                <a:solidFill>
                  <a:srgbClr val="CC6600"/>
                </a:solidFill>
              </a:rPr>
              <a:t>Concerning his Son Jesus Christ our Lord, which was made of the seed of David according to the flesh; </a:t>
            </a:r>
          </a:p>
          <a:p>
            <a:r>
              <a:rPr lang="en-US" sz="1100" b="1" dirty="0">
                <a:solidFill>
                  <a:srgbClr val="FF0000"/>
                </a:solidFill>
              </a:rPr>
              <a:t>    Rom 1:4, </a:t>
            </a:r>
            <a:r>
              <a:rPr lang="en-US" sz="1100" b="1" i="1" dirty="0">
                <a:solidFill>
                  <a:srgbClr val="CC6600"/>
                </a:solidFill>
              </a:rPr>
              <a:t>And declared to be the Son of God with power, according to the spirit of holiness, by the resurrection from the dead: </a:t>
            </a:r>
          </a:p>
          <a:p>
            <a:r>
              <a:rPr lang="en-US" sz="1100" b="1" dirty="0">
                <a:solidFill>
                  <a:srgbClr val="FF0000"/>
                </a:solidFill>
              </a:rPr>
              <a:t>    Rom 1:5, </a:t>
            </a:r>
            <a:r>
              <a:rPr lang="en-US" sz="1100" b="1" i="1" dirty="0">
                <a:solidFill>
                  <a:srgbClr val="CC6600"/>
                </a:solidFill>
              </a:rPr>
              <a:t>By whom we have received grace and apostleship, for obedience to the faith among all nations, for his name: </a:t>
            </a:r>
          </a:p>
          <a:p>
            <a:r>
              <a:rPr lang="en-US" sz="1100" b="1" dirty="0">
                <a:solidFill>
                  <a:srgbClr val="FF0000"/>
                </a:solidFill>
              </a:rPr>
              <a:t>    Rom 1:6, </a:t>
            </a:r>
            <a:r>
              <a:rPr lang="en-US" sz="1100" b="1" i="1" dirty="0">
                <a:solidFill>
                  <a:srgbClr val="CC6600"/>
                </a:solidFill>
              </a:rPr>
              <a:t>Among whom are ye also the called of Jesus Christ: </a:t>
            </a:r>
          </a:p>
          <a:p>
            <a:r>
              <a:rPr lang="en-US" sz="1100" b="1" dirty="0">
                <a:solidFill>
                  <a:srgbClr val="FF0000"/>
                </a:solidFill>
              </a:rPr>
              <a:t>    Rom 1:7, </a:t>
            </a:r>
            <a:r>
              <a:rPr lang="en-US" sz="1100" b="1" i="1" dirty="0">
                <a:solidFill>
                  <a:srgbClr val="CC6600"/>
                </a:solidFill>
              </a:rPr>
              <a:t>To all that be in Rome, beloved of God, called to be saints: Grace to you and peace from God our Father, and the Lord Jesus Christ. </a:t>
            </a:r>
          </a:p>
          <a:p>
            <a:r>
              <a:rPr lang="en-US" sz="1100" b="1" dirty="0">
                <a:solidFill>
                  <a:srgbClr val="FF0000"/>
                </a:solidFill>
              </a:rPr>
              <a:t>    Rom 1:8, </a:t>
            </a:r>
            <a:r>
              <a:rPr lang="en-US" sz="1100" b="1" i="1" dirty="0">
                <a:solidFill>
                  <a:srgbClr val="CC6600"/>
                </a:solidFill>
              </a:rPr>
              <a:t>¶ First, I thank my God through Jesus Christ for you all, that your faith is spoken of throughout the whole world. </a:t>
            </a:r>
          </a:p>
          <a:p>
            <a:r>
              <a:rPr lang="en-US" sz="1100" b="1" dirty="0">
                <a:solidFill>
                  <a:srgbClr val="FF0000"/>
                </a:solidFill>
              </a:rPr>
              <a:t>    Rom 1:9, </a:t>
            </a:r>
            <a:r>
              <a:rPr lang="en-US" sz="1100" b="1" i="1" dirty="0">
                <a:solidFill>
                  <a:srgbClr val="CC6600"/>
                </a:solidFill>
              </a:rPr>
              <a:t>For God is my witness, whom I serve with my spirit in the gospel of his Son, that without ceasing I make mention of you always in my prayers; </a:t>
            </a:r>
          </a:p>
          <a:p>
            <a:r>
              <a:rPr lang="en-US" sz="1100" b="1" dirty="0">
                <a:solidFill>
                  <a:srgbClr val="FF0000"/>
                </a:solidFill>
              </a:rPr>
              <a:t>    Rom 1:10, </a:t>
            </a:r>
            <a:r>
              <a:rPr lang="en-US" sz="1100" b="1" i="1" dirty="0">
                <a:solidFill>
                  <a:srgbClr val="CC6600"/>
                </a:solidFill>
              </a:rPr>
              <a:t>Making request, if by any means now at length I might have a prosperous journey by the will of God to come unto you. </a:t>
            </a:r>
          </a:p>
          <a:p>
            <a:r>
              <a:rPr lang="en-US" sz="1100" b="1" dirty="0">
                <a:solidFill>
                  <a:srgbClr val="FF0000"/>
                </a:solidFill>
              </a:rPr>
              <a:t>    Rom 1:11, </a:t>
            </a:r>
            <a:r>
              <a:rPr lang="en-US" sz="1100" b="1" i="1" dirty="0">
                <a:solidFill>
                  <a:srgbClr val="CC6600"/>
                </a:solidFill>
              </a:rPr>
              <a:t>For I long to see you, that I may impart unto you some spiritual gift, to the end ye may be established; </a:t>
            </a:r>
          </a:p>
          <a:p>
            <a:r>
              <a:rPr lang="en-US" sz="1100" b="1" dirty="0">
                <a:solidFill>
                  <a:srgbClr val="FF0000"/>
                </a:solidFill>
              </a:rPr>
              <a:t>    Rom 1:12, </a:t>
            </a:r>
            <a:r>
              <a:rPr lang="en-US" sz="1100" b="1" i="1" dirty="0">
                <a:solidFill>
                  <a:srgbClr val="CC6600"/>
                </a:solidFill>
              </a:rPr>
              <a:t>That is, that I may be comforted together with you by the mutual faith both of you and me. </a:t>
            </a:r>
          </a:p>
          <a:p>
            <a:r>
              <a:rPr lang="en-US" sz="1100" b="1" dirty="0">
                <a:solidFill>
                  <a:srgbClr val="FF0000"/>
                </a:solidFill>
              </a:rPr>
              <a:t>    Rom 1:13, </a:t>
            </a:r>
            <a:r>
              <a:rPr lang="en-US" sz="1100" b="1" i="1" dirty="0">
                <a:solidFill>
                  <a:srgbClr val="CC6600"/>
                </a:solidFill>
              </a:rPr>
              <a:t>Now I would not have you ignorant, brethren, that oftentimes I purposed to come unto you, (but was let hitherto,) that I might have some fruit among you also, even as among other Gentiles. </a:t>
            </a:r>
          </a:p>
          <a:p>
            <a:r>
              <a:rPr lang="en-US" sz="1100" b="1" dirty="0">
                <a:solidFill>
                  <a:srgbClr val="FF0000"/>
                </a:solidFill>
              </a:rPr>
              <a:t>    Rom 1:14, </a:t>
            </a:r>
            <a:r>
              <a:rPr lang="en-US" sz="1100" b="1" i="1" dirty="0">
                <a:solidFill>
                  <a:srgbClr val="CC6600"/>
                </a:solidFill>
              </a:rPr>
              <a:t>I am debtor both to the Greeks, and to the Barbarians; both to the wise, and to the unwise. </a:t>
            </a:r>
          </a:p>
          <a:p>
            <a:r>
              <a:rPr lang="en-US" sz="1100" b="1" dirty="0">
                <a:solidFill>
                  <a:srgbClr val="FF0000"/>
                </a:solidFill>
              </a:rPr>
              <a:t>    Rom 1:15, </a:t>
            </a:r>
            <a:r>
              <a:rPr lang="en-US" sz="1100" b="1" i="1" dirty="0">
                <a:solidFill>
                  <a:srgbClr val="CC6600"/>
                </a:solidFill>
              </a:rPr>
              <a:t>So, as much as in me is, I am ready to preach the gospel to you that are at Rome also. </a:t>
            </a:r>
          </a:p>
          <a:p>
            <a:r>
              <a:rPr lang="en-US" sz="1100" b="1" dirty="0">
                <a:solidFill>
                  <a:srgbClr val="FF0000"/>
                </a:solidFill>
              </a:rPr>
              <a:t>    Rom 1:16, </a:t>
            </a:r>
            <a:r>
              <a:rPr lang="en-US" sz="1100" b="1" i="1" dirty="0">
                <a:solidFill>
                  <a:srgbClr val="CC6600"/>
                </a:solidFill>
              </a:rPr>
              <a:t>¶ For I am not ashamed of the gospel of Christ: for it is the power of God unto salvation to every one that believeth; to the Jew first, and also to the Greek. </a:t>
            </a:r>
          </a:p>
          <a:p>
            <a:r>
              <a:rPr lang="en-US" sz="1100" b="1" dirty="0">
                <a:solidFill>
                  <a:srgbClr val="FF0000"/>
                </a:solidFill>
              </a:rPr>
              <a:t>    Rom 1:17, </a:t>
            </a:r>
            <a:r>
              <a:rPr lang="en-US" sz="1100" b="1" i="1" dirty="0">
                <a:solidFill>
                  <a:srgbClr val="CC6600"/>
                </a:solidFill>
              </a:rPr>
              <a:t>For therein is the righteousness of God revealed from faith to faith: as it is written, The just shall live by faith. </a:t>
            </a:r>
          </a:p>
          <a:p>
            <a:r>
              <a:rPr lang="en-US" sz="1100" b="1" dirty="0">
                <a:solidFill>
                  <a:srgbClr val="FF0000"/>
                </a:solidFill>
              </a:rPr>
              <a:t>    Rom 1:18, </a:t>
            </a:r>
            <a:r>
              <a:rPr lang="en-US" sz="1100" b="1" i="1" dirty="0">
                <a:solidFill>
                  <a:srgbClr val="CC6600"/>
                </a:solidFill>
              </a:rPr>
              <a:t>For the wrath of God is revealed from heaven against all ungodliness and unrighteousness of men, who hold the truth in unrighteousness; </a:t>
            </a:r>
          </a:p>
          <a:p>
            <a:r>
              <a:rPr lang="en-US" sz="1100" b="1" dirty="0">
                <a:solidFill>
                  <a:srgbClr val="FF0000"/>
                </a:solidFill>
              </a:rPr>
              <a:t>    Rom 1:19, </a:t>
            </a:r>
            <a:r>
              <a:rPr lang="en-US" sz="1100" b="1" i="1" dirty="0">
                <a:solidFill>
                  <a:srgbClr val="CC6600"/>
                </a:solidFill>
              </a:rPr>
              <a:t>¶ Because that which may be known of God is manifest in them; for God hath shewed it unto them. </a:t>
            </a:r>
          </a:p>
          <a:p>
            <a:r>
              <a:rPr lang="en-US" sz="1100" b="1" dirty="0">
                <a:solidFill>
                  <a:srgbClr val="FF0000"/>
                </a:solidFill>
              </a:rPr>
              <a:t>    Rom 1:20, </a:t>
            </a:r>
            <a:r>
              <a:rPr lang="en-US" sz="1100" b="1" i="1" dirty="0">
                <a:solidFill>
                  <a:srgbClr val="CC6600"/>
                </a:solidFill>
              </a:rPr>
              <a:t>For the invisible things of him from the creation of the world are clearly seen, being understood by the things that are made, even his eternal power and Godhead; so that they are without 	excuse: </a:t>
            </a:r>
          </a:p>
          <a:p>
            <a:r>
              <a:rPr lang="en-US" sz="1100" b="1" dirty="0">
                <a:solidFill>
                  <a:srgbClr val="FF0000"/>
                </a:solidFill>
              </a:rPr>
              <a:t>    Rom 1:21</a:t>
            </a:r>
            <a:r>
              <a:rPr lang="en-US" sz="1100" b="1" i="1" dirty="0">
                <a:solidFill>
                  <a:srgbClr val="CC6600"/>
                </a:solidFill>
              </a:rPr>
              <a:t>, Because that, when they knew God, they glorified him not as God, neither were thankful; but became vain in their imaginations, and their foolish heart was darkened. </a:t>
            </a:r>
          </a:p>
          <a:p>
            <a:r>
              <a:rPr lang="en-US" sz="1100" b="1" dirty="0">
                <a:solidFill>
                  <a:srgbClr val="FF0000"/>
                </a:solidFill>
              </a:rPr>
              <a:t>    Rom 1:22, </a:t>
            </a:r>
            <a:r>
              <a:rPr lang="en-US" sz="1100" b="1" i="1" dirty="0">
                <a:solidFill>
                  <a:srgbClr val="CC6600"/>
                </a:solidFill>
              </a:rPr>
              <a:t>Professing themselves to be wise, they became fools, </a:t>
            </a:r>
          </a:p>
          <a:p>
            <a:r>
              <a:rPr lang="en-US" sz="1100" b="1" dirty="0">
                <a:solidFill>
                  <a:srgbClr val="FF0000"/>
                </a:solidFill>
              </a:rPr>
              <a:t>    Rom 1:23, </a:t>
            </a:r>
            <a:r>
              <a:rPr lang="en-US" sz="1100" b="1" i="1" dirty="0">
                <a:solidFill>
                  <a:srgbClr val="CC6600"/>
                </a:solidFill>
              </a:rPr>
              <a:t>And changed the glory of the uncorruptible God into an image made like to corruptible man, and to birds, and </a:t>
            </a:r>
            <a:r>
              <a:rPr lang="en-US" sz="1100" b="1" i="1" dirty="0" err="1">
                <a:solidFill>
                  <a:srgbClr val="CC6600"/>
                </a:solidFill>
              </a:rPr>
              <a:t>fourfooted</a:t>
            </a:r>
            <a:r>
              <a:rPr lang="en-US" sz="1100" b="1" i="1" dirty="0">
                <a:solidFill>
                  <a:srgbClr val="CC6600"/>
                </a:solidFill>
              </a:rPr>
              <a:t> beasts, and creeping things. </a:t>
            </a:r>
          </a:p>
          <a:p>
            <a:r>
              <a:rPr lang="en-US" sz="1100" b="1" dirty="0">
                <a:solidFill>
                  <a:srgbClr val="FF0000"/>
                </a:solidFill>
              </a:rPr>
              <a:t>    Rom 1:24, </a:t>
            </a:r>
            <a:r>
              <a:rPr lang="en-US" sz="1100" b="1" i="1" dirty="0">
                <a:solidFill>
                  <a:srgbClr val="CC6600"/>
                </a:solidFill>
              </a:rPr>
              <a:t>Wherefore God also gave them up to uncleanness through the lusts of their own hearts, to dishonour their own bodies between themselves: </a:t>
            </a:r>
          </a:p>
          <a:p>
            <a:r>
              <a:rPr lang="en-US" sz="1100" b="1" dirty="0">
                <a:solidFill>
                  <a:srgbClr val="FF0000"/>
                </a:solidFill>
              </a:rPr>
              <a:t>    Rom 1:25, </a:t>
            </a:r>
            <a:r>
              <a:rPr lang="en-US" sz="1100" b="1" i="1" dirty="0">
                <a:solidFill>
                  <a:srgbClr val="CC6600"/>
                </a:solidFill>
              </a:rPr>
              <a:t>Who changed the truth of God into a lie, and worshipped and served the creature more than the Creator, who is blessed for ever. Amen. </a:t>
            </a:r>
          </a:p>
          <a:p>
            <a:r>
              <a:rPr lang="en-US" sz="1100" b="1" dirty="0">
                <a:solidFill>
                  <a:srgbClr val="FF0000"/>
                </a:solidFill>
              </a:rPr>
              <a:t>    Rom 1:26, </a:t>
            </a:r>
            <a:r>
              <a:rPr lang="en-US" sz="1100" b="1" i="1" dirty="0">
                <a:solidFill>
                  <a:srgbClr val="CC6600"/>
                </a:solidFill>
              </a:rPr>
              <a:t>For this cause God gave them up unto vile affections: for even their women did change the natural use into that which is against nature: </a:t>
            </a:r>
          </a:p>
          <a:p>
            <a:r>
              <a:rPr lang="en-US" sz="1100" b="1" dirty="0">
                <a:solidFill>
                  <a:srgbClr val="FF0000"/>
                </a:solidFill>
              </a:rPr>
              <a:t>    Rom 1:27, </a:t>
            </a:r>
            <a:r>
              <a:rPr lang="en-US" sz="1100" b="1" i="1" dirty="0">
                <a:solidFill>
                  <a:srgbClr val="CC6600"/>
                </a:solidFill>
              </a:rPr>
              <a:t>And likewise also the men, leaving the natural use of the woman, burned in their lust one toward another; men with men working that which is unseemly, and receiving in themselves that 	recompence of their error which was meet. </a:t>
            </a:r>
          </a:p>
          <a:p>
            <a:r>
              <a:rPr lang="en-US" sz="1100" b="1" dirty="0">
                <a:solidFill>
                  <a:srgbClr val="FF0000"/>
                </a:solidFill>
              </a:rPr>
              <a:t>    Rom 1:28, </a:t>
            </a:r>
            <a:r>
              <a:rPr lang="en-US" sz="1100" b="1" i="1" dirty="0">
                <a:solidFill>
                  <a:srgbClr val="CC6600"/>
                </a:solidFill>
              </a:rPr>
              <a:t>And even as they did not like to retain God in their knowledge, God gave them over to a reprobate mind, to do those things which are not convenient; </a:t>
            </a:r>
          </a:p>
          <a:p>
            <a:r>
              <a:rPr lang="en-US" sz="1100" b="1" dirty="0">
                <a:solidFill>
                  <a:srgbClr val="FF0000"/>
                </a:solidFill>
              </a:rPr>
              <a:t>    Rom 1:29, </a:t>
            </a:r>
            <a:r>
              <a:rPr lang="en-US" sz="1100" b="1" i="1" dirty="0">
                <a:solidFill>
                  <a:srgbClr val="CC6600"/>
                </a:solidFill>
              </a:rPr>
              <a:t>Being filled with all unrighteousness, fornication, wickedness, covetousness, maliciousness; full of envy, murder, debate, deceit, malignity; whisperers, </a:t>
            </a:r>
          </a:p>
          <a:p>
            <a:r>
              <a:rPr lang="en-US" sz="1100" b="1" dirty="0">
                <a:solidFill>
                  <a:srgbClr val="FF0000"/>
                </a:solidFill>
              </a:rPr>
              <a:t>    Rom 1:30, </a:t>
            </a:r>
            <a:r>
              <a:rPr lang="en-US" sz="1100" b="1" i="1" dirty="0">
                <a:solidFill>
                  <a:srgbClr val="CC6600"/>
                </a:solidFill>
              </a:rPr>
              <a:t>Backbiters, haters of God, despiteful, proud, boasters, inventors of evil things, disobedient to parents, </a:t>
            </a:r>
          </a:p>
          <a:p>
            <a:r>
              <a:rPr lang="en-US" sz="1100" b="1" dirty="0">
                <a:solidFill>
                  <a:srgbClr val="FF0000"/>
                </a:solidFill>
              </a:rPr>
              <a:t>    Rom 1:31, </a:t>
            </a:r>
            <a:r>
              <a:rPr lang="en-US" sz="1100" b="1" i="1" dirty="0">
                <a:solidFill>
                  <a:srgbClr val="CC6600"/>
                </a:solidFill>
              </a:rPr>
              <a:t>Without understanding, </a:t>
            </a:r>
            <a:r>
              <a:rPr lang="en-US" sz="1100" b="1" i="1" dirty="0" err="1">
                <a:solidFill>
                  <a:srgbClr val="CC6600"/>
                </a:solidFill>
              </a:rPr>
              <a:t>covenantbreakers</a:t>
            </a:r>
            <a:r>
              <a:rPr lang="en-US" sz="1100" b="1" i="1" dirty="0">
                <a:solidFill>
                  <a:srgbClr val="CC6600"/>
                </a:solidFill>
              </a:rPr>
              <a:t>, without natural affection, implacable, unmerciful: </a:t>
            </a:r>
          </a:p>
          <a:p>
            <a:r>
              <a:rPr lang="en-US" sz="1100" b="1" dirty="0">
                <a:solidFill>
                  <a:srgbClr val="FF0000"/>
                </a:solidFill>
              </a:rPr>
              <a:t>    Rom 1:32,</a:t>
            </a:r>
            <a:r>
              <a:rPr lang="en-US" sz="1100" b="1" i="1" dirty="0">
                <a:solidFill>
                  <a:srgbClr val="CC6600"/>
                </a:solidFill>
              </a:rPr>
              <a:t> Who knowing the judgment of God, that they which commit such things are worthy of death, not only do the same, but have pleasure in them that do them.</a:t>
            </a:r>
          </a:p>
          <a:p>
            <a:r>
              <a:rPr lang="en-US" sz="1100" b="1" dirty="0">
                <a:solidFill>
                  <a:srgbClr val="FF0000"/>
                </a:solidFill>
              </a:rPr>
              <a:t>    Rom 2:1, </a:t>
            </a:r>
            <a:r>
              <a:rPr lang="en-US" sz="1100" b="1" i="1" dirty="0">
                <a:solidFill>
                  <a:srgbClr val="CC6600"/>
                </a:solidFill>
              </a:rPr>
              <a:t>¶ Therefore thou art inexcusable, O man, whosoever thou art that </a:t>
            </a:r>
            <a:r>
              <a:rPr lang="en-US" sz="1100" b="1" i="1" dirty="0" err="1">
                <a:solidFill>
                  <a:srgbClr val="CC6600"/>
                </a:solidFill>
              </a:rPr>
              <a:t>judgest</a:t>
            </a:r>
            <a:r>
              <a:rPr lang="en-US" sz="1100" b="1" i="1" dirty="0">
                <a:solidFill>
                  <a:srgbClr val="CC6600"/>
                </a:solidFill>
              </a:rPr>
              <a:t>: for wherein thou </a:t>
            </a:r>
            <a:r>
              <a:rPr lang="en-US" sz="1100" b="1" i="1" dirty="0" err="1">
                <a:solidFill>
                  <a:srgbClr val="CC6600"/>
                </a:solidFill>
              </a:rPr>
              <a:t>judgest</a:t>
            </a:r>
            <a:r>
              <a:rPr lang="en-US" sz="1100" b="1" i="1" dirty="0">
                <a:solidFill>
                  <a:srgbClr val="CC6600"/>
                </a:solidFill>
              </a:rPr>
              <a:t> another, thou </a:t>
            </a:r>
            <a:r>
              <a:rPr lang="en-US" sz="1100" b="1" i="1" dirty="0" err="1">
                <a:solidFill>
                  <a:srgbClr val="CC6600"/>
                </a:solidFill>
              </a:rPr>
              <a:t>condemnest</a:t>
            </a:r>
            <a:r>
              <a:rPr lang="en-US" sz="1100" b="1" i="1" dirty="0">
                <a:solidFill>
                  <a:srgbClr val="CC6600"/>
                </a:solidFill>
              </a:rPr>
              <a:t> thyself; for thou that </a:t>
            </a:r>
            <a:r>
              <a:rPr lang="en-US" sz="1100" b="1" i="1" dirty="0" err="1">
                <a:solidFill>
                  <a:srgbClr val="CC6600"/>
                </a:solidFill>
              </a:rPr>
              <a:t>judgest</a:t>
            </a:r>
            <a:r>
              <a:rPr lang="en-US" sz="1100" b="1" i="1" dirty="0">
                <a:solidFill>
                  <a:srgbClr val="CC6600"/>
                </a:solidFill>
              </a:rPr>
              <a:t> </a:t>
            </a:r>
            <a:r>
              <a:rPr lang="en-US" sz="1100" b="1" i="1" dirty="0" err="1">
                <a:solidFill>
                  <a:srgbClr val="CC6600"/>
                </a:solidFill>
              </a:rPr>
              <a:t>doest</a:t>
            </a:r>
            <a:r>
              <a:rPr lang="en-US" sz="1100" b="1" i="1" dirty="0">
                <a:solidFill>
                  <a:srgbClr val="CC6600"/>
                </a:solidFill>
              </a:rPr>
              <a:t> the same things. </a:t>
            </a:r>
          </a:p>
          <a:p>
            <a:r>
              <a:rPr lang="en-US" sz="1100" b="1" dirty="0">
                <a:solidFill>
                  <a:srgbClr val="FF0000"/>
                </a:solidFill>
              </a:rPr>
              <a:t>    Rom 2:2, </a:t>
            </a:r>
            <a:r>
              <a:rPr lang="en-US" sz="1100" b="1" i="1" dirty="0">
                <a:solidFill>
                  <a:srgbClr val="CC6600"/>
                </a:solidFill>
              </a:rPr>
              <a:t>But we are sure that the judgment of God is according to truth against them which commit such things. </a:t>
            </a:r>
          </a:p>
          <a:p>
            <a:r>
              <a:rPr lang="en-US" sz="1100" b="1" dirty="0">
                <a:solidFill>
                  <a:srgbClr val="FF0000"/>
                </a:solidFill>
              </a:rPr>
              <a:t>    Rom 2:3, </a:t>
            </a:r>
            <a:r>
              <a:rPr lang="en-US" sz="1100" b="1" i="1" dirty="0">
                <a:solidFill>
                  <a:srgbClr val="CC6600"/>
                </a:solidFill>
              </a:rPr>
              <a:t>And </a:t>
            </a:r>
            <a:r>
              <a:rPr lang="en-US" sz="1100" b="1" i="1" dirty="0" err="1">
                <a:solidFill>
                  <a:srgbClr val="CC6600"/>
                </a:solidFill>
              </a:rPr>
              <a:t>thinkest</a:t>
            </a:r>
            <a:r>
              <a:rPr lang="en-US" sz="1100" b="1" i="1" dirty="0">
                <a:solidFill>
                  <a:srgbClr val="CC6600"/>
                </a:solidFill>
              </a:rPr>
              <a:t> thou this, O man, that </a:t>
            </a:r>
            <a:r>
              <a:rPr lang="en-US" sz="1100" b="1" i="1" dirty="0" err="1">
                <a:solidFill>
                  <a:srgbClr val="CC6600"/>
                </a:solidFill>
              </a:rPr>
              <a:t>judgest</a:t>
            </a:r>
            <a:r>
              <a:rPr lang="en-US" sz="1100" b="1" i="1" dirty="0">
                <a:solidFill>
                  <a:srgbClr val="CC6600"/>
                </a:solidFill>
              </a:rPr>
              <a:t> them which do such things, and </a:t>
            </a:r>
            <a:r>
              <a:rPr lang="en-US" sz="1100" b="1" i="1" dirty="0" err="1">
                <a:solidFill>
                  <a:srgbClr val="CC6600"/>
                </a:solidFill>
              </a:rPr>
              <a:t>doest</a:t>
            </a:r>
            <a:r>
              <a:rPr lang="en-US" sz="1100" b="1" i="1" dirty="0">
                <a:solidFill>
                  <a:srgbClr val="CC6600"/>
                </a:solidFill>
              </a:rPr>
              <a:t> the same, that thou shalt escape the judgment of God? </a:t>
            </a:r>
          </a:p>
          <a:p>
            <a:r>
              <a:rPr lang="en-US" sz="1100" b="1" dirty="0">
                <a:solidFill>
                  <a:srgbClr val="FF0000"/>
                </a:solidFill>
              </a:rPr>
              <a:t>    Rom 2:4, </a:t>
            </a:r>
            <a:r>
              <a:rPr lang="en-US" sz="1100" b="1" i="1" dirty="0">
                <a:solidFill>
                  <a:srgbClr val="CC6600"/>
                </a:solidFill>
              </a:rPr>
              <a:t>Or </a:t>
            </a:r>
            <a:r>
              <a:rPr lang="en-US" sz="1100" b="1" i="1" dirty="0" err="1">
                <a:solidFill>
                  <a:srgbClr val="CC6600"/>
                </a:solidFill>
              </a:rPr>
              <a:t>despisest</a:t>
            </a:r>
            <a:r>
              <a:rPr lang="en-US" sz="1100" b="1" i="1" dirty="0">
                <a:solidFill>
                  <a:srgbClr val="CC6600"/>
                </a:solidFill>
              </a:rPr>
              <a:t> thou the riches of his goodness and forbearance and longsuffering; not knowing that the goodness of God leadeth thee to repentance?</a:t>
            </a:r>
          </a:p>
        </p:txBody>
      </p:sp>
      <p:sp>
        <p:nvSpPr>
          <p:cNvPr id="3" name="TextBox 2">
            <a:extLst>
              <a:ext uri="{FF2B5EF4-FFF2-40B4-BE49-F238E27FC236}">
                <a16:creationId xmlns:a16="http://schemas.microsoft.com/office/drawing/2014/main" id="{68DDEB5C-ED1F-48C4-AD52-EC62EC781ED4}"/>
              </a:ext>
            </a:extLst>
          </p:cNvPr>
          <p:cNvSpPr txBox="1"/>
          <p:nvPr/>
        </p:nvSpPr>
        <p:spPr>
          <a:xfrm>
            <a:off x="7022237" y="-17755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EAA3F097-8118-4087-A4A1-79601BD60A64}"/>
              </a:ext>
            </a:extLst>
          </p:cNvPr>
          <p:cNvSpPr txBox="1"/>
          <p:nvPr/>
        </p:nvSpPr>
        <p:spPr>
          <a:xfrm>
            <a:off x="9294920" y="408374"/>
            <a:ext cx="2388094" cy="1200329"/>
          </a:xfrm>
          <a:prstGeom prst="rect">
            <a:avLst/>
          </a:prstGeom>
          <a:noFill/>
          <a:ln w="38100">
            <a:solidFill>
              <a:schemeClr val="tx1"/>
            </a:solidFill>
          </a:ln>
        </p:spPr>
        <p:txBody>
          <a:bodyPr wrap="square" rtlCol="0">
            <a:spAutoFit/>
          </a:bodyPr>
          <a:lstStyle/>
          <a:p>
            <a:pPr algn="ctr"/>
            <a:r>
              <a:rPr lang="en-US" b="1" dirty="0"/>
              <a:t>The Epistle of </a:t>
            </a:r>
          </a:p>
          <a:p>
            <a:pPr algn="ctr"/>
            <a:r>
              <a:rPr lang="en-US" b="1" dirty="0"/>
              <a:t>Paul the Apostle to the </a:t>
            </a:r>
            <a:r>
              <a:rPr lang="en-US" sz="2000" b="1" dirty="0">
                <a:solidFill>
                  <a:srgbClr val="FF0000"/>
                </a:solidFill>
              </a:rPr>
              <a:t>Romans</a:t>
            </a:r>
          </a:p>
          <a:p>
            <a:pPr algn="ctr"/>
            <a:r>
              <a:rPr lang="en-US" sz="1600" b="1" dirty="0">
                <a:solidFill>
                  <a:srgbClr val="FF0000"/>
                </a:solidFill>
              </a:rPr>
              <a:t>1:1 - 2:4</a:t>
            </a:r>
          </a:p>
        </p:txBody>
      </p:sp>
      <p:sp>
        <p:nvSpPr>
          <p:cNvPr id="5" name="Rectangle 4">
            <a:extLst>
              <a:ext uri="{FF2B5EF4-FFF2-40B4-BE49-F238E27FC236}">
                <a16:creationId xmlns:a16="http://schemas.microsoft.com/office/drawing/2014/main" id="{424E60AD-73DD-43F2-8E71-6C970FA8B322}"/>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80561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1B128F-1293-43B4-A4FB-DBADE0C527B7}"/>
              </a:ext>
            </a:extLst>
          </p:cNvPr>
          <p:cNvSpPr txBox="1"/>
          <p:nvPr/>
        </p:nvSpPr>
        <p:spPr>
          <a:xfrm>
            <a:off x="115409" y="416399"/>
            <a:ext cx="5893963" cy="6286144"/>
          </a:xfrm>
          <a:prstGeom prst="rect">
            <a:avLst/>
          </a:prstGeom>
          <a:noFill/>
          <a:ln>
            <a:noFill/>
          </a:ln>
        </p:spPr>
        <p:txBody>
          <a:bodyPr wrap="square" rtlCol="0">
            <a:spAutoFit/>
          </a:bodyPr>
          <a:lstStyle/>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 1</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Paul, a servant of Jesus Christ, called to be an apostle,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separated unto the gospel of God,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2</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(Which he had promised afore by his prophets in the holy scriptures,)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3</a:t>
            </a:r>
            <a:endParaRPr lang="en-US" sz="1000" b="1" i="1" dirty="0">
              <a:solidFill>
                <a:srgbClr val="CC6600"/>
              </a:solidFill>
              <a:latin typeface="Times New Roman" panose="02020603050405020304" pitchFamily="18" charset="0"/>
              <a:cs typeface="Times New Roman" panose="02020603050405020304" pitchFamily="18" charset="0"/>
            </a:endParaRP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Concerning his Son Jesus Christ our Lord,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which was made of the seed of David according to the flesh;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4</a:t>
            </a:r>
            <a:endParaRPr lang="en-US" sz="1000" b="1" i="1" dirty="0">
              <a:solidFill>
                <a:srgbClr val="CC6600"/>
              </a:solidFill>
              <a:latin typeface="Times New Roman" panose="02020603050405020304" pitchFamily="18" charset="0"/>
              <a:cs typeface="Times New Roman" panose="02020603050405020304" pitchFamily="18" charset="0"/>
            </a:endParaRP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And declared to be the Son of God with power,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according to the spirit of holiness,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by the resurrection from the dead: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5</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By whom we have received grace and apostleship,</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obedience to the faith among all nations,</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his name: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6</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Among whom are ye also the called of Jesus Christ: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7</a:t>
            </a:r>
            <a:endParaRPr lang="en-US" sz="1000" b="1" i="1" dirty="0">
              <a:solidFill>
                <a:srgbClr val="CC6600"/>
              </a:solidFill>
              <a:latin typeface="Times New Roman" panose="02020603050405020304" pitchFamily="18" charset="0"/>
              <a:cs typeface="Times New Roman" panose="02020603050405020304" pitchFamily="18" charset="0"/>
            </a:endParaRP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To all that be in Rome, beloved of God, called to be saints: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Grace to you and peace from God our Father, and the Lord Jesus Christ. </a:t>
            </a:r>
          </a:p>
        </p:txBody>
      </p:sp>
      <p:sp>
        <p:nvSpPr>
          <p:cNvPr id="6" name="TextBox 5">
            <a:extLst>
              <a:ext uri="{FF2B5EF4-FFF2-40B4-BE49-F238E27FC236}">
                <a16:creationId xmlns:a16="http://schemas.microsoft.com/office/drawing/2014/main" id="{BD4D9DC3-0646-447C-9F89-E1E7AA795786}"/>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7" name="Rectangle: Rounded Corners 6">
            <a:extLst>
              <a:ext uri="{FF2B5EF4-FFF2-40B4-BE49-F238E27FC236}">
                <a16:creationId xmlns:a16="http://schemas.microsoft.com/office/drawing/2014/main" id="{55599AF7-7775-495D-AAEF-745A6665FA3C}"/>
              </a:ext>
            </a:extLst>
          </p:cNvPr>
          <p:cNvSpPr/>
          <p:nvPr/>
        </p:nvSpPr>
        <p:spPr>
          <a:xfrm>
            <a:off x="1606672" y="788524"/>
            <a:ext cx="587141" cy="2021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590B50FF-1E49-4874-A9F8-031C72FB2089}"/>
              </a:ext>
            </a:extLst>
          </p:cNvPr>
          <p:cNvSpPr/>
          <p:nvPr/>
        </p:nvSpPr>
        <p:spPr>
          <a:xfrm>
            <a:off x="3368095" y="779646"/>
            <a:ext cx="500514" cy="2021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7728CA95-36D5-420E-94D3-CFE484092E08}"/>
              </a:ext>
            </a:extLst>
          </p:cNvPr>
          <p:cNvSpPr/>
          <p:nvPr/>
        </p:nvSpPr>
        <p:spPr>
          <a:xfrm>
            <a:off x="4466123" y="779646"/>
            <a:ext cx="625642" cy="2021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D37A276-0103-46C7-A2F5-363B37BC1EBA}"/>
              </a:ext>
            </a:extLst>
          </p:cNvPr>
          <p:cNvSpPr/>
          <p:nvPr/>
        </p:nvSpPr>
        <p:spPr>
          <a:xfrm>
            <a:off x="1761313" y="1097170"/>
            <a:ext cx="1166261" cy="2203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1F97D171-8DE5-4BD0-828E-ED379C970119}"/>
              </a:ext>
            </a:extLst>
          </p:cNvPr>
          <p:cNvSpPr/>
          <p:nvPr/>
        </p:nvSpPr>
        <p:spPr>
          <a:xfrm>
            <a:off x="3209388" y="1097170"/>
            <a:ext cx="1166261" cy="2203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89928E5B-F6A6-44EA-89D4-E9F0EB63D9B7}"/>
              </a:ext>
            </a:extLst>
          </p:cNvPr>
          <p:cNvSpPr/>
          <p:nvPr/>
        </p:nvSpPr>
        <p:spPr>
          <a:xfrm>
            <a:off x="1674796" y="4563122"/>
            <a:ext cx="1607419" cy="2203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A7A7D32C-6B61-4DDA-8C13-6129E1DA4D6F}"/>
              </a:ext>
            </a:extLst>
          </p:cNvPr>
          <p:cNvSpPr/>
          <p:nvPr/>
        </p:nvSpPr>
        <p:spPr>
          <a:xfrm>
            <a:off x="3031958" y="5462666"/>
            <a:ext cx="750770" cy="1746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B9BD1601-70D9-48DA-8B84-1B28EA8173E3}"/>
              </a:ext>
            </a:extLst>
          </p:cNvPr>
          <p:cNvSpPr/>
          <p:nvPr/>
        </p:nvSpPr>
        <p:spPr>
          <a:xfrm>
            <a:off x="3800375" y="5990451"/>
            <a:ext cx="1406892" cy="2021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8CE5EF39-BD6C-4116-B404-0988C9B398C5}"/>
              </a:ext>
            </a:extLst>
          </p:cNvPr>
          <p:cNvSpPr/>
          <p:nvPr/>
        </p:nvSpPr>
        <p:spPr>
          <a:xfrm>
            <a:off x="677732" y="2147928"/>
            <a:ext cx="4690334" cy="17843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9860C854-813B-46ED-93EE-FDFDA7BDB514}"/>
              </a:ext>
            </a:extLst>
          </p:cNvPr>
          <p:cNvSpPr/>
          <p:nvPr/>
        </p:nvSpPr>
        <p:spPr>
          <a:xfrm>
            <a:off x="2501821" y="4880755"/>
            <a:ext cx="1078028" cy="2203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494BD8C-76DF-4065-93C5-03DBA69517D6}"/>
              </a:ext>
            </a:extLst>
          </p:cNvPr>
          <p:cNvSpPr txBox="1"/>
          <p:nvPr/>
        </p:nvSpPr>
        <p:spPr>
          <a:xfrm>
            <a:off x="798989" y="79899"/>
            <a:ext cx="1693953"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Paul’s Greeting</a:t>
            </a:r>
          </a:p>
        </p:txBody>
      </p:sp>
      <p:sp>
        <p:nvSpPr>
          <p:cNvPr id="22" name="Rectangle: Rounded Corners 21">
            <a:extLst>
              <a:ext uri="{FF2B5EF4-FFF2-40B4-BE49-F238E27FC236}">
                <a16:creationId xmlns:a16="http://schemas.microsoft.com/office/drawing/2014/main" id="{DAB49017-378E-4E7C-847E-DC5EFC92D559}"/>
              </a:ext>
            </a:extLst>
          </p:cNvPr>
          <p:cNvSpPr/>
          <p:nvPr/>
        </p:nvSpPr>
        <p:spPr>
          <a:xfrm>
            <a:off x="327260" y="6312810"/>
            <a:ext cx="533874" cy="2203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FA2A8B5-0F98-4E44-9902-007767688D58}"/>
              </a:ext>
            </a:extLst>
          </p:cNvPr>
          <p:cNvSpPr/>
          <p:nvPr/>
        </p:nvSpPr>
        <p:spPr>
          <a:xfrm>
            <a:off x="1674796" y="6312810"/>
            <a:ext cx="446967" cy="2203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48D05D2-F271-4C7A-AD0A-0D0CD2081C78}"/>
              </a:ext>
            </a:extLst>
          </p:cNvPr>
          <p:cNvSpPr txBox="1"/>
          <p:nvPr/>
        </p:nvSpPr>
        <p:spPr>
          <a:xfrm>
            <a:off x="6104471" y="303631"/>
            <a:ext cx="5972120"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Many modern bibles say ‘</a:t>
            </a:r>
            <a:r>
              <a:rPr lang="en-US" sz="1200" i="1" dirty="0">
                <a:latin typeface="Times New Roman" panose="02020603050405020304" pitchFamily="18" charset="0"/>
                <a:cs typeface="Times New Roman" panose="02020603050405020304" pitchFamily="18" charset="0"/>
              </a:rPr>
              <a:t>slave</a:t>
            </a:r>
            <a:r>
              <a:rPr lang="en-US" sz="1200" dirty="0">
                <a:latin typeface="Times New Roman" panose="02020603050405020304" pitchFamily="18" charset="0"/>
                <a:cs typeface="Times New Roman" panose="02020603050405020304" pitchFamily="18" charset="0"/>
              </a:rPr>
              <a:t>’ or ‘</a:t>
            </a:r>
            <a:r>
              <a:rPr lang="en-US" sz="1200" i="1" dirty="0">
                <a:latin typeface="Times New Roman" panose="02020603050405020304" pitchFamily="18" charset="0"/>
                <a:cs typeface="Times New Roman" panose="02020603050405020304" pitchFamily="18" charset="0"/>
              </a:rPr>
              <a:t>servant owned by Christ.</a:t>
            </a:r>
            <a:r>
              <a:rPr lang="en-US" sz="1200" dirty="0">
                <a:latin typeface="Times New Roman" panose="02020603050405020304" pitchFamily="18" charset="0"/>
                <a:cs typeface="Times New Roman" panose="02020603050405020304" pitchFamily="18" charset="0"/>
              </a:rPr>
              <a:t>’ Paul states he was ‘called’ and while we read that it was a difficult ‘experience,’ he still does serve by choice. He could have even left but he chose </a:t>
            </a:r>
            <a:r>
              <a:rPr lang="en-US" sz="1200" b="1" i="1" dirty="0">
                <a:solidFill>
                  <a:srgbClr val="CC6600"/>
                </a:solidFill>
                <a:latin typeface="Times New Roman" panose="02020603050405020304" pitchFamily="18" charset="0"/>
                <a:cs typeface="Times New Roman" panose="02020603050405020304" pitchFamily="18" charset="0"/>
              </a:rPr>
              <a:t>‘to abide in the flesh is more needful for you</a:t>
            </a:r>
            <a:r>
              <a:rPr lang="en-US" sz="1200" dirty="0">
                <a:latin typeface="Times New Roman" panose="02020603050405020304" pitchFamily="18" charset="0"/>
                <a:cs typeface="Times New Roman" panose="02020603050405020304" pitchFamily="18" charset="0"/>
              </a:rPr>
              <a:t>.’  </a:t>
            </a:r>
            <a:r>
              <a:rPr lang="en-US" sz="1200" dirty="0">
                <a:solidFill>
                  <a:srgbClr val="FF0000"/>
                </a:solidFill>
                <a:latin typeface="Times New Roman" panose="02020603050405020304" pitchFamily="18" charset="0"/>
                <a:cs typeface="Times New Roman" panose="02020603050405020304" pitchFamily="18" charset="0"/>
              </a:rPr>
              <a:t>Philippians 1:21-24</a:t>
            </a:r>
          </a:p>
        </p:txBody>
      </p:sp>
      <p:sp>
        <p:nvSpPr>
          <p:cNvPr id="10" name="TextBox 9">
            <a:extLst>
              <a:ext uri="{FF2B5EF4-FFF2-40B4-BE49-F238E27FC236}">
                <a16:creationId xmlns:a16="http://schemas.microsoft.com/office/drawing/2014/main" id="{BA6A51F7-6AC0-400F-9E6F-1D5457141FA6}"/>
              </a:ext>
            </a:extLst>
          </p:cNvPr>
          <p:cNvSpPr txBox="1"/>
          <p:nvPr/>
        </p:nvSpPr>
        <p:spPr>
          <a:xfrm>
            <a:off x="6096000" y="885945"/>
            <a:ext cx="5972120"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A study of the word ‘</a:t>
            </a:r>
            <a:r>
              <a:rPr lang="en-US" sz="1200" b="1" dirty="0">
                <a:solidFill>
                  <a:srgbClr val="CC6600"/>
                </a:solidFill>
                <a:latin typeface="Times New Roman" panose="02020603050405020304" pitchFamily="18" charset="0"/>
                <a:cs typeface="Times New Roman" panose="02020603050405020304" pitchFamily="18" charset="0"/>
              </a:rPr>
              <a:t>called</a:t>
            </a:r>
            <a:r>
              <a:rPr lang="en-US" sz="1200" dirty="0">
                <a:latin typeface="Times New Roman" panose="02020603050405020304" pitchFamily="18" charset="0"/>
                <a:cs typeface="Times New Roman" panose="02020603050405020304" pitchFamily="18" charset="0"/>
              </a:rPr>
              <a:t>’ shows that there are no ‘</a:t>
            </a:r>
            <a:r>
              <a:rPr lang="en-US" sz="1200" i="1" dirty="0">
                <a:latin typeface="Times New Roman" panose="02020603050405020304" pitchFamily="18" charset="0"/>
                <a:cs typeface="Times New Roman" panose="02020603050405020304" pitchFamily="18" charset="0"/>
              </a:rPr>
              <a:t>callings</a:t>
            </a:r>
            <a:r>
              <a:rPr lang="en-US" sz="1200" dirty="0">
                <a:latin typeface="Times New Roman" panose="02020603050405020304" pitchFamily="18" charset="0"/>
                <a:cs typeface="Times New Roman" panose="02020603050405020304" pitchFamily="18" charset="0"/>
              </a:rPr>
              <a:t>’ today such as we hear from pastors and missionaries drumming up spirituality, prestige and money. Those callings were not ‘true,’ because over many years, I have seen God ‘</a:t>
            </a:r>
            <a:r>
              <a:rPr lang="en-US" sz="1200" i="1" dirty="0">
                <a:latin typeface="Times New Roman" panose="02020603050405020304" pitchFamily="18" charset="0"/>
                <a:cs typeface="Times New Roman" panose="02020603050405020304" pitchFamily="18" charset="0"/>
              </a:rPr>
              <a:t>change his mind</a:t>
            </a:r>
            <a:r>
              <a:rPr lang="en-US" sz="1200" dirty="0">
                <a:latin typeface="Times New Roman" panose="02020603050405020304" pitchFamily="18" charset="0"/>
                <a:cs typeface="Times New Roman" panose="02020603050405020304" pitchFamily="18" charset="0"/>
              </a:rPr>
              <a:t>’ with most of them! </a:t>
            </a:r>
            <a:r>
              <a:rPr lang="en-US" sz="1200" i="1" dirty="0">
                <a:latin typeface="Times New Roman" panose="02020603050405020304" pitchFamily="18" charset="0"/>
                <a:cs typeface="Times New Roman" panose="02020603050405020304" pitchFamily="18" charset="0"/>
              </a:rPr>
              <a:t>(go ahead and do your own study on the words ‘call,’ ‘called,’ ‘calling;’ that’s how it’s done)</a:t>
            </a:r>
          </a:p>
        </p:txBody>
      </p:sp>
      <p:cxnSp>
        <p:nvCxnSpPr>
          <p:cNvPr id="26" name="Straight Arrow Connector 25">
            <a:extLst>
              <a:ext uri="{FF2B5EF4-FFF2-40B4-BE49-F238E27FC236}">
                <a16:creationId xmlns:a16="http://schemas.microsoft.com/office/drawing/2014/main" id="{19381878-7308-4779-99AC-FB25A70BC053}"/>
              </a:ext>
            </a:extLst>
          </p:cNvPr>
          <p:cNvCxnSpPr/>
          <p:nvPr/>
        </p:nvCxnSpPr>
        <p:spPr>
          <a:xfrm flipV="1">
            <a:off x="2121763" y="426127"/>
            <a:ext cx="4065973" cy="362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6FED176-60B3-4C46-A50C-A354DE7DE2EA}"/>
              </a:ext>
            </a:extLst>
          </p:cNvPr>
          <p:cNvCxnSpPr>
            <a:stCxn id="8" idx="0"/>
          </p:cNvCxnSpPr>
          <p:nvPr/>
        </p:nvCxnSpPr>
        <p:spPr>
          <a:xfrm>
            <a:off x="3618352" y="779646"/>
            <a:ext cx="2564278" cy="211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556C056-668F-41D6-9402-D8D539E1511F}"/>
              </a:ext>
            </a:extLst>
          </p:cNvPr>
          <p:cNvSpPr txBox="1"/>
          <p:nvPr/>
        </p:nvSpPr>
        <p:spPr>
          <a:xfrm>
            <a:off x="6104471" y="1652394"/>
            <a:ext cx="5955179"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If you have ever wondered who ‘</a:t>
            </a:r>
            <a:r>
              <a:rPr lang="en-US" sz="1200" b="1" i="1" dirty="0">
                <a:solidFill>
                  <a:srgbClr val="CC6600"/>
                </a:solidFill>
                <a:latin typeface="Times New Roman" panose="02020603050405020304" pitchFamily="18" charset="0"/>
                <a:cs typeface="Times New Roman" panose="02020603050405020304" pitchFamily="18" charset="0"/>
              </a:rPr>
              <a:t>the called</a:t>
            </a:r>
            <a:r>
              <a:rPr lang="en-US" sz="1200" dirty="0">
                <a:latin typeface="Times New Roman" panose="02020603050405020304" pitchFamily="18" charset="0"/>
                <a:cs typeface="Times New Roman" panose="02020603050405020304" pitchFamily="18" charset="0"/>
              </a:rPr>
              <a:t>’  were in </a:t>
            </a:r>
            <a:r>
              <a:rPr lang="en-US" sz="1200" b="1" dirty="0">
                <a:solidFill>
                  <a:srgbClr val="FF0000"/>
                </a:solidFill>
                <a:latin typeface="Times New Roman" panose="02020603050405020304" pitchFamily="18" charset="0"/>
                <a:cs typeface="Times New Roman" panose="02020603050405020304" pitchFamily="18" charset="0"/>
              </a:rPr>
              <a:t>Romans 8:28</a:t>
            </a:r>
            <a:r>
              <a:rPr lang="en-US" sz="1200" dirty="0">
                <a:latin typeface="Times New Roman" panose="02020603050405020304" pitchFamily="18" charset="0"/>
                <a:cs typeface="Times New Roman" panose="02020603050405020304" pitchFamily="18" charset="0"/>
              </a:rPr>
              <a:t>, we see that it is us, if we are putting our trust (</a:t>
            </a:r>
            <a:r>
              <a:rPr lang="en-US" sz="1200" b="1" dirty="0">
                <a:solidFill>
                  <a:srgbClr val="FF0000"/>
                </a:solidFill>
                <a:latin typeface="Times New Roman" panose="02020603050405020304" pitchFamily="18" charset="0"/>
                <a:cs typeface="Times New Roman" panose="02020603050405020304" pitchFamily="18" charset="0"/>
              </a:rPr>
              <a:t>Ephesians 3:12,13</a:t>
            </a:r>
            <a:r>
              <a:rPr lang="en-US" sz="1200" dirty="0">
                <a:latin typeface="Times New Roman" panose="02020603050405020304" pitchFamily="18" charset="0"/>
                <a:cs typeface="Times New Roman" panose="02020603050405020304" pitchFamily="18" charset="0"/>
              </a:rPr>
              <a:t>) in the Risen Saviour Jesus Christ according to Paul and as found in a King James Bible; the inspired, preserved and </a:t>
            </a:r>
            <a:r>
              <a:rPr lang="en-US" sz="1200" b="1" i="1" dirty="0">
                <a:solidFill>
                  <a:srgbClr val="CC6600"/>
                </a:solidFill>
                <a:latin typeface="Times New Roman" panose="02020603050405020304" pitchFamily="18" charset="0"/>
                <a:cs typeface="Times New Roman" panose="02020603050405020304" pitchFamily="18" charset="0"/>
              </a:rPr>
              <a:t>that which is perfect Bible </a:t>
            </a:r>
            <a:r>
              <a:rPr lang="en-US" sz="1200" dirty="0">
                <a:latin typeface="Times New Roman" panose="02020603050405020304" pitchFamily="18" charset="0"/>
                <a:cs typeface="Times New Roman" panose="02020603050405020304" pitchFamily="18" charset="0"/>
              </a:rPr>
              <a:t>and has come!  Our ‘calling’ is </a:t>
            </a:r>
            <a:r>
              <a:rPr lang="en-US" sz="1200" b="1" i="1" dirty="0">
                <a:solidFill>
                  <a:srgbClr val="CC6600"/>
                </a:solidFill>
                <a:latin typeface="Times New Roman" panose="02020603050405020304" pitchFamily="18" charset="0"/>
                <a:cs typeface="Times New Roman" panose="02020603050405020304" pitchFamily="18" charset="0"/>
              </a:rPr>
              <a:t>to be saints; </a:t>
            </a:r>
            <a:r>
              <a:rPr lang="en-US" sz="1200" dirty="0">
                <a:latin typeface="Times New Roman" panose="02020603050405020304" pitchFamily="18" charset="0"/>
                <a:cs typeface="Times New Roman" panose="02020603050405020304" pitchFamily="18" charset="0"/>
              </a:rPr>
              <a:t>we are joint-heirs. See </a:t>
            </a:r>
            <a:r>
              <a:rPr lang="en-US" sz="1200" b="1" dirty="0">
                <a:solidFill>
                  <a:srgbClr val="FF0000"/>
                </a:solidFill>
                <a:latin typeface="Times New Roman" panose="02020603050405020304" pitchFamily="18" charset="0"/>
                <a:cs typeface="Times New Roman" panose="02020603050405020304" pitchFamily="18" charset="0"/>
              </a:rPr>
              <a:t>Eph 2 </a:t>
            </a:r>
            <a:r>
              <a:rPr lang="en-US" sz="1200" dirty="0">
                <a:latin typeface="Times New Roman" panose="02020603050405020304" pitchFamily="18" charset="0"/>
                <a:cs typeface="Times New Roman" panose="02020603050405020304" pitchFamily="18" charset="0"/>
              </a:rPr>
              <a:t>for the details!</a:t>
            </a:r>
          </a:p>
        </p:txBody>
      </p:sp>
      <p:cxnSp>
        <p:nvCxnSpPr>
          <p:cNvPr id="35" name="Straight Arrow Connector 34">
            <a:extLst>
              <a:ext uri="{FF2B5EF4-FFF2-40B4-BE49-F238E27FC236}">
                <a16:creationId xmlns:a16="http://schemas.microsoft.com/office/drawing/2014/main" id="{C98CCC86-B7EA-49C3-8972-903E9BFFE1D9}"/>
              </a:ext>
            </a:extLst>
          </p:cNvPr>
          <p:cNvCxnSpPr>
            <a:cxnSpLocks/>
          </p:cNvCxnSpPr>
          <p:nvPr/>
        </p:nvCxnSpPr>
        <p:spPr>
          <a:xfrm flipV="1">
            <a:off x="3742248" y="2121683"/>
            <a:ext cx="2383739" cy="33101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6D8C6E0-B08F-405F-9B8A-E02E1A71BC40}"/>
              </a:ext>
            </a:extLst>
          </p:cNvPr>
          <p:cNvCxnSpPr>
            <a:stCxn id="18" idx="0"/>
          </p:cNvCxnSpPr>
          <p:nvPr/>
        </p:nvCxnSpPr>
        <p:spPr>
          <a:xfrm flipV="1">
            <a:off x="4503821" y="2147928"/>
            <a:ext cx="1609120" cy="38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1ED5E10B-3916-403A-B22F-D05E85BE14CA}"/>
              </a:ext>
            </a:extLst>
          </p:cNvPr>
          <p:cNvSpPr txBox="1"/>
          <p:nvPr/>
        </p:nvSpPr>
        <p:spPr>
          <a:xfrm>
            <a:off x="6112941" y="2420468"/>
            <a:ext cx="5946709"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Even though Paul was among all the apostles (eventually more than 12) and even considered himself </a:t>
            </a:r>
            <a:r>
              <a:rPr lang="en-US" sz="1200" b="1" i="1" dirty="0">
                <a:solidFill>
                  <a:srgbClr val="CC6600"/>
                </a:solidFill>
                <a:latin typeface="Times New Roman" panose="02020603050405020304" pitchFamily="18" charset="0"/>
                <a:cs typeface="Times New Roman" panose="02020603050405020304" pitchFamily="18" charset="0"/>
              </a:rPr>
              <a:t>the least of the apostles </a:t>
            </a:r>
            <a:r>
              <a:rPr lang="en-US" sz="1200" dirty="0">
                <a:latin typeface="Times New Roman" panose="02020603050405020304" pitchFamily="18" charset="0"/>
                <a:cs typeface="Times New Roman" panose="02020603050405020304" pitchFamily="18" charset="0"/>
              </a:rPr>
              <a:t>and </a:t>
            </a:r>
            <a:r>
              <a:rPr lang="en-US" sz="1200" b="1" i="1" dirty="0">
                <a:solidFill>
                  <a:srgbClr val="CC6600"/>
                </a:solidFill>
                <a:latin typeface="Times New Roman" panose="02020603050405020304" pitchFamily="18" charset="0"/>
                <a:cs typeface="Times New Roman" panose="02020603050405020304" pitchFamily="18" charset="0"/>
              </a:rPr>
              <a:t>not meet to be called an apostle</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I Cor 15:9</a:t>
            </a:r>
            <a:r>
              <a:rPr lang="en-US" sz="1200" dirty="0">
                <a:latin typeface="Times New Roman" panose="02020603050405020304" pitchFamily="18" charset="0"/>
                <a:cs typeface="Times New Roman" panose="02020603050405020304" pitchFamily="18" charset="0"/>
              </a:rPr>
              <a:t>) he is the ‘only’ the apostle that we are to follow.  His commission was to the uncircumcision – I call it the greater Commission.  </a:t>
            </a:r>
            <a:r>
              <a:rPr lang="en-US" sz="1200" b="1" dirty="0">
                <a:solidFill>
                  <a:srgbClr val="FF0000"/>
                </a:solidFill>
                <a:latin typeface="Times New Roman" panose="02020603050405020304" pitchFamily="18" charset="0"/>
                <a:cs typeface="Times New Roman" panose="02020603050405020304" pitchFamily="18" charset="0"/>
              </a:rPr>
              <a:t>Gal 2:7; Acts 13:47</a:t>
            </a:r>
            <a:r>
              <a:rPr lang="en-US" sz="1200" dirty="0">
                <a:latin typeface="Times New Roman" panose="02020603050405020304" pitchFamily="18" charset="0"/>
                <a:cs typeface="Times New Roman" panose="02020603050405020304" pitchFamily="18" charset="0"/>
              </a:rPr>
              <a:t>. While Jesus taught </a:t>
            </a:r>
            <a:r>
              <a:rPr lang="en-US" sz="1200" b="1" i="1" dirty="0">
                <a:solidFill>
                  <a:srgbClr val="CC6600"/>
                </a:solidFill>
                <a:latin typeface="Times New Roman" panose="02020603050405020304" pitchFamily="18" charset="0"/>
                <a:cs typeface="Times New Roman" panose="02020603050405020304" pitchFamily="18" charset="0"/>
              </a:rPr>
              <a:t>the way of God</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Matt 22:16</a:t>
            </a:r>
            <a:r>
              <a:rPr lang="en-US" sz="1200" dirty="0">
                <a:latin typeface="Times New Roman" panose="02020603050405020304" pitchFamily="18" charset="0"/>
                <a:cs typeface="Times New Roman" panose="02020603050405020304" pitchFamily="18" charset="0"/>
              </a:rPr>
              <a:t>), Paul taught </a:t>
            </a:r>
            <a:r>
              <a:rPr lang="en-US" sz="1200" b="1" i="1" dirty="0">
                <a:solidFill>
                  <a:srgbClr val="CC6600"/>
                </a:solidFill>
                <a:latin typeface="Times New Roman" panose="02020603050405020304" pitchFamily="18" charset="0"/>
                <a:cs typeface="Times New Roman" panose="02020603050405020304" pitchFamily="18" charset="0"/>
              </a:rPr>
              <a:t>the way of God more perfectly</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finished</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Acts 18:26</a:t>
            </a:r>
            <a:r>
              <a:rPr lang="en-US" sz="1200" dirty="0">
                <a:latin typeface="Times New Roman" panose="02020603050405020304" pitchFamily="18" charset="0"/>
                <a:cs typeface="Times New Roman" panose="02020603050405020304" pitchFamily="18" charset="0"/>
              </a:rPr>
              <a:t>)</a:t>
            </a:r>
          </a:p>
        </p:txBody>
      </p:sp>
      <p:sp>
        <p:nvSpPr>
          <p:cNvPr id="39" name="TextBox 38">
            <a:extLst>
              <a:ext uri="{FF2B5EF4-FFF2-40B4-BE49-F238E27FC236}">
                <a16:creationId xmlns:a16="http://schemas.microsoft.com/office/drawing/2014/main" id="{71AE474D-A867-4F9F-9341-F8A1BB5F5C02}"/>
              </a:ext>
            </a:extLst>
          </p:cNvPr>
          <p:cNvSpPr txBox="1"/>
          <p:nvPr/>
        </p:nvSpPr>
        <p:spPr>
          <a:xfrm>
            <a:off x="6087531" y="6076698"/>
            <a:ext cx="5989058"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 says </a:t>
            </a:r>
            <a:r>
              <a:rPr lang="en-US" sz="1200" spc="-150" dirty="0">
                <a:latin typeface="Times New Roman" panose="02020603050405020304" pitchFamily="18" charset="0"/>
                <a:cs typeface="Times New Roman" panose="02020603050405020304" pitchFamily="18" charset="0"/>
              </a:rPr>
              <a:t>‘</a:t>
            </a:r>
            <a:r>
              <a:rPr lang="en-US" sz="1200" b="1" i="1" dirty="0">
                <a:solidFill>
                  <a:srgbClr val="CC6600"/>
                </a:solidFill>
                <a:latin typeface="Times New Roman" panose="02020603050405020304" pitchFamily="18" charset="0"/>
                <a:cs typeface="Times New Roman" panose="02020603050405020304" pitchFamily="18" charset="0"/>
              </a:rPr>
              <a:t>grace and peace</a:t>
            </a:r>
            <a:r>
              <a:rPr lang="en-US" sz="1200" dirty="0">
                <a:latin typeface="Times New Roman" panose="02020603050405020304" pitchFamily="18" charset="0"/>
                <a:cs typeface="Times New Roman" panose="02020603050405020304" pitchFamily="18" charset="0"/>
              </a:rPr>
              <a:t>’ to us at least 78 times. If you read, study and follow Paul’s manner of life, no matter what goes on in your life - good/bad, easy/hard - you will understand his grace and peace because it will be real as it will </a:t>
            </a:r>
            <a:r>
              <a:rPr lang="en-US" sz="1200" b="1" dirty="0">
                <a:latin typeface="Times New Roman" panose="02020603050405020304" pitchFamily="18" charset="0"/>
                <a:cs typeface="Times New Roman" panose="02020603050405020304" pitchFamily="18" charset="0"/>
              </a:rPr>
              <a:t>not</a:t>
            </a:r>
            <a:r>
              <a:rPr lang="en-US" sz="1200" dirty="0">
                <a:latin typeface="Times New Roman" panose="02020603050405020304" pitchFamily="18" charset="0"/>
                <a:cs typeface="Times New Roman" panose="02020603050405020304" pitchFamily="18" charset="0"/>
              </a:rPr>
              <a:t> be based on your ‘</a:t>
            </a:r>
            <a:r>
              <a:rPr lang="en-US" sz="1200" i="1" dirty="0">
                <a:latin typeface="Times New Roman" panose="02020603050405020304" pitchFamily="18" charset="0"/>
                <a:cs typeface="Times New Roman" panose="02020603050405020304" pitchFamily="18" charset="0"/>
              </a:rPr>
              <a:t>religion</a:t>
            </a:r>
            <a:r>
              <a:rPr lang="en-US" sz="1200" dirty="0">
                <a:latin typeface="Times New Roman" panose="02020603050405020304" pitchFamily="18" charset="0"/>
                <a:cs typeface="Times New Roman" panose="02020603050405020304" pitchFamily="18" charset="0"/>
              </a:rPr>
              <a:t>’ or ‘</a:t>
            </a:r>
            <a:r>
              <a:rPr lang="en-US" sz="1200" i="1" dirty="0">
                <a:latin typeface="Times New Roman" panose="02020603050405020304" pitchFamily="18" charset="0"/>
                <a:cs typeface="Times New Roman" panose="02020603050405020304" pitchFamily="18" charset="0"/>
              </a:rPr>
              <a:t>walk</a:t>
            </a:r>
            <a:r>
              <a:rPr lang="en-US" sz="1200" dirty="0">
                <a:latin typeface="Times New Roman" panose="02020603050405020304" pitchFamily="18" charset="0"/>
                <a:cs typeface="Times New Roman" panose="02020603050405020304" pitchFamily="18" charset="0"/>
              </a:rPr>
              <a:t>.’</a:t>
            </a:r>
          </a:p>
        </p:txBody>
      </p:sp>
      <p:cxnSp>
        <p:nvCxnSpPr>
          <p:cNvPr id="41" name="Straight Arrow Connector 40">
            <a:extLst>
              <a:ext uri="{FF2B5EF4-FFF2-40B4-BE49-F238E27FC236}">
                <a16:creationId xmlns:a16="http://schemas.microsoft.com/office/drawing/2014/main" id="{5031FF6E-892F-45C0-BC66-AAF2B997628D}"/>
              </a:ext>
            </a:extLst>
          </p:cNvPr>
          <p:cNvCxnSpPr/>
          <p:nvPr/>
        </p:nvCxnSpPr>
        <p:spPr>
          <a:xfrm>
            <a:off x="505609" y="6312810"/>
            <a:ext cx="56770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B691F61-E4C0-4020-949A-5DD57B0AA213}"/>
              </a:ext>
            </a:extLst>
          </p:cNvPr>
          <p:cNvSpPr txBox="1"/>
          <p:nvPr/>
        </p:nvSpPr>
        <p:spPr>
          <a:xfrm>
            <a:off x="6096000" y="5483747"/>
            <a:ext cx="5963650"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There is nothing in the Scriptures about being ‘</a:t>
            </a:r>
            <a:r>
              <a:rPr lang="en-US" sz="1200" i="1" dirty="0">
                <a:latin typeface="Times New Roman" panose="02020603050405020304" pitchFamily="18" charset="0"/>
                <a:cs typeface="Times New Roman" panose="02020603050405020304" pitchFamily="18" charset="0"/>
              </a:rPr>
              <a:t>obedient to baptism</a:t>
            </a:r>
            <a:r>
              <a:rPr lang="en-US" sz="1200" dirty="0">
                <a:latin typeface="Times New Roman" panose="02020603050405020304" pitchFamily="18" charset="0"/>
                <a:cs typeface="Times New Roman" panose="02020603050405020304" pitchFamily="18" charset="0"/>
              </a:rPr>
              <a:t>.’ It is </a:t>
            </a:r>
            <a:r>
              <a:rPr lang="en-US" sz="1200" b="1" i="1" dirty="0">
                <a:solidFill>
                  <a:srgbClr val="CC6600"/>
                </a:solidFill>
                <a:latin typeface="Times New Roman" panose="02020603050405020304" pitchFamily="18" charset="0"/>
                <a:cs typeface="Times New Roman" panose="02020603050405020304" pitchFamily="18" charset="0"/>
              </a:rPr>
              <a:t>obedience to the faith</a:t>
            </a:r>
            <a:r>
              <a:rPr lang="en-US" sz="1200" dirty="0">
                <a:latin typeface="Times New Roman" panose="02020603050405020304" pitchFamily="18" charset="0"/>
                <a:cs typeface="Times New Roman" panose="02020603050405020304" pitchFamily="18" charset="0"/>
              </a:rPr>
              <a:t> and </a:t>
            </a:r>
            <a:r>
              <a:rPr lang="en-US" sz="1200" b="1" i="1" dirty="0">
                <a:solidFill>
                  <a:srgbClr val="CC6600"/>
                </a:solidFill>
                <a:latin typeface="Times New Roman" panose="02020603050405020304" pitchFamily="18" charset="0"/>
                <a:cs typeface="Times New Roman" panose="02020603050405020304" pitchFamily="18" charset="0"/>
              </a:rPr>
              <a:t>obedience of faith</a:t>
            </a:r>
            <a:r>
              <a:rPr lang="en-US" sz="1200" dirty="0">
                <a:latin typeface="Times New Roman" panose="02020603050405020304" pitchFamily="18" charset="0"/>
                <a:cs typeface="Times New Roman" panose="02020603050405020304" pitchFamily="18" charset="0"/>
              </a:rPr>
              <a:t>, now made known </a:t>
            </a:r>
            <a:r>
              <a:rPr lang="en-US" sz="1200" b="1" i="1" dirty="0">
                <a:solidFill>
                  <a:srgbClr val="CC6600"/>
                </a:solidFill>
                <a:latin typeface="Times New Roman" panose="02020603050405020304" pitchFamily="18" charset="0"/>
                <a:cs typeface="Times New Roman" panose="02020603050405020304" pitchFamily="18" charset="0"/>
              </a:rPr>
              <a:t>among all nations</a:t>
            </a:r>
            <a:r>
              <a:rPr lang="en-US" sz="1200" dirty="0">
                <a:latin typeface="Times New Roman" panose="02020603050405020304" pitchFamily="18" charset="0"/>
                <a:cs typeface="Times New Roman" panose="02020603050405020304" pitchFamily="18" charset="0"/>
              </a:rPr>
              <a:t>. Besides, none of it applies to any of us as any personal command; it is referring to Paul and his apostles.  </a:t>
            </a:r>
            <a:r>
              <a:rPr lang="en-US" sz="1200" b="1" dirty="0">
                <a:solidFill>
                  <a:srgbClr val="FF0000"/>
                </a:solidFill>
                <a:latin typeface="Times New Roman" panose="02020603050405020304" pitchFamily="18" charset="0"/>
                <a:cs typeface="Times New Roman" panose="02020603050405020304" pitchFamily="18" charset="0"/>
              </a:rPr>
              <a:t>Rom 16:26.</a:t>
            </a:r>
          </a:p>
        </p:txBody>
      </p:sp>
      <p:sp>
        <p:nvSpPr>
          <p:cNvPr id="43" name="TextBox 42">
            <a:extLst>
              <a:ext uri="{FF2B5EF4-FFF2-40B4-BE49-F238E27FC236}">
                <a16:creationId xmlns:a16="http://schemas.microsoft.com/office/drawing/2014/main" id="{D1607C74-DA26-453B-83C5-50BAEA0338E1}"/>
              </a:ext>
            </a:extLst>
          </p:cNvPr>
          <p:cNvSpPr txBox="1"/>
          <p:nvPr/>
        </p:nvSpPr>
        <p:spPr>
          <a:xfrm>
            <a:off x="6093562" y="4317279"/>
            <a:ext cx="5946708" cy="1015663"/>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Now to him that is of power to stablish you according to my gospel, and the preaching of Jesus Christ, according to the revelation of the mystery, which was kept secret since the world began, But now is made manifest, and by the scriptures of the prophets, according to the commandment of the everlasting God, made known to all nations for the obedience of faith:  </a:t>
            </a:r>
            <a:r>
              <a:rPr lang="en-US" sz="1200" b="1" dirty="0">
                <a:solidFill>
                  <a:srgbClr val="FF0000"/>
                </a:solidFill>
                <a:latin typeface="Times New Roman" panose="02020603050405020304" pitchFamily="18" charset="0"/>
                <a:cs typeface="Times New Roman" panose="02020603050405020304" pitchFamily="18" charset="0"/>
              </a:rPr>
              <a:t>Romans 16:25,26</a:t>
            </a:r>
          </a:p>
        </p:txBody>
      </p:sp>
      <p:sp>
        <p:nvSpPr>
          <p:cNvPr id="44" name="Rectangle: Rounded Corners 43">
            <a:extLst>
              <a:ext uri="{FF2B5EF4-FFF2-40B4-BE49-F238E27FC236}">
                <a16:creationId xmlns:a16="http://schemas.microsoft.com/office/drawing/2014/main" id="{8F64E5E8-3A08-4905-9F64-897054704A74}"/>
              </a:ext>
            </a:extLst>
          </p:cNvPr>
          <p:cNvSpPr/>
          <p:nvPr/>
        </p:nvSpPr>
        <p:spPr>
          <a:xfrm>
            <a:off x="457678" y="1601499"/>
            <a:ext cx="5200844" cy="2857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a:extLst>
              <a:ext uri="{FF2B5EF4-FFF2-40B4-BE49-F238E27FC236}">
                <a16:creationId xmlns:a16="http://schemas.microsoft.com/office/drawing/2014/main" id="{1C099E01-828B-4484-BD7B-E8186AD70999}"/>
              </a:ext>
            </a:extLst>
          </p:cNvPr>
          <p:cNvCxnSpPr>
            <a:cxnSpLocks/>
          </p:cNvCxnSpPr>
          <p:nvPr/>
        </p:nvCxnSpPr>
        <p:spPr>
          <a:xfrm>
            <a:off x="5207267" y="1887278"/>
            <a:ext cx="1000773" cy="2455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B3B5DEB-14FD-4965-A4A9-C2D67005CE90}"/>
              </a:ext>
            </a:extLst>
          </p:cNvPr>
          <p:cNvCxnSpPr/>
          <p:nvPr/>
        </p:nvCxnSpPr>
        <p:spPr>
          <a:xfrm>
            <a:off x="4801851" y="990655"/>
            <a:ext cx="1358640" cy="1663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278B949-F0CA-4A6B-8A0B-52D27CB72A7A}"/>
              </a:ext>
            </a:extLst>
          </p:cNvPr>
          <p:cNvSpPr txBox="1"/>
          <p:nvPr/>
        </p:nvSpPr>
        <p:spPr>
          <a:xfrm>
            <a:off x="6112941" y="3365600"/>
            <a:ext cx="5946709"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a:t>
            </a:r>
            <a:r>
              <a:rPr lang="en-US" sz="1200" b="1" i="1" dirty="0">
                <a:solidFill>
                  <a:srgbClr val="CC6600"/>
                </a:solidFill>
                <a:latin typeface="Times New Roman" panose="02020603050405020304" pitchFamily="18" charset="0"/>
                <a:cs typeface="Times New Roman" panose="02020603050405020304" pitchFamily="18" charset="0"/>
              </a:rPr>
              <a:t>gospel of God </a:t>
            </a:r>
            <a:r>
              <a:rPr lang="en-US" sz="1200" dirty="0">
                <a:latin typeface="Times New Roman" panose="02020603050405020304" pitchFamily="18" charset="0"/>
                <a:cs typeface="Times New Roman" panose="02020603050405020304" pitchFamily="18" charset="0"/>
              </a:rPr>
              <a:t>means all that God has spoken from </a:t>
            </a:r>
            <a:r>
              <a:rPr lang="en-US" sz="1200" b="1" dirty="0">
                <a:solidFill>
                  <a:srgbClr val="FF0000"/>
                </a:solidFill>
                <a:latin typeface="Times New Roman" panose="02020603050405020304" pitchFamily="18" charset="0"/>
                <a:cs typeface="Times New Roman" panose="02020603050405020304" pitchFamily="18" charset="0"/>
              </a:rPr>
              <a:t>Genesis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Revelation.  </a:t>
            </a:r>
            <a:r>
              <a:rPr lang="en-US" sz="1200" dirty="0">
                <a:latin typeface="Times New Roman" panose="02020603050405020304" pitchFamily="18" charset="0"/>
                <a:cs typeface="Times New Roman" panose="02020603050405020304" pitchFamily="18" charset="0"/>
              </a:rPr>
              <a:t>It is also ‘obvious’ that we cannot apply all the scriptures to ourselves as our personal doctrine (based on what pastor’s falsely claim today about </a:t>
            </a:r>
            <a:r>
              <a:rPr lang="en-US" sz="1200" b="1" dirty="0">
                <a:solidFill>
                  <a:srgbClr val="FF0000"/>
                </a:solidFill>
                <a:latin typeface="Times New Roman" panose="02020603050405020304" pitchFamily="18" charset="0"/>
                <a:cs typeface="Times New Roman" panose="02020603050405020304" pitchFamily="18" charset="0"/>
              </a:rPr>
              <a:t>II Tim 3:16.  </a:t>
            </a:r>
            <a:r>
              <a:rPr lang="en-US" sz="1200" dirty="0">
                <a:latin typeface="Times New Roman" panose="02020603050405020304" pitchFamily="18" charset="0"/>
                <a:cs typeface="Times New Roman" panose="02020603050405020304" pitchFamily="18" charset="0"/>
              </a:rPr>
              <a:t>The doctrine we must be </a:t>
            </a:r>
            <a:r>
              <a:rPr lang="en-US" sz="1200" b="1" i="1" dirty="0">
                <a:solidFill>
                  <a:srgbClr val="CC6600"/>
                </a:solidFill>
                <a:latin typeface="Times New Roman" panose="02020603050405020304" pitchFamily="18" charset="0"/>
                <a:cs typeface="Times New Roman" panose="02020603050405020304" pitchFamily="18" charset="0"/>
              </a:rPr>
              <a:t>separated unto </a:t>
            </a:r>
            <a:r>
              <a:rPr lang="en-US" sz="1200" dirty="0">
                <a:latin typeface="Times New Roman" panose="02020603050405020304" pitchFamily="18" charset="0"/>
                <a:cs typeface="Times New Roman" panose="02020603050405020304" pitchFamily="18" charset="0"/>
              </a:rPr>
              <a:t>is to be based on the specific dispensation of which  it is referring. That is exactly what being ‘rightly divided’ means, meaning we are to separate ourselves unto Paul’s gospel.</a:t>
            </a:r>
          </a:p>
        </p:txBody>
      </p:sp>
      <p:sp>
        <p:nvSpPr>
          <p:cNvPr id="53" name="TextBox 52">
            <a:extLst>
              <a:ext uri="{FF2B5EF4-FFF2-40B4-BE49-F238E27FC236}">
                <a16:creationId xmlns:a16="http://schemas.microsoft.com/office/drawing/2014/main" id="{C99D53D1-9EB5-40D8-97ED-B7706192A013}"/>
              </a:ext>
            </a:extLst>
          </p:cNvPr>
          <p:cNvSpPr txBox="1"/>
          <p:nvPr/>
        </p:nvSpPr>
        <p:spPr>
          <a:xfrm>
            <a:off x="6117459" y="5268394"/>
            <a:ext cx="5985787"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If people today would only believe this about Jesus Christ – AND that He is risen today!</a:t>
            </a:r>
          </a:p>
        </p:txBody>
      </p:sp>
      <p:cxnSp>
        <p:nvCxnSpPr>
          <p:cNvPr id="55" name="Straight Arrow Connector 54">
            <a:extLst>
              <a:ext uri="{FF2B5EF4-FFF2-40B4-BE49-F238E27FC236}">
                <a16:creationId xmlns:a16="http://schemas.microsoft.com/office/drawing/2014/main" id="{F975659D-1FC2-4289-BF0E-E46906535AF7}"/>
              </a:ext>
            </a:extLst>
          </p:cNvPr>
          <p:cNvCxnSpPr>
            <a:cxnSpLocks/>
            <a:endCxn id="53" idx="1"/>
          </p:cNvCxnSpPr>
          <p:nvPr/>
        </p:nvCxnSpPr>
        <p:spPr>
          <a:xfrm>
            <a:off x="2462306" y="2157149"/>
            <a:ext cx="3655153" cy="3249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D96DA7D5-2860-43F6-92F5-FE06982ACD58}"/>
              </a:ext>
            </a:extLst>
          </p:cNvPr>
          <p:cNvCxnSpPr/>
          <p:nvPr/>
        </p:nvCxnSpPr>
        <p:spPr>
          <a:xfrm>
            <a:off x="3209388" y="4563122"/>
            <a:ext cx="3018031" cy="106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0727826-B9F0-4969-83D7-61482977842E}"/>
              </a:ext>
            </a:extLst>
          </p:cNvPr>
          <p:cNvCxnSpPr/>
          <p:nvPr/>
        </p:nvCxnSpPr>
        <p:spPr>
          <a:xfrm>
            <a:off x="3368095" y="4880755"/>
            <a:ext cx="2792396" cy="7514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F12CB22-D2C3-41E3-8B2F-CDF32708140A}"/>
              </a:ext>
            </a:extLst>
          </p:cNvPr>
          <p:cNvCxnSpPr/>
          <p:nvPr/>
        </p:nvCxnSpPr>
        <p:spPr>
          <a:xfrm>
            <a:off x="3810578" y="1324709"/>
            <a:ext cx="2685820" cy="2210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BEB2538B-BAAA-48DC-B1E8-660B8EE71A22}"/>
              </a:ext>
            </a:extLst>
          </p:cNvPr>
          <p:cNvCxnSpPr/>
          <p:nvPr/>
        </p:nvCxnSpPr>
        <p:spPr>
          <a:xfrm>
            <a:off x="2492942" y="1324709"/>
            <a:ext cx="3976463" cy="2210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931D9AB-B7D2-4ABD-87BE-EAF713B55B91}"/>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C7636AF-FEEC-40E8-99AF-CFF0E92A9190}"/>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2620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1000"/>
                                        <p:tgtEl>
                                          <p:spTgt spid="26"/>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1000"/>
                                        <p:tgtEl>
                                          <p:spTgt spid="28"/>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childTnLst>
                          </p:cTn>
                        </p:par>
                        <p:par>
                          <p:cTn id="45" fill="hold">
                            <p:stCondLst>
                              <p:cond delay="500"/>
                            </p:stCondLst>
                            <p:childTnLst>
                              <p:par>
                                <p:cTn id="46" presetID="22" presetClass="entr" presetSubtype="4"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down)">
                                      <p:cBhvr>
                                        <p:cTn id="48" dur="1000"/>
                                        <p:tgtEl>
                                          <p:spTgt spid="35"/>
                                        </p:tgtEl>
                                      </p:cBhvr>
                                    </p:animEffect>
                                  </p:childTnLst>
                                </p:cTn>
                              </p:par>
                              <p:par>
                                <p:cTn id="49" presetID="22" presetClass="entr" presetSubtype="4" fill="hold"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down)">
                                      <p:cBhvr>
                                        <p:cTn id="51" dur="1000"/>
                                        <p:tgtEl>
                                          <p:spTgt spid="37"/>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1000"/>
                                        <p:tgtEl>
                                          <p:spTgt spid="33"/>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500" fill="hold"/>
                                        <p:tgtEl>
                                          <p:spTgt spid="9"/>
                                        </p:tgtEl>
                                        <p:attrNameLst>
                                          <p:attrName>ppt_w</p:attrName>
                                        </p:attrNameLst>
                                      </p:cBhvr>
                                      <p:tavLst>
                                        <p:tav tm="0">
                                          <p:val>
                                            <p:fltVal val="0"/>
                                          </p:val>
                                        </p:tav>
                                        <p:tav tm="100000">
                                          <p:val>
                                            <p:strVal val="#ppt_w"/>
                                          </p:val>
                                        </p:tav>
                                      </p:tavLst>
                                    </p:anim>
                                    <p:anim calcmode="lin" valueType="num">
                                      <p:cBhvr>
                                        <p:cTn id="61" dur="500" fill="hold"/>
                                        <p:tgtEl>
                                          <p:spTgt spid="9"/>
                                        </p:tgtEl>
                                        <p:attrNameLst>
                                          <p:attrName>ppt_h</p:attrName>
                                        </p:attrNameLst>
                                      </p:cBhvr>
                                      <p:tavLst>
                                        <p:tav tm="0">
                                          <p:val>
                                            <p:fltVal val="0"/>
                                          </p:val>
                                        </p:tav>
                                        <p:tav tm="100000">
                                          <p:val>
                                            <p:strVal val="#ppt_h"/>
                                          </p:val>
                                        </p:tav>
                                      </p:tavLst>
                                    </p:anim>
                                    <p:animEffect transition="in" filter="fade">
                                      <p:cBhvr>
                                        <p:cTn id="62" dur="500"/>
                                        <p:tgtEl>
                                          <p:spTgt spid="9"/>
                                        </p:tgtEl>
                                      </p:cBhvr>
                                    </p:animEffect>
                                  </p:childTnLst>
                                </p:cTn>
                              </p:par>
                            </p:childTnLst>
                          </p:cTn>
                        </p:par>
                        <p:par>
                          <p:cTn id="63" fill="hold">
                            <p:stCondLst>
                              <p:cond delay="500"/>
                            </p:stCondLst>
                            <p:childTnLst>
                              <p:par>
                                <p:cTn id="64" presetID="22" presetClass="entr" presetSubtype="1" fill="hold"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wipe(up)">
                                      <p:cBhvr>
                                        <p:cTn id="66" dur="1000"/>
                                        <p:tgtEl>
                                          <p:spTgt spid="48"/>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fade">
                                      <p:cBhvr>
                                        <p:cTn id="70" dur="1000"/>
                                        <p:tgtEl>
                                          <p:spTgt spid="38"/>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p:cTn id="75" dur="500" fill="hold"/>
                                        <p:tgtEl>
                                          <p:spTgt spid="11"/>
                                        </p:tgtEl>
                                        <p:attrNameLst>
                                          <p:attrName>ppt_w</p:attrName>
                                        </p:attrNameLst>
                                      </p:cBhvr>
                                      <p:tavLst>
                                        <p:tav tm="0">
                                          <p:val>
                                            <p:fltVal val="0"/>
                                          </p:val>
                                        </p:tav>
                                        <p:tav tm="100000">
                                          <p:val>
                                            <p:strVal val="#ppt_w"/>
                                          </p:val>
                                        </p:tav>
                                      </p:tavLst>
                                    </p:anim>
                                    <p:anim calcmode="lin" valueType="num">
                                      <p:cBhvr>
                                        <p:cTn id="76" dur="500" fill="hold"/>
                                        <p:tgtEl>
                                          <p:spTgt spid="11"/>
                                        </p:tgtEl>
                                        <p:attrNameLst>
                                          <p:attrName>ppt_h</p:attrName>
                                        </p:attrNameLst>
                                      </p:cBhvr>
                                      <p:tavLst>
                                        <p:tav tm="0">
                                          <p:val>
                                            <p:fltVal val="0"/>
                                          </p:val>
                                        </p:tav>
                                        <p:tav tm="100000">
                                          <p:val>
                                            <p:strVal val="#ppt_h"/>
                                          </p:val>
                                        </p:tav>
                                      </p:tavLst>
                                    </p:anim>
                                    <p:animEffect transition="in" filter="fade">
                                      <p:cBhvr>
                                        <p:cTn id="77" dur="500"/>
                                        <p:tgtEl>
                                          <p:spTgt spid="11"/>
                                        </p:tgtEl>
                                      </p:cBhvr>
                                    </p:animEffect>
                                  </p:childTnLst>
                                </p:cTn>
                              </p:par>
                            </p:childTnLst>
                          </p:cTn>
                        </p:par>
                        <p:par>
                          <p:cTn id="78" fill="hold">
                            <p:stCondLst>
                              <p:cond delay="500"/>
                            </p:stCondLst>
                            <p:childTnLst>
                              <p:par>
                                <p:cTn id="79" presetID="53" presetClass="entr" presetSubtype="16"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childTnLst>
                          </p:cTn>
                        </p:par>
                        <p:par>
                          <p:cTn id="84" fill="hold">
                            <p:stCondLst>
                              <p:cond delay="1000"/>
                            </p:stCondLst>
                            <p:childTnLst>
                              <p:par>
                                <p:cTn id="85" presetID="22" presetClass="entr" presetSubtype="1" fill="hold" nodeType="afterEffect">
                                  <p:stCondLst>
                                    <p:cond delay="0"/>
                                  </p:stCondLst>
                                  <p:childTnLst>
                                    <p:set>
                                      <p:cBhvr>
                                        <p:cTn id="86" dur="1" fill="hold">
                                          <p:stCondLst>
                                            <p:cond delay="0"/>
                                          </p:stCondLst>
                                        </p:cTn>
                                        <p:tgtEl>
                                          <p:spTgt spid="63"/>
                                        </p:tgtEl>
                                        <p:attrNameLst>
                                          <p:attrName>style.visibility</p:attrName>
                                        </p:attrNameLst>
                                      </p:cBhvr>
                                      <p:to>
                                        <p:strVal val="visible"/>
                                      </p:to>
                                    </p:set>
                                    <p:animEffect transition="in" filter="wipe(up)">
                                      <p:cBhvr>
                                        <p:cTn id="87" dur="1000"/>
                                        <p:tgtEl>
                                          <p:spTgt spid="63"/>
                                        </p:tgtEl>
                                      </p:cBhvr>
                                    </p:animEffect>
                                  </p:childTnLst>
                                </p:cTn>
                              </p:par>
                              <p:par>
                                <p:cTn id="88" presetID="22" presetClass="entr" presetSubtype="1" fill="hold" nodeType="with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wipe(up)">
                                      <p:cBhvr>
                                        <p:cTn id="90" dur="1000"/>
                                        <p:tgtEl>
                                          <p:spTgt spid="61"/>
                                        </p:tgtEl>
                                      </p:cBhvr>
                                    </p:animEffect>
                                  </p:childTnLst>
                                </p:cTn>
                              </p:par>
                            </p:childTnLst>
                          </p:cTn>
                        </p:par>
                        <p:par>
                          <p:cTn id="91" fill="hold">
                            <p:stCondLst>
                              <p:cond delay="2000"/>
                            </p:stCondLst>
                            <p:childTnLst>
                              <p:par>
                                <p:cTn id="92" presetID="10" presetClass="entr" presetSubtype="0" fill="hold" grpId="0" nodeType="afterEffect">
                                  <p:stCondLst>
                                    <p:cond delay="0"/>
                                  </p:stCondLst>
                                  <p:childTnLst>
                                    <p:set>
                                      <p:cBhvr>
                                        <p:cTn id="93" dur="1" fill="hold">
                                          <p:stCondLst>
                                            <p:cond delay="0"/>
                                          </p:stCondLst>
                                        </p:cTn>
                                        <p:tgtEl>
                                          <p:spTgt spid="52"/>
                                        </p:tgtEl>
                                        <p:attrNameLst>
                                          <p:attrName>style.visibility</p:attrName>
                                        </p:attrNameLst>
                                      </p:cBhvr>
                                      <p:to>
                                        <p:strVal val="visible"/>
                                      </p:to>
                                    </p:set>
                                    <p:animEffect transition="in" filter="fade">
                                      <p:cBhvr>
                                        <p:cTn id="94" dur="1000"/>
                                        <p:tgtEl>
                                          <p:spTgt spid="52"/>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anim calcmode="lin" valueType="num">
                                      <p:cBhvr>
                                        <p:cTn id="99" dur="500" fill="hold"/>
                                        <p:tgtEl>
                                          <p:spTgt spid="44"/>
                                        </p:tgtEl>
                                        <p:attrNameLst>
                                          <p:attrName>ppt_w</p:attrName>
                                        </p:attrNameLst>
                                      </p:cBhvr>
                                      <p:tavLst>
                                        <p:tav tm="0">
                                          <p:val>
                                            <p:fltVal val="0"/>
                                          </p:val>
                                        </p:tav>
                                        <p:tav tm="100000">
                                          <p:val>
                                            <p:strVal val="#ppt_w"/>
                                          </p:val>
                                        </p:tav>
                                      </p:tavLst>
                                    </p:anim>
                                    <p:anim calcmode="lin" valueType="num">
                                      <p:cBhvr>
                                        <p:cTn id="100" dur="500" fill="hold"/>
                                        <p:tgtEl>
                                          <p:spTgt spid="44"/>
                                        </p:tgtEl>
                                        <p:attrNameLst>
                                          <p:attrName>ppt_h</p:attrName>
                                        </p:attrNameLst>
                                      </p:cBhvr>
                                      <p:tavLst>
                                        <p:tav tm="0">
                                          <p:val>
                                            <p:fltVal val="0"/>
                                          </p:val>
                                        </p:tav>
                                        <p:tav tm="100000">
                                          <p:val>
                                            <p:strVal val="#ppt_h"/>
                                          </p:val>
                                        </p:tav>
                                      </p:tavLst>
                                    </p:anim>
                                    <p:animEffect transition="in" filter="fade">
                                      <p:cBhvr>
                                        <p:cTn id="101" dur="500"/>
                                        <p:tgtEl>
                                          <p:spTgt spid="44"/>
                                        </p:tgtEl>
                                      </p:cBhvr>
                                    </p:animEffect>
                                  </p:childTnLst>
                                </p:cTn>
                              </p:par>
                            </p:childTnLst>
                          </p:cTn>
                        </p:par>
                        <p:par>
                          <p:cTn id="102" fill="hold">
                            <p:stCondLst>
                              <p:cond delay="500"/>
                            </p:stCondLst>
                            <p:childTnLst>
                              <p:par>
                                <p:cTn id="103" presetID="22" presetClass="entr" presetSubtype="1" fill="hold"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up)">
                                      <p:cBhvr>
                                        <p:cTn id="105" dur="1000"/>
                                        <p:tgtEl>
                                          <p:spTgt spid="46"/>
                                        </p:tgtEl>
                                      </p:cBhvr>
                                    </p:animEffect>
                                  </p:childTnLst>
                                </p:cTn>
                              </p:par>
                            </p:childTnLst>
                          </p:cTn>
                        </p:par>
                        <p:par>
                          <p:cTn id="106" fill="hold">
                            <p:stCondLst>
                              <p:cond delay="1500"/>
                            </p:stCondLst>
                            <p:childTnLst>
                              <p:par>
                                <p:cTn id="107" presetID="10" presetClass="entr" presetSubtype="0" fill="hold" grpId="0" nodeType="afterEffect">
                                  <p:stCondLst>
                                    <p:cond delay="0"/>
                                  </p:stCondLst>
                                  <p:childTnLst>
                                    <p:set>
                                      <p:cBhvr>
                                        <p:cTn id="108" dur="1" fill="hold">
                                          <p:stCondLst>
                                            <p:cond delay="0"/>
                                          </p:stCondLst>
                                        </p:cTn>
                                        <p:tgtEl>
                                          <p:spTgt spid="43"/>
                                        </p:tgtEl>
                                        <p:attrNameLst>
                                          <p:attrName>style.visibility</p:attrName>
                                        </p:attrNameLst>
                                      </p:cBhvr>
                                      <p:to>
                                        <p:strVal val="visible"/>
                                      </p:to>
                                    </p:set>
                                    <p:animEffect transition="in" filter="fade">
                                      <p:cBhvr>
                                        <p:cTn id="109" dur="1000"/>
                                        <p:tgtEl>
                                          <p:spTgt spid="43"/>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19"/>
                                        </p:tgtEl>
                                        <p:attrNameLst>
                                          <p:attrName>style.visibility</p:attrName>
                                        </p:attrNameLst>
                                      </p:cBhvr>
                                      <p:to>
                                        <p:strVal val="visible"/>
                                      </p:to>
                                    </p:set>
                                    <p:anim calcmode="lin" valueType="num">
                                      <p:cBhvr>
                                        <p:cTn id="114" dur="500" fill="hold"/>
                                        <p:tgtEl>
                                          <p:spTgt spid="19"/>
                                        </p:tgtEl>
                                        <p:attrNameLst>
                                          <p:attrName>ppt_w</p:attrName>
                                        </p:attrNameLst>
                                      </p:cBhvr>
                                      <p:tavLst>
                                        <p:tav tm="0">
                                          <p:val>
                                            <p:fltVal val="0"/>
                                          </p:val>
                                        </p:tav>
                                        <p:tav tm="100000">
                                          <p:val>
                                            <p:strVal val="#ppt_w"/>
                                          </p:val>
                                        </p:tav>
                                      </p:tavLst>
                                    </p:anim>
                                    <p:anim calcmode="lin" valueType="num">
                                      <p:cBhvr>
                                        <p:cTn id="115" dur="500" fill="hold"/>
                                        <p:tgtEl>
                                          <p:spTgt spid="19"/>
                                        </p:tgtEl>
                                        <p:attrNameLst>
                                          <p:attrName>ppt_h</p:attrName>
                                        </p:attrNameLst>
                                      </p:cBhvr>
                                      <p:tavLst>
                                        <p:tav tm="0">
                                          <p:val>
                                            <p:fltVal val="0"/>
                                          </p:val>
                                        </p:tav>
                                        <p:tav tm="100000">
                                          <p:val>
                                            <p:strVal val="#ppt_h"/>
                                          </p:val>
                                        </p:tav>
                                      </p:tavLst>
                                    </p:anim>
                                    <p:animEffect transition="in" filter="fade">
                                      <p:cBhvr>
                                        <p:cTn id="116" dur="500"/>
                                        <p:tgtEl>
                                          <p:spTgt spid="19"/>
                                        </p:tgtEl>
                                      </p:cBhvr>
                                    </p:animEffect>
                                  </p:childTnLst>
                                </p:cTn>
                              </p:par>
                            </p:childTnLst>
                          </p:cTn>
                        </p:par>
                        <p:par>
                          <p:cTn id="117" fill="hold">
                            <p:stCondLst>
                              <p:cond delay="500"/>
                            </p:stCondLst>
                            <p:childTnLst>
                              <p:par>
                                <p:cTn id="118" presetID="22" presetClass="entr" presetSubtype="1" fill="hold" nodeType="afterEffect">
                                  <p:stCondLst>
                                    <p:cond delay="0"/>
                                  </p:stCondLst>
                                  <p:childTnLst>
                                    <p:set>
                                      <p:cBhvr>
                                        <p:cTn id="119" dur="1" fill="hold">
                                          <p:stCondLst>
                                            <p:cond delay="0"/>
                                          </p:stCondLst>
                                        </p:cTn>
                                        <p:tgtEl>
                                          <p:spTgt spid="55"/>
                                        </p:tgtEl>
                                        <p:attrNameLst>
                                          <p:attrName>style.visibility</p:attrName>
                                        </p:attrNameLst>
                                      </p:cBhvr>
                                      <p:to>
                                        <p:strVal val="visible"/>
                                      </p:to>
                                    </p:set>
                                    <p:animEffect transition="in" filter="wipe(up)">
                                      <p:cBhvr>
                                        <p:cTn id="120" dur="1000"/>
                                        <p:tgtEl>
                                          <p:spTgt spid="55"/>
                                        </p:tgtEl>
                                      </p:cBhvr>
                                    </p:animEffect>
                                  </p:childTnLst>
                                </p:cTn>
                              </p:par>
                            </p:childTnLst>
                          </p:cTn>
                        </p:par>
                        <p:par>
                          <p:cTn id="121" fill="hold">
                            <p:stCondLst>
                              <p:cond delay="1500"/>
                            </p:stCondLst>
                            <p:childTnLst>
                              <p:par>
                                <p:cTn id="122" presetID="10" presetClass="entr" presetSubtype="0" fill="hold" grpId="0" nodeType="afterEffect">
                                  <p:stCondLst>
                                    <p:cond delay="0"/>
                                  </p:stCondLst>
                                  <p:childTnLst>
                                    <p:set>
                                      <p:cBhvr>
                                        <p:cTn id="123" dur="1" fill="hold">
                                          <p:stCondLst>
                                            <p:cond delay="0"/>
                                          </p:stCondLst>
                                        </p:cTn>
                                        <p:tgtEl>
                                          <p:spTgt spid="53"/>
                                        </p:tgtEl>
                                        <p:attrNameLst>
                                          <p:attrName>style.visibility</p:attrName>
                                        </p:attrNameLst>
                                      </p:cBhvr>
                                      <p:to>
                                        <p:strVal val="visible"/>
                                      </p:to>
                                    </p:set>
                                    <p:animEffect transition="in" filter="fade">
                                      <p:cBhvr>
                                        <p:cTn id="124" dur="1000"/>
                                        <p:tgtEl>
                                          <p:spTgt spid="53"/>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16"/>
                                        </p:tgtEl>
                                        <p:attrNameLst>
                                          <p:attrName>style.visibility</p:attrName>
                                        </p:attrNameLst>
                                      </p:cBhvr>
                                      <p:to>
                                        <p:strVal val="visible"/>
                                      </p:to>
                                    </p:set>
                                    <p:anim calcmode="lin" valueType="num">
                                      <p:cBhvr>
                                        <p:cTn id="129" dur="500" fill="hold"/>
                                        <p:tgtEl>
                                          <p:spTgt spid="16"/>
                                        </p:tgtEl>
                                        <p:attrNameLst>
                                          <p:attrName>ppt_w</p:attrName>
                                        </p:attrNameLst>
                                      </p:cBhvr>
                                      <p:tavLst>
                                        <p:tav tm="0">
                                          <p:val>
                                            <p:fltVal val="0"/>
                                          </p:val>
                                        </p:tav>
                                        <p:tav tm="100000">
                                          <p:val>
                                            <p:strVal val="#ppt_w"/>
                                          </p:val>
                                        </p:tav>
                                      </p:tavLst>
                                    </p:anim>
                                    <p:anim calcmode="lin" valueType="num">
                                      <p:cBhvr>
                                        <p:cTn id="130" dur="500" fill="hold"/>
                                        <p:tgtEl>
                                          <p:spTgt spid="16"/>
                                        </p:tgtEl>
                                        <p:attrNameLst>
                                          <p:attrName>ppt_h</p:attrName>
                                        </p:attrNameLst>
                                      </p:cBhvr>
                                      <p:tavLst>
                                        <p:tav tm="0">
                                          <p:val>
                                            <p:fltVal val="0"/>
                                          </p:val>
                                        </p:tav>
                                        <p:tav tm="100000">
                                          <p:val>
                                            <p:strVal val="#ppt_h"/>
                                          </p:val>
                                        </p:tav>
                                      </p:tavLst>
                                    </p:anim>
                                    <p:animEffect transition="in" filter="fade">
                                      <p:cBhvr>
                                        <p:cTn id="131" dur="500"/>
                                        <p:tgtEl>
                                          <p:spTgt spid="16"/>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20"/>
                                        </p:tgtEl>
                                        <p:attrNameLst>
                                          <p:attrName>style.visibility</p:attrName>
                                        </p:attrNameLst>
                                      </p:cBhvr>
                                      <p:to>
                                        <p:strVal val="visible"/>
                                      </p:to>
                                    </p:set>
                                    <p:anim calcmode="lin" valueType="num">
                                      <p:cBhvr>
                                        <p:cTn id="134" dur="500" fill="hold"/>
                                        <p:tgtEl>
                                          <p:spTgt spid="20"/>
                                        </p:tgtEl>
                                        <p:attrNameLst>
                                          <p:attrName>ppt_w</p:attrName>
                                        </p:attrNameLst>
                                      </p:cBhvr>
                                      <p:tavLst>
                                        <p:tav tm="0">
                                          <p:val>
                                            <p:fltVal val="0"/>
                                          </p:val>
                                        </p:tav>
                                        <p:tav tm="100000">
                                          <p:val>
                                            <p:strVal val="#ppt_w"/>
                                          </p:val>
                                        </p:tav>
                                      </p:tavLst>
                                    </p:anim>
                                    <p:anim calcmode="lin" valueType="num">
                                      <p:cBhvr>
                                        <p:cTn id="135" dur="500" fill="hold"/>
                                        <p:tgtEl>
                                          <p:spTgt spid="20"/>
                                        </p:tgtEl>
                                        <p:attrNameLst>
                                          <p:attrName>ppt_h</p:attrName>
                                        </p:attrNameLst>
                                      </p:cBhvr>
                                      <p:tavLst>
                                        <p:tav tm="0">
                                          <p:val>
                                            <p:fltVal val="0"/>
                                          </p:val>
                                        </p:tav>
                                        <p:tav tm="100000">
                                          <p:val>
                                            <p:strVal val="#ppt_h"/>
                                          </p:val>
                                        </p:tav>
                                      </p:tavLst>
                                    </p:anim>
                                    <p:animEffect transition="in" filter="fade">
                                      <p:cBhvr>
                                        <p:cTn id="136" dur="500"/>
                                        <p:tgtEl>
                                          <p:spTgt spid="20"/>
                                        </p:tgtEl>
                                      </p:cBhvr>
                                    </p:animEffect>
                                  </p:childTnLst>
                                </p:cTn>
                              </p:par>
                            </p:childTnLst>
                          </p:cTn>
                        </p:par>
                        <p:par>
                          <p:cTn id="137" fill="hold">
                            <p:stCondLst>
                              <p:cond delay="500"/>
                            </p:stCondLst>
                            <p:childTnLst>
                              <p:par>
                                <p:cTn id="138" presetID="22" presetClass="entr" presetSubtype="8" fill="hold" nodeType="afterEffect">
                                  <p:stCondLst>
                                    <p:cond delay="0"/>
                                  </p:stCondLst>
                                  <p:childTnLst>
                                    <p:set>
                                      <p:cBhvr>
                                        <p:cTn id="139" dur="1" fill="hold">
                                          <p:stCondLst>
                                            <p:cond delay="0"/>
                                          </p:stCondLst>
                                        </p:cTn>
                                        <p:tgtEl>
                                          <p:spTgt spid="57"/>
                                        </p:tgtEl>
                                        <p:attrNameLst>
                                          <p:attrName>style.visibility</p:attrName>
                                        </p:attrNameLst>
                                      </p:cBhvr>
                                      <p:to>
                                        <p:strVal val="visible"/>
                                      </p:to>
                                    </p:set>
                                    <p:animEffect transition="in" filter="wipe(left)">
                                      <p:cBhvr>
                                        <p:cTn id="140" dur="1000"/>
                                        <p:tgtEl>
                                          <p:spTgt spid="57"/>
                                        </p:tgtEl>
                                      </p:cBhvr>
                                    </p:animEffect>
                                  </p:childTnLst>
                                </p:cTn>
                              </p:par>
                              <p:par>
                                <p:cTn id="141" presetID="22" presetClass="entr" presetSubtype="8" fill="hold" nodeType="withEffect">
                                  <p:stCondLst>
                                    <p:cond delay="0"/>
                                  </p:stCondLst>
                                  <p:childTnLst>
                                    <p:set>
                                      <p:cBhvr>
                                        <p:cTn id="142" dur="1" fill="hold">
                                          <p:stCondLst>
                                            <p:cond delay="0"/>
                                          </p:stCondLst>
                                        </p:cTn>
                                        <p:tgtEl>
                                          <p:spTgt spid="59"/>
                                        </p:tgtEl>
                                        <p:attrNameLst>
                                          <p:attrName>style.visibility</p:attrName>
                                        </p:attrNameLst>
                                      </p:cBhvr>
                                      <p:to>
                                        <p:strVal val="visible"/>
                                      </p:to>
                                    </p:set>
                                    <p:animEffect transition="in" filter="wipe(left)">
                                      <p:cBhvr>
                                        <p:cTn id="143" dur="1000"/>
                                        <p:tgtEl>
                                          <p:spTgt spid="59"/>
                                        </p:tgtEl>
                                      </p:cBhvr>
                                    </p:animEffect>
                                  </p:childTnLst>
                                </p:cTn>
                              </p:par>
                            </p:childTnLst>
                          </p:cTn>
                        </p:par>
                        <p:par>
                          <p:cTn id="144" fill="hold">
                            <p:stCondLst>
                              <p:cond delay="1500"/>
                            </p:stCondLst>
                            <p:childTnLst>
                              <p:par>
                                <p:cTn id="145" presetID="10" presetClass="entr" presetSubtype="0" fill="hold" grpId="0" nodeType="afterEffect">
                                  <p:stCondLst>
                                    <p:cond delay="0"/>
                                  </p:stCondLst>
                                  <p:childTnLst>
                                    <p:set>
                                      <p:cBhvr>
                                        <p:cTn id="146" dur="1" fill="hold">
                                          <p:stCondLst>
                                            <p:cond delay="0"/>
                                          </p:stCondLst>
                                        </p:cTn>
                                        <p:tgtEl>
                                          <p:spTgt spid="42"/>
                                        </p:tgtEl>
                                        <p:attrNameLst>
                                          <p:attrName>style.visibility</p:attrName>
                                        </p:attrNameLst>
                                      </p:cBhvr>
                                      <p:to>
                                        <p:strVal val="visible"/>
                                      </p:to>
                                    </p:set>
                                    <p:animEffect transition="in" filter="fade">
                                      <p:cBhvr>
                                        <p:cTn id="147" dur="1000"/>
                                        <p:tgtEl>
                                          <p:spTgt spid="42"/>
                                        </p:tgtEl>
                                      </p:cBhvr>
                                    </p:animEffect>
                                  </p:childTnLst>
                                </p:cTn>
                              </p:par>
                            </p:childTnLst>
                          </p:cTn>
                        </p:par>
                      </p:childTnLst>
                    </p:cTn>
                  </p:par>
                  <p:par>
                    <p:cTn id="148" fill="hold">
                      <p:stCondLst>
                        <p:cond delay="indefinite"/>
                      </p:stCondLst>
                      <p:childTnLst>
                        <p:par>
                          <p:cTn id="149" fill="hold">
                            <p:stCondLst>
                              <p:cond delay="0"/>
                            </p:stCondLst>
                            <p:childTnLst>
                              <p:par>
                                <p:cTn id="150" presetID="53" presetClass="entr" presetSubtype="16" fill="hold" grpId="0" nodeType="clickEffect">
                                  <p:stCondLst>
                                    <p:cond delay="0"/>
                                  </p:stCondLst>
                                  <p:childTnLst>
                                    <p:set>
                                      <p:cBhvr>
                                        <p:cTn id="151" dur="1" fill="hold">
                                          <p:stCondLst>
                                            <p:cond delay="0"/>
                                          </p:stCondLst>
                                        </p:cTn>
                                        <p:tgtEl>
                                          <p:spTgt spid="22"/>
                                        </p:tgtEl>
                                        <p:attrNameLst>
                                          <p:attrName>style.visibility</p:attrName>
                                        </p:attrNameLst>
                                      </p:cBhvr>
                                      <p:to>
                                        <p:strVal val="visible"/>
                                      </p:to>
                                    </p:set>
                                    <p:anim calcmode="lin" valueType="num">
                                      <p:cBhvr>
                                        <p:cTn id="152" dur="500" fill="hold"/>
                                        <p:tgtEl>
                                          <p:spTgt spid="22"/>
                                        </p:tgtEl>
                                        <p:attrNameLst>
                                          <p:attrName>ppt_w</p:attrName>
                                        </p:attrNameLst>
                                      </p:cBhvr>
                                      <p:tavLst>
                                        <p:tav tm="0">
                                          <p:val>
                                            <p:fltVal val="0"/>
                                          </p:val>
                                        </p:tav>
                                        <p:tav tm="100000">
                                          <p:val>
                                            <p:strVal val="#ppt_w"/>
                                          </p:val>
                                        </p:tav>
                                      </p:tavLst>
                                    </p:anim>
                                    <p:anim calcmode="lin" valueType="num">
                                      <p:cBhvr>
                                        <p:cTn id="153" dur="500" fill="hold"/>
                                        <p:tgtEl>
                                          <p:spTgt spid="22"/>
                                        </p:tgtEl>
                                        <p:attrNameLst>
                                          <p:attrName>ppt_h</p:attrName>
                                        </p:attrNameLst>
                                      </p:cBhvr>
                                      <p:tavLst>
                                        <p:tav tm="0">
                                          <p:val>
                                            <p:fltVal val="0"/>
                                          </p:val>
                                        </p:tav>
                                        <p:tav tm="100000">
                                          <p:val>
                                            <p:strVal val="#ppt_h"/>
                                          </p:val>
                                        </p:tav>
                                      </p:tavLst>
                                    </p:anim>
                                    <p:animEffect transition="in" filter="fade">
                                      <p:cBhvr>
                                        <p:cTn id="154" dur="500"/>
                                        <p:tgtEl>
                                          <p:spTgt spid="22"/>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23"/>
                                        </p:tgtEl>
                                        <p:attrNameLst>
                                          <p:attrName>style.visibility</p:attrName>
                                        </p:attrNameLst>
                                      </p:cBhvr>
                                      <p:to>
                                        <p:strVal val="visible"/>
                                      </p:to>
                                    </p:set>
                                    <p:anim calcmode="lin" valueType="num">
                                      <p:cBhvr>
                                        <p:cTn id="157" dur="500" fill="hold"/>
                                        <p:tgtEl>
                                          <p:spTgt spid="23"/>
                                        </p:tgtEl>
                                        <p:attrNameLst>
                                          <p:attrName>ppt_w</p:attrName>
                                        </p:attrNameLst>
                                      </p:cBhvr>
                                      <p:tavLst>
                                        <p:tav tm="0">
                                          <p:val>
                                            <p:fltVal val="0"/>
                                          </p:val>
                                        </p:tav>
                                        <p:tav tm="100000">
                                          <p:val>
                                            <p:strVal val="#ppt_w"/>
                                          </p:val>
                                        </p:tav>
                                      </p:tavLst>
                                    </p:anim>
                                    <p:anim calcmode="lin" valueType="num">
                                      <p:cBhvr>
                                        <p:cTn id="158" dur="500" fill="hold"/>
                                        <p:tgtEl>
                                          <p:spTgt spid="23"/>
                                        </p:tgtEl>
                                        <p:attrNameLst>
                                          <p:attrName>ppt_h</p:attrName>
                                        </p:attrNameLst>
                                      </p:cBhvr>
                                      <p:tavLst>
                                        <p:tav tm="0">
                                          <p:val>
                                            <p:fltVal val="0"/>
                                          </p:val>
                                        </p:tav>
                                        <p:tav tm="100000">
                                          <p:val>
                                            <p:strVal val="#ppt_h"/>
                                          </p:val>
                                        </p:tav>
                                      </p:tavLst>
                                    </p:anim>
                                    <p:animEffect transition="in" filter="fade">
                                      <p:cBhvr>
                                        <p:cTn id="159" dur="500"/>
                                        <p:tgtEl>
                                          <p:spTgt spid="23"/>
                                        </p:tgtEl>
                                      </p:cBhvr>
                                    </p:animEffect>
                                  </p:childTnLst>
                                </p:cTn>
                              </p:par>
                            </p:childTnLst>
                          </p:cTn>
                        </p:par>
                        <p:par>
                          <p:cTn id="160" fill="hold">
                            <p:stCondLst>
                              <p:cond delay="500"/>
                            </p:stCondLst>
                            <p:childTnLst>
                              <p:par>
                                <p:cTn id="161" presetID="22" presetClass="entr" presetSubtype="8" fill="hold" nodeType="afterEffect">
                                  <p:stCondLst>
                                    <p:cond delay="0"/>
                                  </p:stCondLst>
                                  <p:childTnLst>
                                    <p:set>
                                      <p:cBhvr>
                                        <p:cTn id="162" dur="1" fill="hold">
                                          <p:stCondLst>
                                            <p:cond delay="0"/>
                                          </p:stCondLst>
                                        </p:cTn>
                                        <p:tgtEl>
                                          <p:spTgt spid="41"/>
                                        </p:tgtEl>
                                        <p:attrNameLst>
                                          <p:attrName>style.visibility</p:attrName>
                                        </p:attrNameLst>
                                      </p:cBhvr>
                                      <p:to>
                                        <p:strVal val="visible"/>
                                      </p:to>
                                    </p:set>
                                    <p:animEffect transition="in" filter="wipe(left)">
                                      <p:cBhvr>
                                        <p:cTn id="163" dur="1000"/>
                                        <p:tgtEl>
                                          <p:spTgt spid="41"/>
                                        </p:tgtEl>
                                      </p:cBhvr>
                                    </p:animEffect>
                                  </p:childTnLst>
                                </p:cTn>
                              </p:par>
                            </p:childTnLst>
                          </p:cTn>
                        </p:par>
                        <p:par>
                          <p:cTn id="164" fill="hold">
                            <p:stCondLst>
                              <p:cond delay="1500"/>
                            </p:stCondLst>
                            <p:childTnLst>
                              <p:par>
                                <p:cTn id="165" presetID="10" presetClass="entr" presetSubtype="0" fill="hold" grpId="0" nodeType="after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fade">
                                      <p:cBhvr>
                                        <p:cTn id="167"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5" grpId="0" animBg="1"/>
      <p:bldP spid="16" grpId="0" animBg="1"/>
      <p:bldP spid="17" grpId="0" animBg="1"/>
      <p:bldP spid="18" grpId="0" animBg="1"/>
      <p:bldP spid="19" grpId="0" animBg="1"/>
      <p:bldP spid="20" grpId="0" animBg="1"/>
      <p:bldP spid="22" grpId="0" animBg="1"/>
      <p:bldP spid="23" grpId="0" animBg="1"/>
      <p:bldP spid="3" grpId="0"/>
      <p:bldP spid="10" grpId="0"/>
      <p:bldP spid="33" grpId="0"/>
      <p:bldP spid="38" grpId="0"/>
      <p:bldP spid="39" grpId="0"/>
      <p:bldP spid="42" grpId="0"/>
      <p:bldP spid="43" grpId="0"/>
      <p:bldP spid="44" grpId="0" animBg="1"/>
      <p:bldP spid="52" grpId="0"/>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B28E26-C012-47F1-BF69-34273542789D}"/>
              </a:ext>
            </a:extLst>
          </p:cNvPr>
          <p:cNvSpPr txBox="1"/>
          <p:nvPr/>
        </p:nvSpPr>
        <p:spPr>
          <a:xfrm>
            <a:off x="97654" y="665825"/>
            <a:ext cx="5903651" cy="3331489"/>
          </a:xfrm>
          <a:prstGeom prst="rect">
            <a:avLst/>
          </a:prstGeom>
          <a:noFill/>
        </p:spPr>
        <p:txBody>
          <a:bodyPr wrap="square" rtlCol="0">
            <a:spAutoFit/>
          </a:bodyPr>
          <a:lstStyle/>
          <a:p>
            <a:pPr algn="ctr">
              <a:lnSpc>
                <a:spcPct val="150000"/>
              </a:lnSpc>
            </a:pPr>
            <a:r>
              <a:rPr lang="en-US" sz="1000" b="1" i="1" dirty="0">
                <a:solidFill>
                  <a:srgbClr val="FF0000"/>
                </a:solidFill>
                <a:latin typeface="Times New Roman" panose="02020603050405020304" pitchFamily="18" charset="0"/>
                <a:cs typeface="Times New Roman" panose="02020603050405020304" pitchFamily="18" charset="0"/>
              </a:rPr>
              <a:t>8</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First, I thank my God through Jesus Christ for you all,</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 that your faith is spoken of throughout the whole world.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9</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God is my witness,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whom I serve with my spirit in the gospel of his Son,</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 that without ceasing I make mention of you always in my prayers;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10</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Making request,</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if by any means now at length I might have a prosperous journey</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by the will of God to come unto you. </a:t>
            </a:r>
          </a:p>
        </p:txBody>
      </p:sp>
      <p:sp>
        <p:nvSpPr>
          <p:cNvPr id="3" name="Rectangle 2">
            <a:extLst>
              <a:ext uri="{FF2B5EF4-FFF2-40B4-BE49-F238E27FC236}">
                <a16:creationId xmlns:a16="http://schemas.microsoft.com/office/drawing/2014/main" id="{2F5C2775-965B-4E48-B820-9AB6579FDB60}"/>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766C871-4AD7-47A0-A712-A0314900ED6E}"/>
              </a:ext>
            </a:extLst>
          </p:cNvPr>
          <p:cNvSpPr/>
          <p:nvPr/>
        </p:nvSpPr>
        <p:spPr>
          <a:xfrm>
            <a:off x="972152" y="991299"/>
            <a:ext cx="490888" cy="2502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5D1281F9-7958-41AD-BE03-F29732E9653B}"/>
              </a:ext>
            </a:extLst>
          </p:cNvPr>
          <p:cNvSpPr/>
          <p:nvPr/>
        </p:nvSpPr>
        <p:spPr>
          <a:xfrm>
            <a:off x="1331650" y="1319504"/>
            <a:ext cx="757779" cy="2476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8">
            <a:extLst>
              <a:ext uri="{FF2B5EF4-FFF2-40B4-BE49-F238E27FC236}">
                <a16:creationId xmlns:a16="http://schemas.microsoft.com/office/drawing/2014/main" id="{37683AB8-9E55-48D1-9D43-3E8ABFC37903}"/>
              </a:ext>
            </a:extLst>
          </p:cNvPr>
          <p:cNvSpPr/>
          <p:nvPr/>
        </p:nvSpPr>
        <p:spPr>
          <a:xfrm>
            <a:off x="3022333" y="1320354"/>
            <a:ext cx="2146433" cy="2476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61ACFBBB-258D-47B2-A7E8-1944B89D7AEB}"/>
              </a:ext>
            </a:extLst>
          </p:cNvPr>
          <p:cNvSpPr/>
          <p:nvPr/>
        </p:nvSpPr>
        <p:spPr>
          <a:xfrm>
            <a:off x="2116062" y="1847948"/>
            <a:ext cx="1859172" cy="2695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967E0DE1-2ECA-44C5-9619-2384F70B0744}"/>
              </a:ext>
            </a:extLst>
          </p:cNvPr>
          <p:cNvSpPr/>
          <p:nvPr/>
        </p:nvSpPr>
        <p:spPr>
          <a:xfrm>
            <a:off x="2512194" y="2192040"/>
            <a:ext cx="654518" cy="2476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95A62531-9AA8-4AA0-BFF2-601BD2903347}"/>
              </a:ext>
            </a:extLst>
          </p:cNvPr>
          <p:cNvSpPr/>
          <p:nvPr/>
        </p:nvSpPr>
        <p:spPr>
          <a:xfrm>
            <a:off x="3657600" y="2192040"/>
            <a:ext cx="1347537" cy="24762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27104F32-FB6E-4B2A-B86F-FA6405759DF6}"/>
              </a:ext>
            </a:extLst>
          </p:cNvPr>
          <p:cNvSpPr/>
          <p:nvPr/>
        </p:nvSpPr>
        <p:spPr>
          <a:xfrm>
            <a:off x="972152" y="2517720"/>
            <a:ext cx="1163160" cy="2317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2DEE067C-1321-4ED7-9697-FB46BD180819}"/>
              </a:ext>
            </a:extLst>
          </p:cNvPr>
          <p:cNvSpPr/>
          <p:nvPr/>
        </p:nvSpPr>
        <p:spPr>
          <a:xfrm>
            <a:off x="2714326" y="2517720"/>
            <a:ext cx="2800951" cy="2317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2DEA58B6-5FC3-42D2-91A2-C493B9358CFE}"/>
              </a:ext>
            </a:extLst>
          </p:cNvPr>
          <p:cNvSpPr/>
          <p:nvPr/>
        </p:nvSpPr>
        <p:spPr>
          <a:xfrm>
            <a:off x="3984113" y="3391994"/>
            <a:ext cx="1457900" cy="2317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82D78890-20BA-42A4-8FCA-0F1BBF83D65F}"/>
              </a:ext>
            </a:extLst>
          </p:cNvPr>
          <p:cNvSpPr/>
          <p:nvPr/>
        </p:nvSpPr>
        <p:spPr>
          <a:xfrm>
            <a:off x="1694046" y="3689617"/>
            <a:ext cx="2704699" cy="2695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A7D94D6-5693-4861-80F7-B44BFBC1339D}"/>
              </a:ext>
            </a:extLst>
          </p:cNvPr>
          <p:cNvSpPr txBox="1"/>
          <p:nvPr/>
        </p:nvSpPr>
        <p:spPr>
          <a:xfrm>
            <a:off x="798989" y="79899"/>
            <a:ext cx="1693953"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Paul’s Request to Us</a:t>
            </a:r>
          </a:p>
        </p:txBody>
      </p:sp>
      <p:sp>
        <p:nvSpPr>
          <p:cNvPr id="18" name="TextBox 17">
            <a:extLst>
              <a:ext uri="{FF2B5EF4-FFF2-40B4-BE49-F238E27FC236}">
                <a16:creationId xmlns:a16="http://schemas.microsoft.com/office/drawing/2014/main" id="{1F154C80-4900-48F8-862D-12363A807ABE}"/>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4" name="TextBox 3">
            <a:extLst>
              <a:ext uri="{FF2B5EF4-FFF2-40B4-BE49-F238E27FC236}">
                <a16:creationId xmlns:a16="http://schemas.microsoft.com/office/drawing/2014/main" id="{705C8C29-5985-4D87-87BC-545C7CF3C1E7}"/>
              </a:ext>
            </a:extLst>
          </p:cNvPr>
          <p:cNvSpPr txBox="1"/>
          <p:nvPr/>
        </p:nvSpPr>
        <p:spPr>
          <a:xfrm>
            <a:off x="6095998" y="3892754"/>
            <a:ext cx="5963647"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Our own spirit doesn’t go into hibernation just because we receive the Holy Spirit.  ‘We’ are still active in our walk, our thoughts and daily observations. </a:t>
            </a:r>
            <a:r>
              <a:rPr lang="en-US" sz="1200" b="1" i="1" dirty="0">
                <a:solidFill>
                  <a:srgbClr val="CC6600"/>
                </a:solidFill>
                <a:latin typeface="Times New Roman" panose="02020603050405020304" pitchFamily="18" charset="0"/>
                <a:cs typeface="Times New Roman" panose="02020603050405020304" pitchFamily="18" charset="0"/>
              </a:rPr>
              <a:t>Now while Paul waited for them at Athens, his spirit was stirred in him, when he saw the city wholly given to idolatry. </a:t>
            </a:r>
            <a:r>
              <a:rPr lang="en-US" sz="1200" b="1" dirty="0">
                <a:solidFill>
                  <a:srgbClr val="FF0000"/>
                </a:solidFill>
                <a:latin typeface="Times New Roman" panose="02020603050405020304" pitchFamily="18" charset="0"/>
                <a:cs typeface="Times New Roman" panose="02020603050405020304" pitchFamily="18" charset="0"/>
              </a:rPr>
              <a:t>Act 17:16.  </a:t>
            </a:r>
            <a:r>
              <a:rPr lang="en-US" sz="1200" dirty="0">
                <a:latin typeface="Times New Roman" panose="02020603050405020304" pitchFamily="18" charset="0"/>
                <a:cs typeface="Times New Roman" panose="02020603050405020304" pitchFamily="18" charset="0"/>
              </a:rPr>
              <a:t>Note: it isn’t always the Holy Spirit ‘leading you.’  YOU can be stirred, too - it’s OK!</a:t>
            </a:r>
            <a:endParaRPr lang="en-US" i="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525E34E-77FB-4C28-8AED-F0BF17695089}"/>
              </a:ext>
            </a:extLst>
          </p:cNvPr>
          <p:cNvSpPr txBox="1"/>
          <p:nvPr/>
        </p:nvSpPr>
        <p:spPr>
          <a:xfrm>
            <a:off x="6095999" y="276996"/>
            <a:ext cx="598059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As you will see in the next few slides, Paul is always thinking of the people… others, especially us. His books always start with ‘the people’ as he is here - not himself. As you read through Paul’s writings, you will see that Paul is thinking of ‘others’ far more than himself.</a:t>
            </a:r>
          </a:p>
        </p:txBody>
      </p:sp>
      <p:cxnSp>
        <p:nvCxnSpPr>
          <p:cNvPr id="19" name="Straight Connector 18">
            <a:extLst>
              <a:ext uri="{FF2B5EF4-FFF2-40B4-BE49-F238E27FC236}">
                <a16:creationId xmlns:a16="http://schemas.microsoft.com/office/drawing/2014/main" id="{6CE54BB3-79FF-41A1-9C19-F0200918D6BB}"/>
              </a:ext>
            </a:extLst>
          </p:cNvPr>
          <p:cNvCxnSpPr/>
          <p:nvPr/>
        </p:nvCxnSpPr>
        <p:spPr>
          <a:xfrm>
            <a:off x="12068120" y="79899"/>
            <a:ext cx="0" cy="6871317"/>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7B5C406-7893-42E8-A5F7-85ABE9833441}"/>
              </a:ext>
            </a:extLst>
          </p:cNvPr>
          <p:cNvSpPr txBox="1"/>
          <p:nvPr/>
        </p:nvSpPr>
        <p:spPr>
          <a:xfrm>
            <a:off x="6096000" y="852247"/>
            <a:ext cx="5980590"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While we live each day by the faith of Christ, (</a:t>
            </a:r>
            <a:r>
              <a:rPr lang="en-US" sz="1200" b="1" dirty="0">
                <a:solidFill>
                  <a:srgbClr val="FF0000"/>
                </a:solidFill>
                <a:latin typeface="Times New Roman" panose="02020603050405020304" pitchFamily="18" charset="0"/>
                <a:cs typeface="Times New Roman" panose="02020603050405020304" pitchFamily="18" charset="0"/>
              </a:rPr>
              <a:t>Galatians 2:20</a:t>
            </a:r>
            <a:r>
              <a:rPr lang="en-US" sz="1200" dirty="0">
                <a:latin typeface="Times New Roman" panose="02020603050405020304" pitchFamily="18" charset="0"/>
                <a:cs typeface="Times New Roman" panose="02020603050405020304" pitchFamily="18" charset="0"/>
              </a:rPr>
              <a:t>) our own faith still plays a part in our witness and walk.  Note however, it usually isn’t our walk that ‘impresses’ people.  In fact, I believe it is an overly-conceited and arrogantly-holy outward walk that seems to irritate people. But our faith, which of course, is based on his faith, gives us the strength to continue and it gives others something to notice, unless we are a whiners with wavering faith, and will give them something to hope for themselves.  </a:t>
            </a:r>
          </a:p>
        </p:txBody>
      </p:sp>
      <p:sp>
        <p:nvSpPr>
          <p:cNvPr id="21" name="TextBox 20">
            <a:extLst>
              <a:ext uri="{FF2B5EF4-FFF2-40B4-BE49-F238E27FC236}">
                <a16:creationId xmlns:a16="http://schemas.microsoft.com/office/drawing/2014/main" id="{24BE1853-8ED5-4ED8-9FEE-7284F09ED649}"/>
              </a:ext>
            </a:extLst>
          </p:cNvPr>
          <p:cNvSpPr txBox="1"/>
          <p:nvPr/>
        </p:nvSpPr>
        <p:spPr>
          <a:xfrm>
            <a:off x="6096000" y="1978968"/>
            <a:ext cx="5963650" cy="1200329"/>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For from you sounded out the word of the Lord not only in Macedonia and Achaia, but also in every place your faith to God-ward is spread abroad; so that we need not to speak any thing. For they themselves shew of us what manner of entering in we had unto you, and how ye turned to God from idols to serve the living and true God; And to wait for his Son from heaven, whom he raised from the dead, even Jesus, which delivered us from the wrath to come.   </a:t>
            </a:r>
            <a:r>
              <a:rPr lang="en-US" sz="1200" b="1" dirty="0">
                <a:solidFill>
                  <a:srgbClr val="FF0000"/>
                </a:solidFill>
                <a:latin typeface="Times New Roman" panose="02020603050405020304" pitchFamily="18" charset="0"/>
                <a:cs typeface="Times New Roman" panose="02020603050405020304" pitchFamily="18" charset="0"/>
              </a:rPr>
              <a:t>I Thessalonians 1:8-10</a:t>
            </a:r>
          </a:p>
        </p:txBody>
      </p:sp>
      <p:sp>
        <p:nvSpPr>
          <p:cNvPr id="22" name="TextBox 21">
            <a:extLst>
              <a:ext uri="{FF2B5EF4-FFF2-40B4-BE49-F238E27FC236}">
                <a16:creationId xmlns:a16="http://schemas.microsoft.com/office/drawing/2014/main" id="{13C28ACA-060E-44F3-8D05-B6EDBDB5D7BD}"/>
              </a:ext>
            </a:extLst>
          </p:cNvPr>
          <p:cNvSpPr txBox="1"/>
          <p:nvPr/>
        </p:nvSpPr>
        <p:spPr>
          <a:xfrm>
            <a:off x="6096000" y="3126029"/>
            <a:ext cx="5963650"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With Christ being IN us, not just ‘watching’ us, of course God is our witness in everything we do and everywhere we are!  Note that it will be Paul’s gospel (</a:t>
            </a:r>
            <a:r>
              <a:rPr lang="en-US" sz="1200" b="1" dirty="0">
                <a:solidFill>
                  <a:srgbClr val="FF0000"/>
                </a:solidFill>
                <a:latin typeface="Times New Roman" panose="02020603050405020304" pitchFamily="18" charset="0"/>
                <a:cs typeface="Times New Roman" panose="02020603050405020304" pitchFamily="18" charset="0"/>
              </a:rPr>
              <a:t>Romans 2:16</a:t>
            </a:r>
            <a:r>
              <a:rPr lang="en-US" sz="1200" dirty="0">
                <a:latin typeface="Times New Roman" panose="02020603050405020304" pitchFamily="18" charset="0"/>
                <a:cs typeface="Times New Roman" panose="02020603050405020304" pitchFamily="18" charset="0"/>
              </a:rPr>
              <a:t>) that our manner of life will be held to account – not ‘every word’ we speak; just more false doctrine from the modern pastor’s </a:t>
            </a:r>
            <a:r>
              <a:rPr lang="en-US" sz="1200" b="1" i="1" dirty="0">
                <a:solidFill>
                  <a:srgbClr val="CC6600"/>
                </a:solidFill>
                <a:latin typeface="Times New Roman" panose="02020603050405020304" pitchFamily="18" charset="0"/>
                <a:cs typeface="Times New Roman" panose="02020603050405020304" pitchFamily="18" charset="0"/>
              </a:rPr>
              <a:t>good words and fair speeches</a:t>
            </a:r>
            <a:r>
              <a:rPr lang="en-US" sz="1200" dirty="0">
                <a:latin typeface="Times New Roman" panose="02020603050405020304" pitchFamily="18" charset="0"/>
                <a:cs typeface="Times New Roman" panose="02020603050405020304" pitchFamily="18" charset="0"/>
              </a:rPr>
              <a:t>.</a:t>
            </a:r>
          </a:p>
        </p:txBody>
      </p:sp>
      <p:sp>
        <p:nvSpPr>
          <p:cNvPr id="23" name="TextBox 22">
            <a:extLst>
              <a:ext uri="{FF2B5EF4-FFF2-40B4-BE49-F238E27FC236}">
                <a16:creationId xmlns:a16="http://schemas.microsoft.com/office/drawing/2014/main" id="{B7DDCBAF-DE51-4ADC-BF71-BDAE1C9BB70B}"/>
              </a:ext>
            </a:extLst>
          </p:cNvPr>
          <p:cNvSpPr txBox="1"/>
          <p:nvPr/>
        </p:nvSpPr>
        <p:spPr>
          <a:xfrm>
            <a:off x="6095997" y="4661605"/>
            <a:ext cx="5963645"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Paul’s main purpose was the Son of God!  </a:t>
            </a:r>
            <a:r>
              <a:rPr lang="en-US" sz="1200" b="1" i="1" dirty="0">
                <a:solidFill>
                  <a:srgbClr val="CC6600"/>
                </a:solidFill>
                <a:latin typeface="Times New Roman" panose="02020603050405020304" pitchFamily="18" charset="0"/>
                <a:cs typeface="Times New Roman" panose="02020603050405020304" pitchFamily="18" charset="0"/>
              </a:rPr>
              <a:t>But when it pleased God …and called me by his grace, To reveal his Son in me, that I might preach him among the heathen... </a:t>
            </a:r>
            <a:r>
              <a:rPr lang="en-US" sz="1200" b="1" dirty="0">
                <a:solidFill>
                  <a:srgbClr val="FF0000"/>
                </a:solidFill>
                <a:latin typeface="Times New Roman" panose="02020603050405020304" pitchFamily="18" charset="0"/>
                <a:cs typeface="Times New Roman" panose="02020603050405020304" pitchFamily="18" charset="0"/>
              </a:rPr>
              <a:t>Gal 1:15,16. </a:t>
            </a:r>
            <a:r>
              <a:rPr lang="en-US" sz="1200" dirty="0">
                <a:latin typeface="Times New Roman" panose="02020603050405020304" pitchFamily="18" charset="0"/>
                <a:cs typeface="Times New Roman" panose="02020603050405020304" pitchFamily="18" charset="0"/>
              </a:rPr>
              <a:t>Heathen is always referring to the Gentile nation - not just ‘lost sinners who live in sin,’ as we hear the modern pastors when they speak their </a:t>
            </a:r>
            <a:r>
              <a:rPr lang="en-US" sz="1200" b="1" i="1" dirty="0">
                <a:solidFill>
                  <a:srgbClr val="CC6600"/>
                </a:solidFill>
                <a:latin typeface="Times New Roman" panose="02020603050405020304" pitchFamily="18" charset="0"/>
                <a:cs typeface="Times New Roman" panose="02020603050405020304" pitchFamily="18" charset="0"/>
              </a:rPr>
              <a:t>good words and fair speeches.</a:t>
            </a:r>
          </a:p>
        </p:txBody>
      </p:sp>
      <p:sp>
        <p:nvSpPr>
          <p:cNvPr id="24" name="TextBox 23">
            <a:extLst>
              <a:ext uri="{FF2B5EF4-FFF2-40B4-BE49-F238E27FC236}">
                <a16:creationId xmlns:a16="http://schemas.microsoft.com/office/drawing/2014/main" id="{AD9C5B30-60D5-48CD-916C-C0C2F7CA71B1}"/>
              </a:ext>
            </a:extLst>
          </p:cNvPr>
          <p:cNvSpPr txBox="1"/>
          <p:nvPr/>
        </p:nvSpPr>
        <p:spPr>
          <a:xfrm>
            <a:off x="6095999" y="5412700"/>
            <a:ext cx="596364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Without ceasing!  What a thing!  I recommend that you read Paul’s prayers concerning us as he is very specific in those prayers. Not that we want to be prayer reciters, these are the true things we should be praying for others.  Contact me for the list!</a:t>
            </a:r>
          </a:p>
        </p:txBody>
      </p:sp>
      <p:sp>
        <p:nvSpPr>
          <p:cNvPr id="25" name="TextBox 24">
            <a:extLst>
              <a:ext uri="{FF2B5EF4-FFF2-40B4-BE49-F238E27FC236}">
                <a16:creationId xmlns:a16="http://schemas.microsoft.com/office/drawing/2014/main" id="{2EC3DBEB-BCEC-4E69-BE7E-4A45F1DA7FDC}"/>
              </a:ext>
            </a:extLst>
          </p:cNvPr>
          <p:cNvSpPr txBox="1"/>
          <p:nvPr/>
        </p:nvSpPr>
        <p:spPr>
          <a:xfrm>
            <a:off x="6096000" y="5992425"/>
            <a:ext cx="5980589"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In the next slide, you will see what Paul means with the word ‘prosperous.’  It certainly isn’t what pastors today mean in their good words and fair speeches!</a:t>
            </a:r>
          </a:p>
        </p:txBody>
      </p:sp>
      <p:sp>
        <p:nvSpPr>
          <p:cNvPr id="26" name="TextBox 25">
            <a:extLst>
              <a:ext uri="{FF2B5EF4-FFF2-40B4-BE49-F238E27FC236}">
                <a16:creationId xmlns:a16="http://schemas.microsoft.com/office/drawing/2014/main" id="{34CDA4A2-B211-43B1-B1ED-7F8234B9ACCF}"/>
              </a:ext>
            </a:extLst>
          </p:cNvPr>
          <p:cNvSpPr txBox="1"/>
          <p:nvPr/>
        </p:nvSpPr>
        <p:spPr>
          <a:xfrm>
            <a:off x="6104878" y="6391944"/>
            <a:ext cx="5963639"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With it being the will of God, it will be God that people will be rejecting, not us!  </a:t>
            </a:r>
            <a:r>
              <a:rPr lang="en-US" sz="1200" b="1" dirty="0">
                <a:solidFill>
                  <a:srgbClr val="FF0000"/>
                </a:solidFill>
                <a:latin typeface="Times New Roman" panose="02020603050405020304" pitchFamily="18" charset="0"/>
                <a:cs typeface="Times New Roman" panose="02020603050405020304" pitchFamily="18" charset="0"/>
              </a:rPr>
              <a:t>I </a:t>
            </a:r>
            <a:r>
              <a:rPr lang="en-US" sz="1200" b="1" dirty="0" err="1">
                <a:solidFill>
                  <a:srgbClr val="FF0000"/>
                </a:solidFill>
                <a:latin typeface="Times New Roman" panose="02020603050405020304" pitchFamily="18" charset="0"/>
                <a:cs typeface="Times New Roman" panose="02020603050405020304" pitchFamily="18" charset="0"/>
              </a:rPr>
              <a:t>Thess</a:t>
            </a:r>
            <a:r>
              <a:rPr lang="en-US" sz="1200" b="1" dirty="0">
                <a:solidFill>
                  <a:srgbClr val="FF0000"/>
                </a:solidFill>
                <a:latin typeface="Times New Roman" panose="02020603050405020304" pitchFamily="18" charset="0"/>
                <a:cs typeface="Times New Roman" panose="02020603050405020304" pitchFamily="18" charset="0"/>
              </a:rPr>
              <a:t> 4:8</a:t>
            </a:r>
          </a:p>
        </p:txBody>
      </p:sp>
      <p:cxnSp>
        <p:nvCxnSpPr>
          <p:cNvPr id="28" name="Straight Arrow Connector 27">
            <a:extLst>
              <a:ext uri="{FF2B5EF4-FFF2-40B4-BE49-F238E27FC236}">
                <a16:creationId xmlns:a16="http://schemas.microsoft.com/office/drawing/2014/main" id="{0C3702A5-EB2A-4AD6-9E8D-C5A013AA1C18}"/>
              </a:ext>
            </a:extLst>
          </p:cNvPr>
          <p:cNvCxnSpPr>
            <a:endCxn id="6" idx="1"/>
          </p:cNvCxnSpPr>
          <p:nvPr/>
        </p:nvCxnSpPr>
        <p:spPr>
          <a:xfrm flipV="1">
            <a:off x="1331650" y="600162"/>
            <a:ext cx="4764349" cy="3911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EF51EB20-8C53-4693-8A40-A7E62BCF75C0}"/>
              </a:ext>
            </a:extLst>
          </p:cNvPr>
          <p:cNvCxnSpPr/>
          <p:nvPr/>
        </p:nvCxnSpPr>
        <p:spPr>
          <a:xfrm flipV="1">
            <a:off x="1952276" y="1038813"/>
            <a:ext cx="4230351" cy="293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69791FA-A04C-4855-A124-6393801F36C1}"/>
              </a:ext>
            </a:extLst>
          </p:cNvPr>
          <p:cNvCxnSpPr>
            <a:cxnSpLocks/>
          </p:cNvCxnSpPr>
          <p:nvPr/>
        </p:nvCxnSpPr>
        <p:spPr>
          <a:xfrm>
            <a:off x="5005137" y="1572338"/>
            <a:ext cx="1211288" cy="575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C28AC6CB-3BF5-4F66-9159-3F3EB7327198}"/>
              </a:ext>
            </a:extLst>
          </p:cNvPr>
          <p:cNvCxnSpPr/>
          <p:nvPr/>
        </p:nvCxnSpPr>
        <p:spPr>
          <a:xfrm>
            <a:off x="3957478" y="1847948"/>
            <a:ext cx="2215863" cy="1427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E73212B-013E-437F-B2BB-3A1D3215EA69}"/>
              </a:ext>
            </a:extLst>
          </p:cNvPr>
          <p:cNvCxnSpPr/>
          <p:nvPr/>
        </p:nvCxnSpPr>
        <p:spPr>
          <a:xfrm>
            <a:off x="3089429" y="2439669"/>
            <a:ext cx="3211754" cy="1557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D2E87C4-4428-4F5F-B316-20F3CEBC0561}"/>
              </a:ext>
            </a:extLst>
          </p:cNvPr>
          <p:cNvCxnSpPr/>
          <p:nvPr/>
        </p:nvCxnSpPr>
        <p:spPr>
          <a:xfrm>
            <a:off x="1873188" y="2749462"/>
            <a:ext cx="4309439" cy="2812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5E2E013-FEF7-4A15-9A60-702ADA679648}"/>
              </a:ext>
            </a:extLst>
          </p:cNvPr>
          <p:cNvCxnSpPr>
            <a:stCxn id="12" idx="2"/>
          </p:cNvCxnSpPr>
          <p:nvPr/>
        </p:nvCxnSpPr>
        <p:spPr>
          <a:xfrm>
            <a:off x="4331369" y="2439669"/>
            <a:ext cx="1857145" cy="2345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7BD99B6-B5D9-4EB3-AA03-63B145ABBD84}"/>
              </a:ext>
            </a:extLst>
          </p:cNvPr>
          <p:cNvCxnSpPr>
            <a:stCxn id="14" idx="2"/>
          </p:cNvCxnSpPr>
          <p:nvPr/>
        </p:nvCxnSpPr>
        <p:spPr>
          <a:xfrm>
            <a:off x="4114802" y="2749462"/>
            <a:ext cx="2065645" cy="2812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9C363A8C-548D-42B3-948B-07CC2F7B088E}"/>
              </a:ext>
            </a:extLst>
          </p:cNvPr>
          <p:cNvCxnSpPr/>
          <p:nvPr/>
        </p:nvCxnSpPr>
        <p:spPr>
          <a:xfrm>
            <a:off x="4485370" y="3619952"/>
            <a:ext cx="1754791" cy="2519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ABE011D-01F8-45E2-A26C-119714444EFA}"/>
              </a:ext>
            </a:extLst>
          </p:cNvPr>
          <p:cNvCxnSpPr/>
          <p:nvPr/>
        </p:nvCxnSpPr>
        <p:spPr>
          <a:xfrm>
            <a:off x="2787588" y="3956649"/>
            <a:ext cx="3430284" cy="2515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DA67F17F-5BA8-41D6-A5A0-732A2C3D0C5E}"/>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63286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left)">
                                      <p:cBhvr>
                                        <p:cTn id="13" dur="1000"/>
                                        <p:tgtEl>
                                          <p:spTgt spid="28"/>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1000"/>
                                        <p:tgtEl>
                                          <p:spTgt spid="30"/>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1000"/>
                                        <p:tgtEl>
                                          <p:spTgt spid="32"/>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ppt_w</p:attrName>
                                        </p:attrNameLst>
                                      </p:cBhvr>
                                      <p:tavLst>
                                        <p:tav tm="0">
                                          <p:val>
                                            <p:fltVal val="0"/>
                                          </p:val>
                                        </p:tav>
                                        <p:tav tm="100000">
                                          <p:val>
                                            <p:strVal val="#ppt_w"/>
                                          </p:val>
                                        </p:tav>
                                      </p:tavLst>
                                    </p:anim>
                                    <p:anim calcmode="lin" valueType="num">
                                      <p:cBhvr>
                                        <p:cTn id="53" dur="500" fill="hold"/>
                                        <p:tgtEl>
                                          <p:spTgt spid="10"/>
                                        </p:tgtEl>
                                        <p:attrNameLst>
                                          <p:attrName>ppt_h</p:attrName>
                                        </p:attrNameLst>
                                      </p:cBhvr>
                                      <p:tavLst>
                                        <p:tav tm="0">
                                          <p:val>
                                            <p:fltVal val="0"/>
                                          </p:val>
                                        </p:tav>
                                        <p:tav tm="100000">
                                          <p:val>
                                            <p:strVal val="#ppt_h"/>
                                          </p:val>
                                        </p:tav>
                                      </p:tavLst>
                                    </p:anim>
                                    <p:animEffect transition="in" filter="fade">
                                      <p:cBhvr>
                                        <p:cTn id="54" dur="500"/>
                                        <p:tgtEl>
                                          <p:spTgt spid="10"/>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left)">
                                      <p:cBhvr>
                                        <p:cTn id="58" dur="1000"/>
                                        <p:tgtEl>
                                          <p:spTgt spid="34"/>
                                        </p:tgtEl>
                                      </p:cBhvr>
                                    </p:animEffect>
                                  </p:childTnLst>
                                </p:cTn>
                              </p:par>
                            </p:childTnLst>
                          </p:cTn>
                        </p:par>
                        <p:par>
                          <p:cTn id="59" fill="hold">
                            <p:stCondLst>
                              <p:cond delay="1500"/>
                            </p:stCondLst>
                            <p:childTnLst>
                              <p:par>
                                <p:cTn id="60" presetID="10" presetClass="entr" presetSubtype="0"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childTnLst>
                                </p:cTn>
                              </p:par>
                            </p:childTnLst>
                          </p:cTn>
                        </p:par>
                        <p:par>
                          <p:cTn id="70" fill="hold">
                            <p:stCondLst>
                              <p:cond delay="500"/>
                            </p:stCondLst>
                            <p:childTnLst>
                              <p:par>
                                <p:cTn id="71" presetID="22" presetClass="entr" presetSubtype="8" fill="hold"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left)">
                                      <p:cBhvr>
                                        <p:cTn id="73" dur="500"/>
                                        <p:tgtEl>
                                          <p:spTgt spid="36"/>
                                        </p:tgtEl>
                                      </p:cBhvr>
                                    </p:animEffect>
                                  </p:childTnLst>
                                </p:cTn>
                              </p:par>
                            </p:childTnLst>
                          </p:cTn>
                        </p:par>
                        <p:par>
                          <p:cTn id="74" fill="hold">
                            <p:stCondLst>
                              <p:cond delay="1000"/>
                            </p:stCondLst>
                            <p:childTnLst>
                              <p:par>
                                <p:cTn id="75" presetID="10" presetClass="entr" presetSubtype="0" fill="hold" grpId="0" nodeType="after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fade">
                                      <p:cBhvr>
                                        <p:cTn id="77" dur="1000"/>
                                        <p:tgtEl>
                                          <p:spTgt spid="4"/>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p:cTn id="82" dur="500" fill="hold"/>
                                        <p:tgtEl>
                                          <p:spTgt spid="12"/>
                                        </p:tgtEl>
                                        <p:attrNameLst>
                                          <p:attrName>ppt_w</p:attrName>
                                        </p:attrNameLst>
                                      </p:cBhvr>
                                      <p:tavLst>
                                        <p:tav tm="0">
                                          <p:val>
                                            <p:fltVal val="0"/>
                                          </p:val>
                                        </p:tav>
                                        <p:tav tm="100000">
                                          <p:val>
                                            <p:strVal val="#ppt_w"/>
                                          </p:val>
                                        </p:tav>
                                      </p:tavLst>
                                    </p:anim>
                                    <p:anim calcmode="lin" valueType="num">
                                      <p:cBhvr>
                                        <p:cTn id="83" dur="500" fill="hold"/>
                                        <p:tgtEl>
                                          <p:spTgt spid="12"/>
                                        </p:tgtEl>
                                        <p:attrNameLst>
                                          <p:attrName>ppt_h</p:attrName>
                                        </p:attrNameLst>
                                      </p:cBhvr>
                                      <p:tavLst>
                                        <p:tav tm="0">
                                          <p:val>
                                            <p:fltVal val="0"/>
                                          </p:val>
                                        </p:tav>
                                        <p:tav tm="100000">
                                          <p:val>
                                            <p:strVal val="#ppt_h"/>
                                          </p:val>
                                        </p:tav>
                                      </p:tavLst>
                                    </p:anim>
                                    <p:animEffect transition="in" filter="fade">
                                      <p:cBhvr>
                                        <p:cTn id="84" dur="500"/>
                                        <p:tgtEl>
                                          <p:spTgt spid="12"/>
                                        </p:tgtEl>
                                      </p:cBhvr>
                                    </p:animEffect>
                                  </p:childTnLst>
                                </p:cTn>
                              </p:par>
                            </p:childTnLst>
                          </p:cTn>
                        </p:par>
                        <p:par>
                          <p:cTn id="85" fill="hold">
                            <p:stCondLst>
                              <p:cond delay="500"/>
                            </p:stCondLst>
                            <p:childTnLst>
                              <p:par>
                                <p:cTn id="86" presetID="22" presetClass="entr" presetSubtype="1" fill="hold" nodeType="after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up)">
                                      <p:cBhvr>
                                        <p:cTn id="88" dur="1000"/>
                                        <p:tgtEl>
                                          <p:spTgt spid="40"/>
                                        </p:tgtEl>
                                      </p:cBhvr>
                                    </p:animEffect>
                                  </p:childTnLst>
                                </p:cTn>
                              </p:par>
                            </p:childTnLst>
                          </p:cTn>
                        </p:par>
                        <p:par>
                          <p:cTn id="89" fill="hold">
                            <p:stCondLst>
                              <p:cond delay="1500"/>
                            </p:stCondLst>
                            <p:childTnLst>
                              <p:par>
                                <p:cTn id="90" presetID="10" presetClass="entr" presetSubtype="0"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fade">
                                      <p:cBhvr>
                                        <p:cTn id="92" dur="10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ppt_w</p:attrName>
                                        </p:attrNameLst>
                                      </p:cBhvr>
                                      <p:tavLst>
                                        <p:tav tm="0">
                                          <p:val>
                                            <p:fltVal val="0"/>
                                          </p:val>
                                        </p:tav>
                                        <p:tav tm="100000">
                                          <p:val>
                                            <p:strVal val="#ppt_w"/>
                                          </p:val>
                                        </p:tav>
                                      </p:tavLst>
                                    </p:anim>
                                    <p:anim calcmode="lin" valueType="num">
                                      <p:cBhvr>
                                        <p:cTn id="98" dur="500" fill="hold"/>
                                        <p:tgtEl>
                                          <p:spTgt spid="13"/>
                                        </p:tgtEl>
                                        <p:attrNameLst>
                                          <p:attrName>ppt_h</p:attrName>
                                        </p:attrNameLst>
                                      </p:cBhvr>
                                      <p:tavLst>
                                        <p:tav tm="0">
                                          <p:val>
                                            <p:fltVal val="0"/>
                                          </p:val>
                                        </p:tav>
                                        <p:tav tm="100000">
                                          <p:val>
                                            <p:strVal val="#ppt_h"/>
                                          </p:val>
                                        </p:tav>
                                      </p:tavLst>
                                    </p:anim>
                                    <p:animEffect transition="in" filter="fade">
                                      <p:cBhvr>
                                        <p:cTn id="99" dur="500"/>
                                        <p:tgtEl>
                                          <p:spTgt spid="13"/>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fill="hold"/>
                                        <p:tgtEl>
                                          <p:spTgt spid="14"/>
                                        </p:tgtEl>
                                        <p:attrNameLst>
                                          <p:attrName>ppt_w</p:attrName>
                                        </p:attrNameLst>
                                      </p:cBhvr>
                                      <p:tavLst>
                                        <p:tav tm="0">
                                          <p:val>
                                            <p:fltVal val="0"/>
                                          </p:val>
                                        </p:tav>
                                        <p:tav tm="100000">
                                          <p:val>
                                            <p:strVal val="#ppt_w"/>
                                          </p:val>
                                        </p:tav>
                                      </p:tavLst>
                                    </p:anim>
                                    <p:anim calcmode="lin" valueType="num">
                                      <p:cBhvr>
                                        <p:cTn id="103" dur="500" fill="hold"/>
                                        <p:tgtEl>
                                          <p:spTgt spid="14"/>
                                        </p:tgtEl>
                                        <p:attrNameLst>
                                          <p:attrName>ppt_h</p:attrName>
                                        </p:attrNameLst>
                                      </p:cBhvr>
                                      <p:tavLst>
                                        <p:tav tm="0">
                                          <p:val>
                                            <p:fltVal val="0"/>
                                          </p:val>
                                        </p:tav>
                                        <p:tav tm="100000">
                                          <p:val>
                                            <p:strVal val="#ppt_h"/>
                                          </p:val>
                                        </p:tav>
                                      </p:tavLst>
                                    </p:anim>
                                    <p:animEffect transition="in" filter="fade">
                                      <p:cBhvr>
                                        <p:cTn id="104" dur="500"/>
                                        <p:tgtEl>
                                          <p:spTgt spid="14"/>
                                        </p:tgtEl>
                                      </p:cBhvr>
                                    </p:animEffect>
                                  </p:childTnLst>
                                </p:cTn>
                              </p:par>
                            </p:childTnLst>
                          </p:cTn>
                        </p:par>
                        <p:par>
                          <p:cTn id="105" fill="hold">
                            <p:stCondLst>
                              <p:cond delay="500"/>
                            </p:stCondLst>
                            <p:childTnLst>
                              <p:par>
                                <p:cTn id="106" presetID="22" presetClass="entr" presetSubtype="1" fill="hold"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up)">
                                      <p:cBhvr>
                                        <p:cTn id="108" dur="1000"/>
                                        <p:tgtEl>
                                          <p:spTgt spid="42"/>
                                        </p:tgtEl>
                                      </p:cBhvr>
                                    </p:animEffect>
                                  </p:childTnLst>
                                </p:cTn>
                              </p:par>
                              <p:par>
                                <p:cTn id="109" presetID="22" presetClass="entr" presetSubtype="8" fill="hold"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wipe(left)">
                                      <p:cBhvr>
                                        <p:cTn id="111" dur="1000"/>
                                        <p:tgtEl>
                                          <p:spTgt spid="38"/>
                                        </p:tgtEl>
                                      </p:cBhvr>
                                    </p:animEffect>
                                  </p:childTnLst>
                                </p:cTn>
                              </p:par>
                            </p:childTnLst>
                          </p:cTn>
                        </p:par>
                        <p:par>
                          <p:cTn id="112" fill="hold">
                            <p:stCondLst>
                              <p:cond delay="1500"/>
                            </p:stCondLst>
                            <p:childTnLst>
                              <p:par>
                                <p:cTn id="113" presetID="10" presetClass="entr" presetSubtype="0" fill="hold" grpId="0" nodeType="after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fade">
                                      <p:cBhvr>
                                        <p:cTn id="115" dur="1000"/>
                                        <p:tgtEl>
                                          <p:spTgt spid="24"/>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16"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anim calcmode="lin" valueType="num">
                                      <p:cBhvr>
                                        <p:cTn id="120" dur="500" fill="hold"/>
                                        <p:tgtEl>
                                          <p:spTgt spid="15"/>
                                        </p:tgtEl>
                                        <p:attrNameLst>
                                          <p:attrName>ppt_w</p:attrName>
                                        </p:attrNameLst>
                                      </p:cBhvr>
                                      <p:tavLst>
                                        <p:tav tm="0">
                                          <p:val>
                                            <p:fltVal val="0"/>
                                          </p:val>
                                        </p:tav>
                                        <p:tav tm="100000">
                                          <p:val>
                                            <p:strVal val="#ppt_w"/>
                                          </p:val>
                                        </p:tav>
                                      </p:tavLst>
                                    </p:anim>
                                    <p:anim calcmode="lin" valueType="num">
                                      <p:cBhvr>
                                        <p:cTn id="121" dur="500" fill="hold"/>
                                        <p:tgtEl>
                                          <p:spTgt spid="15"/>
                                        </p:tgtEl>
                                        <p:attrNameLst>
                                          <p:attrName>ppt_h</p:attrName>
                                        </p:attrNameLst>
                                      </p:cBhvr>
                                      <p:tavLst>
                                        <p:tav tm="0">
                                          <p:val>
                                            <p:fltVal val="0"/>
                                          </p:val>
                                        </p:tav>
                                        <p:tav tm="100000">
                                          <p:val>
                                            <p:strVal val="#ppt_h"/>
                                          </p:val>
                                        </p:tav>
                                      </p:tavLst>
                                    </p:anim>
                                    <p:animEffect transition="in" filter="fade">
                                      <p:cBhvr>
                                        <p:cTn id="122" dur="500"/>
                                        <p:tgtEl>
                                          <p:spTgt spid="15"/>
                                        </p:tgtEl>
                                      </p:cBhvr>
                                    </p:animEffect>
                                  </p:childTnLst>
                                </p:cTn>
                              </p:par>
                            </p:childTnLst>
                          </p:cTn>
                        </p:par>
                        <p:par>
                          <p:cTn id="123" fill="hold">
                            <p:stCondLst>
                              <p:cond delay="500"/>
                            </p:stCondLst>
                            <p:childTnLst>
                              <p:par>
                                <p:cTn id="124" presetID="22" presetClass="entr" presetSubtype="8" fill="hold" nodeType="afterEffect">
                                  <p:stCondLst>
                                    <p:cond delay="0"/>
                                  </p:stCondLst>
                                  <p:childTnLst>
                                    <p:set>
                                      <p:cBhvr>
                                        <p:cTn id="125" dur="1" fill="hold">
                                          <p:stCondLst>
                                            <p:cond delay="0"/>
                                          </p:stCondLst>
                                        </p:cTn>
                                        <p:tgtEl>
                                          <p:spTgt spid="44"/>
                                        </p:tgtEl>
                                        <p:attrNameLst>
                                          <p:attrName>style.visibility</p:attrName>
                                        </p:attrNameLst>
                                      </p:cBhvr>
                                      <p:to>
                                        <p:strVal val="visible"/>
                                      </p:to>
                                    </p:set>
                                    <p:animEffect transition="in" filter="wipe(left)">
                                      <p:cBhvr>
                                        <p:cTn id="126" dur="1000"/>
                                        <p:tgtEl>
                                          <p:spTgt spid="44"/>
                                        </p:tgtEl>
                                      </p:cBhvr>
                                    </p:animEffect>
                                  </p:childTnLst>
                                </p:cTn>
                              </p:par>
                            </p:childTnLst>
                          </p:cTn>
                        </p:par>
                        <p:par>
                          <p:cTn id="127" fill="hold">
                            <p:stCondLst>
                              <p:cond delay="1500"/>
                            </p:stCondLst>
                            <p:childTnLst>
                              <p:par>
                                <p:cTn id="128" presetID="10" presetClass="entr" presetSubtype="0" fill="hold" grpId="0" nodeType="afterEffect">
                                  <p:stCondLst>
                                    <p:cond delay="0"/>
                                  </p:stCondLst>
                                  <p:childTnLst>
                                    <p:set>
                                      <p:cBhvr>
                                        <p:cTn id="129" dur="1" fill="hold">
                                          <p:stCondLst>
                                            <p:cond delay="0"/>
                                          </p:stCondLst>
                                        </p:cTn>
                                        <p:tgtEl>
                                          <p:spTgt spid="25"/>
                                        </p:tgtEl>
                                        <p:attrNameLst>
                                          <p:attrName>style.visibility</p:attrName>
                                        </p:attrNameLst>
                                      </p:cBhvr>
                                      <p:to>
                                        <p:strVal val="visible"/>
                                      </p:to>
                                    </p:set>
                                    <p:animEffect transition="in" filter="fade">
                                      <p:cBhvr>
                                        <p:cTn id="130" dur="500"/>
                                        <p:tgtEl>
                                          <p:spTgt spid="25"/>
                                        </p:tgtEl>
                                      </p:cBhvr>
                                    </p:animEffect>
                                  </p:childTnLst>
                                </p:cTn>
                              </p:par>
                            </p:childTnLst>
                          </p:cTn>
                        </p:par>
                      </p:childTnLst>
                    </p:cTn>
                  </p:par>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16"/>
                                        </p:tgtEl>
                                        <p:attrNameLst>
                                          <p:attrName>style.visibility</p:attrName>
                                        </p:attrNameLst>
                                      </p:cBhvr>
                                      <p:to>
                                        <p:strVal val="visible"/>
                                      </p:to>
                                    </p:set>
                                    <p:anim calcmode="lin" valueType="num">
                                      <p:cBhvr>
                                        <p:cTn id="135" dur="500" fill="hold"/>
                                        <p:tgtEl>
                                          <p:spTgt spid="16"/>
                                        </p:tgtEl>
                                        <p:attrNameLst>
                                          <p:attrName>ppt_w</p:attrName>
                                        </p:attrNameLst>
                                      </p:cBhvr>
                                      <p:tavLst>
                                        <p:tav tm="0">
                                          <p:val>
                                            <p:fltVal val="0"/>
                                          </p:val>
                                        </p:tav>
                                        <p:tav tm="100000">
                                          <p:val>
                                            <p:strVal val="#ppt_w"/>
                                          </p:val>
                                        </p:tav>
                                      </p:tavLst>
                                    </p:anim>
                                    <p:anim calcmode="lin" valueType="num">
                                      <p:cBhvr>
                                        <p:cTn id="136" dur="500" fill="hold"/>
                                        <p:tgtEl>
                                          <p:spTgt spid="16"/>
                                        </p:tgtEl>
                                        <p:attrNameLst>
                                          <p:attrName>ppt_h</p:attrName>
                                        </p:attrNameLst>
                                      </p:cBhvr>
                                      <p:tavLst>
                                        <p:tav tm="0">
                                          <p:val>
                                            <p:fltVal val="0"/>
                                          </p:val>
                                        </p:tav>
                                        <p:tav tm="100000">
                                          <p:val>
                                            <p:strVal val="#ppt_h"/>
                                          </p:val>
                                        </p:tav>
                                      </p:tavLst>
                                    </p:anim>
                                    <p:animEffect transition="in" filter="fade">
                                      <p:cBhvr>
                                        <p:cTn id="137" dur="500"/>
                                        <p:tgtEl>
                                          <p:spTgt spid="16"/>
                                        </p:tgtEl>
                                      </p:cBhvr>
                                    </p:animEffect>
                                  </p:childTnLst>
                                </p:cTn>
                              </p:par>
                            </p:childTnLst>
                          </p:cTn>
                        </p:par>
                        <p:par>
                          <p:cTn id="138" fill="hold">
                            <p:stCondLst>
                              <p:cond delay="500"/>
                            </p:stCondLst>
                            <p:childTnLst>
                              <p:par>
                                <p:cTn id="139" presetID="22" presetClass="entr" presetSubtype="1" fill="hold"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ipe(up)">
                                      <p:cBhvr>
                                        <p:cTn id="141" dur="1000"/>
                                        <p:tgtEl>
                                          <p:spTgt spid="46"/>
                                        </p:tgtEl>
                                      </p:cBhvr>
                                    </p:animEffect>
                                  </p:childTnLst>
                                </p:cTn>
                              </p:par>
                            </p:childTnLst>
                          </p:cTn>
                        </p:par>
                        <p:par>
                          <p:cTn id="142" fill="hold">
                            <p:stCondLst>
                              <p:cond delay="1500"/>
                            </p:stCondLst>
                            <p:childTnLst>
                              <p:par>
                                <p:cTn id="143" presetID="10" presetClass="entr" presetSubtype="0" fill="hold" grpId="0" nodeType="afterEffect">
                                  <p:stCondLst>
                                    <p:cond delay="0"/>
                                  </p:stCondLst>
                                  <p:childTnLst>
                                    <p:set>
                                      <p:cBhvr>
                                        <p:cTn id="144" dur="1" fill="hold">
                                          <p:stCondLst>
                                            <p:cond delay="0"/>
                                          </p:stCondLst>
                                        </p:cTn>
                                        <p:tgtEl>
                                          <p:spTgt spid="26"/>
                                        </p:tgtEl>
                                        <p:attrNameLst>
                                          <p:attrName>style.visibility</p:attrName>
                                        </p:attrNameLst>
                                      </p:cBhvr>
                                      <p:to>
                                        <p:strVal val="visible"/>
                                      </p:to>
                                    </p:set>
                                    <p:animEffect transition="in" filter="fade">
                                      <p:cBhvr>
                                        <p:cTn id="14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4" grpId="0"/>
      <p:bldP spid="6" grpId="0"/>
      <p:bldP spid="20" grpId="0"/>
      <p:bldP spid="21" grpId="0"/>
      <p:bldP spid="22"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21047C-1EB2-4C54-BDF0-42E78D9F0461}"/>
              </a:ext>
            </a:extLst>
          </p:cNvPr>
          <p:cNvSpPr txBox="1"/>
          <p:nvPr/>
        </p:nvSpPr>
        <p:spPr>
          <a:xfrm>
            <a:off x="71021" y="736847"/>
            <a:ext cx="5761608" cy="2131161"/>
          </a:xfrm>
          <a:prstGeom prst="rect">
            <a:avLst/>
          </a:prstGeom>
          <a:noFill/>
        </p:spPr>
        <p:txBody>
          <a:bodyPr wrap="square" rtlCol="0">
            <a:spAutoFit/>
          </a:bodyPr>
          <a:lstStyle/>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11</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I long to see you,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that I may impart unto you some spiritual gift,</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to the end ye may be established;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12</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That is, that I may be comforted together with you</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by the mutual faith both of you and me. </a:t>
            </a:r>
          </a:p>
        </p:txBody>
      </p:sp>
      <p:sp>
        <p:nvSpPr>
          <p:cNvPr id="3" name="Rectangle 2">
            <a:extLst>
              <a:ext uri="{FF2B5EF4-FFF2-40B4-BE49-F238E27FC236}">
                <a16:creationId xmlns:a16="http://schemas.microsoft.com/office/drawing/2014/main" id="{66DF8FCF-0BBD-44DB-ACBB-A71EC1628EBE}"/>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646997-6D67-4699-A7E6-9DA7E099798A}"/>
              </a:ext>
            </a:extLst>
          </p:cNvPr>
          <p:cNvSpPr txBox="1"/>
          <p:nvPr/>
        </p:nvSpPr>
        <p:spPr>
          <a:xfrm>
            <a:off x="798988" y="79899"/>
            <a:ext cx="2846461"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Paul’s Desire for Us to be ‘Established’</a:t>
            </a:r>
          </a:p>
        </p:txBody>
      </p:sp>
      <p:sp>
        <p:nvSpPr>
          <p:cNvPr id="7" name="TextBox 6">
            <a:extLst>
              <a:ext uri="{FF2B5EF4-FFF2-40B4-BE49-F238E27FC236}">
                <a16:creationId xmlns:a16="http://schemas.microsoft.com/office/drawing/2014/main" id="{365C0C14-5233-4677-8333-2D1D554F3B2C}"/>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cxnSp>
        <p:nvCxnSpPr>
          <p:cNvPr id="8" name="Straight Connector 7">
            <a:extLst>
              <a:ext uri="{FF2B5EF4-FFF2-40B4-BE49-F238E27FC236}">
                <a16:creationId xmlns:a16="http://schemas.microsoft.com/office/drawing/2014/main" id="{56BACD91-0D2E-4241-8BE6-B4CC7F4E632E}"/>
              </a:ext>
            </a:extLst>
          </p:cNvPr>
          <p:cNvCxnSpPr/>
          <p:nvPr/>
        </p:nvCxnSpPr>
        <p:spPr>
          <a:xfrm>
            <a:off x="12068120" y="79899"/>
            <a:ext cx="0" cy="6871317"/>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68D73C92-0423-4671-9350-7B5E894F2C7F}"/>
              </a:ext>
            </a:extLst>
          </p:cNvPr>
          <p:cNvSpPr/>
          <p:nvPr/>
        </p:nvSpPr>
        <p:spPr>
          <a:xfrm>
            <a:off x="2120630" y="1060315"/>
            <a:ext cx="1673157" cy="2431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23481435-116B-4E0E-9CB9-3864BF17248A}"/>
              </a:ext>
            </a:extLst>
          </p:cNvPr>
          <p:cNvSpPr/>
          <p:nvPr/>
        </p:nvSpPr>
        <p:spPr>
          <a:xfrm>
            <a:off x="1186774" y="1382463"/>
            <a:ext cx="3608962" cy="2542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19CC1A7B-ED1D-449B-B4E5-07B953ECC2AD}"/>
              </a:ext>
            </a:extLst>
          </p:cNvPr>
          <p:cNvSpPr/>
          <p:nvPr/>
        </p:nvSpPr>
        <p:spPr>
          <a:xfrm>
            <a:off x="1673157" y="1685342"/>
            <a:ext cx="2577830" cy="3107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49A52AA7-486F-468C-A5BF-2E8A7DB5E5AC}"/>
              </a:ext>
            </a:extLst>
          </p:cNvPr>
          <p:cNvSpPr/>
          <p:nvPr/>
        </p:nvSpPr>
        <p:spPr>
          <a:xfrm>
            <a:off x="1060315" y="2262862"/>
            <a:ext cx="3852153" cy="5856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8EEAB36-D89D-4015-9076-CC3ADA118F4C}"/>
              </a:ext>
            </a:extLst>
          </p:cNvPr>
          <p:cNvSpPr txBox="1"/>
          <p:nvPr/>
        </p:nvSpPr>
        <p:spPr>
          <a:xfrm>
            <a:off x="6100588" y="1719653"/>
            <a:ext cx="5954567" cy="1015663"/>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Having then gifts differing according to the grace that is given to us, whether prophecy, let us prophesy according to the proportion of faith; Or ministry, let us wait on our ministering: or he that </a:t>
            </a:r>
            <a:r>
              <a:rPr lang="en-US" sz="1200" b="1" i="1" dirty="0" err="1">
                <a:solidFill>
                  <a:srgbClr val="CC6600"/>
                </a:solidFill>
                <a:latin typeface="Times New Roman" panose="02020603050405020304" pitchFamily="18" charset="0"/>
                <a:cs typeface="Times New Roman" panose="02020603050405020304" pitchFamily="18" charset="0"/>
              </a:rPr>
              <a:t>teacheth</a:t>
            </a:r>
            <a:r>
              <a:rPr lang="en-US" sz="1200" b="1" i="1" dirty="0">
                <a:solidFill>
                  <a:srgbClr val="CC6600"/>
                </a:solidFill>
                <a:latin typeface="Times New Roman" panose="02020603050405020304" pitchFamily="18" charset="0"/>
                <a:cs typeface="Times New Roman" panose="02020603050405020304" pitchFamily="18" charset="0"/>
              </a:rPr>
              <a:t>, on teaching; Or he that </a:t>
            </a:r>
            <a:r>
              <a:rPr lang="en-US" sz="1200" b="1" i="1" dirty="0" err="1">
                <a:solidFill>
                  <a:srgbClr val="CC6600"/>
                </a:solidFill>
                <a:latin typeface="Times New Roman" panose="02020603050405020304" pitchFamily="18" charset="0"/>
                <a:cs typeface="Times New Roman" panose="02020603050405020304" pitchFamily="18" charset="0"/>
              </a:rPr>
              <a:t>exhorteth</a:t>
            </a:r>
            <a:r>
              <a:rPr lang="en-US" sz="1200" b="1" i="1" dirty="0">
                <a:solidFill>
                  <a:srgbClr val="CC6600"/>
                </a:solidFill>
                <a:latin typeface="Times New Roman" panose="02020603050405020304" pitchFamily="18" charset="0"/>
                <a:cs typeface="Times New Roman" panose="02020603050405020304" pitchFamily="18" charset="0"/>
              </a:rPr>
              <a:t>, on exhortation: he that giveth, let him do it with simplicity; he that </a:t>
            </a:r>
            <a:r>
              <a:rPr lang="en-US" sz="1200" b="1" i="1" dirty="0" err="1">
                <a:solidFill>
                  <a:srgbClr val="CC6600"/>
                </a:solidFill>
                <a:latin typeface="Times New Roman" panose="02020603050405020304" pitchFamily="18" charset="0"/>
                <a:cs typeface="Times New Roman" panose="02020603050405020304" pitchFamily="18" charset="0"/>
              </a:rPr>
              <a:t>ruleth</a:t>
            </a:r>
            <a:r>
              <a:rPr lang="en-US" sz="1200" b="1" i="1" dirty="0">
                <a:solidFill>
                  <a:srgbClr val="CC6600"/>
                </a:solidFill>
                <a:latin typeface="Times New Roman" panose="02020603050405020304" pitchFamily="18" charset="0"/>
                <a:cs typeface="Times New Roman" panose="02020603050405020304" pitchFamily="18" charset="0"/>
              </a:rPr>
              <a:t>, with diligence; he that </a:t>
            </a:r>
            <a:r>
              <a:rPr lang="en-US" sz="1200" b="1" i="1" dirty="0" err="1">
                <a:solidFill>
                  <a:srgbClr val="CC6600"/>
                </a:solidFill>
                <a:latin typeface="Times New Roman" panose="02020603050405020304" pitchFamily="18" charset="0"/>
                <a:cs typeface="Times New Roman" panose="02020603050405020304" pitchFamily="18" charset="0"/>
              </a:rPr>
              <a:t>sheweth</a:t>
            </a:r>
            <a:r>
              <a:rPr lang="en-US" sz="1200" b="1" i="1" dirty="0">
                <a:solidFill>
                  <a:srgbClr val="CC6600"/>
                </a:solidFill>
                <a:latin typeface="Times New Roman" panose="02020603050405020304" pitchFamily="18" charset="0"/>
                <a:cs typeface="Times New Roman" panose="02020603050405020304" pitchFamily="18" charset="0"/>
              </a:rPr>
              <a:t> mercy, with cheerfulness.  </a:t>
            </a:r>
            <a:r>
              <a:rPr lang="en-US" sz="1200" b="1" dirty="0">
                <a:solidFill>
                  <a:srgbClr val="FF0000"/>
                </a:solidFill>
                <a:latin typeface="Times New Roman" panose="02020603050405020304" pitchFamily="18" charset="0"/>
                <a:cs typeface="Times New Roman" panose="02020603050405020304" pitchFamily="18" charset="0"/>
              </a:rPr>
              <a:t>Romans 12:6-8 </a:t>
            </a:r>
            <a:r>
              <a:rPr lang="en-US" sz="1200" dirty="0">
                <a:latin typeface="Times New Roman" panose="02020603050405020304" pitchFamily="18" charset="0"/>
                <a:cs typeface="Times New Roman" panose="02020603050405020304" pitchFamily="18" charset="0"/>
              </a:rPr>
              <a:t>(also see </a:t>
            </a:r>
            <a:r>
              <a:rPr lang="en-US" sz="1200" b="1" dirty="0">
                <a:solidFill>
                  <a:srgbClr val="FF0000"/>
                </a:solidFill>
                <a:latin typeface="Times New Roman" panose="02020603050405020304" pitchFamily="18" charset="0"/>
                <a:cs typeface="Times New Roman" panose="02020603050405020304" pitchFamily="18" charset="0"/>
              </a:rPr>
              <a:t>3-5</a:t>
            </a:r>
            <a:r>
              <a:rPr lang="en-US" sz="1200" dirty="0">
                <a:latin typeface="Times New Roman" panose="02020603050405020304" pitchFamily="18" charset="0"/>
                <a:cs typeface="Times New Roman" panose="02020603050405020304" pitchFamily="18" charset="0"/>
              </a:rPr>
              <a:t>)</a:t>
            </a:r>
          </a:p>
        </p:txBody>
      </p:sp>
      <p:sp>
        <p:nvSpPr>
          <p:cNvPr id="13" name="TextBox 12">
            <a:extLst>
              <a:ext uri="{FF2B5EF4-FFF2-40B4-BE49-F238E27FC236}">
                <a16:creationId xmlns:a16="http://schemas.microsoft.com/office/drawing/2014/main" id="{4BCD0755-E7ED-4C16-A0DC-C7D1D375DBA6}"/>
              </a:ext>
            </a:extLst>
          </p:cNvPr>
          <p:cNvSpPr txBox="1"/>
          <p:nvPr/>
        </p:nvSpPr>
        <p:spPr>
          <a:xfrm>
            <a:off x="6112127" y="367975"/>
            <a:ext cx="5947525" cy="1015663"/>
          </a:xfrm>
          <a:prstGeom prst="rect">
            <a:avLst/>
          </a:prstGeom>
          <a:noFill/>
        </p:spPr>
        <p:txBody>
          <a:bodyPr wrap="square" rtlCol="0">
            <a:spAutoFit/>
          </a:bodyPr>
          <a:lstStyle/>
          <a:p>
            <a:pPr algn="just"/>
            <a:r>
              <a:rPr lang="en-US" sz="1200" b="1" dirty="0">
                <a:solidFill>
                  <a:srgbClr val="1C1C1C"/>
                </a:solidFill>
                <a:effectLst/>
                <a:latin typeface="Times New Roman" panose="02020603050405020304" pitchFamily="18" charset="0"/>
                <a:cs typeface="Times New Roman" panose="02020603050405020304" pitchFamily="18" charset="0"/>
              </a:rPr>
              <a:t> Long </a:t>
            </a:r>
            <a:r>
              <a:rPr lang="en-US" sz="1200" b="0" i="0" dirty="0">
                <a:solidFill>
                  <a:srgbClr val="1C1C1C"/>
                </a:solidFill>
                <a:effectLst/>
                <a:latin typeface="Times New Roman" panose="02020603050405020304" pitchFamily="18" charset="0"/>
                <a:cs typeface="Times New Roman" panose="02020603050405020304" pitchFamily="18" charset="0"/>
              </a:rPr>
              <a:t>- </a:t>
            </a:r>
            <a:r>
              <a:rPr lang="en-US" sz="1200" b="0" i="1" dirty="0">
                <a:solidFill>
                  <a:srgbClr val="1C1C1C"/>
                </a:solidFill>
                <a:effectLst/>
                <a:latin typeface="Times New Roman" panose="02020603050405020304" pitchFamily="18" charset="0"/>
                <a:cs typeface="Times New Roman" panose="02020603050405020304" pitchFamily="18" charset="0"/>
              </a:rPr>
              <a:t>To desire earnestly or eagerly.  </a:t>
            </a:r>
            <a:r>
              <a:rPr lang="en-US" sz="1200" b="0" i="0" dirty="0">
                <a:solidFill>
                  <a:srgbClr val="1C1C1C"/>
                </a:solidFill>
                <a:effectLst/>
                <a:latin typeface="Times New Roman" panose="02020603050405020304" pitchFamily="18" charset="0"/>
                <a:cs typeface="Times New Roman" panose="02020603050405020304" pitchFamily="18" charset="0"/>
              </a:rPr>
              <a:t>Paul ‘really’ wants to see us – even today, he longs for us to read his words, </a:t>
            </a:r>
            <a:r>
              <a:rPr lang="en-US" sz="1200" b="1" i="1" dirty="0">
                <a:solidFill>
                  <a:srgbClr val="CC6600"/>
                </a:solidFill>
                <a:effectLst/>
                <a:latin typeface="Times New Roman" panose="02020603050405020304" pitchFamily="18" charset="0"/>
                <a:cs typeface="Times New Roman" panose="02020603050405020304" pitchFamily="18" charset="0"/>
              </a:rPr>
              <a:t>knowing</a:t>
            </a:r>
            <a:r>
              <a:rPr lang="en-US" sz="1200" b="0" i="0" dirty="0">
                <a:solidFill>
                  <a:srgbClr val="1C1C1C"/>
                </a:solidFill>
                <a:effectLst/>
                <a:latin typeface="Times New Roman" panose="02020603050405020304" pitchFamily="18" charset="0"/>
                <a:cs typeface="Times New Roman" panose="02020603050405020304" pitchFamily="18" charset="0"/>
              </a:rPr>
              <a:t> </a:t>
            </a:r>
            <a:r>
              <a:rPr lang="en-US" sz="1200" b="1" i="1" dirty="0">
                <a:solidFill>
                  <a:srgbClr val="CC6600"/>
                </a:solidFill>
                <a:effectLst/>
                <a:latin typeface="Times New Roman" panose="02020603050405020304" pitchFamily="18" charset="0"/>
                <a:cs typeface="Times New Roman" panose="02020603050405020304" pitchFamily="18" charset="0"/>
              </a:rPr>
              <a:t>of whom thou hast learned them</a:t>
            </a:r>
            <a:r>
              <a:rPr lang="en-US" sz="1200" b="0" i="0" dirty="0">
                <a:solidFill>
                  <a:srgbClr val="1C1C1C"/>
                </a:solidFill>
                <a:effectLst/>
                <a:latin typeface="Times New Roman" panose="02020603050405020304" pitchFamily="18" charset="0"/>
                <a:cs typeface="Times New Roman" panose="02020603050405020304" pitchFamily="18" charset="0"/>
              </a:rPr>
              <a:t>… not only from Paul but from Christ Himself directly to Paul and preserved in a King James 1611 Bible </a:t>
            </a:r>
            <a:r>
              <a:rPr lang="en-US" sz="1200" dirty="0">
                <a:latin typeface="Times New Roman" panose="02020603050405020304" pitchFamily="18" charset="0"/>
                <a:cs typeface="Times New Roman" panose="02020603050405020304" pitchFamily="18" charset="0"/>
              </a:rPr>
              <a:t>The prosperous journey for Paul includes us being properly established!</a:t>
            </a:r>
          </a:p>
          <a:p>
            <a:pPr algn="just"/>
            <a:endParaRPr lang="en-US" sz="12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E12C556A-5E08-4536-B36A-36B1D5EFF02F}"/>
              </a:ext>
            </a:extLst>
          </p:cNvPr>
          <p:cNvSpPr txBox="1"/>
          <p:nvPr/>
        </p:nvSpPr>
        <p:spPr>
          <a:xfrm>
            <a:off x="6110869" y="1135277"/>
            <a:ext cx="5955993"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The spiritual gifts that Paul would impart to us are different than </a:t>
            </a:r>
            <a:r>
              <a:rPr lang="en-US" sz="1200" b="1" dirty="0">
                <a:solidFill>
                  <a:srgbClr val="FF0000"/>
                </a:solidFill>
                <a:latin typeface="Times New Roman" panose="02020603050405020304" pitchFamily="18" charset="0"/>
                <a:cs typeface="Times New Roman" panose="02020603050405020304" pitchFamily="18" charset="0"/>
              </a:rPr>
              <a:t>I Corinthians 12</a:t>
            </a:r>
            <a:r>
              <a:rPr lang="en-US" sz="1200" dirty="0">
                <a:latin typeface="Times New Roman" panose="02020603050405020304" pitchFamily="18" charset="0"/>
                <a:cs typeface="Times New Roman" panose="02020603050405020304" pitchFamily="18" charset="0"/>
              </a:rPr>
              <a:t>. Paul was completely aware that when </a:t>
            </a:r>
            <a:r>
              <a:rPr lang="en-US" sz="1200" b="1" i="1" dirty="0">
                <a:solidFill>
                  <a:srgbClr val="CC6600"/>
                </a:solidFill>
                <a:latin typeface="Times New Roman" panose="02020603050405020304" pitchFamily="18" charset="0"/>
                <a:cs typeface="Times New Roman" panose="02020603050405020304" pitchFamily="18" charset="0"/>
              </a:rPr>
              <a:t>that which is perfect is come</a:t>
            </a:r>
            <a:r>
              <a:rPr lang="en-US" sz="1200" dirty="0">
                <a:latin typeface="Times New Roman" panose="02020603050405020304" pitchFamily="18" charset="0"/>
                <a:cs typeface="Times New Roman" panose="02020603050405020304" pitchFamily="18" charset="0"/>
              </a:rPr>
              <a:t>, the gifts would change from those which were ‘</a:t>
            </a:r>
            <a:r>
              <a:rPr lang="en-US" sz="1200" b="1" i="1" dirty="0">
                <a:solidFill>
                  <a:srgbClr val="CC6600"/>
                </a:solidFill>
                <a:latin typeface="Times New Roman" panose="02020603050405020304" pitchFamily="18" charset="0"/>
                <a:cs typeface="Times New Roman" panose="02020603050405020304" pitchFamily="18" charset="0"/>
              </a:rPr>
              <a:t>in part</a:t>
            </a:r>
            <a:r>
              <a:rPr lang="en-US" sz="1200" dirty="0">
                <a:latin typeface="Times New Roman" panose="02020603050405020304" pitchFamily="18" charset="0"/>
                <a:cs typeface="Times New Roman" panose="02020603050405020304" pitchFamily="18" charset="0"/>
              </a:rPr>
              <a:t>.’  Now we see in </a:t>
            </a:r>
            <a:r>
              <a:rPr lang="en-US" sz="1200" b="1" dirty="0">
                <a:solidFill>
                  <a:srgbClr val="FF0000"/>
                </a:solidFill>
                <a:latin typeface="Times New Roman" panose="02020603050405020304" pitchFamily="18" charset="0"/>
                <a:cs typeface="Times New Roman" panose="02020603050405020304" pitchFamily="18" charset="0"/>
              </a:rPr>
              <a:t>Romans 12:6-8 </a:t>
            </a:r>
            <a:r>
              <a:rPr lang="en-US" sz="1200" dirty="0">
                <a:latin typeface="Times New Roman" panose="02020603050405020304" pitchFamily="18" charset="0"/>
                <a:cs typeface="Times New Roman" panose="02020603050405020304" pitchFamily="18" charset="0"/>
              </a:rPr>
              <a:t>more on the gifts he would impart to us.</a:t>
            </a:r>
          </a:p>
        </p:txBody>
      </p:sp>
      <p:sp>
        <p:nvSpPr>
          <p:cNvPr id="16" name="TextBox 15">
            <a:extLst>
              <a:ext uri="{FF2B5EF4-FFF2-40B4-BE49-F238E27FC236}">
                <a16:creationId xmlns:a16="http://schemas.microsoft.com/office/drawing/2014/main" id="{664C9C6A-88EE-4956-86AA-3274E1C74681}"/>
              </a:ext>
            </a:extLst>
          </p:cNvPr>
          <p:cNvSpPr txBox="1"/>
          <p:nvPr/>
        </p:nvSpPr>
        <p:spPr>
          <a:xfrm>
            <a:off x="6109058" y="2662049"/>
            <a:ext cx="5950592"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For they being ignorant of God's righteousness, and going about to establish their own righteousness, have not submitted themselves unto the righteousness of God.  </a:t>
            </a:r>
            <a:r>
              <a:rPr lang="en-US" sz="1200" b="1" dirty="0">
                <a:solidFill>
                  <a:srgbClr val="FF0000"/>
                </a:solidFill>
                <a:latin typeface="Times New Roman" panose="02020603050405020304" pitchFamily="18" charset="0"/>
                <a:cs typeface="Times New Roman" panose="02020603050405020304" pitchFamily="18" charset="0"/>
              </a:rPr>
              <a:t>Romans 10:3</a:t>
            </a:r>
          </a:p>
        </p:txBody>
      </p:sp>
      <p:sp>
        <p:nvSpPr>
          <p:cNvPr id="17" name="TextBox 16">
            <a:extLst>
              <a:ext uri="{FF2B5EF4-FFF2-40B4-BE49-F238E27FC236}">
                <a16:creationId xmlns:a16="http://schemas.microsoft.com/office/drawing/2014/main" id="{6D53CCB9-D121-4323-A2B7-BF261A4A2F13}"/>
              </a:ext>
            </a:extLst>
          </p:cNvPr>
          <p:cNvSpPr txBox="1"/>
          <p:nvPr/>
        </p:nvSpPr>
        <p:spPr>
          <a:xfrm>
            <a:off x="6109058" y="3065346"/>
            <a:ext cx="5962132"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Timothy will also help us get established and be comforted… How many of you are comforted when reading Timothy? </a:t>
            </a:r>
            <a:r>
              <a:rPr lang="en-US" sz="1200" b="1" i="1" dirty="0">
                <a:solidFill>
                  <a:srgbClr val="CC6600"/>
                </a:solidFill>
                <a:latin typeface="Times New Roman" panose="02020603050405020304" pitchFamily="18" charset="0"/>
                <a:cs typeface="Times New Roman" panose="02020603050405020304" pitchFamily="18" charset="0"/>
              </a:rPr>
              <a:t>And sent Timotheus, our brother, and minister of God, and our </a:t>
            </a:r>
            <a:r>
              <a:rPr lang="en-US" sz="1200" b="1" i="1" dirty="0" err="1">
                <a:solidFill>
                  <a:srgbClr val="CC6600"/>
                </a:solidFill>
                <a:latin typeface="Times New Roman" panose="02020603050405020304" pitchFamily="18" charset="0"/>
                <a:cs typeface="Times New Roman" panose="02020603050405020304" pitchFamily="18" charset="0"/>
              </a:rPr>
              <a:t>fellowlabourer</a:t>
            </a:r>
            <a:r>
              <a:rPr lang="en-US" sz="1200" b="1" i="1" dirty="0">
                <a:solidFill>
                  <a:srgbClr val="CC6600"/>
                </a:solidFill>
                <a:latin typeface="Times New Roman" panose="02020603050405020304" pitchFamily="18" charset="0"/>
                <a:cs typeface="Times New Roman" panose="02020603050405020304" pitchFamily="18" charset="0"/>
              </a:rPr>
              <a:t> in the gospel of Christ, to establish you, and to comfort you concerning your faith:  </a:t>
            </a:r>
            <a:r>
              <a:rPr lang="en-US" sz="1200" b="1" dirty="0">
                <a:solidFill>
                  <a:srgbClr val="FF0000"/>
                </a:solidFill>
                <a:latin typeface="Times New Roman" panose="02020603050405020304" pitchFamily="18" charset="0"/>
                <a:cs typeface="Times New Roman" panose="02020603050405020304" pitchFamily="18" charset="0"/>
              </a:rPr>
              <a:t>I Thessalonians 3:2  </a:t>
            </a:r>
          </a:p>
        </p:txBody>
      </p:sp>
      <p:sp>
        <p:nvSpPr>
          <p:cNvPr id="18" name="TextBox 17">
            <a:extLst>
              <a:ext uri="{FF2B5EF4-FFF2-40B4-BE49-F238E27FC236}">
                <a16:creationId xmlns:a16="http://schemas.microsoft.com/office/drawing/2014/main" id="{2A6974B6-EA3A-4019-AC4A-AB03AD563B4B}"/>
              </a:ext>
            </a:extLst>
          </p:cNvPr>
          <p:cNvSpPr txBox="1"/>
          <p:nvPr/>
        </p:nvSpPr>
        <p:spPr>
          <a:xfrm>
            <a:off x="6109058" y="3828247"/>
            <a:ext cx="5950592"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Even a ‘local church’ could be properly established today! </a:t>
            </a:r>
            <a:r>
              <a:rPr lang="en-US" sz="1200" b="1" i="1" dirty="0">
                <a:solidFill>
                  <a:srgbClr val="CC6600"/>
                </a:solidFill>
                <a:latin typeface="Times New Roman" panose="02020603050405020304" pitchFamily="18" charset="0"/>
                <a:cs typeface="Times New Roman" panose="02020603050405020304" pitchFamily="18" charset="0"/>
              </a:rPr>
              <a:t>And so were the churches established in the faith, and increased in number daily.  </a:t>
            </a:r>
            <a:r>
              <a:rPr lang="en-US" sz="1200" b="1" dirty="0">
                <a:solidFill>
                  <a:srgbClr val="FF0000"/>
                </a:solidFill>
                <a:latin typeface="Times New Roman" panose="02020603050405020304" pitchFamily="18" charset="0"/>
                <a:cs typeface="Times New Roman" panose="02020603050405020304" pitchFamily="18" charset="0"/>
              </a:rPr>
              <a:t>Acts 16:5  </a:t>
            </a:r>
            <a:r>
              <a:rPr lang="en-US" sz="1200" b="1" dirty="0">
                <a:latin typeface="Times New Roman" panose="02020603050405020304" pitchFamily="18" charset="0"/>
                <a:cs typeface="Times New Roman" panose="02020603050405020304" pitchFamily="18" charset="0"/>
              </a:rPr>
              <a:t>It still could be done!</a:t>
            </a:r>
          </a:p>
        </p:txBody>
      </p:sp>
      <p:sp>
        <p:nvSpPr>
          <p:cNvPr id="19" name="TextBox 18">
            <a:extLst>
              <a:ext uri="{FF2B5EF4-FFF2-40B4-BE49-F238E27FC236}">
                <a16:creationId xmlns:a16="http://schemas.microsoft.com/office/drawing/2014/main" id="{3C5837CB-FEB0-4E20-860B-DA3B2EB5A23B}"/>
              </a:ext>
            </a:extLst>
          </p:cNvPr>
          <p:cNvSpPr txBox="1"/>
          <p:nvPr/>
        </p:nvSpPr>
        <p:spPr>
          <a:xfrm>
            <a:off x="6096000" y="4221816"/>
            <a:ext cx="5980588" cy="646331"/>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For this cause have I sent unto you Timotheus, who is my beloved son, and faithful in the Lord, who shall bring you into remembrance of my ways which be in Christ, as I teach every where in every church.  </a:t>
            </a:r>
            <a:r>
              <a:rPr lang="en-US" sz="1200" b="1" dirty="0">
                <a:solidFill>
                  <a:srgbClr val="FF0000"/>
                </a:solidFill>
                <a:latin typeface="Times New Roman" panose="02020603050405020304" pitchFamily="18" charset="0"/>
                <a:cs typeface="Times New Roman" panose="02020603050405020304" pitchFamily="18" charset="0"/>
              </a:rPr>
              <a:t>I Corinthians 4:17</a:t>
            </a:r>
          </a:p>
        </p:txBody>
      </p:sp>
      <p:sp>
        <p:nvSpPr>
          <p:cNvPr id="20" name="TextBox 19">
            <a:extLst>
              <a:ext uri="{FF2B5EF4-FFF2-40B4-BE49-F238E27FC236}">
                <a16:creationId xmlns:a16="http://schemas.microsoft.com/office/drawing/2014/main" id="{2C208283-A81A-40FE-B8B5-AD413748967B}"/>
              </a:ext>
            </a:extLst>
          </p:cNvPr>
          <p:cNvSpPr txBox="1"/>
          <p:nvPr/>
        </p:nvSpPr>
        <p:spPr>
          <a:xfrm>
            <a:off x="6109058" y="4809779"/>
            <a:ext cx="5959062"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Us being properly </a:t>
            </a:r>
            <a:r>
              <a:rPr lang="en-US" sz="1200" b="1" i="1" dirty="0">
                <a:solidFill>
                  <a:srgbClr val="CC6600"/>
                </a:solidFill>
                <a:latin typeface="Times New Roman" panose="02020603050405020304" pitchFamily="18" charset="0"/>
                <a:cs typeface="Times New Roman" panose="02020603050405020304" pitchFamily="18" charset="0"/>
              </a:rPr>
              <a:t>established</a:t>
            </a:r>
            <a:r>
              <a:rPr lang="en-US" sz="1200" dirty="0">
                <a:latin typeface="Times New Roman" panose="02020603050405020304" pitchFamily="18" charset="0"/>
                <a:cs typeface="Times New Roman" panose="02020603050405020304" pitchFamily="18" charset="0"/>
              </a:rPr>
              <a:t> would be comforting to us and Paul and that establishing would be based on the </a:t>
            </a:r>
            <a:r>
              <a:rPr lang="en-US" sz="1200" b="1" i="1" dirty="0">
                <a:solidFill>
                  <a:srgbClr val="CC6600"/>
                </a:solidFill>
                <a:latin typeface="Times New Roman" panose="02020603050405020304" pitchFamily="18" charset="0"/>
                <a:cs typeface="Times New Roman" panose="02020603050405020304" pitchFamily="18" charset="0"/>
              </a:rPr>
              <a:t>mutual faith</a:t>
            </a:r>
            <a:r>
              <a:rPr lang="en-US" sz="1200" dirty="0">
                <a:latin typeface="Times New Roman" panose="02020603050405020304" pitchFamily="18" charset="0"/>
                <a:cs typeface="Times New Roman" panose="02020603050405020304" pitchFamily="18" charset="0"/>
              </a:rPr>
              <a:t>.  This also means we should also be </a:t>
            </a:r>
            <a:r>
              <a:rPr lang="en-US" sz="1200" b="1" i="1" dirty="0">
                <a:solidFill>
                  <a:srgbClr val="CC6600"/>
                </a:solidFill>
                <a:latin typeface="Times New Roman" panose="02020603050405020304" pitchFamily="18" charset="0"/>
                <a:cs typeface="Times New Roman" panose="02020603050405020304" pitchFamily="18" charset="0"/>
              </a:rPr>
              <a:t>comforted together </a:t>
            </a:r>
            <a:r>
              <a:rPr lang="en-US" sz="1200" dirty="0">
                <a:latin typeface="Times New Roman" panose="02020603050405020304" pitchFamily="18" charset="0"/>
                <a:cs typeface="Times New Roman" panose="02020603050405020304" pitchFamily="18" charset="0"/>
              </a:rPr>
              <a:t>by our </a:t>
            </a:r>
            <a:r>
              <a:rPr lang="en-US" sz="1200" b="1" i="1" dirty="0">
                <a:solidFill>
                  <a:srgbClr val="CC6600"/>
                </a:solidFill>
                <a:latin typeface="Times New Roman" panose="02020603050405020304" pitchFamily="18" charset="0"/>
                <a:cs typeface="Times New Roman" panose="02020603050405020304" pitchFamily="18" charset="0"/>
              </a:rPr>
              <a:t>mutual faith.  </a:t>
            </a:r>
            <a:r>
              <a:rPr lang="en-US" sz="1200" dirty="0">
                <a:latin typeface="Times New Roman" panose="02020603050405020304" pitchFamily="18" charset="0"/>
                <a:cs typeface="Times New Roman" panose="02020603050405020304" pitchFamily="18" charset="0"/>
              </a:rPr>
              <a:t>If you know someone struggling with comfort, then please consider:</a:t>
            </a:r>
          </a:p>
        </p:txBody>
      </p:sp>
      <p:sp>
        <p:nvSpPr>
          <p:cNvPr id="21" name="TextBox 20">
            <a:extLst>
              <a:ext uri="{FF2B5EF4-FFF2-40B4-BE49-F238E27FC236}">
                <a16:creationId xmlns:a16="http://schemas.microsoft.com/office/drawing/2014/main" id="{6C0DE9A0-8614-4265-9ADB-FBD9064DFED7}"/>
              </a:ext>
            </a:extLst>
          </p:cNvPr>
          <p:cNvSpPr txBox="1"/>
          <p:nvPr/>
        </p:nvSpPr>
        <p:spPr>
          <a:xfrm>
            <a:off x="6109058" y="5397580"/>
            <a:ext cx="5950591" cy="276999"/>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Romans 14:1 - </a:t>
            </a:r>
            <a:r>
              <a:rPr lang="en-US" sz="1200" b="1" i="1" dirty="0">
                <a:solidFill>
                  <a:srgbClr val="CC6600"/>
                </a:solidFill>
                <a:latin typeface="Times New Roman" panose="02020603050405020304" pitchFamily="18" charset="0"/>
                <a:cs typeface="Times New Roman" panose="02020603050405020304" pitchFamily="18" charset="0"/>
              </a:rPr>
              <a:t>Him that is weak in the faith receive ye, but not to doubtful disputations.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E3A1FBF7-1316-49A4-9017-070A997C9466}"/>
              </a:ext>
            </a:extLst>
          </p:cNvPr>
          <p:cNvSpPr txBox="1"/>
          <p:nvPr/>
        </p:nvSpPr>
        <p:spPr>
          <a:xfrm>
            <a:off x="6105728" y="5618561"/>
            <a:ext cx="5980588" cy="461665"/>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Romans 15:1 - </a:t>
            </a:r>
            <a:r>
              <a:rPr lang="en-US" sz="1200" b="1" i="1" dirty="0">
                <a:solidFill>
                  <a:srgbClr val="CC6600"/>
                </a:solidFill>
                <a:latin typeface="Times New Roman" panose="02020603050405020304" pitchFamily="18" charset="0"/>
                <a:cs typeface="Times New Roman" panose="02020603050405020304" pitchFamily="18" charset="0"/>
              </a:rPr>
              <a:t>We then that are strong ought to bear the infirmities of the weak, and not to please ourselves.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ECD475D3-8225-4802-86D9-4DD98D22CF2B}"/>
              </a:ext>
            </a:extLst>
          </p:cNvPr>
          <p:cNvSpPr txBox="1"/>
          <p:nvPr/>
        </p:nvSpPr>
        <p:spPr>
          <a:xfrm>
            <a:off x="6118025" y="5805617"/>
            <a:ext cx="5937798" cy="461665"/>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                             I </a:t>
            </a:r>
            <a:r>
              <a:rPr lang="en-US" sz="1200" b="1" dirty="0" err="1">
                <a:solidFill>
                  <a:srgbClr val="FF0000"/>
                </a:solidFill>
                <a:latin typeface="Times New Roman" panose="02020603050405020304" pitchFamily="18" charset="0"/>
                <a:cs typeface="Times New Roman" panose="02020603050405020304" pitchFamily="18" charset="0"/>
              </a:rPr>
              <a:t>Thess</a:t>
            </a:r>
            <a:r>
              <a:rPr lang="en-US" sz="1200" b="1" dirty="0">
                <a:solidFill>
                  <a:srgbClr val="FF0000"/>
                </a:solidFill>
                <a:latin typeface="Times New Roman" panose="02020603050405020304" pitchFamily="18" charset="0"/>
                <a:cs typeface="Times New Roman" panose="02020603050405020304" pitchFamily="18" charset="0"/>
              </a:rPr>
              <a:t> 3:5 </a:t>
            </a:r>
            <a:r>
              <a:rPr lang="en-US" sz="1200" b="1" i="1" dirty="0">
                <a:solidFill>
                  <a:srgbClr val="CC6600"/>
                </a:solidFill>
                <a:latin typeface="Times New Roman" panose="02020603050405020304" pitchFamily="18" charset="0"/>
                <a:cs typeface="Times New Roman" panose="02020603050405020304" pitchFamily="18" charset="0"/>
              </a:rPr>
              <a:t>For this cause, when I could no longer forbear, I sent to know your faith, lest by some means the tempter have tempted you, and our </a:t>
            </a:r>
            <a:r>
              <a:rPr lang="en-US" sz="1200" b="1" i="1" dirty="0" err="1">
                <a:solidFill>
                  <a:srgbClr val="CC6600"/>
                </a:solidFill>
                <a:latin typeface="Times New Roman" panose="02020603050405020304" pitchFamily="18" charset="0"/>
                <a:cs typeface="Times New Roman" panose="02020603050405020304" pitchFamily="18" charset="0"/>
              </a:rPr>
              <a:t>labour</a:t>
            </a:r>
            <a:r>
              <a:rPr lang="en-US" sz="1200" b="1" i="1" dirty="0">
                <a:solidFill>
                  <a:srgbClr val="CC6600"/>
                </a:solidFill>
                <a:latin typeface="Times New Roman" panose="02020603050405020304" pitchFamily="18" charset="0"/>
                <a:cs typeface="Times New Roman" panose="02020603050405020304" pitchFamily="18" charset="0"/>
              </a:rPr>
              <a:t> be in vain.  </a:t>
            </a:r>
            <a:endParaRPr lang="en-US" sz="1200" b="1" dirty="0">
              <a:solidFill>
                <a:srgbClr val="FF0000"/>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44D6C3B1-1A5A-4146-B5A9-936C064EABF1}"/>
              </a:ext>
            </a:extLst>
          </p:cNvPr>
          <p:cNvSpPr txBox="1"/>
          <p:nvPr/>
        </p:nvSpPr>
        <p:spPr>
          <a:xfrm>
            <a:off x="6113390" y="6211264"/>
            <a:ext cx="5975447" cy="461665"/>
          </a:xfrm>
          <a:prstGeom prst="rect">
            <a:avLst/>
          </a:prstGeom>
          <a:noFill/>
        </p:spPr>
        <p:txBody>
          <a:bodyPr wrap="square" rtlCol="0">
            <a:spAutoFit/>
          </a:bodyPr>
          <a:lstStyle/>
          <a:p>
            <a:pPr algn="just"/>
            <a:r>
              <a:rPr lang="en-US" sz="1200" b="1" dirty="0">
                <a:solidFill>
                  <a:srgbClr val="FF0000"/>
                </a:solidFill>
                <a:latin typeface="Times New Roman" panose="02020603050405020304" pitchFamily="18" charset="0"/>
                <a:cs typeface="Times New Roman" panose="02020603050405020304" pitchFamily="18" charset="0"/>
              </a:rPr>
              <a:t>I Thessalonians 3:10  </a:t>
            </a:r>
            <a:r>
              <a:rPr lang="en-US" sz="1200" b="1" i="1" dirty="0">
                <a:solidFill>
                  <a:srgbClr val="CC6600"/>
                </a:solidFill>
                <a:latin typeface="Times New Roman" panose="02020603050405020304" pitchFamily="18" charset="0"/>
                <a:cs typeface="Times New Roman" panose="02020603050405020304" pitchFamily="18" charset="0"/>
              </a:rPr>
              <a:t>Night and day praying exceedingly that we might see your face, and might perfect that which is lacking in your faith?  </a:t>
            </a:r>
            <a:endParaRPr lang="en-US" sz="1200" b="1" dirty="0">
              <a:solidFill>
                <a:srgbClr val="FF0000"/>
              </a:solidFill>
              <a:latin typeface="Times New Roman" panose="02020603050405020304" pitchFamily="18" charset="0"/>
              <a:cs typeface="Times New Roman" panose="02020603050405020304" pitchFamily="18" charset="0"/>
            </a:endParaRPr>
          </a:p>
        </p:txBody>
      </p:sp>
      <p:cxnSp>
        <p:nvCxnSpPr>
          <p:cNvPr id="26" name="Straight Arrow Connector 25">
            <a:extLst>
              <a:ext uri="{FF2B5EF4-FFF2-40B4-BE49-F238E27FC236}">
                <a16:creationId xmlns:a16="http://schemas.microsoft.com/office/drawing/2014/main" id="{1D57AD51-4BF6-47AE-9B17-3B34E432F503}"/>
              </a:ext>
            </a:extLst>
          </p:cNvPr>
          <p:cNvCxnSpPr/>
          <p:nvPr/>
        </p:nvCxnSpPr>
        <p:spPr>
          <a:xfrm flipV="1">
            <a:off x="3645454" y="626722"/>
            <a:ext cx="2537176" cy="433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B77F6C3-DA49-4120-A373-B3C1DA135CC8}"/>
              </a:ext>
            </a:extLst>
          </p:cNvPr>
          <p:cNvCxnSpPr/>
          <p:nvPr/>
        </p:nvCxnSpPr>
        <p:spPr>
          <a:xfrm flipV="1">
            <a:off x="4124528" y="1303506"/>
            <a:ext cx="2058102" cy="78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AEBC18D-5288-44F8-B468-48090872D12F}"/>
              </a:ext>
            </a:extLst>
          </p:cNvPr>
          <p:cNvCxnSpPr/>
          <p:nvPr/>
        </p:nvCxnSpPr>
        <p:spPr>
          <a:xfrm>
            <a:off x="4231531" y="1992861"/>
            <a:ext cx="1931643" cy="784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64DC66B-FC39-447B-877E-144BA86FE978}"/>
              </a:ext>
            </a:extLst>
          </p:cNvPr>
          <p:cNvCxnSpPr>
            <a:cxnSpLocks/>
          </p:cNvCxnSpPr>
          <p:nvPr/>
        </p:nvCxnSpPr>
        <p:spPr>
          <a:xfrm>
            <a:off x="3117714" y="2847184"/>
            <a:ext cx="2969816" cy="2001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62A86BEF-6C9F-4E3E-9D3E-8B7067303357}"/>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12745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1000"/>
                                        <p:tgtEl>
                                          <p:spTgt spid="26"/>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1000"/>
                                        <p:tgtEl>
                                          <p:spTgt spid="28"/>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2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left)">
                                      <p:cBhvr>
                                        <p:cTn id="48" dur="1000"/>
                                        <p:tgtEl>
                                          <p:spTgt spid="30"/>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up)">
                                      <p:cBhvr>
                                        <p:cTn id="57" dur="20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up)">
                                      <p:cBhvr>
                                        <p:cTn id="62" dur="1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up)">
                                      <p:cBhvr>
                                        <p:cTn id="67" dur="1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p:cTn id="72" dur="500" fill="hold"/>
                                        <p:tgtEl>
                                          <p:spTgt spid="11"/>
                                        </p:tgtEl>
                                        <p:attrNameLst>
                                          <p:attrName>ppt_w</p:attrName>
                                        </p:attrNameLst>
                                      </p:cBhvr>
                                      <p:tavLst>
                                        <p:tav tm="0">
                                          <p:val>
                                            <p:fltVal val="0"/>
                                          </p:val>
                                        </p:tav>
                                        <p:tav tm="100000">
                                          <p:val>
                                            <p:strVal val="#ppt_w"/>
                                          </p:val>
                                        </p:tav>
                                      </p:tavLst>
                                    </p:anim>
                                    <p:anim calcmode="lin" valueType="num">
                                      <p:cBhvr>
                                        <p:cTn id="73" dur="500" fill="hold"/>
                                        <p:tgtEl>
                                          <p:spTgt spid="11"/>
                                        </p:tgtEl>
                                        <p:attrNameLst>
                                          <p:attrName>ppt_h</p:attrName>
                                        </p:attrNameLst>
                                      </p:cBhvr>
                                      <p:tavLst>
                                        <p:tav tm="0">
                                          <p:val>
                                            <p:fltVal val="0"/>
                                          </p:val>
                                        </p:tav>
                                        <p:tav tm="100000">
                                          <p:val>
                                            <p:strVal val="#ppt_h"/>
                                          </p:val>
                                        </p:tav>
                                      </p:tavLst>
                                    </p:anim>
                                    <p:animEffect transition="in" filter="fade">
                                      <p:cBhvr>
                                        <p:cTn id="74" dur="500"/>
                                        <p:tgtEl>
                                          <p:spTgt spid="11"/>
                                        </p:tgtEl>
                                      </p:cBhvr>
                                    </p:animEffect>
                                  </p:childTnLst>
                                </p:cTn>
                              </p:par>
                            </p:childTnLst>
                          </p:cTn>
                        </p:par>
                        <p:par>
                          <p:cTn id="75" fill="hold">
                            <p:stCondLst>
                              <p:cond delay="500"/>
                            </p:stCondLst>
                            <p:childTnLst>
                              <p:par>
                                <p:cTn id="76" presetID="22" presetClass="entr" presetSubtype="8"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left)">
                                      <p:cBhvr>
                                        <p:cTn id="78" dur="1000"/>
                                        <p:tgtEl>
                                          <p:spTgt spid="32"/>
                                        </p:tgtEl>
                                      </p:cBhvr>
                                    </p:animEffect>
                                  </p:childTnLst>
                                </p:cTn>
                              </p:par>
                            </p:childTnLst>
                          </p:cTn>
                        </p:par>
                        <p:par>
                          <p:cTn id="79" fill="hold">
                            <p:stCondLst>
                              <p:cond delay="1500"/>
                            </p:stCondLst>
                            <p:childTnLst>
                              <p:par>
                                <p:cTn id="80" presetID="10" presetClass="entr" presetSubtype="0"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10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wipe(up)">
                                      <p:cBhvr>
                                        <p:cTn id="87" dur="125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wipe(up)">
                                      <p:cBhvr>
                                        <p:cTn id="92" dur="15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up)">
                                      <p:cBhvr>
                                        <p:cTn id="97" dur="1250"/>
                                        <p:tgtEl>
                                          <p:spTgt spid="2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wipe(up)">
                                      <p:cBhvr>
                                        <p:cTn id="102" dur="1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p:bldP spid="13" grpId="0"/>
      <p:bldP spid="14" grpId="0"/>
      <p:bldP spid="16" grpId="0"/>
      <p:bldP spid="17" grpId="0"/>
      <p:bldP spid="18" grpId="0"/>
      <p:bldP spid="19" grpId="0"/>
      <p:bldP spid="20" grpId="0"/>
      <p:bldP spid="21"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B47C69-9715-40C3-BDF1-A893FC4A5E2B}"/>
              </a:ext>
            </a:extLst>
          </p:cNvPr>
          <p:cNvSpPr txBox="1"/>
          <p:nvPr/>
        </p:nvSpPr>
        <p:spPr>
          <a:xfrm>
            <a:off x="204186" y="612559"/>
            <a:ext cx="5681709" cy="4300986"/>
          </a:xfrm>
          <a:prstGeom prst="rect">
            <a:avLst/>
          </a:prstGeom>
          <a:noFill/>
        </p:spPr>
        <p:txBody>
          <a:bodyPr wrap="square" rtlCol="0">
            <a:spAutoFit/>
          </a:bodyPr>
          <a:lstStyle/>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13</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Now I would not have you ignorant, brethren,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that oftentimes I purposed to come unto you, (but was let hitherto,)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that I might have some fruit among you also,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even as among other Gentiles.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14</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I am debtor both to the Greeks,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and to the Barbarians;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both to the wise,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and to the unwise.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15</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So, as much as in me is,</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I am ready to preach the gospel to you</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that are at Rome also. </a:t>
            </a:r>
          </a:p>
        </p:txBody>
      </p:sp>
      <p:sp>
        <p:nvSpPr>
          <p:cNvPr id="3" name="Rectangle 2">
            <a:extLst>
              <a:ext uri="{FF2B5EF4-FFF2-40B4-BE49-F238E27FC236}">
                <a16:creationId xmlns:a16="http://schemas.microsoft.com/office/drawing/2014/main" id="{FE35BB0D-E5AD-462A-B17F-3657C8753BF6}"/>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5B5BE06-9063-44C8-ADF9-B3E761E34526}"/>
              </a:ext>
            </a:extLst>
          </p:cNvPr>
          <p:cNvSpPr txBox="1"/>
          <p:nvPr/>
        </p:nvSpPr>
        <p:spPr>
          <a:xfrm>
            <a:off x="798988" y="79899"/>
            <a:ext cx="2352773"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Paul is Always Ready to Preach</a:t>
            </a:r>
          </a:p>
        </p:txBody>
      </p:sp>
      <p:sp>
        <p:nvSpPr>
          <p:cNvPr id="7" name="TextBox 6">
            <a:extLst>
              <a:ext uri="{FF2B5EF4-FFF2-40B4-BE49-F238E27FC236}">
                <a16:creationId xmlns:a16="http://schemas.microsoft.com/office/drawing/2014/main" id="{77CEB2C5-7605-49A8-9E46-4583393B4DC2}"/>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cxnSp>
        <p:nvCxnSpPr>
          <p:cNvPr id="8" name="Straight Connector 7">
            <a:extLst>
              <a:ext uri="{FF2B5EF4-FFF2-40B4-BE49-F238E27FC236}">
                <a16:creationId xmlns:a16="http://schemas.microsoft.com/office/drawing/2014/main" id="{0F79F95D-8E70-4C11-BB7A-72BD75605939}"/>
              </a:ext>
            </a:extLst>
          </p:cNvPr>
          <p:cNvCxnSpPr/>
          <p:nvPr/>
        </p:nvCxnSpPr>
        <p:spPr>
          <a:xfrm>
            <a:off x="12068120" y="79899"/>
            <a:ext cx="0" cy="6871317"/>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5BD0C84-4B0D-4E8A-907A-2751CDDF5CBB}"/>
              </a:ext>
            </a:extLst>
          </p:cNvPr>
          <p:cNvSpPr txBox="1"/>
          <p:nvPr/>
        </p:nvSpPr>
        <p:spPr>
          <a:xfrm>
            <a:off x="6096000" y="317986"/>
            <a:ext cx="5980591" cy="2123658"/>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 wants his words about the Risen Saviour and the goodness of God to be known, but there were times he was not able to talk with folks. (</a:t>
            </a:r>
            <a:r>
              <a:rPr lang="en-US" sz="1200" b="1" i="1" dirty="0">
                <a:solidFill>
                  <a:srgbClr val="CC6600"/>
                </a:solidFill>
                <a:latin typeface="Times New Roman" panose="02020603050405020304" pitchFamily="18" charset="0"/>
                <a:cs typeface="Times New Roman" panose="02020603050405020304" pitchFamily="18" charset="0"/>
              </a:rPr>
              <a:t>let</a:t>
            </a:r>
            <a:r>
              <a:rPr lang="en-US" sz="1200" dirty="0">
                <a:latin typeface="Times New Roman" panose="02020603050405020304" pitchFamily="18" charset="0"/>
                <a:cs typeface="Times New Roman" panose="02020603050405020304" pitchFamily="18" charset="0"/>
              </a:rPr>
              <a:t> – prevented)  How many times have you wanted to talk to someone… or how many times have you wished someone would come and talk to you about ‘God’ or for whatever spiritual question you might have… or how many times have you wanted that second chance or to do a follow up with someone – and it never happened!  You can bet Satan isn’t going to let you hear or share the words of Paul from a King James Rightly Divided 1611 Bible!  You should know that if Satan can hinder Paul, he can certainly hinder you and he can hinder someone who truly wants to hear from you. Paul wants us to know he has tried - as we have tried to reach others – and it is a good reminder that just because someone didn’t follow through to reach out to you ‘again’ that Satan could easily have been the culprit that kept your meeting from happening!</a:t>
            </a:r>
          </a:p>
        </p:txBody>
      </p:sp>
      <p:sp>
        <p:nvSpPr>
          <p:cNvPr id="10" name="TextBox 9">
            <a:extLst>
              <a:ext uri="{FF2B5EF4-FFF2-40B4-BE49-F238E27FC236}">
                <a16:creationId xmlns:a16="http://schemas.microsoft.com/office/drawing/2014/main" id="{6B1125EA-E49A-4F57-9241-F35A28C31FCF}"/>
              </a:ext>
            </a:extLst>
          </p:cNvPr>
          <p:cNvSpPr txBox="1"/>
          <p:nvPr/>
        </p:nvSpPr>
        <p:spPr>
          <a:xfrm>
            <a:off x="6106986" y="2151046"/>
            <a:ext cx="5963650" cy="461665"/>
          </a:xfrm>
          <a:prstGeom prst="rect">
            <a:avLst/>
          </a:prstGeom>
          <a:noFill/>
        </p:spPr>
        <p:txBody>
          <a:bodyPr wrap="square" rtlCol="0">
            <a:spAutoFit/>
          </a:bodyPr>
          <a:lstStyle/>
          <a:p>
            <a:pPr algn="just"/>
            <a:r>
              <a:rPr lang="en-US" sz="1200" b="1" i="1" dirty="0">
                <a:solidFill>
                  <a:srgbClr val="CC6600"/>
                </a:solidFill>
                <a:latin typeface="Times New Roman" panose="02020603050405020304" pitchFamily="18" charset="0"/>
                <a:cs typeface="Times New Roman" panose="02020603050405020304" pitchFamily="18" charset="0"/>
              </a:rPr>
              <a:t>                                                                                                                 Wherefore we would have come unto you, even I Paul, once and again; but Satan hindered us. </a:t>
            </a:r>
            <a:r>
              <a:rPr lang="en-US" sz="1200" b="1" dirty="0">
                <a:solidFill>
                  <a:srgbClr val="FF0000"/>
                </a:solidFill>
                <a:latin typeface="Times New Roman" panose="02020603050405020304" pitchFamily="18" charset="0"/>
                <a:cs typeface="Times New Roman" panose="02020603050405020304" pitchFamily="18" charset="0"/>
              </a:rPr>
              <a:t>I </a:t>
            </a:r>
            <a:r>
              <a:rPr lang="en-US" sz="1200" b="1" dirty="0" err="1">
                <a:solidFill>
                  <a:srgbClr val="FF0000"/>
                </a:solidFill>
                <a:latin typeface="Times New Roman" panose="02020603050405020304" pitchFamily="18" charset="0"/>
                <a:cs typeface="Times New Roman" panose="02020603050405020304" pitchFamily="18" charset="0"/>
              </a:rPr>
              <a:t>Thess</a:t>
            </a:r>
            <a:r>
              <a:rPr lang="en-US" sz="1200" b="1" dirty="0">
                <a:solidFill>
                  <a:srgbClr val="FF0000"/>
                </a:solidFill>
                <a:latin typeface="Times New Roman" panose="02020603050405020304" pitchFamily="18" charset="0"/>
                <a:cs typeface="Times New Roman" panose="02020603050405020304" pitchFamily="18" charset="0"/>
              </a:rPr>
              <a:t> 2:18</a:t>
            </a:r>
          </a:p>
        </p:txBody>
      </p:sp>
      <p:sp>
        <p:nvSpPr>
          <p:cNvPr id="11" name="Rectangle: Rounded Corners 10">
            <a:extLst>
              <a:ext uri="{FF2B5EF4-FFF2-40B4-BE49-F238E27FC236}">
                <a16:creationId xmlns:a16="http://schemas.microsoft.com/office/drawing/2014/main" id="{6DB16A31-847E-48EB-B7B7-DC736D05C6E6}"/>
              </a:ext>
            </a:extLst>
          </p:cNvPr>
          <p:cNvSpPr/>
          <p:nvPr/>
        </p:nvSpPr>
        <p:spPr>
          <a:xfrm>
            <a:off x="505838" y="943582"/>
            <a:ext cx="5077839" cy="5739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B816EB2F-FD22-4229-95B7-7B1E6A8D0FAA}"/>
              </a:ext>
            </a:extLst>
          </p:cNvPr>
          <p:cNvSpPr/>
          <p:nvPr/>
        </p:nvSpPr>
        <p:spPr>
          <a:xfrm>
            <a:off x="2295727" y="1566154"/>
            <a:ext cx="1157591" cy="2924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545C4CF-00D7-4D5D-936C-1672F954EA52}"/>
              </a:ext>
            </a:extLst>
          </p:cNvPr>
          <p:cNvSpPr txBox="1"/>
          <p:nvPr/>
        </p:nvSpPr>
        <p:spPr>
          <a:xfrm>
            <a:off x="6096000" y="2582939"/>
            <a:ext cx="5963649"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Obviously, it is ok to seek some fruit for yourself, too.  Paul is our wise master-builder and if it is ok for him to have some personal incentive in a witness, then it is ok for us, too!</a:t>
            </a:r>
          </a:p>
        </p:txBody>
      </p:sp>
      <p:sp>
        <p:nvSpPr>
          <p:cNvPr id="14" name="TextBox 13">
            <a:extLst>
              <a:ext uri="{FF2B5EF4-FFF2-40B4-BE49-F238E27FC236}">
                <a16:creationId xmlns:a16="http://schemas.microsoft.com/office/drawing/2014/main" id="{9FD3DE00-7491-45EF-A996-F6E29410ACBC}"/>
              </a:ext>
            </a:extLst>
          </p:cNvPr>
          <p:cNvSpPr txBox="1"/>
          <p:nvPr/>
        </p:nvSpPr>
        <p:spPr>
          <a:xfrm>
            <a:off x="6097255" y="3005873"/>
            <a:ext cx="5963647" cy="830997"/>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Paul is aware that those ‘lost’ folks have given him plenty of opportunity to ‘be a witness’ through conversation as well as people to share his joy and understanding, etc.  If they aren’t interested, as much as that would bother Paul because he cared about others, he also was aware that he has some reward coming from his efforts.  Just like the next verse says…</a:t>
            </a:r>
          </a:p>
        </p:txBody>
      </p:sp>
      <p:sp>
        <p:nvSpPr>
          <p:cNvPr id="15" name="TextBox 14">
            <a:extLst>
              <a:ext uri="{FF2B5EF4-FFF2-40B4-BE49-F238E27FC236}">
                <a16:creationId xmlns:a16="http://schemas.microsoft.com/office/drawing/2014/main" id="{67C82700-5E8A-4B82-9EC0-C9AB29C186A6}"/>
              </a:ext>
            </a:extLst>
          </p:cNvPr>
          <p:cNvSpPr txBox="1"/>
          <p:nvPr/>
        </p:nvSpPr>
        <p:spPr>
          <a:xfrm>
            <a:off x="6096000" y="3817384"/>
            <a:ext cx="5963644"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Paul was always ready to preach the gospel to anyone, and as the Gentiles are his mission field, then he was always willing to give </a:t>
            </a:r>
            <a:r>
              <a:rPr lang="en-US" sz="1200" i="1" dirty="0">
                <a:latin typeface="Times New Roman" panose="02020603050405020304" pitchFamily="18" charset="0"/>
                <a:cs typeface="Times New Roman" panose="02020603050405020304" pitchFamily="18" charset="0"/>
              </a:rPr>
              <a:t>all he could </a:t>
            </a:r>
            <a:r>
              <a:rPr lang="en-US" sz="1200" dirty="0">
                <a:latin typeface="Times New Roman" panose="02020603050405020304" pitchFamily="18" charset="0"/>
                <a:cs typeface="Times New Roman" panose="02020603050405020304" pitchFamily="18" charset="0"/>
              </a:rPr>
              <a:t>to preach to them.</a:t>
            </a:r>
          </a:p>
        </p:txBody>
      </p:sp>
      <p:sp>
        <p:nvSpPr>
          <p:cNvPr id="16" name="Rectangle: Rounded Corners 15">
            <a:extLst>
              <a:ext uri="{FF2B5EF4-FFF2-40B4-BE49-F238E27FC236}">
                <a16:creationId xmlns:a16="http://schemas.microsoft.com/office/drawing/2014/main" id="{DCEA6873-E231-4331-A7A5-941BF69FF16C}"/>
              </a:ext>
            </a:extLst>
          </p:cNvPr>
          <p:cNvSpPr/>
          <p:nvPr/>
        </p:nvSpPr>
        <p:spPr>
          <a:xfrm>
            <a:off x="1673440" y="2444123"/>
            <a:ext cx="2898560" cy="12329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EDC9D7DF-90C8-4023-883C-B914DE39D214}"/>
              </a:ext>
            </a:extLst>
          </p:cNvPr>
          <p:cNvSpPr/>
          <p:nvPr/>
        </p:nvSpPr>
        <p:spPr>
          <a:xfrm>
            <a:off x="1468877" y="3863487"/>
            <a:ext cx="3278221" cy="10986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E082E8C8-6B7F-48F0-BABF-10C550E79684}"/>
              </a:ext>
            </a:extLst>
          </p:cNvPr>
          <p:cNvCxnSpPr/>
          <p:nvPr/>
        </p:nvCxnSpPr>
        <p:spPr>
          <a:xfrm flipV="1">
            <a:off x="4747098" y="563919"/>
            <a:ext cx="1435532" cy="37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F8FA846-5C95-409F-B7FA-B3926DFDDF68}"/>
              </a:ext>
            </a:extLst>
          </p:cNvPr>
          <p:cNvCxnSpPr>
            <a:cxnSpLocks/>
            <a:stCxn id="12" idx="3"/>
          </p:cNvCxnSpPr>
          <p:nvPr/>
        </p:nvCxnSpPr>
        <p:spPr>
          <a:xfrm>
            <a:off x="3453318" y="1712394"/>
            <a:ext cx="2634211" cy="950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2DCF653-AAF4-485D-897A-AC09B38F2612}"/>
              </a:ext>
            </a:extLst>
          </p:cNvPr>
          <p:cNvCxnSpPr>
            <a:cxnSpLocks/>
          </p:cNvCxnSpPr>
          <p:nvPr/>
        </p:nvCxnSpPr>
        <p:spPr>
          <a:xfrm>
            <a:off x="4572000" y="2840477"/>
            <a:ext cx="1515529" cy="320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9CAFDFC-B02A-4125-9D80-E6E858F881A8}"/>
              </a:ext>
            </a:extLst>
          </p:cNvPr>
          <p:cNvCxnSpPr>
            <a:cxnSpLocks/>
            <a:endCxn id="15" idx="1"/>
          </p:cNvCxnSpPr>
          <p:nvPr/>
        </p:nvCxnSpPr>
        <p:spPr>
          <a:xfrm flipV="1">
            <a:off x="4747098" y="4048217"/>
            <a:ext cx="1348902" cy="253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0160E4D9-62AC-491F-BD09-1C7FC7645C1F}"/>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80744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1000"/>
                                        <p:tgtEl>
                                          <p:spTgt spid="19"/>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1000"/>
                                        <p:tgtEl>
                                          <p:spTgt spid="21"/>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1000"/>
                                        <p:tgtEl>
                                          <p:spTgt spid="23"/>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500"/>
                            </p:stCondLst>
                            <p:childTnLst>
                              <p:par>
                                <p:cTn id="61" presetID="22" presetClass="entr" presetSubtype="8"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1000"/>
                                        <p:tgtEl>
                                          <p:spTgt spid="25"/>
                                        </p:tgtEl>
                                      </p:cBhvr>
                                    </p:animEffect>
                                  </p:childTnLst>
                                </p:cTn>
                              </p:par>
                            </p:childTnLst>
                          </p:cTn>
                        </p:par>
                        <p:par>
                          <p:cTn id="64" fill="hold">
                            <p:stCondLst>
                              <p:cond delay="1500"/>
                            </p:stCondLst>
                            <p:childTnLst>
                              <p:par>
                                <p:cTn id="65" presetID="10"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animBg="1"/>
      <p:bldP spid="12" grpId="0" animBg="1"/>
      <p:bldP spid="13" grpId="0"/>
      <p:bldP spid="14" grpId="0"/>
      <p:bldP spid="15" grpId="0"/>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8C7DAA-CD45-4D7B-B83C-212B5C626914}"/>
              </a:ext>
            </a:extLst>
          </p:cNvPr>
          <p:cNvSpPr txBox="1"/>
          <p:nvPr/>
        </p:nvSpPr>
        <p:spPr>
          <a:xfrm>
            <a:off x="186431" y="399495"/>
            <a:ext cx="5726097" cy="3100657"/>
          </a:xfrm>
          <a:prstGeom prst="rect">
            <a:avLst/>
          </a:prstGeom>
          <a:noFill/>
        </p:spPr>
        <p:txBody>
          <a:bodyPr wrap="square" rtlCol="0">
            <a:spAutoFit/>
          </a:bodyPr>
          <a:lstStyle/>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16</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I am not ashamed of the gospel of Christ: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it is the power of God unto salvation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to every one that believeth;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to the Jew first, and also to the Greek. </a:t>
            </a:r>
          </a:p>
          <a:p>
            <a:pPr algn="ctr">
              <a:lnSpc>
                <a:spcPct val="150000"/>
              </a:lnSpc>
            </a:pPr>
            <a:r>
              <a:rPr lang="en-US" sz="1000" b="1" dirty="0">
                <a:solidFill>
                  <a:srgbClr val="FF0000"/>
                </a:solidFill>
                <a:latin typeface="Times New Roman" panose="02020603050405020304" pitchFamily="18" charset="0"/>
                <a:cs typeface="Times New Roman" panose="02020603050405020304" pitchFamily="18" charset="0"/>
              </a:rPr>
              <a:t>17</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therein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is the righteousness of God revealed from faith to faith: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as it is written,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The just shall live by faith. </a:t>
            </a:r>
          </a:p>
        </p:txBody>
      </p:sp>
      <p:sp>
        <p:nvSpPr>
          <p:cNvPr id="3" name="Rectangle 2">
            <a:extLst>
              <a:ext uri="{FF2B5EF4-FFF2-40B4-BE49-F238E27FC236}">
                <a16:creationId xmlns:a16="http://schemas.microsoft.com/office/drawing/2014/main" id="{3294BEBB-1582-4169-9300-59E831746053}"/>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55680D5-394B-42A8-B377-DA1AB6EFCBBA}"/>
              </a:ext>
            </a:extLst>
          </p:cNvPr>
          <p:cNvSpPr txBox="1"/>
          <p:nvPr/>
        </p:nvSpPr>
        <p:spPr>
          <a:xfrm>
            <a:off x="798989" y="79899"/>
            <a:ext cx="2119305"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Paul and the Gospel of Christ</a:t>
            </a:r>
          </a:p>
        </p:txBody>
      </p:sp>
      <p:sp>
        <p:nvSpPr>
          <p:cNvPr id="8" name="TextBox 7">
            <a:extLst>
              <a:ext uri="{FF2B5EF4-FFF2-40B4-BE49-F238E27FC236}">
                <a16:creationId xmlns:a16="http://schemas.microsoft.com/office/drawing/2014/main" id="{B51C9770-6F6E-4395-902B-0428293ECDC2}"/>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4" name="Rectangle: Rounded Corners 3">
            <a:extLst>
              <a:ext uri="{FF2B5EF4-FFF2-40B4-BE49-F238E27FC236}">
                <a16:creationId xmlns:a16="http://schemas.microsoft.com/office/drawing/2014/main" id="{D79C0A00-84E6-481F-80AD-E60FDEA8DB40}"/>
              </a:ext>
            </a:extLst>
          </p:cNvPr>
          <p:cNvSpPr/>
          <p:nvPr/>
        </p:nvSpPr>
        <p:spPr>
          <a:xfrm>
            <a:off x="2315183" y="758757"/>
            <a:ext cx="719846" cy="2140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02792326-DD5D-4745-A456-6C4916CE09DB}"/>
              </a:ext>
            </a:extLst>
          </p:cNvPr>
          <p:cNvSpPr/>
          <p:nvPr/>
        </p:nvSpPr>
        <p:spPr>
          <a:xfrm>
            <a:off x="3501957" y="739301"/>
            <a:ext cx="1225685" cy="2334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42B13E47-E54A-4A85-9012-0C0B8033A116}"/>
              </a:ext>
            </a:extLst>
          </p:cNvPr>
          <p:cNvSpPr/>
          <p:nvPr/>
        </p:nvSpPr>
        <p:spPr>
          <a:xfrm>
            <a:off x="2381842" y="1079771"/>
            <a:ext cx="2170703" cy="2140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E56B9EE-9FA0-4D04-B10A-A0E3B898001E}"/>
              </a:ext>
            </a:extLst>
          </p:cNvPr>
          <p:cNvSpPr/>
          <p:nvPr/>
        </p:nvSpPr>
        <p:spPr>
          <a:xfrm>
            <a:off x="2003898" y="1381329"/>
            <a:ext cx="2170703" cy="2353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8F147FA3-A9F0-4629-9BA5-1893B38DBBCD}"/>
              </a:ext>
            </a:extLst>
          </p:cNvPr>
          <p:cNvSpPr/>
          <p:nvPr/>
        </p:nvSpPr>
        <p:spPr>
          <a:xfrm>
            <a:off x="1585609" y="1702343"/>
            <a:ext cx="2957208" cy="2353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DE4F9439-971C-4487-BCB0-74D99041FDBA}"/>
              </a:ext>
            </a:extLst>
          </p:cNvPr>
          <p:cNvSpPr/>
          <p:nvPr/>
        </p:nvSpPr>
        <p:spPr>
          <a:xfrm>
            <a:off x="2918297" y="2258709"/>
            <a:ext cx="573932" cy="2353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F550B20D-AD9F-48D3-9FBD-47D3C9AFBC66}"/>
              </a:ext>
            </a:extLst>
          </p:cNvPr>
          <p:cNvSpPr/>
          <p:nvPr/>
        </p:nvSpPr>
        <p:spPr>
          <a:xfrm>
            <a:off x="933854" y="2560268"/>
            <a:ext cx="2762656" cy="2548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1E75D0C5-1CE8-48D7-8189-88DF88B71826}"/>
              </a:ext>
            </a:extLst>
          </p:cNvPr>
          <p:cNvSpPr/>
          <p:nvPr/>
        </p:nvSpPr>
        <p:spPr>
          <a:xfrm>
            <a:off x="2003898" y="3213911"/>
            <a:ext cx="2062169" cy="2548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FC5E87E-5F58-4515-A374-4AA72890E6FD}"/>
              </a:ext>
            </a:extLst>
          </p:cNvPr>
          <p:cNvSpPr txBox="1"/>
          <p:nvPr/>
        </p:nvSpPr>
        <p:spPr>
          <a:xfrm>
            <a:off x="6096000" y="332552"/>
            <a:ext cx="5972118" cy="830997"/>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What is the gospel of Christ</a:t>
            </a:r>
            <a:r>
              <a:rPr lang="en-US" sz="1200" dirty="0">
                <a:latin typeface="Times New Roman" panose="02020603050405020304" pitchFamily="18" charset="0"/>
                <a:cs typeface="Times New Roman" panose="02020603050405020304" pitchFamily="18" charset="0"/>
              </a:rPr>
              <a:t>? Teachings of the risen Saviour – the Christ - according to Paul’s words, as it is Paul to whom this was revealed.  </a:t>
            </a:r>
            <a:r>
              <a:rPr lang="en-US" sz="1200" b="1" dirty="0">
                <a:solidFill>
                  <a:srgbClr val="FF0000"/>
                </a:solidFill>
                <a:latin typeface="Times New Roman" panose="02020603050405020304" pitchFamily="18" charset="0"/>
                <a:cs typeface="Times New Roman" panose="02020603050405020304" pitchFamily="18" charset="0"/>
              </a:rPr>
              <a:t>Romans 16:25 </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Now to him that is of power to stablish you according to my gospel, and the preaching of Jesus Christ, according to the revelation of the mystery, which was kept secret since the world began, </a:t>
            </a:r>
          </a:p>
        </p:txBody>
      </p:sp>
      <p:sp>
        <p:nvSpPr>
          <p:cNvPr id="7" name="TextBox 6">
            <a:extLst>
              <a:ext uri="{FF2B5EF4-FFF2-40B4-BE49-F238E27FC236}">
                <a16:creationId xmlns:a16="http://schemas.microsoft.com/office/drawing/2014/main" id="{051CB02B-2EEC-4503-9B71-D97326930252}"/>
              </a:ext>
            </a:extLst>
          </p:cNvPr>
          <p:cNvSpPr txBox="1"/>
          <p:nvPr/>
        </p:nvSpPr>
        <p:spPr>
          <a:xfrm>
            <a:off x="6106759" y="1099001"/>
            <a:ext cx="5950606"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Paul is not ashamed of it!  Read the </a:t>
            </a:r>
            <a:r>
              <a:rPr lang="en-US" sz="1200" b="1" dirty="0">
                <a:solidFill>
                  <a:srgbClr val="FF0000"/>
                </a:solidFill>
                <a:latin typeface="Times New Roman" panose="02020603050405020304" pitchFamily="18" charset="0"/>
                <a:cs typeface="Times New Roman" panose="02020603050405020304" pitchFamily="18" charset="0"/>
              </a:rPr>
              <a:t>Book of Acts </a:t>
            </a:r>
            <a:r>
              <a:rPr lang="en-US" sz="1200" dirty="0">
                <a:latin typeface="Times New Roman" panose="02020603050405020304" pitchFamily="18" charset="0"/>
                <a:cs typeface="Times New Roman" panose="02020603050405020304" pitchFamily="18" charset="0"/>
              </a:rPr>
              <a:t>for Paul’s daily life!   </a:t>
            </a:r>
          </a:p>
        </p:txBody>
      </p:sp>
      <p:sp>
        <p:nvSpPr>
          <p:cNvPr id="11" name="TextBox 10">
            <a:extLst>
              <a:ext uri="{FF2B5EF4-FFF2-40B4-BE49-F238E27FC236}">
                <a16:creationId xmlns:a16="http://schemas.microsoft.com/office/drawing/2014/main" id="{C558B707-0E1D-48F1-BFB9-A46706701720}"/>
              </a:ext>
            </a:extLst>
          </p:cNvPr>
          <p:cNvSpPr txBox="1"/>
          <p:nvPr/>
        </p:nvSpPr>
        <p:spPr>
          <a:xfrm>
            <a:off x="6105610" y="1309679"/>
            <a:ext cx="5961135"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It is what true ‘individual’ salvation is about!  </a:t>
            </a:r>
            <a:r>
              <a:rPr lang="en-US" sz="1100" i="1" dirty="0">
                <a:latin typeface="Times New Roman" panose="02020603050405020304" pitchFamily="18" charset="0"/>
                <a:cs typeface="Times New Roman" panose="02020603050405020304" pitchFamily="18" charset="0"/>
              </a:rPr>
              <a:t>(The Gospels were only about the Jewish nation!)</a:t>
            </a:r>
            <a:endParaRPr lang="en-US" sz="1200" i="1"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06173B28-C55E-4A6A-8839-C045183C9B8E}"/>
              </a:ext>
            </a:extLst>
          </p:cNvPr>
          <p:cNvSpPr txBox="1"/>
          <p:nvPr/>
        </p:nvSpPr>
        <p:spPr>
          <a:xfrm>
            <a:off x="6106761" y="1525635"/>
            <a:ext cx="597211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If each ‘one’ believes correctly… not just that Jesus is the son of God as in the Gospels but </a:t>
            </a:r>
            <a:r>
              <a:rPr lang="en-US" sz="1200" b="1" i="1" dirty="0">
                <a:solidFill>
                  <a:srgbClr val="CC6600"/>
                </a:solidFill>
                <a:latin typeface="Times New Roman" panose="02020603050405020304" pitchFamily="18" charset="0"/>
                <a:cs typeface="Times New Roman" panose="02020603050405020304" pitchFamily="18" charset="0"/>
              </a:rPr>
              <a:t>That if thou shalt </a:t>
            </a:r>
            <a:r>
              <a:rPr lang="en-US" sz="1200" b="1" i="1" u="sng" dirty="0">
                <a:solidFill>
                  <a:srgbClr val="CC6600"/>
                </a:solidFill>
                <a:latin typeface="Times New Roman" panose="02020603050405020304" pitchFamily="18" charset="0"/>
                <a:cs typeface="Times New Roman" panose="02020603050405020304" pitchFamily="18" charset="0"/>
              </a:rPr>
              <a:t>confess</a:t>
            </a:r>
            <a:r>
              <a:rPr lang="en-US" sz="1200" b="1" i="1" dirty="0">
                <a:solidFill>
                  <a:srgbClr val="CC6600"/>
                </a:solidFill>
                <a:latin typeface="Times New Roman" panose="02020603050405020304" pitchFamily="18" charset="0"/>
                <a:cs typeface="Times New Roman" panose="02020603050405020304" pitchFamily="18" charset="0"/>
              </a:rPr>
              <a:t> </a:t>
            </a:r>
            <a:r>
              <a:rPr lang="en-US" sz="1200" b="1" i="1" u="sng" dirty="0">
                <a:solidFill>
                  <a:srgbClr val="CC6600"/>
                </a:solidFill>
                <a:latin typeface="Times New Roman" panose="02020603050405020304" pitchFamily="18" charset="0"/>
                <a:cs typeface="Times New Roman" panose="02020603050405020304" pitchFamily="18" charset="0"/>
              </a:rPr>
              <a:t>with thy mouth</a:t>
            </a:r>
            <a:r>
              <a:rPr lang="en-US" sz="1200" b="1" i="1" dirty="0">
                <a:solidFill>
                  <a:srgbClr val="CC6600"/>
                </a:solidFill>
                <a:latin typeface="Times New Roman" panose="02020603050405020304" pitchFamily="18" charset="0"/>
                <a:cs typeface="Times New Roman" panose="02020603050405020304" pitchFamily="18" charset="0"/>
              </a:rPr>
              <a:t> the Lord Jesus, </a:t>
            </a:r>
            <a:r>
              <a:rPr lang="en-US" sz="1200" b="1" i="1" u="sng" dirty="0">
                <a:solidFill>
                  <a:srgbClr val="CC6600"/>
                </a:solidFill>
                <a:latin typeface="Times New Roman" panose="02020603050405020304" pitchFamily="18" charset="0"/>
                <a:cs typeface="Times New Roman" panose="02020603050405020304" pitchFamily="18" charset="0"/>
              </a:rPr>
              <a:t>and</a:t>
            </a:r>
            <a:r>
              <a:rPr lang="en-US" sz="1200" b="1" i="1" dirty="0">
                <a:solidFill>
                  <a:srgbClr val="CC6600"/>
                </a:solidFill>
                <a:latin typeface="Times New Roman" panose="02020603050405020304" pitchFamily="18" charset="0"/>
                <a:cs typeface="Times New Roman" panose="02020603050405020304" pitchFamily="18" charset="0"/>
              </a:rPr>
              <a:t> shalt </a:t>
            </a:r>
            <a:r>
              <a:rPr lang="en-US" sz="1200" b="1" i="1" u="sng" dirty="0">
                <a:solidFill>
                  <a:srgbClr val="CC6600"/>
                </a:solidFill>
                <a:latin typeface="Times New Roman" panose="02020603050405020304" pitchFamily="18" charset="0"/>
                <a:cs typeface="Times New Roman" panose="02020603050405020304" pitchFamily="18" charset="0"/>
              </a:rPr>
              <a:t>believe in thine heart </a:t>
            </a:r>
            <a:r>
              <a:rPr lang="en-US" sz="1200" b="1" i="1" dirty="0">
                <a:solidFill>
                  <a:srgbClr val="CC6600"/>
                </a:solidFill>
                <a:latin typeface="Times New Roman" panose="02020603050405020304" pitchFamily="18" charset="0"/>
                <a:cs typeface="Times New Roman" panose="02020603050405020304" pitchFamily="18" charset="0"/>
              </a:rPr>
              <a:t>that God hath raised him from the dead, thou shalt be saved. </a:t>
            </a:r>
          </a:p>
        </p:txBody>
      </p:sp>
      <p:sp>
        <p:nvSpPr>
          <p:cNvPr id="20" name="TextBox 19">
            <a:extLst>
              <a:ext uri="{FF2B5EF4-FFF2-40B4-BE49-F238E27FC236}">
                <a16:creationId xmlns:a16="http://schemas.microsoft.com/office/drawing/2014/main" id="{1D8B6538-BB9A-4C35-A577-280E90B90235}"/>
              </a:ext>
            </a:extLst>
          </p:cNvPr>
          <p:cNvSpPr txBox="1"/>
          <p:nvPr/>
        </p:nvSpPr>
        <p:spPr>
          <a:xfrm>
            <a:off x="6106783" y="2107415"/>
            <a:ext cx="4973589"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Paul went to the Jew first – eventually ended up with Greek / Gentiles only!</a:t>
            </a:r>
          </a:p>
        </p:txBody>
      </p:sp>
      <p:sp>
        <p:nvSpPr>
          <p:cNvPr id="21" name="TextBox 20">
            <a:extLst>
              <a:ext uri="{FF2B5EF4-FFF2-40B4-BE49-F238E27FC236}">
                <a16:creationId xmlns:a16="http://schemas.microsoft.com/office/drawing/2014/main" id="{C333237D-1BDB-4E4F-8294-D5AC0C577554}"/>
              </a:ext>
            </a:extLst>
          </p:cNvPr>
          <p:cNvSpPr txBox="1"/>
          <p:nvPr/>
        </p:nvSpPr>
        <p:spPr>
          <a:xfrm>
            <a:off x="6110340" y="2323250"/>
            <a:ext cx="5916710"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OT – </a:t>
            </a:r>
            <a:r>
              <a:rPr lang="en-US" sz="1200" b="1" dirty="0" err="1">
                <a:solidFill>
                  <a:srgbClr val="FF0000"/>
                </a:solidFill>
                <a:latin typeface="Times New Roman" panose="02020603050405020304" pitchFamily="18" charset="0"/>
                <a:cs typeface="Times New Roman" panose="02020603050405020304" pitchFamily="18" charset="0"/>
              </a:rPr>
              <a:t>Hab</a:t>
            </a:r>
            <a:r>
              <a:rPr lang="en-US" sz="1200" b="1" dirty="0">
                <a:solidFill>
                  <a:srgbClr val="FF0000"/>
                </a:solidFill>
                <a:latin typeface="Times New Roman" panose="02020603050405020304" pitchFamily="18" charset="0"/>
                <a:cs typeface="Times New Roman" panose="02020603050405020304" pitchFamily="18" charset="0"/>
              </a:rPr>
              <a:t> 2:4 </a:t>
            </a:r>
            <a:r>
              <a:rPr lang="en-US" sz="1200" dirty="0">
                <a:latin typeface="Times New Roman" panose="02020603050405020304" pitchFamily="18" charset="0"/>
                <a:cs typeface="Times New Roman" panose="02020603050405020304" pitchFamily="18" charset="0"/>
              </a:rPr>
              <a:t>…</a:t>
            </a:r>
            <a:r>
              <a:rPr lang="en-US" sz="1200" b="1" i="1" dirty="0">
                <a:solidFill>
                  <a:srgbClr val="CC6600"/>
                </a:solidFill>
                <a:latin typeface="Times New Roman" panose="02020603050405020304" pitchFamily="18" charset="0"/>
                <a:cs typeface="Times New Roman" panose="02020603050405020304" pitchFamily="18" charset="0"/>
              </a:rPr>
              <a:t>the just shall live by </a:t>
            </a:r>
            <a:r>
              <a:rPr lang="en-US" sz="1200" b="1" i="1" u="sng" dirty="0">
                <a:solidFill>
                  <a:srgbClr val="CC6600"/>
                </a:solidFill>
                <a:latin typeface="Times New Roman" panose="02020603050405020304" pitchFamily="18" charset="0"/>
                <a:cs typeface="Times New Roman" panose="02020603050405020304" pitchFamily="18" charset="0"/>
              </a:rPr>
              <a:t>his</a:t>
            </a:r>
            <a:r>
              <a:rPr lang="en-US" sz="1200" b="1" i="1" dirty="0">
                <a:solidFill>
                  <a:srgbClr val="CC6600"/>
                </a:solidFill>
                <a:latin typeface="Times New Roman" panose="02020603050405020304" pitchFamily="18" charset="0"/>
                <a:cs typeface="Times New Roman" panose="02020603050405020304" pitchFamily="18" charset="0"/>
              </a:rPr>
              <a:t> faith – </a:t>
            </a:r>
            <a:r>
              <a:rPr lang="en-US" sz="1200" dirty="0">
                <a:latin typeface="Times New Roman" panose="02020603050405020304" pitchFamily="18" charset="0"/>
                <a:cs typeface="Times New Roman" panose="02020603050405020304" pitchFamily="18" charset="0"/>
              </a:rPr>
              <a:t>In NT, it is His faith </a:t>
            </a:r>
            <a:r>
              <a:rPr lang="en-US" sz="1200" b="1" i="1" dirty="0">
                <a:solidFill>
                  <a:srgbClr val="CC6600"/>
                </a:solidFill>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Gal 2:20 </a:t>
            </a:r>
            <a:r>
              <a:rPr lang="en-US" sz="1200" b="1" i="1" dirty="0">
                <a:solidFill>
                  <a:srgbClr val="CC6600"/>
                </a:solidFill>
                <a:latin typeface="Times New Roman" panose="02020603050405020304" pitchFamily="18" charset="0"/>
                <a:cs typeface="Times New Roman" panose="02020603050405020304" pitchFamily="18" charset="0"/>
              </a:rPr>
              <a:t>- I am crucified with Christ: nevertheless I live; yet not I, but Christ </a:t>
            </a:r>
            <a:r>
              <a:rPr lang="en-US" sz="1200" b="1" i="1" dirty="0" err="1">
                <a:solidFill>
                  <a:srgbClr val="CC6600"/>
                </a:solidFill>
                <a:latin typeface="Times New Roman" panose="02020603050405020304" pitchFamily="18" charset="0"/>
                <a:cs typeface="Times New Roman" panose="02020603050405020304" pitchFamily="18" charset="0"/>
              </a:rPr>
              <a:t>liveth</a:t>
            </a:r>
            <a:r>
              <a:rPr lang="en-US" sz="1200" b="1" i="1" dirty="0">
                <a:solidFill>
                  <a:srgbClr val="CC6600"/>
                </a:solidFill>
                <a:latin typeface="Times New Roman" panose="02020603050405020304" pitchFamily="18" charset="0"/>
                <a:cs typeface="Times New Roman" panose="02020603050405020304" pitchFamily="18" charset="0"/>
              </a:rPr>
              <a:t> in me: and the life which I now live in the flesh I live by the faith of the Son of God, who loved me, and gave himself for me. </a:t>
            </a:r>
          </a:p>
        </p:txBody>
      </p:sp>
      <p:sp>
        <p:nvSpPr>
          <p:cNvPr id="22" name="TextBox 21">
            <a:extLst>
              <a:ext uri="{FF2B5EF4-FFF2-40B4-BE49-F238E27FC236}">
                <a16:creationId xmlns:a16="http://schemas.microsoft.com/office/drawing/2014/main" id="{EC3B78E4-12A8-404E-B601-66AB0ED1F76B}"/>
              </a:ext>
            </a:extLst>
          </p:cNvPr>
          <p:cNvSpPr txBox="1"/>
          <p:nvPr/>
        </p:nvSpPr>
        <p:spPr>
          <a:xfrm>
            <a:off x="6114990" y="2865878"/>
            <a:ext cx="5957775"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The righteousness of God is revealed in the rest of </a:t>
            </a:r>
            <a:r>
              <a:rPr lang="en-US" sz="1200" b="1" dirty="0">
                <a:solidFill>
                  <a:srgbClr val="FF0000"/>
                </a:solidFill>
                <a:latin typeface="Times New Roman" panose="02020603050405020304" pitchFamily="18" charset="0"/>
                <a:cs typeface="Times New Roman" panose="02020603050405020304" pitchFamily="18" charset="0"/>
              </a:rPr>
              <a:t>chapter 1 </a:t>
            </a:r>
            <a:r>
              <a:rPr lang="en-US" sz="1200" dirty="0">
                <a:latin typeface="Times New Roman" panose="02020603050405020304" pitchFamily="18" charset="0"/>
                <a:cs typeface="Times New Roman" panose="02020603050405020304" pitchFamily="18" charset="0"/>
              </a:rPr>
              <a:t>as </a:t>
            </a:r>
            <a:r>
              <a:rPr lang="en-US" sz="1200" b="1" dirty="0">
                <a:solidFill>
                  <a:srgbClr val="FF0000"/>
                </a:solidFill>
                <a:latin typeface="Times New Roman" panose="02020603050405020304" pitchFamily="18" charset="0"/>
                <a:cs typeface="Times New Roman" panose="02020603050405020304" pitchFamily="18" charset="0"/>
              </a:rPr>
              <a:t>Romans</a:t>
            </a:r>
            <a:r>
              <a:rPr lang="en-US" sz="1200" dirty="0">
                <a:latin typeface="Times New Roman" panose="02020603050405020304" pitchFamily="18" charset="0"/>
                <a:cs typeface="Times New Roman" panose="02020603050405020304" pitchFamily="18" charset="0"/>
              </a:rPr>
              <a:t> to </a:t>
            </a:r>
            <a:r>
              <a:rPr lang="en-US" sz="1200" b="1" dirty="0">
                <a:solidFill>
                  <a:srgbClr val="FF0000"/>
                </a:solidFill>
                <a:latin typeface="Times New Roman" panose="02020603050405020304" pitchFamily="18" charset="0"/>
                <a:cs typeface="Times New Roman" panose="02020603050405020304" pitchFamily="18" charset="0"/>
              </a:rPr>
              <a:t>Philemon</a:t>
            </a:r>
            <a:r>
              <a:rPr lang="en-US" sz="1200" dirty="0">
                <a:latin typeface="Times New Roman" panose="02020603050405020304" pitchFamily="18" charset="0"/>
                <a:cs typeface="Times New Roman" panose="02020603050405020304" pitchFamily="18" charset="0"/>
              </a:rPr>
              <a:t> is the gospel of Christ taught by Paul, first to the Jews then only to the Gentiles.</a:t>
            </a:r>
          </a:p>
        </p:txBody>
      </p:sp>
      <p:cxnSp>
        <p:nvCxnSpPr>
          <p:cNvPr id="24" name="Straight Arrow Connector 23">
            <a:extLst>
              <a:ext uri="{FF2B5EF4-FFF2-40B4-BE49-F238E27FC236}">
                <a16:creationId xmlns:a16="http://schemas.microsoft.com/office/drawing/2014/main" id="{1CBF318C-60CF-4319-9A5E-EC2069703A4A}"/>
              </a:ext>
            </a:extLst>
          </p:cNvPr>
          <p:cNvCxnSpPr>
            <a:cxnSpLocks/>
            <a:endCxn id="7" idx="1"/>
          </p:cNvCxnSpPr>
          <p:nvPr/>
        </p:nvCxnSpPr>
        <p:spPr>
          <a:xfrm>
            <a:off x="2918294" y="972765"/>
            <a:ext cx="3188465" cy="264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D778C55-B9ED-448E-8E3A-D3196704EEA4}"/>
              </a:ext>
            </a:extLst>
          </p:cNvPr>
          <p:cNvCxnSpPr>
            <a:cxnSpLocks/>
            <a:stCxn id="10" idx="0"/>
          </p:cNvCxnSpPr>
          <p:nvPr/>
        </p:nvCxnSpPr>
        <p:spPr>
          <a:xfrm flipV="1">
            <a:off x="4114800" y="474565"/>
            <a:ext cx="2027819" cy="2647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085ECBA-C6C5-43B1-AF5C-5FFD93207209}"/>
              </a:ext>
            </a:extLst>
          </p:cNvPr>
          <p:cNvCxnSpPr>
            <a:cxnSpLocks/>
          </p:cNvCxnSpPr>
          <p:nvPr/>
        </p:nvCxnSpPr>
        <p:spPr>
          <a:xfrm>
            <a:off x="4552545" y="1289785"/>
            <a:ext cx="1686918" cy="17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9CB0AE7B-D82C-48B2-9155-60B2B6E43249}"/>
              </a:ext>
            </a:extLst>
          </p:cNvPr>
          <p:cNvCxnSpPr>
            <a:cxnSpLocks/>
            <a:stCxn id="14" idx="3"/>
          </p:cNvCxnSpPr>
          <p:nvPr/>
        </p:nvCxnSpPr>
        <p:spPr>
          <a:xfrm>
            <a:off x="4542817" y="1820019"/>
            <a:ext cx="1696646" cy="438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4CAAD7D0-E8BD-408C-8E37-6D16C156DD35}"/>
              </a:ext>
            </a:extLst>
          </p:cNvPr>
          <p:cNvCxnSpPr>
            <a:cxnSpLocks/>
            <a:stCxn id="15" idx="3"/>
          </p:cNvCxnSpPr>
          <p:nvPr/>
        </p:nvCxnSpPr>
        <p:spPr>
          <a:xfrm>
            <a:off x="3492229" y="2376385"/>
            <a:ext cx="3758963" cy="635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47AA122-153D-4653-82A6-059D0C262D90}"/>
              </a:ext>
            </a:extLst>
          </p:cNvPr>
          <p:cNvCxnSpPr>
            <a:cxnSpLocks/>
          </p:cNvCxnSpPr>
          <p:nvPr/>
        </p:nvCxnSpPr>
        <p:spPr>
          <a:xfrm>
            <a:off x="3696510" y="2586478"/>
            <a:ext cx="3554682" cy="425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9768345-0785-496E-BE25-EE35B87DFB61}"/>
              </a:ext>
            </a:extLst>
          </p:cNvPr>
          <p:cNvCxnSpPr>
            <a:cxnSpLocks/>
            <a:endCxn id="21" idx="1"/>
          </p:cNvCxnSpPr>
          <p:nvPr/>
        </p:nvCxnSpPr>
        <p:spPr>
          <a:xfrm flipV="1">
            <a:off x="4073183" y="2738749"/>
            <a:ext cx="2037157" cy="635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CB5E283C-7FAE-4918-93AC-94ADF975898A}"/>
              </a:ext>
            </a:extLst>
          </p:cNvPr>
          <p:cNvCxnSpPr>
            <a:cxnSpLocks/>
            <a:stCxn id="13" idx="3"/>
          </p:cNvCxnSpPr>
          <p:nvPr/>
        </p:nvCxnSpPr>
        <p:spPr>
          <a:xfrm>
            <a:off x="4174601" y="1499005"/>
            <a:ext cx="2037210" cy="17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A34EC916-DD35-44C1-8E5F-5DE9EF01B4AA}"/>
              </a:ext>
            </a:extLst>
          </p:cNvPr>
          <p:cNvSpPr txBox="1"/>
          <p:nvPr/>
        </p:nvSpPr>
        <p:spPr>
          <a:xfrm>
            <a:off x="6088884" y="3260042"/>
            <a:ext cx="5968481" cy="27699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Paul is the only one who preached it: </a:t>
            </a:r>
            <a:r>
              <a:rPr lang="en-US" sz="1200" b="1" dirty="0">
                <a:solidFill>
                  <a:srgbClr val="FF0000"/>
                </a:solidFill>
                <a:latin typeface="Times New Roman" panose="02020603050405020304" pitchFamily="18" charset="0"/>
                <a:cs typeface="Times New Roman" panose="02020603050405020304" pitchFamily="18" charset="0"/>
              </a:rPr>
              <a:t>I Cor 9:18; II Cor 10:14; Romans 2:16; 15:19; 15:29</a:t>
            </a:r>
          </a:p>
        </p:txBody>
      </p:sp>
      <p:sp>
        <p:nvSpPr>
          <p:cNvPr id="57" name="TextBox 56">
            <a:extLst>
              <a:ext uri="{FF2B5EF4-FFF2-40B4-BE49-F238E27FC236}">
                <a16:creationId xmlns:a16="http://schemas.microsoft.com/office/drawing/2014/main" id="{D593FCE3-BD60-4E2A-92CE-D9B7ADC50FAE}"/>
              </a:ext>
            </a:extLst>
          </p:cNvPr>
          <p:cNvSpPr txBox="1"/>
          <p:nvPr/>
        </p:nvSpPr>
        <p:spPr>
          <a:xfrm>
            <a:off x="6105610" y="3477407"/>
            <a:ext cx="595175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It is the light that Satan blinds most people from today</a:t>
            </a:r>
            <a:r>
              <a:rPr lang="en-US" sz="1200" b="1" i="1" dirty="0">
                <a:solidFill>
                  <a:srgbClr val="CC6600"/>
                </a:solidFill>
                <a:latin typeface="Times New Roman" panose="02020603050405020304" pitchFamily="18" charset="0"/>
                <a:cs typeface="Times New Roman" panose="02020603050405020304" pitchFamily="18" charset="0"/>
              </a:rPr>
              <a:t>! In whom the god of this world hath blinded the minds of them which believe not, lest the light of the glorious gospel of Christ, who is the image of God, should shine unto them.  </a:t>
            </a:r>
            <a:r>
              <a:rPr lang="en-US" sz="1200" b="1" dirty="0">
                <a:solidFill>
                  <a:srgbClr val="FF0000"/>
                </a:solidFill>
                <a:latin typeface="Times New Roman" panose="02020603050405020304" pitchFamily="18" charset="0"/>
                <a:cs typeface="Times New Roman" panose="02020603050405020304" pitchFamily="18" charset="0"/>
              </a:rPr>
              <a:t>II Corinthians 4:4</a:t>
            </a:r>
          </a:p>
        </p:txBody>
      </p:sp>
      <p:sp>
        <p:nvSpPr>
          <p:cNvPr id="58" name="TextBox 57">
            <a:extLst>
              <a:ext uri="{FF2B5EF4-FFF2-40B4-BE49-F238E27FC236}">
                <a16:creationId xmlns:a16="http://schemas.microsoft.com/office/drawing/2014/main" id="{7B6DFB77-BFD0-4A7B-9F88-7DD893BD4AB3}"/>
              </a:ext>
            </a:extLst>
          </p:cNvPr>
          <p:cNvSpPr txBox="1"/>
          <p:nvPr/>
        </p:nvSpPr>
        <p:spPr>
          <a:xfrm>
            <a:off x="6114990" y="3836102"/>
            <a:ext cx="5976763"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It can be hindered: </a:t>
            </a:r>
            <a:r>
              <a:rPr lang="en-US" sz="1200" b="1" i="1" dirty="0">
                <a:solidFill>
                  <a:srgbClr val="CC6600"/>
                </a:solidFill>
                <a:latin typeface="Times New Roman" panose="02020603050405020304" pitchFamily="18" charset="0"/>
                <a:cs typeface="Times New Roman" panose="02020603050405020304" pitchFamily="18" charset="0"/>
              </a:rPr>
              <a:t>If others be partakers of this power over you, are not we rather? Nevertheless we have not used this power; but suffer all things, lest we should hinder the gospel of Christ.  </a:t>
            </a:r>
            <a:r>
              <a:rPr lang="en-US" sz="1200" b="1" dirty="0">
                <a:solidFill>
                  <a:srgbClr val="FF0000"/>
                </a:solidFill>
                <a:latin typeface="Times New Roman" panose="02020603050405020304" pitchFamily="18" charset="0"/>
                <a:cs typeface="Times New Roman" panose="02020603050405020304" pitchFamily="18" charset="0"/>
              </a:rPr>
              <a:t>I Cor 9:12 </a:t>
            </a:r>
          </a:p>
        </p:txBody>
      </p:sp>
      <p:sp>
        <p:nvSpPr>
          <p:cNvPr id="59" name="TextBox 58">
            <a:extLst>
              <a:ext uri="{FF2B5EF4-FFF2-40B4-BE49-F238E27FC236}">
                <a16:creationId xmlns:a16="http://schemas.microsoft.com/office/drawing/2014/main" id="{70F7A853-7D49-41E9-B7F8-A845CE304DDD}"/>
              </a:ext>
            </a:extLst>
          </p:cNvPr>
          <p:cNvSpPr txBox="1"/>
          <p:nvPr/>
        </p:nvSpPr>
        <p:spPr>
          <a:xfrm>
            <a:off x="6114990" y="4413270"/>
            <a:ext cx="5951755"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It is eternally dangerous to pervert it</a:t>
            </a:r>
            <a:r>
              <a:rPr lang="en-US" sz="1200" dirty="0">
                <a:solidFill>
                  <a:srgbClr val="FF0000"/>
                </a:solidFill>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Gal 1:6-8 </a:t>
            </a:r>
            <a:r>
              <a:rPr lang="en-US" sz="1200" b="1" i="1" dirty="0">
                <a:solidFill>
                  <a:srgbClr val="CC6600"/>
                </a:solidFill>
                <a:latin typeface="Times New Roman" panose="02020603050405020304" pitchFamily="18" charset="0"/>
                <a:cs typeface="Times New Roman" panose="02020603050405020304" pitchFamily="18" charset="0"/>
              </a:rPr>
              <a:t>- I marvel that ye are so soon removed from him that called you into the grace of Christ unto another gospel: Which is not another; but there be some that trouble you, and would pervert the gospel of Christ. But though we, or an angel from heaven, preach any other gospel unto you than that which we have preached unto you, let him be accursed. </a:t>
            </a:r>
          </a:p>
        </p:txBody>
      </p:sp>
      <p:sp>
        <p:nvSpPr>
          <p:cNvPr id="60" name="TextBox 59">
            <a:extLst>
              <a:ext uri="{FF2B5EF4-FFF2-40B4-BE49-F238E27FC236}">
                <a16:creationId xmlns:a16="http://schemas.microsoft.com/office/drawing/2014/main" id="{7B622C75-054E-45C6-8051-83F29EB4FD4E}"/>
              </a:ext>
            </a:extLst>
          </p:cNvPr>
          <p:cNvSpPr txBox="1"/>
          <p:nvPr/>
        </p:nvSpPr>
        <p:spPr>
          <a:xfrm>
            <a:off x="6094625" y="5150042"/>
            <a:ext cx="5972120" cy="461665"/>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Timothy was a fellow-</a:t>
            </a:r>
            <a:r>
              <a:rPr lang="en-US" sz="1200" dirty="0" err="1">
                <a:latin typeface="Times New Roman" panose="02020603050405020304" pitchFamily="18" charset="0"/>
                <a:cs typeface="Times New Roman" panose="02020603050405020304" pitchFamily="18" charset="0"/>
              </a:rPr>
              <a:t>labourer</a:t>
            </a:r>
            <a:r>
              <a:rPr lang="en-US" sz="1200" dirty="0">
                <a:latin typeface="Times New Roman" panose="02020603050405020304" pitchFamily="18" charset="0"/>
                <a:cs typeface="Times New Roman" panose="02020603050405020304" pitchFamily="18" charset="0"/>
              </a:rPr>
              <a:t> with Paul to </a:t>
            </a:r>
            <a:r>
              <a:rPr lang="en-US" sz="1200" b="1" i="1" dirty="0">
                <a:solidFill>
                  <a:srgbClr val="CC6600"/>
                </a:solidFill>
                <a:latin typeface="Times New Roman" panose="02020603050405020304" pitchFamily="18" charset="0"/>
                <a:cs typeface="Times New Roman" panose="02020603050405020304" pitchFamily="18" charset="0"/>
              </a:rPr>
              <a:t>stablish and comfort us concerning your faith</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I </a:t>
            </a:r>
            <a:r>
              <a:rPr lang="en-US" sz="1200" b="1" dirty="0" err="1">
                <a:solidFill>
                  <a:srgbClr val="FF0000"/>
                </a:solidFill>
                <a:latin typeface="Times New Roman" panose="02020603050405020304" pitchFamily="18" charset="0"/>
                <a:cs typeface="Times New Roman" panose="02020603050405020304" pitchFamily="18" charset="0"/>
              </a:rPr>
              <a:t>Thess</a:t>
            </a:r>
            <a:r>
              <a:rPr lang="en-US" sz="1200" b="1" dirty="0">
                <a:solidFill>
                  <a:srgbClr val="FF0000"/>
                </a:solidFill>
                <a:latin typeface="Times New Roman" panose="02020603050405020304" pitchFamily="18" charset="0"/>
                <a:cs typeface="Times New Roman" panose="02020603050405020304" pitchFamily="18" charset="0"/>
              </a:rPr>
              <a:t> 3:2</a:t>
            </a:r>
          </a:p>
        </p:txBody>
      </p:sp>
      <p:sp>
        <p:nvSpPr>
          <p:cNvPr id="61" name="TextBox 60">
            <a:extLst>
              <a:ext uri="{FF2B5EF4-FFF2-40B4-BE49-F238E27FC236}">
                <a16:creationId xmlns:a16="http://schemas.microsoft.com/office/drawing/2014/main" id="{360CFE21-0F9F-4EEF-999B-285ECFCD1EF5}"/>
              </a:ext>
            </a:extLst>
          </p:cNvPr>
          <p:cNvSpPr txBox="1"/>
          <p:nvPr/>
        </p:nvSpPr>
        <p:spPr>
          <a:xfrm>
            <a:off x="6096000" y="5324137"/>
            <a:ext cx="5924126"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 It is to be our testimony!  </a:t>
            </a:r>
            <a:r>
              <a:rPr lang="en-US" sz="1200" b="1" i="1" dirty="0">
                <a:solidFill>
                  <a:srgbClr val="CC6600"/>
                </a:solidFill>
                <a:latin typeface="Times New Roman" panose="02020603050405020304" pitchFamily="18" charset="0"/>
                <a:cs typeface="Times New Roman" panose="02020603050405020304" pitchFamily="18" charset="0"/>
              </a:rPr>
              <a:t>Only let your conversation be as it becometh the gospel of Christ: that whether I come and see you, or else be absent, I may hear of your affairs, that ye stand fast in one spirit, with one mind striving together for the faith of the gospel;</a:t>
            </a:r>
          </a:p>
        </p:txBody>
      </p:sp>
      <p:sp>
        <p:nvSpPr>
          <p:cNvPr id="62" name="TextBox 61">
            <a:extLst>
              <a:ext uri="{FF2B5EF4-FFF2-40B4-BE49-F238E27FC236}">
                <a16:creationId xmlns:a16="http://schemas.microsoft.com/office/drawing/2014/main" id="{CE559C47-0E03-4F99-8CD7-AE360AF43A5C}"/>
              </a:ext>
            </a:extLst>
          </p:cNvPr>
          <p:cNvSpPr txBox="1"/>
          <p:nvPr/>
        </p:nvSpPr>
        <p:spPr>
          <a:xfrm>
            <a:off x="6096000" y="6082758"/>
            <a:ext cx="5970745"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Believe it or ‘burn’ and be destroyed!</a:t>
            </a:r>
            <a:r>
              <a:rPr lang="en-US" sz="1200" b="1" i="1" dirty="0">
                <a:solidFill>
                  <a:srgbClr val="CC6600"/>
                </a:solidFill>
                <a:latin typeface="Times New Roman" panose="02020603050405020304" pitchFamily="18" charset="0"/>
                <a:cs typeface="Times New Roman" panose="02020603050405020304" pitchFamily="18" charset="0"/>
              </a:rPr>
              <a:t> In flaming fire taking vengeance on them that know not God, and that obey not the gospel of our Lord Jesus Christ: Who shall be punished with everlasting destruction from the presence of the Lord… </a:t>
            </a:r>
            <a:r>
              <a:rPr lang="en-US" sz="1200" b="1" dirty="0">
                <a:solidFill>
                  <a:srgbClr val="FF0000"/>
                </a:solidFill>
                <a:latin typeface="Times New Roman" panose="02020603050405020304" pitchFamily="18" charset="0"/>
                <a:cs typeface="Times New Roman" panose="02020603050405020304" pitchFamily="18" charset="0"/>
              </a:rPr>
              <a:t>II </a:t>
            </a:r>
            <a:r>
              <a:rPr lang="en-US" sz="1200" b="1" dirty="0" err="1">
                <a:solidFill>
                  <a:srgbClr val="FF0000"/>
                </a:solidFill>
                <a:latin typeface="Times New Roman" panose="02020603050405020304" pitchFamily="18" charset="0"/>
                <a:cs typeface="Times New Roman" panose="02020603050405020304" pitchFamily="18" charset="0"/>
              </a:rPr>
              <a:t>Thess</a:t>
            </a:r>
            <a:r>
              <a:rPr lang="en-US" sz="1200" b="1" dirty="0">
                <a:solidFill>
                  <a:srgbClr val="FF0000"/>
                </a:solidFill>
                <a:latin typeface="Times New Roman" panose="02020603050405020304" pitchFamily="18" charset="0"/>
                <a:cs typeface="Times New Roman" panose="02020603050405020304" pitchFamily="18" charset="0"/>
              </a:rPr>
              <a:t> 1:8,9</a:t>
            </a:r>
          </a:p>
        </p:txBody>
      </p:sp>
      <p:sp>
        <p:nvSpPr>
          <p:cNvPr id="64" name="Rectangle 63">
            <a:extLst>
              <a:ext uri="{FF2B5EF4-FFF2-40B4-BE49-F238E27FC236}">
                <a16:creationId xmlns:a16="http://schemas.microsoft.com/office/drawing/2014/main" id="{B4FC24BB-63B3-434D-ACD8-D1524922EEE2}"/>
              </a:ext>
            </a:extLst>
          </p:cNvPr>
          <p:cNvSpPr/>
          <p:nvPr/>
        </p:nvSpPr>
        <p:spPr>
          <a:xfrm>
            <a:off x="6096000" y="3307665"/>
            <a:ext cx="5995753" cy="34015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42CDDF1-4EDC-4911-95E8-AC6B68A5EB73}"/>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76681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1000"/>
                                        <p:tgtEl>
                                          <p:spTgt spid="26"/>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25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left)">
                                      <p:cBhvr>
                                        <p:cTn id="28" dur="1000"/>
                                        <p:tgtEl>
                                          <p:spTgt spid="24"/>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25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1000"/>
                                        <p:tgtEl>
                                          <p:spTgt spid="31"/>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25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wipe(left)">
                                      <p:cBhvr>
                                        <p:cTn id="58" dur="1000"/>
                                        <p:tgtEl>
                                          <p:spTgt spid="44"/>
                                        </p:tgtEl>
                                      </p:cBhvr>
                                    </p:animEffect>
                                  </p:childTnLst>
                                </p:cTn>
                              </p:par>
                            </p:childTnLst>
                          </p:cTn>
                        </p:par>
                        <p:par>
                          <p:cTn id="59" fill="hold">
                            <p:stCondLst>
                              <p:cond delay="1500"/>
                            </p:stCondLst>
                            <p:childTnLst>
                              <p:par>
                                <p:cTn id="60" presetID="10" presetClass="entr" presetSubtype="0"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25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par>
                          <p:cTn id="70" fill="hold">
                            <p:stCondLst>
                              <p:cond delay="500"/>
                            </p:stCondLst>
                            <p:childTnLst>
                              <p:par>
                                <p:cTn id="71" presetID="22" presetClass="entr" presetSubtype="8" fill="hold"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left)">
                                      <p:cBhvr>
                                        <p:cTn id="73" dur="1000"/>
                                        <p:tgtEl>
                                          <p:spTgt spid="33"/>
                                        </p:tgtEl>
                                      </p:cBhvr>
                                    </p:animEffect>
                                  </p:childTnLst>
                                </p:cTn>
                              </p:par>
                            </p:childTnLst>
                          </p:cTn>
                        </p:par>
                        <p:par>
                          <p:cTn id="74" fill="hold">
                            <p:stCondLst>
                              <p:cond delay="1500"/>
                            </p:stCondLst>
                            <p:childTnLst>
                              <p:par>
                                <p:cTn id="75" presetID="10" presetClass="entr" presetSubtype="0"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125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 calcmode="lin" valueType="num">
                                      <p:cBhvr>
                                        <p:cTn id="82" dur="500" fill="hold"/>
                                        <p:tgtEl>
                                          <p:spTgt spid="15"/>
                                        </p:tgtEl>
                                        <p:attrNameLst>
                                          <p:attrName>ppt_w</p:attrName>
                                        </p:attrNameLst>
                                      </p:cBhvr>
                                      <p:tavLst>
                                        <p:tav tm="0">
                                          <p:val>
                                            <p:fltVal val="0"/>
                                          </p:val>
                                        </p:tav>
                                        <p:tav tm="100000">
                                          <p:val>
                                            <p:strVal val="#ppt_w"/>
                                          </p:val>
                                        </p:tav>
                                      </p:tavLst>
                                    </p:anim>
                                    <p:anim calcmode="lin" valueType="num">
                                      <p:cBhvr>
                                        <p:cTn id="83" dur="500" fill="hold"/>
                                        <p:tgtEl>
                                          <p:spTgt spid="15"/>
                                        </p:tgtEl>
                                        <p:attrNameLst>
                                          <p:attrName>ppt_h</p:attrName>
                                        </p:attrNameLst>
                                      </p:cBhvr>
                                      <p:tavLst>
                                        <p:tav tm="0">
                                          <p:val>
                                            <p:fltVal val="0"/>
                                          </p:val>
                                        </p:tav>
                                        <p:tav tm="100000">
                                          <p:val>
                                            <p:strVal val="#ppt_h"/>
                                          </p:val>
                                        </p:tav>
                                      </p:tavLst>
                                    </p:anim>
                                    <p:animEffect transition="in" filter="fade">
                                      <p:cBhvr>
                                        <p:cTn id="84" dur="500"/>
                                        <p:tgtEl>
                                          <p:spTgt spid="15"/>
                                        </p:tgtEl>
                                      </p:cBhvr>
                                    </p:animEffect>
                                  </p:childTnLst>
                                </p:cTn>
                              </p:par>
                            </p:childTnLst>
                          </p:cTn>
                        </p:par>
                        <p:par>
                          <p:cTn id="85" fill="hold">
                            <p:stCondLst>
                              <p:cond delay="500"/>
                            </p:stCondLst>
                            <p:childTnLst>
                              <p:par>
                                <p:cTn id="86" presetID="53" presetClass="entr" presetSubtype="16"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childTnLst>
                                </p:cTn>
                              </p:par>
                            </p:childTnLst>
                          </p:cTn>
                        </p:par>
                        <p:par>
                          <p:cTn id="91" fill="hold">
                            <p:stCondLst>
                              <p:cond delay="1000"/>
                            </p:stCondLst>
                            <p:childTnLst>
                              <p:par>
                                <p:cTn id="92" presetID="22" presetClass="entr" presetSubtype="8" fill="hold" nodeType="after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wipe(left)">
                                      <p:cBhvr>
                                        <p:cTn id="94" dur="1000"/>
                                        <p:tgtEl>
                                          <p:spTgt spid="35"/>
                                        </p:tgtEl>
                                      </p:cBhvr>
                                    </p:animEffect>
                                  </p:childTnLst>
                                </p:cTn>
                              </p:par>
                              <p:par>
                                <p:cTn id="95" presetID="22" presetClass="entr" presetSubtype="8" fill="hold" nodeType="with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left)">
                                      <p:cBhvr>
                                        <p:cTn id="97" dur="1000"/>
                                        <p:tgtEl>
                                          <p:spTgt spid="37"/>
                                        </p:tgtEl>
                                      </p:cBhvr>
                                    </p:animEffect>
                                  </p:childTnLst>
                                </p:cTn>
                              </p:par>
                            </p:childTnLst>
                          </p:cTn>
                        </p:par>
                        <p:par>
                          <p:cTn id="98" fill="hold">
                            <p:stCondLst>
                              <p:cond delay="2000"/>
                            </p:stCondLst>
                            <p:childTnLst>
                              <p:par>
                                <p:cTn id="99" presetID="10" presetClass="entr" presetSubtype="0" fill="hold" grpId="0" nodeType="after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250"/>
                                        <p:tgtEl>
                                          <p:spTgt spid="22"/>
                                        </p:tgtEl>
                                      </p:cBhvr>
                                    </p:animEffect>
                                  </p:childTnLst>
                                </p:cTn>
                              </p:par>
                            </p:childTnLst>
                          </p:cTn>
                        </p:par>
                      </p:childTnLst>
                    </p:cTn>
                  </p:par>
                  <p:par>
                    <p:cTn id="102" fill="hold">
                      <p:stCondLst>
                        <p:cond delay="indefinite"/>
                      </p:stCondLst>
                      <p:childTnLst>
                        <p:par>
                          <p:cTn id="103" fill="hold">
                            <p:stCondLst>
                              <p:cond delay="0"/>
                            </p:stCondLst>
                            <p:childTnLst>
                              <p:par>
                                <p:cTn id="104" presetID="53" presetClass="entr" presetSubtype="16" fill="hold" grpId="0" nodeType="clickEffect">
                                  <p:stCondLst>
                                    <p:cond delay="0"/>
                                  </p:stCondLst>
                                  <p:childTnLst>
                                    <p:set>
                                      <p:cBhvr>
                                        <p:cTn id="105" dur="1" fill="hold">
                                          <p:stCondLst>
                                            <p:cond delay="0"/>
                                          </p:stCondLst>
                                        </p:cTn>
                                        <p:tgtEl>
                                          <p:spTgt spid="18"/>
                                        </p:tgtEl>
                                        <p:attrNameLst>
                                          <p:attrName>style.visibility</p:attrName>
                                        </p:attrNameLst>
                                      </p:cBhvr>
                                      <p:to>
                                        <p:strVal val="visible"/>
                                      </p:to>
                                    </p:set>
                                    <p:anim calcmode="lin" valueType="num">
                                      <p:cBhvr>
                                        <p:cTn id="106" dur="500" fill="hold"/>
                                        <p:tgtEl>
                                          <p:spTgt spid="18"/>
                                        </p:tgtEl>
                                        <p:attrNameLst>
                                          <p:attrName>ppt_w</p:attrName>
                                        </p:attrNameLst>
                                      </p:cBhvr>
                                      <p:tavLst>
                                        <p:tav tm="0">
                                          <p:val>
                                            <p:fltVal val="0"/>
                                          </p:val>
                                        </p:tav>
                                        <p:tav tm="100000">
                                          <p:val>
                                            <p:strVal val="#ppt_w"/>
                                          </p:val>
                                        </p:tav>
                                      </p:tavLst>
                                    </p:anim>
                                    <p:anim calcmode="lin" valueType="num">
                                      <p:cBhvr>
                                        <p:cTn id="107" dur="500" fill="hold"/>
                                        <p:tgtEl>
                                          <p:spTgt spid="18"/>
                                        </p:tgtEl>
                                        <p:attrNameLst>
                                          <p:attrName>ppt_h</p:attrName>
                                        </p:attrNameLst>
                                      </p:cBhvr>
                                      <p:tavLst>
                                        <p:tav tm="0">
                                          <p:val>
                                            <p:fltVal val="0"/>
                                          </p:val>
                                        </p:tav>
                                        <p:tav tm="100000">
                                          <p:val>
                                            <p:strVal val="#ppt_h"/>
                                          </p:val>
                                        </p:tav>
                                      </p:tavLst>
                                    </p:anim>
                                    <p:animEffect transition="in" filter="fade">
                                      <p:cBhvr>
                                        <p:cTn id="108" dur="500"/>
                                        <p:tgtEl>
                                          <p:spTgt spid="18"/>
                                        </p:tgtEl>
                                      </p:cBhvr>
                                    </p:animEffect>
                                  </p:childTnLst>
                                </p:cTn>
                              </p:par>
                            </p:childTnLst>
                          </p:cTn>
                        </p:par>
                        <p:par>
                          <p:cTn id="109" fill="hold">
                            <p:stCondLst>
                              <p:cond delay="500"/>
                            </p:stCondLst>
                            <p:childTnLst>
                              <p:par>
                                <p:cTn id="110" presetID="22" presetClass="entr" presetSubtype="8" fill="hold" nodeType="after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wipe(left)">
                                      <p:cBhvr>
                                        <p:cTn id="112" dur="1000"/>
                                        <p:tgtEl>
                                          <p:spTgt spid="39"/>
                                        </p:tgtEl>
                                      </p:cBhvr>
                                    </p:animEffect>
                                  </p:childTnLst>
                                </p:cTn>
                              </p:par>
                            </p:childTnLst>
                          </p:cTn>
                        </p:par>
                        <p:par>
                          <p:cTn id="113" fill="hold">
                            <p:stCondLst>
                              <p:cond delay="1500"/>
                            </p:stCondLst>
                            <p:childTnLst>
                              <p:par>
                                <p:cTn id="114" presetID="10" presetClass="entr" presetSubtype="0" fill="hold" grpId="0"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fade">
                                      <p:cBhvr>
                                        <p:cTn id="116" dur="1250"/>
                                        <p:tgtEl>
                                          <p:spTgt spid="21"/>
                                        </p:tgtEl>
                                      </p:cBhvr>
                                    </p:animEffect>
                                  </p:childTnLst>
                                </p:cTn>
                              </p:par>
                            </p:childTnLst>
                          </p:cTn>
                        </p:par>
                      </p:childTnLst>
                    </p:cTn>
                  </p:par>
                  <p:par>
                    <p:cTn id="117" fill="hold">
                      <p:stCondLst>
                        <p:cond delay="indefinite"/>
                      </p:stCondLst>
                      <p:childTnLst>
                        <p:par>
                          <p:cTn id="118" fill="hold">
                            <p:stCondLst>
                              <p:cond delay="0"/>
                            </p:stCondLst>
                            <p:childTnLst>
                              <p:par>
                                <p:cTn id="119" presetID="16" presetClass="entr" presetSubtype="37" fill="hold" grpId="0" nodeType="clickEffect">
                                  <p:stCondLst>
                                    <p:cond delay="0"/>
                                  </p:stCondLst>
                                  <p:childTnLst>
                                    <p:set>
                                      <p:cBhvr>
                                        <p:cTn id="120" dur="1" fill="hold">
                                          <p:stCondLst>
                                            <p:cond delay="0"/>
                                          </p:stCondLst>
                                        </p:cTn>
                                        <p:tgtEl>
                                          <p:spTgt spid="64"/>
                                        </p:tgtEl>
                                        <p:attrNameLst>
                                          <p:attrName>style.visibility</p:attrName>
                                        </p:attrNameLst>
                                      </p:cBhvr>
                                      <p:to>
                                        <p:strVal val="visible"/>
                                      </p:to>
                                    </p:set>
                                    <p:animEffect transition="in" filter="barn(outVertical)">
                                      <p:cBhvr>
                                        <p:cTn id="121" dur="1500"/>
                                        <p:tgtEl>
                                          <p:spTgt spid="64"/>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56"/>
                                        </p:tgtEl>
                                        <p:attrNameLst>
                                          <p:attrName>style.visibility</p:attrName>
                                        </p:attrNameLst>
                                      </p:cBhvr>
                                      <p:to>
                                        <p:strVal val="visible"/>
                                      </p:to>
                                    </p:set>
                                    <p:animEffect transition="in" filter="fade">
                                      <p:cBhvr>
                                        <p:cTn id="126" dur="500"/>
                                        <p:tgtEl>
                                          <p:spTgt spid="56"/>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57"/>
                                        </p:tgtEl>
                                        <p:attrNameLst>
                                          <p:attrName>style.visibility</p:attrName>
                                        </p:attrNameLst>
                                      </p:cBhvr>
                                      <p:to>
                                        <p:strVal val="visible"/>
                                      </p:to>
                                    </p:set>
                                    <p:animEffect transition="in" filter="fade">
                                      <p:cBhvr>
                                        <p:cTn id="131" dur="500"/>
                                        <p:tgtEl>
                                          <p:spTgt spid="57"/>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58"/>
                                        </p:tgtEl>
                                        <p:attrNameLst>
                                          <p:attrName>style.visibility</p:attrName>
                                        </p:attrNameLst>
                                      </p:cBhvr>
                                      <p:to>
                                        <p:strVal val="visible"/>
                                      </p:to>
                                    </p:set>
                                    <p:animEffect transition="in" filter="fade">
                                      <p:cBhvr>
                                        <p:cTn id="136" dur="500"/>
                                        <p:tgtEl>
                                          <p:spTgt spid="58"/>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fade">
                                      <p:cBhvr>
                                        <p:cTn id="141" dur="500"/>
                                        <p:tgtEl>
                                          <p:spTgt spid="59"/>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60"/>
                                        </p:tgtEl>
                                        <p:attrNameLst>
                                          <p:attrName>style.visibility</p:attrName>
                                        </p:attrNameLst>
                                      </p:cBhvr>
                                      <p:to>
                                        <p:strVal val="visible"/>
                                      </p:to>
                                    </p:set>
                                    <p:animEffect transition="in" filter="fade">
                                      <p:cBhvr>
                                        <p:cTn id="146" dur="500"/>
                                        <p:tgtEl>
                                          <p:spTgt spid="60"/>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grpId="0" nodeType="clickEffect">
                                  <p:stCondLst>
                                    <p:cond delay="0"/>
                                  </p:stCondLst>
                                  <p:childTnLst>
                                    <p:set>
                                      <p:cBhvr>
                                        <p:cTn id="150" dur="1" fill="hold">
                                          <p:stCondLst>
                                            <p:cond delay="0"/>
                                          </p:stCondLst>
                                        </p:cTn>
                                        <p:tgtEl>
                                          <p:spTgt spid="61"/>
                                        </p:tgtEl>
                                        <p:attrNameLst>
                                          <p:attrName>style.visibility</p:attrName>
                                        </p:attrNameLst>
                                      </p:cBhvr>
                                      <p:to>
                                        <p:strVal val="visible"/>
                                      </p:to>
                                    </p:set>
                                    <p:animEffect transition="in" filter="fade">
                                      <p:cBhvr>
                                        <p:cTn id="151" dur="500"/>
                                        <p:tgtEl>
                                          <p:spTgt spid="61"/>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13" grpId="0" animBg="1"/>
      <p:bldP spid="14" grpId="0" animBg="1"/>
      <p:bldP spid="15" grpId="0" animBg="1"/>
      <p:bldP spid="17" grpId="0" animBg="1"/>
      <p:bldP spid="18" grpId="0" animBg="1"/>
      <p:bldP spid="5" grpId="0"/>
      <p:bldP spid="7" grpId="0"/>
      <p:bldP spid="11" grpId="0"/>
      <p:bldP spid="16" grpId="0"/>
      <p:bldP spid="20" grpId="0"/>
      <p:bldP spid="21" grpId="0"/>
      <p:bldP spid="22" grpId="0"/>
      <p:bldP spid="56" grpId="0"/>
      <p:bldP spid="57" grpId="0"/>
      <p:bldP spid="58" grpId="0"/>
      <p:bldP spid="59" grpId="0"/>
      <p:bldP spid="60" grpId="0"/>
      <p:bldP spid="61" grpId="0"/>
      <p:bldP spid="62" grpId="0"/>
      <p:bldP spid="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8815C4-448C-42B1-AE25-6689C3BC9C0F}"/>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4AD9BBF-F6E6-4510-AC9A-579D3DE9A29A}"/>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3" name="TextBox 2">
            <a:extLst>
              <a:ext uri="{FF2B5EF4-FFF2-40B4-BE49-F238E27FC236}">
                <a16:creationId xmlns:a16="http://schemas.microsoft.com/office/drawing/2014/main" id="{7C24C487-4540-4037-B6B6-249BC907685B}"/>
              </a:ext>
            </a:extLst>
          </p:cNvPr>
          <p:cNvSpPr txBox="1"/>
          <p:nvPr/>
        </p:nvSpPr>
        <p:spPr>
          <a:xfrm>
            <a:off x="192024" y="426127"/>
            <a:ext cx="5751576" cy="4047070"/>
          </a:xfrm>
          <a:prstGeom prst="rect">
            <a:avLst/>
          </a:prstGeom>
          <a:noFill/>
        </p:spPr>
        <p:txBody>
          <a:bodyPr wrap="square" rtlCol="0">
            <a:spAutoFit/>
          </a:bodyPr>
          <a:lstStyle/>
          <a:p>
            <a:pPr algn="ctr">
              <a:lnSpc>
                <a:spcPct val="150000"/>
              </a:lnSpc>
            </a:pPr>
            <a:r>
              <a:rPr lang="en-US" sz="1100" b="1" dirty="0">
                <a:solidFill>
                  <a:srgbClr val="FF0000"/>
                </a:solidFill>
                <a:latin typeface="Times New Roman" panose="02020603050405020304" pitchFamily="18" charset="0"/>
                <a:cs typeface="Times New Roman" panose="02020603050405020304" pitchFamily="18" charset="0"/>
              </a:rPr>
              <a:t>18</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the wrath of God is revealed from heaven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against all ungodliness and unrighteousness of men,</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who hold the truth in unrighteousness;</a:t>
            </a:r>
          </a:p>
          <a:p>
            <a:pPr algn="ctr">
              <a:lnSpc>
                <a:spcPct val="150000"/>
              </a:lnSpc>
            </a:pPr>
            <a:r>
              <a:rPr lang="en-US" sz="1100" b="1" dirty="0">
                <a:solidFill>
                  <a:srgbClr val="FF0000"/>
                </a:solidFill>
                <a:latin typeface="Times New Roman" panose="02020603050405020304" pitchFamily="18" charset="0"/>
                <a:cs typeface="Times New Roman" panose="02020603050405020304" pitchFamily="18" charset="0"/>
              </a:rPr>
              <a:t>19</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Because that which may be known of God is manifest in them;</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 for God hath shewed it unto them.</a:t>
            </a:r>
          </a:p>
          <a:p>
            <a:pPr algn="ctr">
              <a:lnSpc>
                <a:spcPct val="150000"/>
              </a:lnSpc>
            </a:pPr>
            <a:r>
              <a:rPr lang="en-US" sz="1100" b="1" dirty="0">
                <a:solidFill>
                  <a:srgbClr val="FF0000"/>
                </a:solidFill>
                <a:latin typeface="Times New Roman" panose="02020603050405020304" pitchFamily="18" charset="0"/>
                <a:cs typeface="Times New Roman" panose="02020603050405020304" pitchFamily="18" charset="0"/>
              </a:rPr>
              <a:t>20</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For the invisible things of him from the creation of the world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are clearly seen,</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being understood by the things that are made,</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 even his eternal power and Godhead; </a:t>
            </a:r>
          </a:p>
          <a:p>
            <a:pPr algn="ctr">
              <a:lnSpc>
                <a:spcPct val="150000"/>
              </a:lnSpc>
            </a:pPr>
            <a:r>
              <a:rPr lang="en-US" sz="1400" b="1" i="1" dirty="0">
                <a:solidFill>
                  <a:srgbClr val="CC6600"/>
                </a:solidFill>
                <a:latin typeface="Times New Roman" panose="02020603050405020304" pitchFamily="18" charset="0"/>
                <a:cs typeface="Times New Roman" panose="02020603050405020304" pitchFamily="18" charset="0"/>
              </a:rPr>
              <a:t>so that they are without excuse: </a:t>
            </a:r>
          </a:p>
        </p:txBody>
      </p:sp>
      <p:sp>
        <p:nvSpPr>
          <p:cNvPr id="4" name="TextBox 3">
            <a:extLst>
              <a:ext uri="{FF2B5EF4-FFF2-40B4-BE49-F238E27FC236}">
                <a16:creationId xmlns:a16="http://schemas.microsoft.com/office/drawing/2014/main" id="{FDEA20DD-F0C7-441E-B005-86647E13C4BD}"/>
              </a:ext>
            </a:extLst>
          </p:cNvPr>
          <p:cNvSpPr txBox="1"/>
          <p:nvPr/>
        </p:nvSpPr>
        <p:spPr>
          <a:xfrm>
            <a:off x="6104471" y="320620"/>
            <a:ext cx="5895505" cy="646331"/>
          </a:xfrm>
          <a:prstGeom prst="rect">
            <a:avLst/>
          </a:prstGeom>
          <a:noFill/>
          <a:ln w="9525">
            <a:noFill/>
          </a:ln>
        </p:spPr>
        <p:txBody>
          <a:bodyPr wrap="square" rtlCol="0">
            <a:spAutoFit/>
          </a:bodyPr>
          <a:lstStyle/>
          <a:p>
            <a:pPr algn="just"/>
            <a:r>
              <a:rPr lang="en-US" sz="1200" i="1" dirty="0">
                <a:latin typeface="Times New Roman" panose="02020603050405020304" pitchFamily="18" charset="0"/>
                <a:cs typeface="Times New Roman" panose="02020603050405020304" pitchFamily="18" charset="0"/>
              </a:rPr>
              <a:t>After the first seventeen verses of ‘introduction,’ we finally arrive the </a:t>
            </a:r>
            <a:r>
              <a:rPr lang="en-US" sz="1200" b="1" i="1" dirty="0">
                <a:latin typeface="Times New Roman" panose="02020603050405020304" pitchFamily="18" charset="0"/>
                <a:cs typeface="Times New Roman" panose="02020603050405020304" pitchFamily="18" charset="0"/>
              </a:rPr>
              <a:t>meat</a:t>
            </a:r>
            <a:r>
              <a:rPr lang="en-US" sz="1200" i="1" dirty="0">
                <a:latin typeface="Times New Roman" panose="02020603050405020304" pitchFamily="18" charset="0"/>
                <a:cs typeface="Times New Roman" panose="02020603050405020304" pitchFamily="18" charset="0"/>
              </a:rPr>
              <a:t> of this chapter;  we see how and why God responds to the ungodliness and unrighteousness of men in the manner He does and why no one is without excuse!</a:t>
            </a:r>
          </a:p>
        </p:txBody>
      </p:sp>
      <p:sp>
        <p:nvSpPr>
          <p:cNvPr id="9" name="Rectangle 8">
            <a:extLst>
              <a:ext uri="{FF2B5EF4-FFF2-40B4-BE49-F238E27FC236}">
                <a16:creationId xmlns:a16="http://schemas.microsoft.com/office/drawing/2014/main" id="{474DC94E-67CC-4D50-9775-CF929032D74C}"/>
              </a:ext>
            </a:extLst>
          </p:cNvPr>
          <p:cNvSpPr/>
          <p:nvPr/>
        </p:nvSpPr>
        <p:spPr>
          <a:xfrm>
            <a:off x="1090246" y="1101969"/>
            <a:ext cx="3985846" cy="246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59071F-F917-4D8F-A5F4-25B6A44F78A4}"/>
              </a:ext>
            </a:extLst>
          </p:cNvPr>
          <p:cNvSpPr/>
          <p:nvPr/>
        </p:nvSpPr>
        <p:spPr>
          <a:xfrm>
            <a:off x="1570892" y="1430067"/>
            <a:ext cx="2977662" cy="246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D6C13F-6B60-4B7E-9421-2F96ACAE5B05}"/>
              </a:ext>
            </a:extLst>
          </p:cNvPr>
          <p:cNvSpPr/>
          <p:nvPr/>
        </p:nvSpPr>
        <p:spPr>
          <a:xfrm>
            <a:off x="1410613" y="1977104"/>
            <a:ext cx="3985846" cy="246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E6B1C59-BB00-4D67-BBAA-B639B54073A6}"/>
              </a:ext>
            </a:extLst>
          </p:cNvPr>
          <p:cNvSpPr/>
          <p:nvPr/>
        </p:nvSpPr>
        <p:spPr>
          <a:xfrm>
            <a:off x="2077564" y="2284483"/>
            <a:ext cx="2344615" cy="3008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0EFCC9-7832-4ACE-BDA4-715992D909AC}"/>
              </a:ext>
            </a:extLst>
          </p:cNvPr>
          <p:cNvSpPr/>
          <p:nvPr/>
        </p:nvSpPr>
        <p:spPr>
          <a:xfrm>
            <a:off x="2379785" y="3203412"/>
            <a:ext cx="1395046" cy="246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7547E22-2FAB-4559-9577-6AABF4A9B777}"/>
              </a:ext>
            </a:extLst>
          </p:cNvPr>
          <p:cNvSpPr/>
          <p:nvPr/>
        </p:nvSpPr>
        <p:spPr>
          <a:xfrm>
            <a:off x="1828800" y="4143811"/>
            <a:ext cx="2473569" cy="3008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2B2C3F3-EC6D-4DFA-8E7D-23B1F41B7083}"/>
              </a:ext>
            </a:extLst>
          </p:cNvPr>
          <p:cNvSpPr/>
          <p:nvPr/>
        </p:nvSpPr>
        <p:spPr>
          <a:xfrm>
            <a:off x="1410613" y="2897486"/>
            <a:ext cx="3985846" cy="246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0DC3025-4754-42CA-92DC-6FB8BDB9ADD5}"/>
              </a:ext>
            </a:extLst>
          </p:cNvPr>
          <p:cNvSpPr/>
          <p:nvPr/>
        </p:nvSpPr>
        <p:spPr>
          <a:xfrm>
            <a:off x="1819656" y="3527378"/>
            <a:ext cx="859536" cy="2349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A96EAA1-7146-4521-9B3B-D32538A637B3}"/>
              </a:ext>
            </a:extLst>
          </p:cNvPr>
          <p:cNvSpPr txBox="1"/>
          <p:nvPr/>
        </p:nvSpPr>
        <p:spPr>
          <a:xfrm>
            <a:off x="6113240" y="689844"/>
            <a:ext cx="5902433" cy="646331"/>
          </a:xfrm>
          <a:prstGeom prst="rect">
            <a:avLst/>
          </a:prstGeom>
          <a:noFill/>
        </p:spPr>
        <p:txBody>
          <a:bodyPr wrap="square" rtlCol="0">
            <a:spAutoFit/>
          </a:bodyPr>
          <a:lstStyle/>
          <a:p>
            <a:pPr algn="just"/>
            <a:r>
              <a:rPr lang="en-US" sz="1200" i="1" dirty="0">
                <a:latin typeface="Times New Roman" panose="02020603050405020304" pitchFamily="18" charset="0"/>
                <a:cs typeface="Times New Roman" panose="02020603050405020304" pitchFamily="18" charset="0"/>
              </a:rPr>
              <a:t>                           and                                                 Sadly, this is the state of America today – more so than ever before. We have become a country of almost complete ungodliness and unrighteousness - </a:t>
            </a:r>
            <a:r>
              <a:rPr lang="en-US" sz="1200" b="1" i="1" dirty="0">
                <a:latin typeface="Times New Roman" panose="02020603050405020304" pitchFamily="18" charset="0"/>
                <a:cs typeface="Times New Roman" panose="02020603050405020304" pitchFamily="18" charset="0"/>
              </a:rPr>
              <a:t>especially</a:t>
            </a:r>
            <a:r>
              <a:rPr lang="en-US" sz="1200" i="1"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in the religious world of modern Christianity </a:t>
            </a:r>
            <a:r>
              <a:rPr lang="en-US" sz="1200" i="1" dirty="0">
                <a:latin typeface="Times New Roman" panose="02020603050405020304" pitchFamily="18" charset="0"/>
                <a:cs typeface="Times New Roman" panose="02020603050405020304" pitchFamily="18" charset="0"/>
              </a:rPr>
              <a:t>- in every detail. </a:t>
            </a:r>
          </a:p>
        </p:txBody>
      </p:sp>
      <p:sp>
        <p:nvSpPr>
          <p:cNvPr id="18" name="TextBox 17">
            <a:extLst>
              <a:ext uri="{FF2B5EF4-FFF2-40B4-BE49-F238E27FC236}">
                <a16:creationId xmlns:a16="http://schemas.microsoft.com/office/drawing/2014/main" id="{88F17ABB-605D-4A51-AD8A-2D77924EDE7D}"/>
              </a:ext>
            </a:extLst>
          </p:cNvPr>
          <p:cNvSpPr txBox="1"/>
          <p:nvPr/>
        </p:nvSpPr>
        <p:spPr>
          <a:xfrm>
            <a:off x="6332257" y="2491699"/>
            <a:ext cx="5468675" cy="52322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As you can see,</a:t>
            </a:r>
          </a:p>
          <a:p>
            <a:pPr algn="ctr"/>
            <a:r>
              <a:rPr lang="en-US" sz="1400" b="1" dirty="0">
                <a:latin typeface="Times New Roman" panose="02020603050405020304" pitchFamily="18" charset="0"/>
                <a:cs typeface="Times New Roman" panose="02020603050405020304" pitchFamily="18" charset="0"/>
              </a:rPr>
              <a:t>the ‘unrighteous’ (‘lost’)  will still be </a:t>
            </a:r>
            <a:r>
              <a:rPr lang="en-US" sz="1400" b="1" i="1" dirty="0">
                <a:solidFill>
                  <a:srgbClr val="CC6600"/>
                </a:solidFill>
                <a:latin typeface="Times New Roman" panose="02020603050405020304" pitchFamily="18" charset="0"/>
                <a:cs typeface="Times New Roman" panose="02020603050405020304" pitchFamily="18" charset="0"/>
              </a:rPr>
              <a:t>without excuse </a:t>
            </a:r>
            <a:r>
              <a:rPr lang="en-US" sz="1400" b="1" dirty="0">
                <a:latin typeface="Times New Roman" panose="02020603050405020304" pitchFamily="18" charset="0"/>
                <a:cs typeface="Times New Roman" panose="02020603050405020304" pitchFamily="18" charset="0"/>
              </a:rPr>
              <a:t>because…</a:t>
            </a:r>
          </a:p>
        </p:txBody>
      </p:sp>
      <p:sp>
        <p:nvSpPr>
          <p:cNvPr id="6" name="Rectangle 5">
            <a:extLst>
              <a:ext uri="{FF2B5EF4-FFF2-40B4-BE49-F238E27FC236}">
                <a16:creationId xmlns:a16="http://schemas.microsoft.com/office/drawing/2014/main" id="{0E65479D-5CB7-4789-B27A-AFEB1D93696F}"/>
              </a:ext>
            </a:extLst>
          </p:cNvPr>
          <p:cNvSpPr/>
          <p:nvPr/>
        </p:nvSpPr>
        <p:spPr>
          <a:xfrm>
            <a:off x="1362309" y="785446"/>
            <a:ext cx="1605177" cy="24618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88D0702-C5F2-4254-877C-AB946D380822}"/>
              </a:ext>
            </a:extLst>
          </p:cNvPr>
          <p:cNvSpPr txBox="1"/>
          <p:nvPr/>
        </p:nvSpPr>
        <p:spPr>
          <a:xfrm>
            <a:off x="6105815" y="1247720"/>
            <a:ext cx="5900893" cy="1200329"/>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Note:  We can be saved from the wrath of God - </a:t>
            </a:r>
            <a:r>
              <a:rPr lang="en-US" sz="1200" b="1" dirty="0">
                <a:solidFill>
                  <a:srgbClr val="FF0000"/>
                </a:solidFill>
                <a:latin typeface="Times New Roman" panose="02020603050405020304" pitchFamily="18" charset="0"/>
                <a:cs typeface="Times New Roman" panose="02020603050405020304" pitchFamily="18" charset="0"/>
              </a:rPr>
              <a:t>Rom 5:9 - </a:t>
            </a:r>
            <a:r>
              <a:rPr lang="en-US" sz="1200" b="1" i="1" dirty="0">
                <a:solidFill>
                  <a:srgbClr val="CC6600"/>
                </a:solidFill>
                <a:latin typeface="Times New Roman" panose="02020603050405020304" pitchFamily="18" charset="0"/>
                <a:cs typeface="Times New Roman" panose="02020603050405020304" pitchFamily="18" charset="0"/>
              </a:rPr>
              <a:t>Much more then, being now justified by his blood, we shall be saved from wrath through him. </a:t>
            </a:r>
            <a:r>
              <a:rPr lang="en-US" sz="1200" dirty="0">
                <a:latin typeface="Times New Roman" panose="02020603050405020304" pitchFamily="18" charset="0"/>
                <a:cs typeface="Times New Roman" panose="02020603050405020304" pitchFamily="18" charset="0"/>
              </a:rPr>
              <a:t>However, we must still deal with the stupidity and wrath of man.  But we can pray: </a:t>
            </a:r>
            <a:r>
              <a:rPr lang="en-US" sz="1200" b="1" dirty="0">
                <a:solidFill>
                  <a:srgbClr val="FF0000"/>
                </a:solidFill>
                <a:latin typeface="Times New Roman" panose="02020603050405020304" pitchFamily="18" charset="0"/>
                <a:cs typeface="Times New Roman" panose="02020603050405020304" pitchFamily="18" charset="0"/>
              </a:rPr>
              <a:t>II</a:t>
            </a:r>
            <a:r>
              <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Th 3:2 - </a:t>
            </a:r>
            <a:r>
              <a:rPr lang="en-US" sz="12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And that we may be delivered from unreasonable and wicked </a:t>
            </a:r>
            <a:r>
              <a:rPr lang="en-US" sz="1200" b="1" i="1" dirty="0">
                <a:solidFill>
                  <a:srgbClr val="CC6600"/>
                </a:solidFill>
                <a:latin typeface="Times New Roman" panose="02020603050405020304" pitchFamily="18" charset="0"/>
                <a:cs typeface="Times New Roman" panose="02020603050405020304" pitchFamily="18" charset="0"/>
              </a:rPr>
              <a:t>men</a:t>
            </a:r>
            <a:r>
              <a:rPr lang="en-US" sz="12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for all men have not faith.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So do not put your faith in the wisdom of men! </a:t>
            </a:r>
            <a:r>
              <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1Co 2:5 - </a:t>
            </a:r>
            <a:r>
              <a:rPr lang="en-US" sz="12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That your faith should not stand in the wisdom of men, but in the power of God.</a:t>
            </a:r>
            <a:r>
              <a:rPr lang="en-US" sz="1200" b="1" i="1" dirty="0">
                <a:solidFill>
                  <a:srgbClr val="CC6600"/>
                </a:solidFill>
                <a:latin typeface="Times New Roman" panose="02020603050405020304" pitchFamily="18" charset="0"/>
                <a:cs typeface="Times New Roman" panose="02020603050405020304" pitchFamily="18" charset="0"/>
              </a:rPr>
              <a:t> </a:t>
            </a:r>
            <a:r>
              <a:rPr lang="en-US" sz="1200" dirty="0">
                <a:solidFill>
                  <a:srgbClr val="CC6600"/>
                </a:solidFill>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 suggest a complete ‘word study’ on the word ‘</a:t>
            </a:r>
            <a:r>
              <a:rPr lang="en-US" sz="1200" b="1" i="1" dirty="0">
                <a:solidFill>
                  <a:srgbClr val="CC6600"/>
                </a:solidFill>
                <a:latin typeface="Times New Roman" panose="02020603050405020304" pitchFamily="18" charset="0"/>
                <a:cs typeface="Times New Roman" panose="02020603050405020304" pitchFamily="18" charset="0"/>
              </a:rPr>
              <a:t>wrath</a:t>
            </a:r>
            <a:r>
              <a:rPr lang="en-US" sz="1200" dirty="0">
                <a:latin typeface="Times New Roman" panose="02020603050405020304" pitchFamily="18" charset="0"/>
                <a:cs typeface="Times New Roman" panose="02020603050405020304" pitchFamily="18" charset="0"/>
              </a:rPr>
              <a:t>.’</a:t>
            </a:r>
          </a:p>
        </p:txBody>
      </p:sp>
      <p:sp>
        <p:nvSpPr>
          <p:cNvPr id="20" name="TextBox 19">
            <a:extLst>
              <a:ext uri="{FF2B5EF4-FFF2-40B4-BE49-F238E27FC236}">
                <a16:creationId xmlns:a16="http://schemas.microsoft.com/office/drawing/2014/main" id="{AE16F326-A65B-4F18-A6C4-765F1855DDC6}"/>
              </a:ext>
            </a:extLst>
          </p:cNvPr>
          <p:cNvSpPr txBox="1"/>
          <p:nvPr/>
        </p:nvSpPr>
        <p:spPr>
          <a:xfrm>
            <a:off x="6386749" y="2992849"/>
            <a:ext cx="5371053" cy="307777"/>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1) They do hold the truth, but in their own unrighteousness… because…</a:t>
            </a:r>
          </a:p>
        </p:txBody>
      </p:sp>
      <p:sp>
        <p:nvSpPr>
          <p:cNvPr id="21" name="TextBox 20">
            <a:extLst>
              <a:ext uri="{FF2B5EF4-FFF2-40B4-BE49-F238E27FC236}">
                <a16:creationId xmlns:a16="http://schemas.microsoft.com/office/drawing/2014/main" id="{29459549-7405-4177-96F9-12FD5614752B}"/>
              </a:ext>
            </a:extLst>
          </p:cNvPr>
          <p:cNvSpPr txBox="1"/>
          <p:nvPr/>
        </p:nvSpPr>
        <p:spPr>
          <a:xfrm>
            <a:off x="6109194" y="3266905"/>
            <a:ext cx="5920719"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2) God hath shewed unto them </a:t>
            </a:r>
            <a:r>
              <a:rPr lang="en-US" sz="1400" b="1" i="1" dirty="0">
                <a:solidFill>
                  <a:srgbClr val="CC6600"/>
                </a:solidFill>
                <a:latin typeface="Times New Roman" panose="02020603050405020304" pitchFamily="18" charset="0"/>
                <a:cs typeface="Times New Roman" panose="02020603050405020304" pitchFamily="18" charset="0"/>
              </a:rPr>
              <a:t>that which may be known of God </a:t>
            </a:r>
          </a:p>
          <a:p>
            <a:pPr algn="ctr"/>
            <a:r>
              <a:rPr lang="en-US" sz="1400" dirty="0">
                <a:latin typeface="Times New Roman" panose="02020603050405020304" pitchFamily="18" charset="0"/>
                <a:cs typeface="Times New Roman" panose="02020603050405020304" pitchFamily="18" charset="0"/>
              </a:rPr>
              <a:t>because God has manifest </a:t>
            </a:r>
            <a:r>
              <a:rPr lang="en-US" sz="1400" b="1" i="1" dirty="0">
                <a:solidFill>
                  <a:srgbClr val="CC6600"/>
                </a:solidFill>
                <a:latin typeface="Times New Roman" panose="02020603050405020304" pitchFamily="18" charset="0"/>
                <a:cs typeface="Times New Roman" panose="02020603050405020304" pitchFamily="18" charset="0"/>
              </a:rPr>
              <a:t>that which may be known of God</a:t>
            </a:r>
            <a:r>
              <a:rPr lang="en-US" sz="1400" dirty="0">
                <a:latin typeface="Times New Roman" panose="02020603050405020304" pitchFamily="18" charset="0"/>
                <a:cs typeface="Times New Roman" panose="02020603050405020304" pitchFamily="18" charset="0"/>
              </a:rPr>
              <a:t> IN them…</a:t>
            </a:r>
          </a:p>
        </p:txBody>
      </p:sp>
      <p:sp>
        <p:nvSpPr>
          <p:cNvPr id="22" name="TextBox 21">
            <a:extLst>
              <a:ext uri="{FF2B5EF4-FFF2-40B4-BE49-F238E27FC236}">
                <a16:creationId xmlns:a16="http://schemas.microsoft.com/office/drawing/2014/main" id="{E405F129-AA64-4F88-B6AC-B10AC3DC04EB}"/>
              </a:ext>
            </a:extLst>
          </p:cNvPr>
          <p:cNvSpPr txBox="1"/>
          <p:nvPr/>
        </p:nvSpPr>
        <p:spPr>
          <a:xfrm>
            <a:off x="5954898" y="4216991"/>
            <a:ext cx="5885885"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3) God manifests enough that they can even see and understand </a:t>
            </a:r>
          </a:p>
          <a:p>
            <a:pPr algn="ctr"/>
            <a:r>
              <a:rPr lang="en-US" sz="1400" dirty="0">
                <a:latin typeface="Times New Roman" panose="02020603050405020304" pitchFamily="18" charset="0"/>
                <a:cs typeface="Times New Roman" panose="02020603050405020304" pitchFamily="18" charset="0"/>
              </a:rPr>
              <a:t>his eternal power and Godhead…</a:t>
            </a:r>
          </a:p>
        </p:txBody>
      </p:sp>
      <p:sp>
        <p:nvSpPr>
          <p:cNvPr id="23" name="TextBox 22">
            <a:extLst>
              <a:ext uri="{FF2B5EF4-FFF2-40B4-BE49-F238E27FC236}">
                <a16:creationId xmlns:a16="http://schemas.microsoft.com/office/drawing/2014/main" id="{E6B8A1A1-4346-44DA-A283-B832CC236447}"/>
              </a:ext>
            </a:extLst>
          </p:cNvPr>
          <p:cNvSpPr txBox="1"/>
          <p:nvPr/>
        </p:nvSpPr>
        <p:spPr>
          <a:xfrm>
            <a:off x="6156031" y="3746469"/>
            <a:ext cx="5900893"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4) …because the invisible things of him from the creation of the world </a:t>
            </a:r>
          </a:p>
          <a:p>
            <a:pPr algn="ctr"/>
            <a:r>
              <a:rPr lang="en-US" sz="1400" dirty="0">
                <a:latin typeface="Times New Roman" panose="02020603050405020304" pitchFamily="18" charset="0"/>
                <a:cs typeface="Times New Roman" panose="02020603050405020304" pitchFamily="18" charset="0"/>
              </a:rPr>
              <a:t>are clearly seen and understood </a:t>
            </a:r>
            <a:r>
              <a:rPr lang="en-US" sz="1400" b="1" i="1" dirty="0">
                <a:solidFill>
                  <a:srgbClr val="CC6600"/>
                </a:solidFill>
                <a:latin typeface="Times New Roman" panose="02020603050405020304" pitchFamily="18" charset="0"/>
                <a:cs typeface="Times New Roman" panose="02020603050405020304" pitchFamily="18" charset="0"/>
              </a:rPr>
              <a:t>by the things that are made.  </a:t>
            </a:r>
          </a:p>
        </p:txBody>
      </p:sp>
      <p:sp>
        <p:nvSpPr>
          <p:cNvPr id="26" name="Rectangle 25">
            <a:extLst>
              <a:ext uri="{FF2B5EF4-FFF2-40B4-BE49-F238E27FC236}">
                <a16:creationId xmlns:a16="http://schemas.microsoft.com/office/drawing/2014/main" id="{FD0EFFE6-3A6D-4E51-AF8A-74494C1F1740}"/>
              </a:ext>
            </a:extLst>
          </p:cNvPr>
          <p:cNvSpPr/>
          <p:nvPr/>
        </p:nvSpPr>
        <p:spPr>
          <a:xfrm>
            <a:off x="2345636" y="3847381"/>
            <a:ext cx="2202918" cy="246185"/>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9F88392-1DBC-4AC6-A79B-61CF598BE066}"/>
              </a:ext>
            </a:extLst>
          </p:cNvPr>
          <p:cNvSpPr/>
          <p:nvPr/>
        </p:nvSpPr>
        <p:spPr>
          <a:xfrm>
            <a:off x="2679192" y="3527378"/>
            <a:ext cx="2202918" cy="2382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870779A4-5CBF-4C85-B565-7DD0A6C42EBE}"/>
              </a:ext>
            </a:extLst>
          </p:cNvPr>
          <p:cNvSpPr/>
          <p:nvPr/>
        </p:nvSpPr>
        <p:spPr>
          <a:xfrm>
            <a:off x="6144733" y="2533579"/>
            <a:ext cx="5828728" cy="2530129"/>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A6802FDB-661B-4ED7-A9D2-BCB19F0890F8}"/>
              </a:ext>
            </a:extLst>
          </p:cNvPr>
          <p:cNvSpPr txBox="1"/>
          <p:nvPr/>
        </p:nvSpPr>
        <p:spPr>
          <a:xfrm>
            <a:off x="6108402" y="5060193"/>
            <a:ext cx="5907284"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has been the ‘design’ from the beginning - </a:t>
            </a:r>
            <a:r>
              <a:rPr lang="en-US" sz="1200" b="1" i="1" dirty="0">
                <a:solidFill>
                  <a:srgbClr val="CC6600"/>
                </a:solidFill>
                <a:latin typeface="Times New Roman" panose="02020603050405020304" pitchFamily="18" charset="0"/>
                <a:cs typeface="Times New Roman" panose="02020603050405020304" pitchFamily="18" charset="0"/>
              </a:rPr>
              <a:t>According as he hath chosen us in him before the foundation of the world, that we should be holy and without blame before him in love: Having predestinated us unto the adoption of children by Jesus Christ to himself, according to the good pleasure of his will, </a:t>
            </a:r>
            <a:r>
              <a:rPr lang="en-US" sz="1200" b="1" dirty="0">
                <a:solidFill>
                  <a:srgbClr val="FF0000"/>
                </a:solidFill>
                <a:latin typeface="Times New Roman" panose="02020603050405020304" pitchFamily="18" charset="0"/>
                <a:cs typeface="Times New Roman" panose="02020603050405020304" pitchFamily="18" charset="0"/>
              </a:rPr>
              <a:t>Eph 1:4,5</a:t>
            </a:r>
          </a:p>
        </p:txBody>
      </p:sp>
      <p:sp>
        <p:nvSpPr>
          <p:cNvPr id="30" name="Rectangle 29">
            <a:extLst>
              <a:ext uri="{FF2B5EF4-FFF2-40B4-BE49-F238E27FC236}">
                <a16:creationId xmlns:a16="http://schemas.microsoft.com/office/drawing/2014/main" id="{41631AE2-CAA1-4DF7-A919-0546F3AE1011}"/>
              </a:ext>
            </a:extLst>
          </p:cNvPr>
          <p:cNvSpPr/>
          <p:nvPr/>
        </p:nvSpPr>
        <p:spPr>
          <a:xfrm>
            <a:off x="8479766" y="5305246"/>
            <a:ext cx="3487186" cy="1552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sp>
        <p:nvSpPr>
          <p:cNvPr id="31" name="Rectangle 30">
            <a:extLst>
              <a:ext uri="{FF2B5EF4-FFF2-40B4-BE49-F238E27FC236}">
                <a16:creationId xmlns:a16="http://schemas.microsoft.com/office/drawing/2014/main" id="{B48FEF2A-A1B0-4489-80D3-CA8699EE21AD}"/>
              </a:ext>
            </a:extLst>
          </p:cNvPr>
          <p:cNvSpPr/>
          <p:nvPr/>
        </p:nvSpPr>
        <p:spPr>
          <a:xfrm>
            <a:off x="6182630" y="5486399"/>
            <a:ext cx="511468" cy="1725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4CFEB14-72BB-4413-88A0-A0292119D378}"/>
              </a:ext>
            </a:extLst>
          </p:cNvPr>
          <p:cNvSpPr/>
          <p:nvPr/>
        </p:nvSpPr>
        <p:spPr>
          <a:xfrm>
            <a:off x="8626416" y="5469147"/>
            <a:ext cx="3338421" cy="189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C192ED09-074C-4D27-B96A-CF2FFC45F761}"/>
              </a:ext>
            </a:extLst>
          </p:cNvPr>
          <p:cNvSpPr txBox="1"/>
          <p:nvPr/>
        </p:nvSpPr>
        <p:spPr>
          <a:xfrm>
            <a:off x="6102919" y="5838756"/>
            <a:ext cx="5885886" cy="276999"/>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One more final thought before we move on…</a:t>
            </a:r>
          </a:p>
        </p:txBody>
      </p:sp>
      <p:sp>
        <p:nvSpPr>
          <p:cNvPr id="34" name="TextBox 33">
            <a:extLst>
              <a:ext uri="{FF2B5EF4-FFF2-40B4-BE49-F238E27FC236}">
                <a16:creationId xmlns:a16="http://schemas.microsoft.com/office/drawing/2014/main" id="{612795A1-9F3D-4503-BEF3-97EF75F79AA2}"/>
              </a:ext>
            </a:extLst>
          </p:cNvPr>
          <p:cNvSpPr txBox="1"/>
          <p:nvPr/>
        </p:nvSpPr>
        <p:spPr>
          <a:xfrm>
            <a:off x="6098859" y="5840290"/>
            <a:ext cx="5900892" cy="830997"/>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                                                                              None of our life is really just about us – we are not His ‘chosen’ people. Our life is to be about </a:t>
            </a:r>
            <a:r>
              <a:rPr lang="en-US" sz="1200" b="1" dirty="0">
                <a:latin typeface="Times New Roman" panose="02020603050405020304" pitchFamily="18" charset="0"/>
                <a:cs typeface="Times New Roman" panose="02020603050405020304" pitchFamily="18" charset="0"/>
              </a:rPr>
              <a:t>Him</a:t>
            </a:r>
            <a:r>
              <a:rPr lang="en-US" sz="1200" dirty="0">
                <a:latin typeface="Times New Roman" panose="02020603050405020304" pitchFamily="18" charset="0"/>
                <a:cs typeface="Times New Roman" panose="02020603050405020304" pitchFamily="18" charset="0"/>
              </a:rPr>
              <a:t>… </a:t>
            </a:r>
            <a:r>
              <a:rPr lang="en-US" sz="1200" b="1" i="1" dirty="0">
                <a:solidFill>
                  <a:srgbClr val="CC6600"/>
                </a:solidFill>
                <a:latin typeface="Times New Roman" panose="02020603050405020304" pitchFamily="18" charset="0"/>
                <a:cs typeface="Times New Roman" panose="02020603050405020304" pitchFamily="18" charset="0"/>
              </a:rPr>
              <a:t>according to the good pleasure of his will. </a:t>
            </a:r>
            <a:r>
              <a:rPr lang="en-US" sz="1200" dirty="0">
                <a:latin typeface="Times New Roman" panose="02020603050405020304" pitchFamily="18" charset="0"/>
                <a:cs typeface="Times New Roman" panose="02020603050405020304" pitchFamily="18" charset="0"/>
              </a:rPr>
              <a:t>Consider </a:t>
            </a:r>
            <a:r>
              <a:rPr lang="en-US" sz="1200" b="1" dirty="0">
                <a:solidFill>
                  <a:srgbClr val="FF0000"/>
                </a:solidFill>
                <a:latin typeface="Times New Roman" panose="02020603050405020304" pitchFamily="18" charset="0"/>
                <a:cs typeface="Times New Roman" panose="02020603050405020304" pitchFamily="18" charset="0"/>
              </a:rPr>
              <a:t>Rom 7:4 </a:t>
            </a:r>
            <a:r>
              <a:rPr lang="en-US" sz="1200" b="1" i="1" dirty="0">
                <a:solidFill>
                  <a:srgbClr val="CC6600"/>
                </a:solidFill>
                <a:latin typeface="Times New Roman" panose="02020603050405020304" pitchFamily="18" charset="0"/>
                <a:cs typeface="Times New Roman" panose="02020603050405020304" pitchFamily="18" charset="0"/>
              </a:rPr>
              <a:t>Wherefore, my brethren, ye also are become dead to the law by the body of Christ; … that we should bring forth fruit unto God. </a:t>
            </a:r>
            <a:r>
              <a:rPr lang="en-US" sz="1200" b="1" dirty="0">
                <a:latin typeface="Times New Roman" panose="02020603050405020304" pitchFamily="18" charset="0"/>
                <a:cs typeface="Times New Roman" panose="02020603050405020304" pitchFamily="18" charset="0"/>
              </a:rPr>
              <a:t>It is about fruit for HIM!</a:t>
            </a:r>
            <a:endParaRPr lang="en-US" sz="1200" b="1" dirty="0"/>
          </a:p>
        </p:txBody>
      </p:sp>
      <p:cxnSp>
        <p:nvCxnSpPr>
          <p:cNvPr id="25" name="Straight Arrow Connector 24">
            <a:extLst>
              <a:ext uri="{FF2B5EF4-FFF2-40B4-BE49-F238E27FC236}">
                <a16:creationId xmlns:a16="http://schemas.microsoft.com/office/drawing/2014/main" id="{0C8E2768-FF68-4962-96ED-732A0952C1F1}"/>
              </a:ext>
            </a:extLst>
          </p:cNvPr>
          <p:cNvCxnSpPr/>
          <p:nvPr/>
        </p:nvCxnSpPr>
        <p:spPr>
          <a:xfrm>
            <a:off x="2907101" y="776820"/>
            <a:ext cx="3248930" cy="5627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6206115A-D5EE-4953-8040-73473800EEC9}"/>
              </a:ext>
            </a:extLst>
          </p:cNvPr>
          <p:cNvCxnSpPr/>
          <p:nvPr/>
        </p:nvCxnSpPr>
        <p:spPr>
          <a:xfrm flipV="1">
            <a:off x="4313208" y="2897486"/>
            <a:ext cx="5495026" cy="1297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FB7008F-34FE-42A4-A5B7-04E6A8965872}"/>
              </a:ext>
            </a:extLst>
          </p:cNvPr>
          <p:cNvCxnSpPr>
            <a:cxnSpLocks/>
          </p:cNvCxnSpPr>
          <p:nvPr/>
        </p:nvCxnSpPr>
        <p:spPr>
          <a:xfrm>
            <a:off x="5076092" y="1348154"/>
            <a:ext cx="2097421" cy="1467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5163F5A-E41A-407F-B1BD-64749D5FD782}"/>
              </a:ext>
            </a:extLst>
          </p:cNvPr>
          <p:cNvCxnSpPr>
            <a:cxnSpLocks/>
          </p:cNvCxnSpPr>
          <p:nvPr/>
        </p:nvCxnSpPr>
        <p:spPr>
          <a:xfrm>
            <a:off x="4548554" y="1676252"/>
            <a:ext cx="1951458" cy="138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37D544C-8014-4872-AF70-BDD2BB35A4CC}"/>
              </a:ext>
            </a:extLst>
          </p:cNvPr>
          <p:cNvCxnSpPr/>
          <p:nvPr/>
        </p:nvCxnSpPr>
        <p:spPr>
          <a:xfrm>
            <a:off x="4951562" y="2223289"/>
            <a:ext cx="1759789" cy="1226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4BA760E-7350-4B9D-A3A8-C8A265DA92A8}"/>
              </a:ext>
            </a:extLst>
          </p:cNvPr>
          <p:cNvCxnSpPr/>
          <p:nvPr/>
        </p:nvCxnSpPr>
        <p:spPr>
          <a:xfrm>
            <a:off x="4422179" y="2585335"/>
            <a:ext cx="2221951" cy="843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86636F0-A16F-4F47-A649-D73DB57CA092}"/>
              </a:ext>
            </a:extLst>
          </p:cNvPr>
          <p:cNvCxnSpPr>
            <a:cxnSpLocks/>
          </p:cNvCxnSpPr>
          <p:nvPr/>
        </p:nvCxnSpPr>
        <p:spPr>
          <a:xfrm>
            <a:off x="3774831" y="3326504"/>
            <a:ext cx="2715299" cy="596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4292B23-0024-4DB3-92BD-89127ACDB7A2}"/>
              </a:ext>
            </a:extLst>
          </p:cNvPr>
          <p:cNvCxnSpPr>
            <a:cxnSpLocks/>
          </p:cNvCxnSpPr>
          <p:nvPr/>
        </p:nvCxnSpPr>
        <p:spPr>
          <a:xfrm>
            <a:off x="4623758" y="3773563"/>
            <a:ext cx="1824027" cy="178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75E3C81-C0F7-45E1-B58F-87B7C1734F65}"/>
              </a:ext>
            </a:extLst>
          </p:cNvPr>
          <p:cNvCxnSpPr>
            <a:cxnSpLocks/>
            <a:stCxn id="26" idx="3"/>
          </p:cNvCxnSpPr>
          <p:nvPr/>
        </p:nvCxnSpPr>
        <p:spPr>
          <a:xfrm>
            <a:off x="4548554" y="3970474"/>
            <a:ext cx="2066494" cy="386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0C07A55-7684-4FB1-85F5-C080B4EFAC3F}"/>
              </a:ext>
            </a:extLst>
          </p:cNvPr>
          <p:cNvSpPr txBox="1"/>
          <p:nvPr/>
        </p:nvSpPr>
        <p:spPr>
          <a:xfrm>
            <a:off x="6263249" y="4649643"/>
            <a:ext cx="5632580" cy="646331"/>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(Could that be a reference to ‘nature’?  Note: There is a strong importance with the words ‘</a:t>
            </a:r>
            <a:r>
              <a:rPr lang="en-US" sz="1200" i="1" dirty="0">
                <a:latin typeface="Times New Roman" panose="02020603050405020304" pitchFamily="18" charset="0"/>
                <a:cs typeface="Times New Roman" panose="02020603050405020304" pitchFamily="18" charset="0"/>
              </a:rPr>
              <a:t>by nature’ </a:t>
            </a:r>
            <a:r>
              <a:rPr lang="en-US" sz="1200" dirty="0">
                <a:latin typeface="Times New Roman" panose="02020603050405020304" pitchFamily="18" charset="0"/>
                <a:cs typeface="Times New Roman" panose="02020603050405020304" pitchFamily="18" charset="0"/>
              </a:rPr>
              <a:t>and is often mentioned in the KJB)</a:t>
            </a:r>
          </a:p>
          <a:p>
            <a:pPr algn="ctr"/>
            <a:endParaRPr lang="en-US" sz="1200" dirty="0"/>
          </a:p>
        </p:txBody>
      </p:sp>
      <p:cxnSp>
        <p:nvCxnSpPr>
          <p:cNvPr id="56" name="Straight Arrow Connector 55">
            <a:extLst>
              <a:ext uri="{FF2B5EF4-FFF2-40B4-BE49-F238E27FC236}">
                <a16:creationId xmlns:a16="http://schemas.microsoft.com/office/drawing/2014/main" id="{377116FE-EF05-4DD1-9C62-157D0F2B9212}"/>
              </a:ext>
            </a:extLst>
          </p:cNvPr>
          <p:cNvCxnSpPr>
            <a:cxnSpLocks/>
          </p:cNvCxnSpPr>
          <p:nvPr/>
        </p:nvCxnSpPr>
        <p:spPr>
          <a:xfrm>
            <a:off x="4422179" y="3143671"/>
            <a:ext cx="2114731" cy="787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FE4534B-25B3-4C49-AA80-53CC90B44DD4}"/>
              </a:ext>
            </a:extLst>
          </p:cNvPr>
          <p:cNvCxnSpPr/>
          <p:nvPr/>
        </p:nvCxnSpPr>
        <p:spPr>
          <a:xfrm flipV="1">
            <a:off x="4302369" y="2897486"/>
            <a:ext cx="5505865" cy="1547177"/>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A62DC566-760F-44CC-AD8C-5EC8D3212C78}"/>
              </a:ext>
            </a:extLst>
          </p:cNvPr>
          <p:cNvCxnSpPr/>
          <p:nvPr/>
        </p:nvCxnSpPr>
        <p:spPr>
          <a:xfrm>
            <a:off x="2456287" y="3790125"/>
            <a:ext cx="4044682" cy="133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191C13CA-22EF-4D78-B1A1-89B28386305F}"/>
              </a:ext>
            </a:extLst>
          </p:cNvPr>
          <p:cNvCxnSpPr/>
          <p:nvPr/>
        </p:nvCxnSpPr>
        <p:spPr>
          <a:xfrm>
            <a:off x="7449671" y="5838753"/>
            <a:ext cx="2358563" cy="36295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2455CC07-C3D9-4C4F-812F-FDDBC647559F}"/>
              </a:ext>
            </a:extLst>
          </p:cNvPr>
          <p:cNvSpPr/>
          <p:nvPr/>
        </p:nvSpPr>
        <p:spPr>
          <a:xfrm>
            <a:off x="9574306" y="6433969"/>
            <a:ext cx="645458" cy="206527"/>
          </a:xfrm>
          <a:prstGeom prst="rect">
            <a:avLst/>
          </a:prstGeom>
          <a:noFill/>
          <a:ln w="19050"/>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42601C6-D847-4DCD-86F6-8939191BB23F}"/>
              </a:ext>
            </a:extLst>
          </p:cNvPr>
          <p:cNvCxnSpPr/>
          <p:nvPr/>
        </p:nvCxnSpPr>
        <p:spPr>
          <a:xfrm>
            <a:off x="6182630" y="5838753"/>
            <a:ext cx="2581808"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B3044BD-DD5A-414E-816B-58B88B62C0BF}"/>
              </a:ext>
            </a:extLst>
          </p:cNvPr>
          <p:cNvCxnSpPr/>
          <p:nvPr/>
        </p:nvCxnSpPr>
        <p:spPr>
          <a:xfrm>
            <a:off x="9808234" y="6239434"/>
            <a:ext cx="2032549"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3188D14-85D2-4940-BC51-A44DD6BF16D3}"/>
              </a:ext>
            </a:extLst>
          </p:cNvPr>
          <p:cNvCxnSpPr/>
          <p:nvPr/>
        </p:nvCxnSpPr>
        <p:spPr>
          <a:xfrm>
            <a:off x="6164700" y="6416039"/>
            <a:ext cx="51146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EF82D9AF-6D62-4668-87D8-598DC60B26F2}"/>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07BDEEED-77A9-4B58-9A67-2DBB5B3B49DD}"/>
              </a:ext>
            </a:extLst>
          </p:cNvPr>
          <p:cNvSpPr txBox="1"/>
          <p:nvPr/>
        </p:nvSpPr>
        <p:spPr>
          <a:xfrm>
            <a:off x="798989" y="79899"/>
            <a:ext cx="2016639"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We All are Without Excuse</a:t>
            </a:r>
          </a:p>
        </p:txBody>
      </p:sp>
    </p:spTree>
    <p:extLst>
      <p:ext uri="{BB962C8B-B14F-4D97-AF65-F5344CB8AC3E}">
        <p14:creationId xmlns:p14="http://schemas.microsoft.com/office/powerpoint/2010/main" val="19240217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1000"/>
                                        <p:tgtEl>
                                          <p:spTgt spid="25"/>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500"/>
                            </p:stCondLst>
                            <p:childTnLst>
                              <p:par>
                                <p:cTn id="36" presetID="22" presetClass="entr" presetSubtype="1" fill="hold" nodeType="after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wipe(up)">
                                      <p:cBhvr>
                                        <p:cTn id="38" dur="1000"/>
                                        <p:tgtEl>
                                          <p:spTgt spid="38"/>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wipe(left)">
                                      <p:cBhvr>
                                        <p:cTn id="53" dur="1000"/>
                                        <p:tgtEl>
                                          <p:spTgt spid="3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up)">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childTnLst>
                          </p:cTn>
                        </p:par>
                        <p:par>
                          <p:cTn id="66" fill="hold">
                            <p:stCondLst>
                              <p:cond delay="500"/>
                            </p:stCondLst>
                            <p:childTnLst>
                              <p:par>
                                <p:cTn id="67" presetID="22" presetClass="entr" presetSubtype="8" fill="hold" nodeType="after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wipe(left)">
                                      <p:cBhvr>
                                        <p:cTn id="69" dur="500"/>
                                        <p:tgtEl>
                                          <p:spTgt spid="40"/>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1000"/>
                                        <p:tgtEl>
                                          <p:spTgt spid="20"/>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11"/>
                                        </p:tgtEl>
                                        <p:attrNameLst>
                                          <p:attrName>style.visibility</p:attrName>
                                        </p:attrNameLst>
                                      </p:cBhvr>
                                      <p:to>
                                        <p:strVal val="visible"/>
                                      </p:to>
                                    </p:set>
                                    <p:anim calcmode="lin" valueType="num">
                                      <p:cBhvr>
                                        <p:cTn id="78" dur="500" fill="hold"/>
                                        <p:tgtEl>
                                          <p:spTgt spid="11"/>
                                        </p:tgtEl>
                                        <p:attrNameLst>
                                          <p:attrName>ppt_w</p:attrName>
                                        </p:attrNameLst>
                                      </p:cBhvr>
                                      <p:tavLst>
                                        <p:tav tm="0">
                                          <p:val>
                                            <p:fltVal val="0"/>
                                          </p:val>
                                        </p:tav>
                                        <p:tav tm="100000">
                                          <p:val>
                                            <p:strVal val="#ppt_w"/>
                                          </p:val>
                                        </p:tav>
                                      </p:tavLst>
                                    </p:anim>
                                    <p:anim calcmode="lin" valueType="num">
                                      <p:cBhvr>
                                        <p:cTn id="79" dur="500" fill="hold"/>
                                        <p:tgtEl>
                                          <p:spTgt spid="11"/>
                                        </p:tgtEl>
                                        <p:attrNameLst>
                                          <p:attrName>ppt_h</p:attrName>
                                        </p:attrNameLst>
                                      </p:cBhvr>
                                      <p:tavLst>
                                        <p:tav tm="0">
                                          <p:val>
                                            <p:fltVal val="0"/>
                                          </p:val>
                                        </p:tav>
                                        <p:tav tm="100000">
                                          <p:val>
                                            <p:strVal val="#ppt_h"/>
                                          </p:val>
                                        </p:tav>
                                      </p:tavLst>
                                    </p:anim>
                                    <p:animEffect transition="in" filter="fade">
                                      <p:cBhvr>
                                        <p:cTn id="80" dur="500"/>
                                        <p:tgtEl>
                                          <p:spTgt spid="1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p:cTn id="83" dur="500" fill="hold"/>
                                        <p:tgtEl>
                                          <p:spTgt spid="12"/>
                                        </p:tgtEl>
                                        <p:attrNameLst>
                                          <p:attrName>ppt_w</p:attrName>
                                        </p:attrNameLst>
                                      </p:cBhvr>
                                      <p:tavLst>
                                        <p:tav tm="0">
                                          <p:val>
                                            <p:fltVal val="0"/>
                                          </p:val>
                                        </p:tav>
                                        <p:tav tm="100000">
                                          <p:val>
                                            <p:strVal val="#ppt_w"/>
                                          </p:val>
                                        </p:tav>
                                      </p:tavLst>
                                    </p:anim>
                                    <p:anim calcmode="lin" valueType="num">
                                      <p:cBhvr>
                                        <p:cTn id="84" dur="500" fill="hold"/>
                                        <p:tgtEl>
                                          <p:spTgt spid="12"/>
                                        </p:tgtEl>
                                        <p:attrNameLst>
                                          <p:attrName>ppt_h</p:attrName>
                                        </p:attrNameLst>
                                      </p:cBhvr>
                                      <p:tavLst>
                                        <p:tav tm="0">
                                          <p:val>
                                            <p:fltVal val="0"/>
                                          </p:val>
                                        </p:tav>
                                        <p:tav tm="100000">
                                          <p:val>
                                            <p:strVal val="#ppt_h"/>
                                          </p:val>
                                        </p:tav>
                                      </p:tavLst>
                                    </p:anim>
                                    <p:animEffect transition="in" filter="fade">
                                      <p:cBhvr>
                                        <p:cTn id="85" dur="500"/>
                                        <p:tgtEl>
                                          <p:spTgt spid="12"/>
                                        </p:tgtEl>
                                      </p:cBhvr>
                                    </p:animEffect>
                                  </p:childTnLst>
                                </p:cTn>
                              </p:par>
                            </p:childTnLst>
                          </p:cTn>
                        </p:par>
                        <p:par>
                          <p:cTn id="86" fill="hold">
                            <p:stCondLst>
                              <p:cond delay="500"/>
                            </p:stCondLst>
                            <p:childTnLst>
                              <p:par>
                                <p:cTn id="87" presetID="22" presetClass="entr" presetSubtype="8" fill="hold" nodeType="after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wipe(left)">
                                      <p:cBhvr>
                                        <p:cTn id="89" dur="1000"/>
                                        <p:tgtEl>
                                          <p:spTgt spid="42"/>
                                        </p:tgtEl>
                                      </p:cBhvr>
                                    </p:animEffect>
                                  </p:childTnLst>
                                </p:cTn>
                              </p:par>
                              <p:par>
                                <p:cTn id="90" presetID="22" presetClass="entr" presetSubtype="8" fill="hold"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wipe(left)">
                                      <p:cBhvr>
                                        <p:cTn id="92" dur="1000"/>
                                        <p:tgtEl>
                                          <p:spTgt spid="44"/>
                                        </p:tgtEl>
                                      </p:cBhvr>
                                    </p:animEffect>
                                  </p:childTnLst>
                                </p:cTn>
                              </p:par>
                            </p:childTnLst>
                          </p:cTn>
                        </p:par>
                        <p:par>
                          <p:cTn id="93" fill="hold">
                            <p:stCondLst>
                              <p:cond delay="1500"/>
                            </p:stCondLst>
                            <p:childTnLst>
                              <p:par>
                                <p:cTn id="94" presetID="10"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15"/>
                                        </p:tgtEl>
                                        <p:attrNameLst>
                                          <p:attrName>style.visibility</p:attrName>
                                        </p:attrNameLst>
                                      </p:cBhvr>
                                      <p:to>
                                        <p:strVal val="visible"/>
                                      </p:to>
                                    </p:set>
                                    <p:anim calcmode="lin" valueType="num">
                                      <p:cBhvr>
                                        <p:cTn id="101" dur="500" fill="hold"/>
                                        <p:tgtEl>
                                          <p:spTgt spid="15"/>
                                        </p:tgtEl>
                                        <p:attrNameLst>
                                          <p:attrName>ppt_w</p:attrName>
                                        </p:attrNameLst>
                                      </p:cBhvr>
                                      <p:tavLst>
                                        <p:tav tm="0">
                                          <p:val>
                                            <p:fltVal val="0"/>
                                          </p:val>
                                        </p:tav>
                                        <p:tav tm="100000">
                                          <p:val>
                                            <p:strVal val="#ppt_w"/>
                                          </p:val>
                                        </p:tav>
                                      </p:tavLst>
                                    </p:anim>
                                    <p:anim calcmode="lin" valueType="num">
                                      <p:cBhvr>
                                        <p:cTn id="102" dur="500" fill="hold"/>
                                        <p:tgtEl>
                                          <p:spTgt spid="15"/>
                                        </p:tgtEl>
                                        <p:attrNameLst>
                                          <p:attrName>ppt_h</p:attrName>
                                        </p:attrNameLst>
                                      </p:cBhvr>
                                      <p:tavLst>
                                        <p:tav tm="0">
                                          <p:val>
                                            <p:fltVal val="0"/>
                                          </p:val>
                                        </p:tav>
                                        <p:tav tm="100000">
                                          <p:val>
                                            <p:strVal val="#ppt_h"/>
                                          </p:val>
                                        </p:tav>
                                      </p:tavLst>
                                    </p:anim>
                                    <p:animEffect transition="in" filter="fade">
                                      <p:cBhvr>
                                        <p:cTn id="103" dur="500"/>
                                        <p:tgtEl>
                                          <p:spTgt spid="15"/>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13"/>
                                        </p:tgtEl>
                                        <p:attrNameLst>
                                          <p:attrName>style.visibility</p:attrName>
                                        </p:attrNameLst>
                                      </p:cBhvr>
                                      <p:to>
                                        <p:strVal val="visible"/>
                                      </p:to>
                                    </p:set>
                                    <p:anim calcmode="lin" valueType="num">
                                      <p:cBhvr>
                                        <p:cTn id="106" dur="500" fill="hold"/>
                                        <p:tgtEl>
                                          <p:spTgt spid="13"/>
                                        </p:tgtEl>
                                        <p:attrNameLst>
                                          <p:attrName>ppt_w</p:attrName>
                                        </p:attrNameLst>
                                      </p:cBhvr>
                                      <p:tavLst>
                                        <p:tav tm="0">
                                          <p:val>
                                            <p:fltVal val="0"/>
                                          </p:val>
                                        </p:tav>
                                        <p:tav tm="100000">
                                          <p:val>
                                            <p:strVal val="#ppt_w"/>
                                          </p:val>
                                        </p:tav>
                                      </p:tavLst>
                                    </p:anim>
                                    <p:anim calcmode="lin" valueType="num">
                                      <p:cBhvr>
                                        <p:cTn id="107" dur="500" fill="hold"/>
                                        <p:tgtEl>
                                          <p:spTgt spid="13"/>
                                        </p:tgtEl>
                                        <p:attrNameLst>
                                          <p:attrName>ppt_h</p:attrName>
                                        </p:attrNameLst>
                                      </p:cBhvr>
                                      <p:tavLst>
                                        <p:tav tm="0">
                                          <p:val>
                                            <p:fltVal val="0"/>
                                          </p:val>
                                        </p:tav>
                                        <p:tav tm="100000">
                                          <p:val>
                                            <p:strVal val="#ppt_h"/>
                                          </p:val>
                                        </p:tav>
                                      </p:tavLst>
                                    </p:anim>
                                    <p:animEffect transition="in" filter="fade">
                                      <p:cBhvr>
                                        <p:cTn id="108" dur="500"/>
                                        <p:tgtEl>
                                          <p:spTgt spid="13"/>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500" fill="hold"/>
                                        <p:tgtEl>
                                          <p:spTgt spid="16"/>
                                        </p:tgtEl>
                                        <p:attrNameLst>
                                          <p:attrName>ppt_w</p:attrName>
                                        </p:attrNameLst>
                                      </p:cBhvr>
                                      <p:tavLst>
                                        <p:tav tm="0">
                                          <p:val>
                                            <p:fltVal val="0"/>
                                          </p:val>
                                        </p:tav>
                                        <p:tav tm="100000">
                                          <p:val>
                                            <p:strVal val="#ppt_w"/>
                                          </p:val>
                                        </p:tav>
                                      </p:tavLst>
                                    </p:anim>
                                    <p:anim calcmode="lin" valueType="num">
                                      <p:cBhvr>
                                        <p:cTn id="112" dur="500" fill="hold"/>
                                        <p:tgtEl>
                                          <p:spTgt spid="16"/>
                                        </p:tgtEl>
                                        <p:attrNameLst>
                                          <p:attrName>ppt_h</p:attrName>
                                        </p:attrNameLst>
                                      </p:cBhvr>
                                      <p:tavLst>
                                        <p:tav tm="0">
                                          <p:val>
                                            <p:fltVal val="0"/>
                                          </p:val>
                                        </p:tav>
                                        <p:tav tm="100000">
                                          <p:val>
                                            <p:strVal val="#ppt_h"/>
                                          </p:val>
                                        </p:tav>
                                      </p:tavLst>
                                    </p:anim>
                                    <p:animEffect transition="in" filter="fade">
                                      <p:cBhvr>
                                        <p:cTn id="113" dur="500"/>
                                        <p:tgtEl>
                                          <p:spTgt spid="16"/>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p:cTn id="116" dur="500" fill="hold"/>
                                        <p:tgtEl>
                                          <p:spTgt spid="27"/>
                                        </p:tgtEl>
                                        <p:attrNameLst>
                                          <p:attrName>ppt_w</p:attrName>
                                        </p:attrNameLst>
                                      </p:cBhvr>
                                      <p:tavLst>
                                        <p:tav tm="0">
                                          <p:val>
                                            <p:fltVal val="0"/>
                                          </p:val>
                                        </p:tav>
                                        <p:tav tm="100000">
                                          <p:val>
                                            <p:strVal val="#ppt_w"/>
                                          </p:val>
                                        </p:tav>
                                      </p:tavLst>
                                    </p:anim>
                                    <p:anim calcmode="lin" valueType="num">
                                      <p:cBhvr>
                                        <p:cTn id="117" dur="500" fill="hold"/>
                                        <p:tgtEl>
                                          <p:spTgt spid="27"/>
                                        </p:tgtEl>
                                        <p:attrNameLst>
                                          <p:attrName>ppt_h</p:attrName>
                                        </p:attrNameLst>
                                      </p:cBhvr>
                                      <p:tavLst>
                                        <p:tav tm="0">
                                          <p:val>
                                            <p:fltVal val="0"/>
                                          </p:val>
                                        </p:tav>
                                        <p:tav tm="100000">
                                          <p:val>
                                            <p:strVal val="#ppt_h"/>
                                          </p:val>
                                        </p:tav>
                                      </p:tavLst>
                                    </p:anim>
                                    <p:animEffect transition="in" filter="fade">
                                      <p:cBhvr>
                                        <p:cTn id="118" dur="500"/>
                                        <p:tgtEl>
                                          <p:spTgt spid="27"/>
                                        </p:tgtEl>
                                      </p:cBhvr>
                                    </p:animEffect>
                                  </p:childTnLst>
                                </p:cTn>
                              </p:par>
                            </p:childTnLst>
                          </p:cTn>
                        </p:par>
                        <p:par>
                          <p:cTn id="119" fill="hold">
                            <p:stCondLst>
                              <p:cond delay="500"/>
                            </p:stCondLst>
                            <p:childTnLst>
                              <p:par>
                                <p:cTn id="120" presetID="22" presetClass="entr" presetSubtype="1" fill="hold" nodeType="afterEffect">
                                  <p:stCondLst>
                                    <p:cond delay="0"/>
                                  </p:stCondLst>
                                  <p:childTnLst>
                                    <p:set>
                                      <p:cBhvr>
                                        <p:cTn id="121" dur="1" fill="hold">
                                          <p:stCondLst>
                                            <p:cond delay="0"/>
                                          </p:stCondLst>
                                        </p:cTn>
                                        <p:tgtEl>
                                          <p:spTgt spid="56"/>
                                        </p:tgtEl>
                                        <p:attrNameLst>
                                          <p:attrName>style.visibility</p:attrName>
                                        </p:attrNameLst>
                                      </p:cBhvr>
                                      <p:to>
                                        <p:strVal val="visible"/>
                                      </p:to>
                                    </p:set>
                                    <p:animEffect transition="in" filter="wipe(up)">
                                      <p:cBhvr>
                                        <p:cTn id="122" dur="1000"/>
                                        <p:tgtEl>
                                          <p:spTgt spid="56"/>
                                        </p:tgtEl>
                                      </p:cBhvr>
                                    </p:animEffect>
                                  </p:childTnLst>
                                </p:cTn>
                              </p:par>
                              <p:par>
                                <p:cTn id="123" presetID="22" presetClass="entr" presetSubtype="8" fill="hold" nodeType="withEffect">
                                  <p:stCondLst>
                                    <p:cond delay="0"/>
                                  </p:stCondLst>
                                  <p:childTnLst>
                                    <p:set>
                                      <p:cBhvr>
                                        <p:cTn id="124" dur="1" fill="hold">
                                          <p:stCondLst>
                                            <p:cond delay="0"/>
                                          </p:stCondLst>
                                        </p:cTn>
                                        <p:tgtEl>
                                          <p:spTgt spid="46"/>
                                        </p:tgtEl>
                                        <p:attrNameLst>
                                          <p:attrName>style.visibility</p:attrName>
                                        </p:attrNameLst>
                                      </p:cBhvr>
                                      <p:to>
                                        <p:strVal val="visible"/>
                                      </p:to>
                                    </p:set>
                                    <p:animEffect transition="in" filter="wipe(left)">
                                      <p:cBhvr>
                                        <p:cTn id="125" dur="1000"/>
                                        <p:tgtEl>
                                          <p:spTgt spid="46"/>
                                        </p:tgtEl>
                                      </p:cBhvr>
                                    </p:animEffect>
                                  </p:childTnLst>
                                </p:cTn>
                              </p:par>
                              <p:par>
                                <p:cTn id="126" presetID="22" presetClass="entr" presetSubtype="8" fill="hold" nodeType="withEffect">
                                  <p:stCondLst>
                                    <p:cond delay="0"/>
                                  </p:stCondLst>
                                  <p:childTnLst>
                                    <p:set>
                                      <p:cBhvr>
                                        <p:cTn id="127" dur="1" fill="hold">
                                          <p:stCondLst>
                                            <p:cond delay="0"/>
                                          </p:stCondLst>
                                        </p:cTn>
                                        <p:tgtEl>
                                          <p:spTgt spid="48"/>
                                        </p:tgtEl>
                                        <p:attrNameLst>
                                          <p:attrName>style.visibility</p:attrName>
                                        </p:attrNameLst>
                                      </p:cBhvr>
                                      <p:to>
                                        <p:strVal val="visible"/>
                                      </p:to>
                                    </p:set>
                                    <p:animEffect transition="in" filter="wipe(left)">
                                      <p:cBhvr>
                                        <p:cTn id="128" dur="1000"/>
                                        <p:tgtEl>
                                          <p:spTgt spid="48"/>
                                        </p:tgtEl>
                                      </p:cBhvr>
                                    </p:animEffect>
                                  </p:childTnLst>
                                </p:cTn>
                              </p:par>
                              <p:par>
                                <p:cTn id="129" presetID="22" presetClass="entr" presetSubtype="8" fill="hold" nodeType="withEffect">
                                  <p:stCondLst>
                                    <p:cond delay="0"/>
                                  </p:stCondLst>
                                  <p:childTnLst>
                                    <p:set>
                                      <p:cBhvr>
                                        <p:cTn id="130" dur="1" fill="hold">
                                          <p:stCondLst>
                                            <p:cond delay="0"/>
                                          </p:stCondLst>
                                        </p:cTn>
                                        <p:tgtEl>
                                          <p:spTgt spid="64"/>
                                        </p:tgtEl>
                                        <p:attrNameLst>
                                          <p:attrName>style.visibility</p:attrName>
                                        </p:attrNameLst>
                                      </p:cBhvr>
                                      <p:to>
                                        <p:strVal val="visible"/>
                                      </p:to>
                                    </p:set>
                                    <p:animEffect transition="in" filter="wipe(left)">
                                      <p:cBhvr>
                                        <p:cTn id="131" dur="1000"/>
                                        <p:tgtEl>
                                          <p:spTgt spid="64"/>
                                        </p:tgtEl>
                                      </p:cBhvr>
                                    </p:animEffect>
                                  </p:childTnLst>
                                </p:cTn>
                              </p:par>
                            </p:childTnLst>
                          </p:cTn>
                        </p:par>
                        <p:par>
                          <p:cTn id="132" fill="hold">
                            <p:stCondLst>
                              <p:cond delay="1500"/>
                            </p:stCondLst>
                            <p:childTnLst>
                              <p:par>
                                <p:cTn id="133" presetID="10" presetClass="entr" presetSubtype="0" fill="hold" grpId="0" nodeType="afterEffect">
                                  <p:stCondLst>
                                    <p:cond delay="0"/>
                                  </p:stCondLst>
                                  <p:childTnLst>
                                    <p:set>
                                      <p:cBhvr>
                                        <p:cTn id="134" dur="1" fill="hold">
                                          <p:stCondLst>
                                            <p:cond delay="0"/>
                                          </p:stCondLst>
                                        </p:cTn>
                                        <p:tgtEl>
                                          <p:spTgt spid="23"/>
                                        </p:tgtEl>
                                        <p:attrNameLst>
                                          <p:attrName>style.visibility</p:attrName>
                                        </p:attrNameLst>
                                      </p:cBhvr>
                                      <p:to>
                                        <p:strVal val="visible"/>
                                      </p:to>
                                    </p:set>
                                    <p:animEffect transition="in" filter="fade">
                                      <p:cBhvr>
                                        <p:cTn id="135" dur="1000"/>
                                        <p:tgtEl>
                                          <p:spTgt spid="23"/>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26"/>
                                        </p:tgtEl>
                                        <p:attrNameLst>
                                          <p:attrName>style.visibility</p:attrName>
                                        </p:attrNameLst>
                                      </p:cBhvr>
                                      <p:to>
                                        <p:strVal val="visible"/>
                                      </p:to>
                                    </p:set>
                                    <p:anim calcmode="lin" valueType="num">
                                      <p:cBhvr>
                                        <p:cTn id="140" dur="500" fill="hold"/>
                                        <p:tgtEl>
                                          <p:spTgt spid="26"/>
                                        </p:tgtEl>
                                        <p:attrNameLst>
                                          <p:attrName>ppt_w</p:attrName>
                                        </p:attrNameLst>
                                      </p:cBhvr>
                                      <p:tavLst>
                                        <p:tav tm="0">
                                          <p:val>
                                            <p:fltVal val="0"/>
                                          </p:val>
                                        </p:tav>
                                        <p:tav tm="100000">
                                          <p:val>
                                            <p:strVal val="#ppt_w"/>
                                          </p:val>
                                        </p:tav>
                                      </p:tavLst>
                                    </p:anim>
                                    <p:anim calcmode="lin" valueType="num">
                                      <p:cBhvr>
                                        <p:cTn id="141" dur="500" fill="hold"/>
                                        <p:tgtEl>
                                          <p:spTgt spid="26"/>
                                        </p:tgtEl>
                                        <p:attrNameLst>
                                          <p:attrName>ppt_h</p:attrName>
                                        </p:attrNameLst>
                                      </p:cBhvr>
                                      <p:tavLst>
                                        <p:tav tm="0">
                                          <p:val>
                                            <p:fltVal val="0"/>
                                          </p:val>
                                        </p:tav>
                                        <p:tav tm="100000">
                                          <p:val>
                                            <p:strVal val="#ppt_h"/>
                                          </p:val>
                                        </p:tav>
                                      </p:tavLst>
                                    </p:anim>
                                    <p:animEffect transition="in" filter="fade">
                                      <p:cBhvr>
                                        <p:cTn id="142" dur="500"/>
                                        <p:tgtEl>
                                          <p:spTgt spid="26"/>
                                        </p:tgtEl>
                                      </p:cBhvr>
                                    </p:animEffect>
                                  </p:childTnLst>
                                </p:cTn>
                              </p:par>
                            </p:childTnLst>
                          </p:cTn>
                        </p:par>
                        <p:par>
                          <p:cTn id="143" fill="hold">
                            <p:stCondLst>
                              <p:cond delay="500"/>
                            </p:stCondLst>
                            <p:childTnLst>
                              <p:par>
                                <p:cTn id="144" presetID="22" presetClass="entr" presetSubtype="8" fill="hold" nodeType="afterEffect">
                                  <p:stCondLst>
                                    <p:cond delay="0"/>
                                  </p:stCondLst>
                                  <p:childTnLst>
                                    <p:set>
                                      <p:cBhvr>
                                        <p:cTn id="145" dur="1" fill="hold">
                                          <p:stCondLst>
                                            <p:cond delay="0"/>
                                          </p:stCondLst>
                                        </p:cTn>
                                        <p:tgtEl>
                                          <p:spTgt spid="50"/>
                                        </p:tgtEl>
                                        <p:attrNameLst>
                                          <p:attrName>style.visibility</p:attrName>
                                        </p:attrNameLst>
                                      </p:cBhvr>
                                      <p:to>
                                        <p:strVal val="visible"/>
                                      </p:to>
                                    </p:set>
                                    <p:animEffect transition="in" filter="wipe(left)">
                                      <p:cBhvr>
                                        <p:cTn id="146" dur="1000"/>
                                        <p:tgtEl>
                                          <p:spTgt spid="50"/>
                                        </p:tgtEl>
                                      </p:cBhvr>
                                    </p:animEffect>
                                  </p:childTnLst>
                                </p:cTn>
                              </p:par>
                            </p:childTnLst>
                          </p:cTn>
                        </p:par>
                        <p:par>
                          <p:cTn id="147" fill="hold">
                            <p:stCondLst>
                              <p:cond delay="1500"/>
                            </p:stCondLst>
                            <p:childTnLst>
                              <p:par>
                                <p:cTn id="148" presetID="10" presetClass="entr" presetSubtype="0" fill="hold" grpId="0" nodeType="afterEffect">
                                  <p:stCondLst>
                                    <p:cond delay="0"/>
                                  </p:stCondLst>
                                  <p:childTnLst>
                                    <p:set>
                                      <p:cBhvr>
                                        <p:cTn id="149" dur="1" fill="hold">
                                          <p:stCondLst>
                                            <p:cond delay="0"/>
                                          </p:stCondLst>
                                        </p:cTn>
                                        <p:tgtEl>
                                          <p:spTgt spid="22"/>
                                        </p:tgtEl>
                                        <p:attrNameLst>
                                          <p:attrName>style.visibility</p:attrName>
                                        </p:attrNameLst>
                                      </p:cBhvr>
                                      <p:to>
                                        <p:strVal val="visible"/>
                                      </p:to>
                                    </p:set>
                                    <p:animEffect transition="in" filter="fade">
                                      <p:cBhvr>
                                        <p:cTn id="150" dur="1000"/>
                                        <p:tgtEl>
                                          <p:spTgt spid="22"/>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fade">
                                      <p:cBhvr>
                                        <p:cTn id="155" dur="1000"/>
                                        <p:tgtEl>
                                          <p:spTgt spid="51"/>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nodeType="clickEffect">
                                  <p:stCondLst>
                                    <p:cond delay="0"/>
                                  </p:stCondLst>
                                  <p:childTnLst>
                                    <p:set>
                                      <p:cBhvr>
                                        <p:cTn id="159" dur="1" fill="hold">
                                          <p:stCondLst>
                                            <p:cond delay="0"/>
                                          </p:stCondLst>
                                        </p:cTn>
                                        <p:tgtEl>
                                          <p:spTgt spid="58"/>
                                        </p:tgtEl>
                                        <p:attrNameLst>
                                          <p:attrName>style.visibility</p:attrName>
                                        </p:attrNameLst>
                                      </p:cBhvr>
                                      <p:to>
                                        <p:strVal val="visible"/>
                                      </p:to>
                                    </p:set>
                                    <p:animEffect transition="in" filter="wipe(left)">
                                      <p:cBhvr>
                                        <p:cTn id="160" dur="1000"/>
                                        <p:tgtEl>
                                          <p:spTgt spid="58"/>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29"/>
                                        </p:tgtEl>
                                        <p:attrNameLst>
                                          <p:attrName>style.visibility</p:attrName>
                                        </p:attrNameLst>
                                      </p:cBhvr>
                                      <p:to>
                                        <p:strVal val="visible"/>
                                      </p:to>
                                    </p:set>
                                    <p:animEffect transition="in" filter="fade">
                                      <p:cBhvr>
                                        <p:cTn id="165" dur="1000"/>
                                        <p:tgtEl>
                                          <p:spTgt spid="29"/>
                                        </p:tgtEl>
                                      </p:cBhvr>
                                    </p:animEffect>
                                  </p:childTnLst>
                                </p:cTn>
                              </p:par>
                            </p:childTnLst>
                          </p:cTn>
                        </p:par>
                      </p:childTnLst>
                    </p:cTn>
                  </p:par>
                  <p:par>
                    <p:cTn id="166" fill="hold">
                      <p:stCondLst>
                        <p:cond delay="indefinite"/>
                      </p:stCondLst>
                      <p:childTnLst>
                        <p:par>
                          <p:cTn id="167" fill="hold">
                            <p:stCondLst>
                              <p:cond delay="0"/>
                            </p:stCondLst>
                            <p:childTnLst>
                              <p:par>
                                <p:cTn id="168" presetID="53" presetClass="entr" presetSubtype="16" fill="hold" grpId="0" nodeType="clickEffect">
                                  <p:stCondLst>
                                    <p:cond delay="0"/>
                                  </p:stCondLst>
                                  <p:childTnLst>
                                    <p:set>
                                      <p:cBhvr>
                                        <p:cTn id="169" dur="1" fill="hold">
                                          <p:stCondLst>
                                            <p:cond delay="0"/>
                                          </p:stCondLst>
                                        </p:cTn>
                                        <p:tgtEl>
                                          <p:spTgt spid="30"/>
                                        </p:tgtEl>
                                        <p:attrNameLst>
                                          <p:attrName>style.visibility</p:attrName>
                                        </p:attrNameLst>
                                      </p:cBhvr>
                                      <p:to>
                                        <p:strVal val="visible"/>
                                      </p:to>
                                    </p:set>
                                    <p:anim calcmode="lin" valueType="num">
                                      <p:cBhvr>
                                        <p:cTn id="170" dur="500" fill="hold"/>
                                        <p:tgtEl>
                                          <p:spTgt spid="30"/>
                                        </p:tgtEl>
                                        <p:attrNameLst>
                                          <p:attrName>ppt_w</p:attrName>
                                        </p:attrNameLst>
                                      </p:cBhvr>
                                      <p:tavLst>
                                        <p:tav tm="0">
                                          <p:val>
                                            <p:fltVal val="0"/>
                                          </p:val>
                                        </p:tav>
                                        <p:tav tm="100000">
                                          <p:val>
                                            <p:strVal val="#ppt_w"/>
                                          </p:val>
                                        </p:tav>
                                      </p:tavLst>
                                    </p:anim>
                                    <p:anim calcmode="lin" valueType="num">
                                      <p:cBhvr>
                                        <p:cTn id="171" dur="500" fill="hold"/>
                                        <p:tgtEl>
                                          <p:spTgt spid="30"/>
                                        </p:tgtEl>
                                        <p:attrNameLst>
                                          <p:attrName>ppt_h</p:attrName>
                                        </p:attrNameLst>
                                      </p:cBhvr>
                                      <p:tavLst>
                                        <p:tav tm="0">
                                          <p:val>
                                            <p:fltVal val="0"/>
                                          </p:val>
                                        </p:tav>
                                        <p:tav tm="100000">
                                          <p:val>
                                            <p:strVal val="#ppt_h"/>
                                          </p:val>
                                        </p:tav>
                                      </p:tavLst>
                                    </p:anim>
                                    <p:animEffect transition="in" filter="fade">
                                      <p:cBhvr>
                                        <p:cTn id="172" dur="500"/>
                                        <p:tgtEl>
                                          <p:spTgt spid="30"/>
                                        </p:tgtEl>
                                      </p:cBhvr>
                                    </p:animEffect>
                                  </p:childTnLst>
                                </p:cTn>
                              </p:par>
                              <p:par>
                                <p:cTn id="173" presetID="53" presetClass="entr" presetSubtype="16" fill="hold" grpId="0" nodeType="withEffect">
                                  <p:stCondLst>
                                    <p:cond delay="0"/>
                                  </p:stCondLst>
                                  <p:childTnLst>
                                    <p:set>
                                      <p:cBhvr>
                                        <p:cTn id="174" dur="1" fill="hold">
                                          <p:stCondLst>
                                            <p:cond delay="0"/>
                                          </p:stCondLst>
                                        </p:cTn>
                                        <p:tgtEl>
                                          <p:spTgt spid="31"/>
                                        </p:tgtEl>
                                        <p:attrNameLst>
                                          <p:attrName>style.visibility</p:attrName>
                                        </p:attrNameLst>
                                      </p:cBhvr>
                                      <p:to>
                                        <p:strVal val="visible"/>
                                      </p:to>
                                    </p:set>
                                    <p:anim calcmode="lin" valueType="num">
                                      <p:cBhvr>
                                        <p:cTn id="175" dur="500" fill="hold"/>
                                        <p:tgtEl>
                                          <p:spTgt spid="31"/>
                                        </p:tgtEl>
                                        <p:attrNameLst>
                                          <p:attrName>ppt_w</p:attrName>
                                        </p:attrNameLst>
                                      </p:cBhvr>
                                      <p:tavLst>
                                        <p:tav tm="0">
                                          <p:val>
                                            <p:fltVal val="0"/>
                                          </p:val>
                                        </p:tav>
                                        <p:tav tm="100000">
                                          <p:val>
                                            <p:strVal val="#ppt_w"/>
                                          </p:val>
                                        </p:tav>
                                      </p:tavLst>
                                    </p:anim>
                                    <p:anim calcmode="lin" valueType="num">
                                      <p:cBhvr>
                                        <p:cTn id="176" dur="500" fill="hold"/>
                                        <p:tgtEl>
                                          <p:spTgt spid="31"/>
                                        </p:tgtEl>
                                        <p:attrNameLst>
                                          <p:attrName>ppt_h</p:attrName>
                                        </p:attrNameLst>
                                      </p:cBhvr>
                                      <p:tavLst>
                                        <p:tav tm="0">
                                          <p:val>
                                            <p:fltVal val="0"/>
                                          </p:val>
                                        </p:tav>
                                        <p:tav tm="100000">
                                          <p:val>
                                            <p:strVal val="#ppt_h"/>
                                          </p:val>
                                        </p:tav>
                                      </p:tavLst>
                                    </p:anim>
                                    <p:animEffect transition="in" filter="fade">
                                      <p:cBhvr>
                                        <p:cTn id="177" dur="500"/>
                                        <p:tgtEl>
                                          <p:spTgt spid="31"/>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32"/>
                                        </p:tgtEl>
                                        <p:attrNameLst>
                                          <p:attrName>style.visibility</p:attrName>
                                        </p:attrNameLst>
                                      </p:cBhvr>
                                      <p:to>
                                        <p:strVal val="visible"/>
                                      </p:to>
                                    </p:set>
                                    <p:anim calcmode="lin" valueType="num">
                                      <p:cBhvr>
                                        <p:cTn id="182" dur="500" fill="hold"/>
                                        <p:tgtEl>
                                          <p:spTgt spid="32"/>
                                        </p:tgtEl>
                                        <p:attrNameLst>
                                          <p:attrName>ppt_w</p:attrName>
                                        </p:attrNameLst>
                                      </p:cBhvr>
                                      <p:tavLst>
                                        <p:tav tm="0">
                                          <p:val>
                                            <p:fltVal val="0"/>
                                          </p:val>
                                        </p:tav>
                                        <p:tav tm="100000">
                                          <p:val>
                                            <p:strVal val="#ppt_w"/>
                                          </p:val>
                                        </p:tav>
                                      </p:tavLst>
                                    </p:anim>
                                    <p:anim calcmode="lin" valueType="num">
                                      <p:cBhvr>
                                        <p:cTn id="183" dur="500" fill="hold"/>
                                        <p:tgtEl>
                                          <p:spTgt spid="32"/>
                                        </p:tgtEl>
                                        <p:attrNameLst>
                                          <p:attrName>ppt_h</p:attrName>
                                        </p:attrNameLst>
                                      </p:cBhvr>
                                      <p:tavLst>
                                        <p:tav tm="0">
                                          <p:val>
                                            <p:fltVal val="0"/>
                                          </p:val>
                                        </p:tav>
                                        <p:tav tm="100000">
                                          <p:val>
                                            <p:strVal val="#ppt_h"/>
                                          </p:val>
                                        </p:tav>
                                      </p:tavLst>
                                    </p:anim>
                                    <p:animEffect transition="in" filter="fade">
                                      <p:cBhvr>
                                        <p:cTn id="184" dur="500"/>
                                        <p:tgtEl>
                                          <p:spTgt spid="32"/>
                                        </p:tgtEl>
                                      </p:cBhvr>
                                    </p:animEffec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33"/>
                                        </p:tgtEl>
                                        <p:attrNameLst>
                                          <p:attrName>style.visibility</p:attrName>
                                        </p:attrNameLst>
                                      </p:cBhvr>
                                      <p:to>
                                        <p:strVal val="visible"/>
                                      </p:to>
                                    </p:set>
                                    <p:animEffect transition="in" filter="fade">
                                      <p:cBhvr>
                                        <p:cTn id="189" dur="1000"/>
                                        <p:tgtEl>
                                          <p:spTgt spid="33"/>
                                        </p:tgtEl>
                                      </p:cBhvr>
                                    </p:animEffect>
                                  </p:childTnLst>
                                </p:cTn>
                              </p:par>
                            </p:childTnLst>
                          </p:cTn>
                        </p:par>
                      </p:childTnLst>
                    </p:cTn>
                  </p:par>
                  <p:par>
                    <p:cTn id="190" fill="hold">
                      <p:stCondLst>
                        <p:cond delay="indefinite"/>
                      </p:stCondLst>
                      <p:childTnLst>
                        <p:par>
                          <p:cTn id="191" fill="hold">
                            <p:stCondLst>
                              <p:cond delay="0"/>
                            </p:stCondLst>
                            <p:childTnLst>
                              <p:par>
                                <p:cTn id="192" presetID="10" presetClass="entr" presetSubtype="0" fill="hold" grpId="0" nodeType="clickEffect">
                                  <p:stCondLst>
                                    <p:cond delay="0"/>
                                  </p:stCondLst>
                                  <p:childTnLst>
                                    <p:set>
                                      <p:cBhvr>
                                        <p:cTn id="193" dur="1" fill="hold">
                                          <p:stCondLst>
                                            <p:cond delay="0"/>
                                          </p:stCondLst>
                                        </p:cTn>
                                        <p:tgtEl>
                                          <p:spTgt spid="34"/>
                                        </p:tgtEl>
                                        <p:attrNameLst>
                                          <p:attrName>style.visibility</p:attrName>
                                        </p:attrNameLst>
                                      </p:cBhvr>
                                      <p:to>
                                        <p:strVal val="visible"/>
                                      </p:to>
                                    </p:set>
                                    <p:animEffect transition="in" filter="fade">
                                      <p:cBhvr>
                                        <p:cTn id="194" dur="1000"/>
                                        <p:tgtEl>
                                          <p:spTgt spid="34"/>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nodeType="clickEffect">
                                  <p:stCondLst>
                                    <p:cond delay="0"/>
                                  </p:stCondLst>
                                  <p:childTnLst>
                                    <p:set>
                                      <p:cBhvr>
                                        <p:cTn id="198" dur="1" fill="hold">
                                          <p:stCondLst>
                                            <p:cond delay="0"/>
                                          </p:stCondLst>
                                        </p:cTn>
                                        <p:tgtEl>
                                          <p:spTgt spid="8"/>
                                        </p:tgtEl>
                                        <p:attrNameLst>
                                          <p:attrName>style.visibility</p:attrName>
                                        </p:attrNameLst>
                                      </p:cBhvr>
                                      <p:to>
                                        <p:strVal val="visible"/>
                                      </p:to>
                                    </p:set>
                                    <p:animEffect transition="in" filter="wipe(left)">
                                      <p:cBhvr>
                                        <p:cTn id="199" dur="1000"/>
                                        <p:tgtEl>
                                          <p:spTgt spid="8"/>
                                        </p:tgtEl>
                                      </p:cBhvr>
                                    </p:animEffect>
                                  </p:childTnLst>
                                </p:cTn>
                              </p:par>
                            </p:childTnLst>
                          </p:cTn>
                        </p:par>
                        <p:par>
                          <p:cTn id="200" fill="hold">
                            <p:stCondLst>
                              <p:cond delay="1000"/>
                            </p:stCondLst>
                            <p:childTnLst>
                              <p:par>
                                <p:cTn id="201" presetID="22" presetClass="entr" presetSubtype="8" fill="hold" nodeType="afterEffect">
                                  <p:stCondLst>
                                    <p:cond delay="0"/>
                                  </p:stCondLst>
                                  <p:childTnLst>
                                    <p:set>
                                      <p:cBhvr>
                                        <p:cTn id="202" dur="1" fill="hold">
                                          <p:stCondLst>
                                            <p:cond delay="0"/>
                                          </p:stCondLst>
                                        </p:cTn>
                                        <p:tgtEl>
                                          <p:spTgt spid="68"/>
                                        </p:tgtEl>
                                        <p:attrNameLst>
                                          <p:attrName>style.visibility</p:attrName>
                                        </p:attrNameLst>
                                      </p:cBhvr>
                                      <p:to>
                                        <p:strVal val="visible"/>
                                      </p:to>
                                    </p:set>
                                    <p:animEffect transition="in" filter="wipe(left)">
                                      <p:cBhvr>
                                        <p:cTn id="203" dur="1000"/>
                                        <p:tgtEl>
                                          <p:spTgt spid="68"/>
                                        </p:tgtEl>
                                      </p:cBhvr>
                                    </p:animEffect>
                                  </p:childTnLst>
                                </p:cTn>
                              </p:par>
                            </p:childTnLst>
                          </p:cTn>
                        </p:par>
                        <p:par>
                          <p:cTn id="204" fill="hold">
                            <p:stCondLst>
                              <p:cond delay="2000"/>
                            </p:stCondLst>
                            <p:childTnLst>
                              <p:par>
                                <p:cTn id="205" presetID="22" presetClass="entr" presetSubtype="8" fill="hold" nodeType="afterEffect">
                                  <p:stCondLst>
                                    <p:cond delay="0"/>
                                  </p:stCondLst>
                                  <p:childTnLst>
                                    <p:set>
                                      <p:cBhvr>
                                        <p:cTn id="206" dur="1" fill="hold">
                                          <p:stCondLst>
                                            <p:cond delay="0"/>
                                          </p:stCondLst>
                                        </p:cTn>
                                        <p:tgtEl>
                                          <p:spTgt spid="39"/>
                                        </p:tgtEl>
                                        <p:attrNameLst>
                                          <p:attrName>style.visibility</p:attrName>
                                        </p:attrNameLst>
                                      </p:cBhvr>
                                      <p:to>
                                        <p:strVal val="visible"/>
                                      </p:to>
                                    </p:set>
                                    <p:animEffect transition="in" filter="wipe(left)">
                                      <p:cBhvr>
                                        <p:cTn id="207" dur="1000"/>
                                        <p:tgtEl>
                                          <p:spTgt spid="39"/>
                                        </p:tgtEl>
                                      </p:cBhvr>
                                    </p:animEffect>
                                  </p:childTnLst>
                                </p:cTn>
                              </p:par>
                              <p:par>
                                <p:cTn id="208" presetID="22" presetClass="entr" presetSubtype="8" fill="hold" nodeType="withEffect">
                                  <p:stCondLst>
                                    <p:cond delay="0"/>
                                  </p:stCondLst>
                                  <p:childTnLst>
                                    <p:set>
                                      <p:cBhvr>
                                        <p:cTn id="209" dur="1" fill="hold">
                                          <p:stCondLst>
                                            <p:cond delay="0"/>
                                          </p:stCondLst>
                                        </p:cTn>
                                        <p:tgtEl>
                                          <p:spTgt spid="43"/>
                                        </p:tgtEl>
                                        <p:attrNameLst>
                                          <p:attrName>style.visibility</p:attrName>
                                        </p:attrNameLst>
                                      </p:cBhvr>
                                      <p:to>
                                        <p:strVal val="visible"/>
                                      </p:to>
                                    </p:set>
                                    <p:animEffect transition="in" filter="wipe(left)">
                                      <p:cBhvr>
                                        <p:cTn id="210" dur="1000"/>
                                        <p:tgtEl>
                                          <p:spTgt spid="43"/>
                                        </p:tgtEl>
                                      </p:cBhvr>
                                    </p:animEffect>
                                  </p:childTnLst>
                                </p:cTn>
                              </p:par>
                            </p:childTnLst>
                          </p:cTn>
                        </p:par>
                      </p:childTnLst>
                    </p:cTn>
                  </p:par>
                  <p:par>
                    <p:cTn id="211" fill="hold">
                      <p:stCondLst>
                        <p:cond delay="indefinite"/>
                      </p:stCondLst>
                      <p:childTnLst>
                        <p:par>
                          <p:cTn id="212" fill="hold">
                            <p:stCondLst>
                              <p:cond delay="0"/>
                            </p:stCondLst>
                            <p:childTnLst>
                              <p:par>
                                <p:cTn id="213" presetID="53" presetClass="entr" presetSubtype="16" fill="hold" grpId="0" nodeType="clickEffect">
                                  <p:stCondLst>
                                    <p:cond delay="0"/>
                                  </p:stCondLst>
                                  <p:childTnLst>
                                    <p:set>
                                      <p:cBhvr>
                                        <p:cTn id="214" dur="1" fill="hold">
                                          <p:stCondLst>
                                            <p:cond delay="0"/>
                                          </p:stCondLst>
                                        </p:cTn>
                                        <p:tgtEl>
                                          <p:spTgt spid="69"/>
                                        </p:tgtEl>
                                        <p:attrNameLst>
                                          <p:attrName>style.visibility</p:attrName>
                                        </p:attrNameLst>
                                      </p:cBhvr>
                                      <p:to>
                                        <p:strVal val="visible"/>
                                      </p:to>
                                    </p:set>
                                    <p:anim calcmode="lin" valueType="num">
                                      <p:cBhvr>
                                        <p:cTn id="215" dur="1000" fill="hold"/>
                                        <p:tgtEl>
                                          <p:spTgt spid="69"/>
                                        </p:tgtEl>
                                        <p:attrNameLst>
                                          <p:attrName>ppt_w</p:attrName>
                                        </p:attrNameLst>
                                      </p:cBhvr>
                                      <p:tavLst>
                                        <p:tav tm="0">
                                          <p:val>
                                            <p:fltVal val="0"/>
                                          </p:val>
                                        </p:tav>
                                        <p:tav tm="100000">
                                          <p:val>
                                            <p:strVal val="#ppt_w"/>
                                          </p:val>
                                        </p:tav>
                                      </p:tavLst>
                                    </p:anim>
                                    <p:anim calcmode="lin" valueType="num">
                                      <p:cBhvr>
                                        <p:cTn id="216" dur="1000" fill="hold"/>
                                        <p:tgtEl>
                                          <p:spTgt spid="69"/>
                                        </p:tgtEl>
                                        <p:attrNameLst>
                                          <p:attrName>ppt_h</p:attrName>
                                        </p:attrNameLst>
                                      </p:cBhvr>
                                      <p:tavLst>
                                        <p:tav tm="0">
                                          <p:val>
                                            <p:fltVal val="0"/>
                                          </p:val>
                                        </p:tav>
                                        <p:tav tm="100000">
                                          <p:val>
                                            <p:strVal val="#ppt_h"/>
                                          </p:val>
                                        </p:tav>
                                      </p:tavLst>
                                    </p:anim>
                                    <p:animEffect transition="in" filter="fade">
                                      <p:cBhvr>
                                        <p:cTn id="217"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0" grpId="0" animBg="1"/>
      <p:bldP spid="11" grpId="0" animBg="1"/>
      <p:bldP spid="12" grpId="0" animBg="1"/>
      <p:bldP spid="13" grpId="0" animBg="1"/>
      <p:bldP spid="14" grpId="0" animBg="1"/>
      <p:bldP spid="15" grpId="0" animBg="1"/>
      <p:bldP spid="16" grpId="0" animBg="1"/>
      <p:bldP spid="17" grpId="0"/>
      <p:bldP spid="18" grpId="0"/>
      <p:bldP spid="6" grpId="0" animBg="1"/>
      <p:bldP spid="19" grpId="0"/>
      <p:bldP spid="20" grpId="0"/>
      <p:bldP spid="21" grpId="0"/>
      <p:bldP spid="22" grpId="0"/>
      <p:bldP spid="23" grpId="0"/>
      <p:bldP spid="26" grpId="0" animBg="1"/>
      <p:bldP spid="27" grpId="0" animBg="1"/>
      <p:bldP spid="28" grpId="0" animBg="1"/>
      <p:bldP spid="29" grpId="0"/>
      <p:bldP spid="30" grpId="0" animBg="1"/>
      <p:bldP spid="31" grpId="0" animBg="1"/>
      <p:bldP spid="32" grpId="0" animBg="1"/>
      <p:bldP spid="33" grpId="0"/>
      <p:bldP spid="34" grpId="0"/>
      <p:bldP spid="51" grpId="0"/>
      <p:bldP spid="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8815C4-448C-42B1-AE25-6689C3BC9C0F}"/>
              </a:ext>
            </a:extLst>
          </p:cNvPr>
          <p:cNvSpPr/>
          <p:nvPr/>
        </p:nvSpPr>
        <p:spPr>
          <a:xfrm>
            <a:off x="115409" y="426127"/>
            <a:ext cx="5893963" cy="6214369"/>
          </a:xfrm>
          <a:prstGeom prst="rect">
            <a:avLst/>
          </a:prstGeom>
          <a:noFill/>
          <a:ln w="38100" cmpd="thickThin">
            <a:solidFill>
              <a:schemeClr val="tx1"/>
            </a:solidFill>
          </a:ln>
          <a:effectLst>
            <a:glow rad="63500">
              <a:schemeClr val="accent4">
                <a:satMod val="175000"/>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4AD9BBF-F6E6-4510-AC9A-579D3DE9A29A}"/>
              </a:ext>
            </a:extLst>
          </p:cNvPr>
          <p:cNvSpPr txBox="1"/>
          <p:nvPr/>
        </p:nvSpPr>
        <p:spPr>
          <a:xfrm>
            <a:off x="4032610" y="0"/>
            <a:ext cx="4143723" cy="276999"/>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The Book of Romans Chapter One – Sentence by Sentence</a:t>
            </a:r>
          </a:p>
        </p:txBody>
      </p:sp>
      <p:sp>
        <p:nvSpPr>
          <p:cNvPr id="3" name="TextBox 2">
            <a:extLst>
              <a:ext uri="{FF2B5EF4-FFF2-40B4-BE49-F238E27FC236}">
                <a16:creationId xmlns:a16="http://schemas.microsoft.com/office/drawing/2014/main" id="{E2DA874B-D0F9-4549-8552-74BA34DCBAD4}"/>
              </a:ext>
            </a:extLst>
          </p:cNvPr>
          <p:cNvSpPr txBox="1"/>
          <p:nvPr/>
        </p:nvSpPr>
        <p:spPr>
          <a:xfrm>
            <a:off x="175766" y="431324"/>
            <a:ext cx="5785085" cy="6278642"/>
          </a:xfrm>
          <a:prstGeom prst="rect">
            <a:avLst/>
          </a:prstGeom>
          <a:noFill/>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21</a:t>
            </a:r>
          </a:p>
          <a:p>
            <a:pPr algn="ctr"/>
            <a:r>
              <a:rPr lang="en-US" sz="1400" b="1" i="1" dirty="0">
                <a:solidFill>
                  <a:srgbClr val="CC6600"/>
                </a:solidFill>
                <a:latin typeface="Times New Roman" panose="02020603050405020304" pitchFamily="18" charset="0"/>
                <a:cs typeface="Times New Roman" panose="02020603050405020304" pitchFamily="18" charset="0"/>
              </a:rPr>
              <a:t>Because that, when they knew God, </a:t>
            </a:r>
          </a:p>
          <a:p>
            <a:pPr algn="ctr"/>
            <a:r>
              <a:rPr lang="en-US" sz="1400" b="1" i="1" dirty="0">
                <a:solidFill>
                  <a:srgbClr val="CC6600"/>
                </a:solidFill>
                <a:latin typeface="Times New Roman" panose="02020603050405020304" pitchFamily="18" charset="0"/>
                <a:cs typeface="Times New Roman" panose="02020603050405020304" pitchFamily="18" charset="0"/>
              </a:rPr>
              <a:t>they glorified him not as God, </a:t>
            </a:r>
          </a:p>
          <a:p>
            <a:pPr algn="ctr"/>
            <a:r>
              <a:rPr lang="en-US" sz="1400" b="1" i="1" dirty="0">
                <a:solidFill>
                  <a:srgbClr val="CC6600"/>
                </a:solidFill>
                <a:latin typeface="Times New Roman" panose="02020603050405020304" pitchFamily="18" charset="0"/>
                <a:cs typeface="Times New Roman" panose="02020603050405020304" pitchFamily="18" charset="0"/>
              </a:rPr>
              <a:t>neither were thankful;</a:t>
            </a:r>
          </a:p>
          <a:p>
            <a:pPr algn="ctr"/>
            <a:r>
              <a:rPr lang="en-US" sz="1400" b="1" i="1" dirty="0">
                <a:solidFill>
                  <a:srgbClr val="CC6600"/>
                </a:solidFill>
                <a:latin typeface="Times New Roman" panose="02020603050405020304" pitchFamily="18" charset="0"/>
                <a:cs typeface="Times New Roman" panose="02020603050405020304" pitchFamily="18" charset="0"/>
              </a:rPr>
              <a:t> but became vain in their imaginations, </a:t>
            </a:r>
          </a:p>
          <a:p>
            <a:pPr algn="ctr"/>
            <a:r>
              <a:rPr lang="en-US" sz="1400" b="1" i="1" dirty="0">
                <a:solidFill>
                  <a:srgbClr val="CC6600"/>
                </a:solidFill>
                <a:latin typeface="Times New Roman" panose="02020603050405020304" pitchFamily="18" charset="0"/>
                <a:cs typeface="Times New Roman" panose="02020603050405020304" pitchFamily="18" charset="0"/>
              </a:rPr>
              <a:t>and their foolish heart was darkened. </a:t>
            </a:r>
          </a:p>
          <a:p>
            <a:pPr algn="ctr"/>
            <a:r>
              <a:rPr lang="en-US" sz="1000" b="1" dirty="0">
                <a:solidFill>
                  <a:srgbClr val="FF0000"/>
                </a:solidFill>
                <a:latin typeface="Times New Roman" panose="02020603050405020304" pitchFamily="18" charset="0"/>
                <a:cs typeface="Times New Roman" panose="02020603050405020304" pitchFamily="18" charset="0"/>
              </a:rPr>
              <a:t>22</a:t>
            </a:r>
          </a:p>
          <a:p>
            <a:pPr algn="ctr"/>
            <a:r>
              <a:rPr lang="en-US" sz="1400" b="1" i="1" dirty="0">
                <a:solidFill>
                  <a:srgbClr val="CC6600"/>
                </a:solidFill>
                <a:latin typeface="Times New Roman" panose="02020603050405020304" pitchFamily="18" charset="0"/>
                <a:cs typeface="Times New Roman" panose="02020603050405020304" pitchFamily="18" charset="0"/>
              </a:rPr>
              <a:t>Professing themselves to be wise, they became fools, </a:t>
            </a:r>
          </a:p>
          <a:p>
            <a:pPr algn="ctr"/>
            <a:r>
              <a:rPr lang="en-US" sz="1000" b="1" dirty="0">
                <a:solidFill>
                  <a:srgbClr val="FF0000"/>
                </a:solidFill>
                <a:latin typeface="Times New Roman" panose="02020603050405020304" pitchFamily="18" charset="0"/>
                <a:cs typeface="Times New Roman" panose="02020603050405020304" pitchFamily="18" charset="0"/>
              </a:rPr>
              <a:t>23</a:t>
            </a:r>
          </a:p>
          <a:p>
            <a:pPr algn="ctr"/>
            <a:r>
              <a:rPr lang="en-US" sz="1400" b="1" i="1" dirty="0">
                <a:solidFill>
                  <a:srgbClr val="CC6600"/>
                </a:solidFill>
                <a:latin typeface="Times New Roman" panose="02020603050405020304" pitchFamily="18" charset="0"/>
                <a:cs typeface="Times New Roman" panose="02020603050405020304" pitchFamily="18" charset="0"/>
              </a:rPr>
              <a:t>And changed the glory of the uncorruptible God </a:t>
            </a:r>
          </a:p>
          <a:p>
            <a:pPr algn="ctr"/>
            <a:r>
              <a:rPr lang="en-US" sz="1400" b="1" i="1" dirty="0">
                <a:solidFill>
                  <a:srgbClr val="CC6600"/>
                </a:solidFill>
                <a:latin typeface="Times New Roman" panose="02020603050405020304" pitchFamily="18" charset="0"/>
                <a:cs typeface="Times New Roman" panose="02020603050405020304" pitchFamily="18" charset="0"/>
              </a:rPr>
              <a:t>into an image made like to corruptible man, </a:t>
            </a:r>
          </a:p>
          <a:p>
            <a:pPr algn="ctr"/>
            <a:r>
              <a:rPr lang="en-US" sz="1400" b="1" i="1" dirty="0">
                <a:solidFill>
                  <a:srgbClr val="CC6600"/>
                </a:solidFill>
                <a:latin typeface="Times New Roman" panose="02020603050405020304" pitchFamily="18" charset="0"/>
                <a:cs typeface="Times New Roman" panose="02020603050405020304" pitchFamily="18" charset="0"/>
              </a:rPr>
              <a:t>and to birds, and </a:t>
            </a:r>
            <a:r>
              <a:rPr lang="en-US" sz="1400" b="1" i="1" dirty="0" err="1">
                <a:solidFill>
                  <a:srgbClr val="CC6600"/>
                </a:solidFill>
                <a:latin typeface="Times New Roman" panose="02020603050405020304" pitchFamily="18" charset="0"/>
                <a:cs typeface="Times New Roman" panose="02020603050405020304" pitchFamily="18" charset="0"/>
              </a:rPr>
              <a:t>fourfooted</a:t>
            </a:r>
            <a:r>
              <a:rPr lang="en-US" sz="1400" b="1" i="1" dirty="0">
                <a:solidFill>
                  <a:srgbClr val="CC6600"/>
                </a:solidFill>
                <a:latin typeface="Times New Roman" panose="02020603050405020304" pitchFamily="18" charset="0"/>
                <a:cs typeface="Times New Roman" panose="02020603050405020304" pitchFamily="18" charset="0"/>
              </a:rPr>
              <a:t> beasts, and creeping things. </a:t>
            </a:r>
          </a:p>
          <a:p>
            <a:pPr algn="ctr"/>
            <a:r>
              <a:rPr lang="en-US" sz="1000" b="1" dirty="0">
                <a:solidFill>
                  <a:srgbClr val="FF0000"/>
                </a:solidFill>
                <a:latin typeface="Times New Roman" panose="02020603050405020304" pitchFamily="18" charset="0"/>
                <a:cs typeface="Times New Roman" panose="02020603050405020304" pitchFamily="18" charset="0"/>
              </a:rPr>
              <a:t>24</a:t>
            </a:r>
          </a:p>
          <a:p>
            <a:pPr algn="ctr"/>
            <a:r>
              <a:rPr lang="en-US" sz="1400" b="1" i="1" dirty="0">
                <a:solidFill>
                  <a:srgbClr val="CC6600"/>
                </a:solidFill>
                <a:latin typeface="Times New Roman" panose="02020603050405020304" pitchFamily="18" charset="0"/>
                <a:cs typeface="Times New Roman" panose="02020603050405020304" pitchFamily="18" charset="0"/>
              </a:rPr>
              <a:t>Wherefore God also gave them up to uncleanness through the lusts of their own hearts, to dishonour their own bodies between themselves:</a:t>
            </a:r>
          </a:p>
          <a:p>
            <a:pPr algn="ctr"/>
            <a:r>
              <a:rPr lang="en-US" sz="1000" b="1" dirty="0">
                <a:solidFill>
                  <a:srgbClr val="FF0000"/>
                </a:solidFill>
                <a:latin typeface="Times New Roman" panose="02020603050405020304" pitchFamily="18" charset="0"/>
                <a:cs typeface="Times New Roman" panose="02020603050405020304" pitchFamily="18" charset="0"/>
              </a:rPr>
              <a:t>25</a:t>
            </a:r>
          </a:p>
          <a:p>
            <a:pPr algn="ctr"/>
            <a:r>
              <a:rPr lang="en-US" sz="1400" b="1" i="1" dirty="0">
                <a:solidFill>
                  <a:srgbClr val="CC6600"/>
                </a:solidFill>
                <a:latin typeface="Times New Roman" panose="02020603050405020304" pitchFamily="18" charset="0"/>
                <a:cs typeface="Times New Roman" panose="02020603050405020304" pitchFamily="18" charset="0"/>
              </a:rPr>
              <a:t>Who changed the truth of God into a lie, and worshipped and served </a:t>
            </a:r>
          </a:p>
          <a:p>
            <a:pPr algn="ctr"/>
            <a:r>
              <a:rPr lang="en-US" sz="1400" b="1" i="1" dirty="0">
                <a:solidFill>
                  <a:srgbClr val="CC6600"/>
                </a:solidFill>
                <a:latin typeface="Times New Roman" panose="02020603050405020304" pitchFamily="18" charset="0"/>
                <a:cs typeface="Times New Roman" panose="02020603050405020304" pitchFamily="18" charset="0"/>
              </a:rPr>
              <a:t>the creature more than the Creator, who is blessed for ever. Amen. </a:t>
            </a:r>
          </a:p>
          <a:p>
            <a:pPr algn="ctr"/>
            <a:r>
              <a:rPr lang="en-US" sz="1000" b="1" dirty="0">
                <a:solidFill>
                  <a:srgbClr val="FF0000"/>
                </a:solidFill>
                <a:latin typeface="Times New Roman" panose="02020603050405020304" pitchFamily="18" charset="0"/>
                <a:cs typeface="Times New Roman" panose="02020603050405020304" pitchFamily="18" charset="0"/>
              </a:rPr>
              <a:t>26</a:t>
            </a:r>
          </a:p>
          <a:p>
            <a:pPr algn="ctr"/>
            <a:r>
              <a:rPr lang="en-US" sz="1400" b="1" i="1" dirty="0">
                <a:solidFill>
                  <a:srgbClr val="CC6600"/>
                </a:solidFill>
                <a:latin typeface="Times New Roman" panose="02020603050405020304" pitchFamily="18" charset="0"/>
                <a:cs typeface="Times New Roman" panose="02020603050405020304" pitchFamily="18" charset="0"/>
              </a:rPr>
              <a:t>For this cause God gave them up unto vile affections: </a:t>
            </a:r>
          </a:p>
          <a:p>
            <a:pPr algn="ctr"/>
            <a:r>
              <a:rPr lang="en-US" sz="1400" b="1" i="1" dirty="0">
                <a:solidFill>
                  <a:srgbClr val="CC6600"/>
                </a:solidFill>
                <a:latin typeface="Times New Roman" panose="02020603050405020304" pitchFamily="18" charset="0"/>
                <a:cs typeface="Times New Roman" panose="02020603050405020304" pitchFamily="18" charset="0"/>
              </a:rPr>
              <a:t>for even their women did change the natural use </a:t>
            </a:r>
          </a:p>
          <a:p>
            <a:pPr algn="ctr"/>
            <a:r>
              <a:rPr lang="en-US" sz="1400" b="1" i="1" dirty="0">
                <a:solidFill>
                  <a:srgbClr val="CC6600"/>
                </a:solidFill>
                <a:latin typeface="Times New Roman" panose="02020603050405020304" pitchFamily="18" charset="0"/>
                <a:cs typeface="Times New Roman" panose="02020603050405020304" pitchFamily="18" charset="0"/>
              </a:rPr>
              <a:t>into that which is against nature: </a:t>
            </a:r>
          </a:p>
          <a:p>
            <a:pPr algn="ctr"/>
            <a:r>
              <a:rPr lang="en-US" sz="1000" b="1" dirty="0">
                <a:solidFill>
                  <a:srgbClr val="FF0000"/>
                </a:solidFill>
                <a:latin typeface="Times New Roman" panose="02020603050405020304" pitchFamily="18" charset="0"/>
                <a:cs typeface="Times New Roman" panose="02020603050405020304" pitchFamily="18" charset="0"/>
              </a:rPr>
              <a:t>27</a:t>
            </a:r>
          </a:p>
          <a:p>
            <a:pPr algn="ctr"/>
            <a:r>
              <a:rPr lang="en-US" sz="1400" b="1" i="1" dirty="0">
                <a:solidFill>
                  <a:srgbClr val="CC6600"/>
                </a:solidFill>
                <a:latin typeface="Times New Roman" panose="02020603050405020304" pitchFamily="18" charset="0"/>
                <a:cs typeface="Times New Roman" panose="02020603050405020304" pitchFamily="18" charset="0"/>
              </a:rPr>
              <a:t>And likewise also the men, leaving the natural use of the woman, </a:t>
            </a:r>
          </a:p>
          <a:p>
            <a:pPr algn="ctr"/>
            <a:r>
              <a:rPr lang="en-US" sz="1400" b="1" i="1" dirty="0">
                <a:solidFill>
                  <a:srgbClr val="CC6600"/>
                </a:solidFill>
                <a:latin typeface="Times New Roman" panose="02020603050405020304" pitchFamily="18" charset="0"/>
                <a:cs typeface="Times New Roman" panose="02020603050405020304" pitchFamily="18" charset="0"/>
              </a:rPr>
              <a:t>burned in their lust one toward another; </a:t>
            </a:r>
          </a:p>
          <a:p>
            <a:pPr algn="ctr"/>
            <a:r>
              <a:rPr lang="en-US" sz="1400" b="1" i="1" dirty="0">
                <a:solidFill>
                  <a:srgbClr val="CC6600"/>
                </a:solidFill>
                <a:latin typeface="Times New Roman" panose="02020603050405020304" pitchFamily="18" charset="0"/>
                <a:cs typeface="Times New Roman" panose="02020603050405020304" pitchFamily="18" charset="0"/>
              </a:rPr>
              <a:t>men with men working that which is unseemly, </a:t>
            </a:r>
          </a:p>
          <a:p>
            <a:pPr algn="ctr"/>
            <a:r>
              <a:rPr lang="en-US" sz="1400" b="1" i="1" dirty="0">
                <a:solidFill>
                  <a:srgbClr val="CC6600"/>
                </a:solidFill>
                <a:latin typeface="Times New Roman" panose="02020603050405020304" pitchFamily="18" charset="0"/>
                <a:cs typeface="Times New Roman" panose="02020603050405020304" pitchFamily="18" charset="0"/>
              </a:rPr>
              <a:t>and receiving in themselves that recompence of their error which was meet. </a:t>
            </a:r>
          </a:p>
          <a:p>
            <a:pPr algn="ctr"/>
            <a:r>
              <a:rPr lang="en-US" sz="1000" b="1" dirty="0">
                <a:solidFill>
                  <a:srgbClr val="FF0000"/>
                </a:solidFill>
                <a:latin typeface="Times New Roman" panose="02020603050405020304" pitchFamily="18" charset="0"/>
                <a:cs typeface="Times New Roman" panose="02020603050405020304" pitchFamily="18" charset="0"/>
              </a:rPr>
              <a:t>28</a:t>
            </a:r>
          </a:p>
          <a:p>
            <a:pPr algn="ctr"/>
            <a:r>
              <a:rPr lang="en-US" sz="1400" b="1" i="1" dirty="0">
                <a:solidFill>
                  <a:srgbClr val="CC6600"/>
                </a:solidFill>
                <a:latin typeface="Times New Roman" panose="02020603050405020304" pitchFamily="18" charset="0"/>
                <a:cs typeface="Times New Roman" panose="02020603050405020304" pitchFamily="18" charset="0"/>
              </a:rPr>
              <a:t>And even as they did not like to retain God in their knowledge, </a:t>
            </a:r>
          </a:p>
          <a:p>
            <a:pPr algn="ctr"/>
            <a:r>
              <a:rPr lang="en-US" sz="1400" b="1" i="1" dirty="0">
                <a:solidFill>
                  <a:srgbClr val="CC6600"/>
                </a:solidFill>
                <a:latin typeface="Times New Roman" panose="02020603050405020304" pitchFamily="18" charset="0"/>
                <a:cs typeface="Times New Roman" panose="02020603050405020304" pitchFamily="18" charset="0"/>
              </a:rPr>
              <a:t>God gave them over to a reprobate mind, </a:t>
            </a:r>
          </a:p>
          <a:p>
            <a:pPr algn="ctr"/>
            <a:r>
              <a:rPr lang="en-US" sz="1400" b="1" i="1" dirty="0">
                <a:solidFill>
                  <a:srgbClr val="CC6600"/>
                </a:solidFill>
                <a:latin typeface="Times New Roman" panose="02020603050405020304" pitchFamily="18" charset="0"/>
                <a:cs typeface="Times New Roman" panose="02020603050405020304" pitchFamily="18" charset="0"/>
              </a:rPr>
              <a:t>to do those things which are not convenient; </a:t>
            </a:r>
          </a:p>
        </p:txBody>
      </p:sp>
      <p:sp>
        <p:nvSpPr>
          <p:cNvPr id="4" name="Rectangle 3">
            <a:extLst>
              <a:ext uri="{FF2B5EF4-FFF2-40B4-BE49-F238E27FC236}">
                <a16:creationId xmlns:a16="http://schemas.microsoft.com/office/drawing/2014/main" id="{AB72C088-7D95-4E29-9157-5E561A66114B}"/>
              </a:ext>
            </a:extLst>
          </p:cNvPr>
          <p:cNvSpPr/>
          <p:nvPr/>
        </p:nvSpPr>
        <p:spPr>
          <a:xfrm>
            <a:off x="2761129" y="645458"/>
            <a:ext cx="1649506" cy="197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AE7C057-1AF4-405B-8419-AA1613658EDC}"/>
              </a:ext>
            </a:extLst>
          </p:cNvPr>
          <p:cNvSpPr/>
          <p:nvPr/>
        </p:nvSpPr>
        <p:spPr>
          <a:xfrm>
            <a:off x="1936376" y="869577"/>
            <a:ext cx="2286000" cy="197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DB611EA-3EB8-443C-9B7B-FA6B768538FC}"/>
              </a:ext>
            </a:extLst>
          </p:cNvPr>
          <p:cNvSpPr/>
          <p:nvPr/>
        </p:nvSpPr>
        <p:spPr>
          <a:xfrm>
            <a:off x="2250141" y="1093696"/>
            <a:ext cx="1676400" cy="170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079F7E4-0C1D-4AF7-AD73-BD3385551DA3}"/>
              </a:ext>
            </a:extLst>
          </p:cNvPr>
          <p:cNvSpPr/>
          <p:nvPr/>
        </p:nvSpPr>
        <p:spPr>
          <a:xfrm>
            <a:off x="1138238" y="1866902"/>
            <a:ext cx="2447925" cy="1972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523966-0EFC-42E4-AEB6-C4C40F2423CF}"/>
              </a:ext>
            </a:extLst>
          </p:cNvPr>
          <p:cNvSpPr/>
          <p:nvPr/>
        </p:nvSpPr>
        <p:spPr>
          <a:xfrm>
            <a:off x="1633538" y="2233611"/>
            <a:ext cx="3228975" cy="1949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672090-4BA5-4CD8-964E-56C89A5D5CEA}"/>
              </a:ext>
            </a:extLst>
          </p:cNvPr>
          <p:cNvSpPr/>
          <p:nvPr/>
        </p:nvSpPr>
        <p:spPr>
          <a:xfrm>
            <a:off x="957263" y="3600451"/>
            <a:ext cx="2586037" cy="1949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9D780E-BAC4-4FE3-83C9-3900C5C54E84}"/>
              </a:ext>
            </a:extLst>
          </p:cNvPr>
          <p:cNvSpPr/>
          <p:nvPr/>
        </p:nvSpPr>
        <p:spPr>
          <a:xfrm>
            <a:off x="3881437" y="3598209"/>
            <a:ext cx="881062" cy="1949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A23B35D-52F1-4114-9788-ECAFE513EB23}"/>
              </a:ext>
            </a:extLst>
          </p:cNvPr>
          <p:cNvSpPr/>
          <p:nvPr/>
        </p:nvSpPr>
        <p:spPr>
          <a:xfrm>
            <a:off x="609600" y="3829050"/>
            <a:ext cx="2643188" cy="1827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5DED12-38D4-4476-BE32-C353AF717098}"/>
              </a:ext>
            </a:extLst>
          </p:cNvPr>
          <p:cNvSpPr/>
          <p:nvPr/>
        </p:nvSpPr>
        <p:spPr>
          <a:xfrm>
            <a:off x="5086345" y="3598209"/>
            <a:ext cx="504825" cy="1949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F7CAF3B-8E81-473F-AC6F-D78FECD2DAB4}"/>
              </a:ext>
            </a:extLst>
          </p:cNvPr>
          <p:cNvSpPr/>
          <p:nvPr/>
        </p:nvSpPr>
        <p:spPr>
          <a:xfrm>
            <a:off x="1538288" y="4405310"/>
            <a:ext cx="3324225" cy="395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E9520D2-8797-47AB-8499-A26C9535D90D}"/>
              </a:ext>
            </a:extLst>
          </p:cNvPr>
          <p:cNvSpPr/>
          <p:nvPr/>
        </p:nvSpPr>
        <p:spPr>
          <a:xfrm>
            <a:off x="1981204" y="4981573"/>
            <a:ext cx="3509962" cy="1809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56D6325-64D3-492C-BE4A-6826C4B4C472}"/>
              </a:ext>
            </a:extLst>
          </p:cNvPr>
          <p:cNvSpPr/>
          <p:nvPr/>
        </p:nvSpPr>
        <p:spPr>
          <a:xfrm>
            <a:off x="1552575" y="5195888"/>
            <a:ext cx="3009900" cy="1762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C1512BE-FF75-4FBA-84FA-D4539905A61D}"/>
              </a:ext>
            </a:extLst>
          </p:cNvPr>
          <p:cNvSpPr/>
          <p:nvPr/>
        </p:nvSpPr>
        <p:spPr>
          <a:xfrm>
            <a:off x="2057400" y="5978897"/>
            <a:ext cx="3295650" cy="207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CC4F395-7DA2-4A9F-A048-1C7EE6744D6A}"/>
              </a:ext>
            </a:extLst>
          </p:cNvPr>
          <p:cNvSpPr/>
          <p:nvPr/>
        </p:nvSpPr>
        <p:spPr>
          <a:xfrm>
            <a:off x="4885373" y="3021106"/>
            <a:ext cx="991440" cy="1949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C404D01-46E7-4FD1-B87C-2175244A55CF}"/>
              </a:ext>
            </a:extLst>
          </p:cNvPr>
          <p:cNvSpPr/>
          <p:nvPr/>
        </p:nvSpPr>
        <p:spPr>
          <a:xfrm>
            <a:off x="642518" y="3248019"/>
            <a:ext cx="991440" cy="1949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F70C24E-2848-4DCE-B45C-FB12F3894170}"/>
              </a:ext>
            </a:extLst>
          </p:cNvPr>
          <p:cNvSpPr/>
          <p:nvPr/>
        </p:nvSpPr>
        <p:spPr>
          <a:xfrm>
            <a:off x="1290918" y="5398996"/>
            <a:ext cx="3571595" cy="212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74CE807-DC0F-4C30-B831-B4E115284EDC}"/>
              </a:ext>
            </a:extLst>
          </p:cNvPr>
          <p:cNvSpPr txBox="1"/>
          <p:nvPr/>
        </p:nvSpPr>
        <p:spPr>
          <a:xfrm>
            <a:off x="6104471" y="357547"/>
            <a:ext cx="5972120" cy="1015663"/>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Now we can completely understand how this can be – ‘</a:t>
            </a:r>
            <a:r>
              <a:rPr lang="en-US" sz="1200" b="1" i="1" dirty="0">
                <a:solidFill>
                  <a:srgbClr val="CC6600"/>
                </a:solidFill>
                <a:latin typeface="Times New Roman" panose="02020603050405020304" pitchFamily="18" charset="0"/>
                <a:cs typeface="Times New Roman" panose="02020603050405020304" pitchFamily="18" charset="0"/>
              </a:rPr>
              <a:t>when they knew God</a:t>
            </a:r>
            <a:r>
              <a:rPr lang="en-US" sz="1200" dirty="0">
                <a:latin typeface="Times New Roman" panose="02020603050405020304" pitchFamily="18" charset="0"/>
                <a:cs typeface="Times New Roman" panose="02020603050405020304" pitchFamily="18" charset="0"/>
              </a:rPr>
              <a:t>’ is referring to … </a:t>
            </a:r>
            <a:r>
              <a:rPr lang="en-US" sz="1200" b="1" i="1" dirty="0">
                <a:solidFill>
                  <a:srgbClr val="CC6600"/>
                </a:solidFill>
                <a:latin typeface="Times New Roman" panose="02020603050405020304" pitchFamily="18" charset="0"/>
                <a:cs typeface="Times New Roman" panose="02020603050405020304" pitchFamily="18" charset="0"/>
              </a:rPr>
              <a:t>because that which may be known of God is manifest in them. for God hath shewed it unto them.  </a:t>
            </a:r>
            <a:r>
              <a:rPr lang="en-US" sz="1200" dirty="0">
                <a:latin typeface="Times New Roman" panose="02020603050405020304" pitchFamily="18" charset="0"/>
                <a:cs typeface="Times New Roman" panose="02020603050405020304" pitchFamily="18" charset="0"/>
              </a:rPr>
              <a:t>So, when a child is born, God somehow and sometime has </a:t>
            </a:r>
            <a:r>
              <a:rPr lang="en-US" sz="1200" b="1" i="1" dirty="0">
                <a:solidFill>
                  <a:srgbClr val="CC6600"/>
                </a:solidFill>
                <a:latin typeface="Times New Roman" panose="02020603050405020304" pitchFamily="18" charset="0"/>
                <a:cs typeface="Times New Roman" panose="02020603050405020304" pitchFamily="18" charset="0"/>
              </a:rPr>
              <a:t>manifest that which may be known of God… for God hath shewed it unto them</a:t>
            </a:r>
            <a:r>
              <a:rPr lang="en-US" sz="1200" dirty="0">
                <a:latin typeface="Times New Roman" panose="02020603050405020304" pitchFamily="18" charset="0"/>
                <a:cs typeface="Times New Roman" panose="02020603050405020304" pitchFamily="18" charset="0"/>
              </a:rPr>
              <a:t>.  This also helps us understand </a:t>
            </a:r>
            <a:r>
              <a:rPr lang="en-US" sz="1200" b="1" dirty="0">
                <a:solidFill>
                  <a:srgbClr val="FF0000"/>
                </a:solidFill>
                <a:latin typeface="Times New Roman" panose="02020603050405020304" pitchFamily="18" charset="0"/>
                <a:cs typeface="Times New Roman" panose="02020603050405020304" pitchFamily="18" charset="0"/>
              </a:rPr>
              <a:t>Romans 7:8,9</a:t>
            </a:r>
            <a:r>
              <a:rPr lang="en-US" sz="1200" dirty="0">
                <a:latin typeface="Times New Roman" panose="02020603050405020304" pitchFamily="18" charset="0"/>
                <a:cs typeface="Times New Roman" panose="02020603050405020304" pitchFamily="18" charset="0"/>
              </a:rPr>
              <a:t>, … </a:t>
            </a:r>
            <a:r>
              <a:rPr lang="en-US" sz="1200" b="1" i="1" dirty="0">
                <a:solidFill>
                  <a:srgbClr val="CC6600"/>
                </a:solidFill>
                <a:latin typeface="Times New Roman" panose="02020603050405020304" pitchFamily="18" charset="0"/>
                <a:cs typeface="Times New Roman" panose="02020603050405020304" pitchFamily="18" charset="0"/>
              </a:rPr>
              <a:t>For without the law sin was dead.  For I was alive without the law once…</a:t>
            </a:r>
          </a:p>
        </p:txBody>
      </p:sp>
      <p:sp>
        <p:nvSpPr>
          <p:cNvPr id="27" name="TextBox 26">
            <a:extLst>
              <a:ext uri="{FF2B5EF4-FFF2-40B4-BE49-F238E27FC236}">
                <a16:creationId xmlns:a16="http://schemas.microsoft.com/office/drawing/2014/main" id="{A6C9FA01-1D07-486C-8F42-BB790C630041}"/>
              </a:ext>
            </a:extLst>
          </p:cNvPr>
          <p:cNvSpPr txBox="1"/>
          <p:nvPr/>
        </p:nvSpPr>
        <p:spPr>
          <a:xfrm>
            <a:off x="6096000" y="1307752"/>
            <a:ext cx="5980591"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This also points out why ‘children’ and the concept of ‘children’ were so important, not only to Jesus directly, but also so important to us today in what the Scriptures say about how we are to </a:t>
            </a:r>
            <a:r>
              <a:rPr lang="en-US" sz="1200" b="1" i="1" dirty="0">
                <a:solidFill>
                  <a:srgbClr val="CC6600"/>
                </a:solidFill>
                <a:latin typeface="Times New Roman" panose="02020603050405020304" pitchFamily="18" charset="0"/>
                <a:cs typeface="Times New Roman" panose="02020603050405020304" pitchFamily="18" charset="0"/>
              </a:rPr>
              <a:t>bring them up in the nurture and admonition of the Lord.</a:t>
            </a:r>
            <a:r>
              <a:rPr lang="en-US" sz="1200" dirty="0">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Ephesians 6:4</a:t>
            </a:r>
            <a:r>
              <a:rPr lang="en-US" sz="1200" dirty="0">
                <a:latin typeface="Times New Roman" panose="02020603050405020304" pitchFamily="18" charset="0"/>
                <a:cs typeface="Times New Roman" panose="02020603050405020304" pitchFamily="18" charset="0"/>
              </a:rPr>
              <a:t>.</a:t>
            </a:r>
          </a:p>
        </p:txBody>
      </p:sp>
      <p:sp>
        <p:nvSpPr>
          <p:cNvPr id="28" name="TextBox 27">
            <a:extLst>
              <a:ext uri="{FF2B5EF4-FFF2-40B4-BE49-F238E27FC236}">
                <a16:creationId xmlns:a16="http://schemas.microsoft.com/office/drawing/2014/main" id="{0DB37C58-E9E0-447E-A0CC-536F2394CCFB}"/>
              </a:ext>
            </a:extLst>
          </p:cNvPr>
          <p:cNvSpPr txBox="1"/>
          <p:nvPr/>
        </p:nvSpPr>
        <p:spPr>
          <a:xfrm>
            <a:off x="6104471" y="1885503"/>
            <a:ext cx="5972120" cy="646331"/>
          </a:xfrm>
          <a:prstGeom prst="rect">
            <a:avLst/>
          </a:prstGeom>
          <a:noFill/>
        </p:spPr>
        <p:txBody>
          <a:bodyPr wrap="square" rtlCol="0">
            <a:spAutoFit/>
          </a:bodyPr>
          <a:lstStyle/>
          <a:p>
            <a:pPr algn="just"/>
            <a:r>
              <a:rPr lang="en-US" sz="1200" dirty="0">
                <a:latin typeface="Times New Roman" panose="02020603050405020304" pitchFamily="18" charset="0"/>
                <a:cs typeface="Times New Roman" panose="02020603050405020304" pitchFamily="18" charset="0"/>
              </a:rPr>
              <a:t>Looking at the condition of the general population of the world, but especially America these days, we can certainly see how parents, relatives, pastors, youth pastors, teachers, education, etc. have truly destroyed their minds – especially if you truly can grasp </a:t>
            </a:r>
            <a:r>
              <a:rPr lang="en-US" sz="1200" b="1" dirty="0">
                <a:solidFill>
                  <a:srgbClr val="FF0000"/>
                </a:solidFill>
                <a:latin typeface="Times New Roman" panose="02020603050405020304" pitchFamily="18" charset="0"/>
                <a:cs typeface="Times New Roman" panose="02020603050405020304" pitchFamily="18" charset="0"/>
              </a:rPr>
              <a:t>Romans 1:18-2:4</a:t>
            </a:r>
            <a:r>
              <a:rPr lang="en-US" sz="1200" dirty="0">
                <a:latin typeface="Times New Roman" panose="02020603050405020304" pitchFamily="18" charset="0"/>
                <a:cs typeface="Times New Roman" panose="02020603050405020304" pitchFamily="18" charset="0"/>
              </a:rPr>
              <a:t>.</a:t>
            </a:r>
          </a:p>
        </p:txBody>
      </p:sp>
      <p:sp>
        <p:nvSpPr>
          <p:cNvPr id="29" name="TextBox 28">
            <a:extLst>
              <a:ext uri="{FF2B5EF4-FFF2-40B4-BE49-F238E27FC236}">
                <a16:creationId xmlns:a16="http://schemas.microsoft.com/office/drawing/2014/main" id="{54137B6C-4F04-4801-B583-2CB8B315B050}"/>
              </a:ext>
            </a:extLst>
          </p:cNvPr>
          <p:cNvSpPr txBox="1"/>
          <p:nvPr/>
        </p:nvSpPr>
        <p:spPr>
          <a:xfrm>
            <a:off x="6135327" y="2451824"/>
            <a:ext cx="5893963"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What are people doing today everywhere in America –more than ever?</a:t>
            </a:r>
          </a:p>
        </p:txBody>
      </p:sp>
      <p:sp>
        <p:nvSpPr>
          <p:cNvPr id="32" name="TextBox 31">
            <a:extLst>
              <a:ext uri="{FF2B5EF4-FFF2-40B4-BE49-F238E27FC236}">
                <a16:creationId xmlns:a16="http://schemas.microsoft.com/office/drawing/2014/main" id="{E354C41A-C416-45DC-9C9C-ADA5BE63EA53}"/>
              </a:ext>
            </a:extLst>
          </p:cNvPr>
          <p:cNvSpPr txBox="1"/>
          <p:nvPr/>
        </p:nvSpPr>
        <p:spPr>
          <a:xfrm>
            <a:off x="7509510" y="2679591"/>
            <a:ext cx="3183805" cy="307777"/>
          </a:xfrm>
          <a:prstGeom prst="rect">
            <a:avLst/>
          </a:prstGeom>
          <a:noFill/>
        </p:spPr>
        <p:txBody>
          <a:bodyPr wrap="square" rtlCol="0">
            <a:spAutoFit/>
          </a:bodyPr>
          <a:lstStyle/>
          <a:p>
            <a:pPr algn="ctr"/>
            <a:r>
              <a:rPr lang="en-US" sz="1400" dirty="0">
                <a:cs typeface="Times New Roman" panose="02020603050405020304" pitchFamily="18" charset="0"/>
              </a:rPr>
              <a:t>Glorify God not as God!</a:t>
            </a:r>
          </a:p>
        </p:txBody>
      </p:sp>
      <p:sp>
        <p:nvSpPr>
          <p:cNvPr id="34" name="TextBox 33">
            <a:extLst>
              <a:ext uri="{FF2B5EF4-FFF2-40B4-BE49-F238E27FC236}">
                <a16:creationId xmlns:a16="http://schemas.microsoft.com/office/drawing/2014/main" id="{84534FC3-5D41-4DDD-B364-B2B9DD189B47}"/>
              </a:ext>
            </a:extLst>
          </p:cNvPr>
          <p:cNvSpPr txBox="1"/>
          <p:nvPr/>
        </p:nvSpPr>
        <p:spPr>
          <a:xfrm>
            <a:off x="6265245" y="2899186"/>
            <a:ext cx="5672575" cy="307777"/>
          </a:xfrm>
          <a:prstGeom prst="rect">
            <a:avLst/>
          </a:prstGeom>
          <a:noFill/>
          <a:ln>
            <a:noFill/>
          </a:ln>
        </p:spPr>
        <p:txBody>
          <a:bodyPr wrap="square" rtlCol="0">
            <a:spAutoFit/>
          </a:bodyPr>
          <a:lstStyle/>
          <a:p>
            <a:pPr algn="ctr"/>
            <a:r>
              <a:rPr lang="en-US" sz="1400" dirty="0">
                <a:cs typeface="Times New Roman" panose="02020603050405020304" pitchFamily="18" charset="0"/>
              </a:rPr>
              <a:t>Are not thankful!</a:t>
            </a:r>
          </a:p>
        </p:txBody>
      </p:sp>
      <p:sp>
        <p:nvSpPr>
          <p:cNvPr id="39" name="TextBox 38">
            <a:extLst>
              <a:ext uri="{FF2B5EF4-FFF2-40B4-BE49-F238E27FC236}">
                <a16:creationId xmlns:a16="http://schemas.microsoft.com/office/drawing/2014/main" id="{30FF1E45-538F-4BF8-B44E-2637E774CADA}"/>
              </a:ext>
            </a:extLst>
          </p:cNvPr>
          <p:cNvSpPr txBox="1"/>
          <p:nvPr/>
        </p:nvSpPr>
        <p:spPr>
          <a:xfrm>
            <a:off x="6263644" y="3124659"/>
            <a:ext cx="5672575" cy="307777"/>
          </a:xfrm>
          <a:prstGeom prst="rect">
            <a:avLst/>
          </a:prstGeom>
          <a:noFill/>
          <a:ln>
            <a:noFill/>
          </a:ln>
        </p:spPr>
        <p:txBody>
          <a:bodyPr wrap="square" rtlCol="0">
            <a:spAutoFit/>
          </a:bodyPr>
          <a:lstStyle/>
          <a:p>
            <a:pPr algn="ctr"/>
            <a:r>
              <a:rPr lang="en-US" sz="1400" dirty="0">
                <a:cs typeface="Times New Roman" panose="02020603050405020304" pitchFamily="18" charset="0"/>
              </a:rPr>
              <a:t>Profess themselves to be wise – learning by evil communications – media!</a:t>
            </a:r>
          </a:p>
        </p:txBody>
      </p:sp>
      <p:sp>
        <p:nvSpPr>
          <p:cNvPr id="40" name="TextBox 39">
            <a:extLst>
              <a:ext uri="{FF2B5EF4-FFF2-40B4-BE49-F238E27FC236}">
                <a16:creationId xmlns:a16="http://schemas.microsoft.com/office/drawing/2014/main" id="{E0103279-1538-4747-A35C-84D7EE953B80}"/>
              </a:ext>
            </a:extLst>
          </p:cNvPr>
          <p:cNvSpPr txBox="1"/>
          <p:nvPr/>
        </p:nvSpPr>
        <p:spPr>
          <a:xfrm>
            <a:off x="6263341" y="3350833"/>
            <a:ext cx="5672575" cy="523220"/>
          </a:xfrm>
          <a:prstGeom prst="rect">
            <a:avLst/>
          </a:prstGeom>
          <a:noFill/>
          <a:ln>
            <a:noFill/>
          </a:ln>
        </p:spPr>
        <p:txBody>
          <a:bodyPr wrap="square" rtlCol="0">
            <a:spAutoFit/>
          </a:bodyPr>
          <a:lstStyle/>
          <a:p>
            <a:pPr algn="ctr"/>
            <a:r>
              <a:rPr lang="en-US" sz="1400" dirty="0">
                <a:cs typeface="Times New Roman" panose="02020603050405020304" pitchFamily="18" charset="0"/>
              </a:rPr>
              <a:t>Change the glory of the uncorruptible God </a:t>
            </a:r>
          </a:p>
          <a:p>
            <a:pPr algn="ctr"/>
            <a:r>
              <a:rPr lang="en-US" sz="1400" dirty="0">
                <a:cs typeface="Times New Roman" panose="02020603050405020304" pitchFamily="18" charset="0"/>
              </a:rPr>
              <a:t>to corruptible man with evolutional, scientific and eastern religion beliefs!</a:t>
            </a:r>
          </a:p>
        </p:txBody>
      </p:sp>
      <p:sp>
        <p:nvSpPr>
          <p:cNvPr id="41" name="TextBox 40">
            <a:extLst>
              <a:ext uri="{FF2B5EF4-FFF2-40B4-BE49-F238E27FC236}">
                <a16:creationId xmlns:a16="http://schemas.microsoft.com/office/drawing/2014/main" id="{E70ECDF8-3CB0-4AA4-81AE-93E140622B0C}"/>
              </a:ext>
            </a:extLst>
          </p:cNvPr>
          <p:cNvSpPr txBox="1"/>
          <p:nvPr/>
        </p:nvSpPr>
        <p:spPr>
          <a:xfrm>
            <a:off x="6263644" y="3791111"/>
            <a:ext cx="5672575" cy="307777"/>
          </a:xfrm>
          <a:prstGeom prst="rect">
            <a:avLst/>
          </a:prstGeom>
          <a:noFill/>
          <a:ln>
            <a:noFill/>
          </a:ln>
        </p:spPr>
        <p:txBody>
          <a:bodyPr wrap="square" rtlCol="0">
            <a:spAutoFit/>
          </a:bodyPr>
          <a:lstStyle/>
          <a:p>
            <a:pPr algn="ctr"/>
            <a:r>
              <a:rPr lang="en-US" sz="1400" dirty="0">
                <a:cs typeface="Times New Roman" panose="02020603050405020304" pitchFamily="18" charset="0"/>
              </a:rPr>
              <a:t>Lust in their own hearts for their own lustful desires!</a:t>
            </a:r>
          </a:p>
        </p:txBody>
      </p:sp>
      <p:sp>
        <p:nvSpPr>
          <p:cNvPr id="42" name="TextBox 41">
            <a:extLst>
              <a:ext uri="{FF2B5EF4-FFF2-40B4-BE49-F238E27FC236}">
                <a16:creationId xmlns:a16="http://schemas.microsoft.com/office/drawing/2014/main" id="{2C9993EE-0C3E-4033-A232-DC72B9EFA2FC}"/>
              </a:ext>
            </a:extLst>
          </p:cNvPr>
          <p:cNvSpPr txBox="1"/>
          <p:nvPr/>
        </p:nvSpPr>
        <p:spPr>
          <a:xfrm>
            <a:off x="6104471" y="4018862"/>
            <a:ext cx="5972119" cy="1169551"/>
          </a:xfrm>
          <a:prstGeom prst="rect">
            <a:avLst/>
          </a:prstGeom>
          <a:noFill/>
          <a:ln>
            <a:noFill/>
          </a:ln>
        </p:spPr>
        <p:txBody>
          <a:bodyPr wrap="square" rtlCol="0">
            <a:spAutoFit/>
          </a:bodyPr>
          <a:lstStyle/>
          <a:p>
            <a:pPr algn="just"/>
            <a:r>
              <a:rPr lang="en-US" sz="1400" dirty="0">
                <a:cs typeface="Times New Roman" panose="02020603050405020304" pitchFamily="18" charset="0"/>
              </a:rPr>
              <a:t>Always changing the truth of God into a lie – creating a </a:t>
            </a:r>
            <a:r>
              <a:rPr lang="en-US" sz="1400" b="1" i="1" dirty="0">
                <a:solidFill>
                  <a:srgbClr val="CC6600"/>
                </a:solidFill>
                <a:latin typeface="Times New Roman" panose="02020603050405020304" pitchFamily="18" charset="0"/>
                <a:cs typeface="Times New Roman" panose="02020603050405020304" pitchFamily="18" charset="0"/>
              </a:rPr>
              <a:t>form of godliness, but denying the power thereof </a:t>
            </a:r>
            <a:r>
              <a:rPr lang="en-US" sz="1400" dirty="0">
                <a:cs typeface="Times New Roman" panose="02020603050405020304" pitchFamily="18" charset="0"/>
              </a:rPr>
              <a:t>(religion); corrupted Bibles; doctrinal confusion; local church and denominational nonsense; </a:t>
            </a:r>
            <a:r>
              <a:rPr lang="en-US" sz="1400" b="1" i="1" dirty="0">
                <a:solidFill>
                  <a:srgbClr val="CC6600"/>
                </a:solidFill>
                <a:latin typeface="Times New Roman" panose="02020603050405020304" pitchFamily="18" charset="0"/>
                <a:cs typeface="Times New Roman" panose="02020603050405020304" pitchFamily="18" charset="0"/>
              </a:rPr>
              <a:t>good words and fair speeches</a:t>
            </a:r>
            <a:r>
              <a:rPr lang="en-US" sz="1400" dirty="0">
                <a:cs typeface="Times New Roman" panose="02020603050405020304" pitchFamily="18" charset="0"/>
              </a:rPr>
              <a:t>, </a:t>
            </a:r>
            <a:r>
              <a:rPr lang="en-US" sz="1400" b="1" i="1" dirty="0">
                <a:solidFill>
                  <a:srgbClr val="CC6600"/>
                </a:solidFill>
                <a:latin typeface="Times New Roman" panose="02020603050405020304" pitchFamily="18" charset="0"/>
                <a:cs typeface="Times New Roman" panose="02020603050405020304" pitchFamily="18" charset="0"/>
              </a:rPr>
              <a:t>profane and vain babblings</a:t>
            </a:r>
            <a:r>
              <a:rPr lang="en-US" sz="1400" dirty="0">
                <a:cs typeface="Times New Roman" panose="02020603050405020304" pitchFamily="18" charset="0"/>
              </a:rPr>
              <a:t>; various yet false salvations; power of music; religion without truth; creating pastors and people who are </a:t>
            </a:r>
            <a:r>
              <a:rPr lang="en-US" sz="1400" b="1" i="1" dirty="0">
                <a:solidFill>
                  <a:srgbClr val="CC6600"/>
                </a:solidFill>
                <a:latin typeface="Times New Roman" panose="02020603050405020304" pitchFamily="18" charset="0"/>
                <a:cs typeface="Times New Roman" panose="02020603050405020304" pitchFamily="18" charset="0"/>
              </a:rPr>
              <a:t>destitute of the truth</a:t>
            </a:r>
            <a:r>
              <a:rPr lang="en-US" sz="1400" dirty="0">
                <a:cs typeface="Times New Roman" panose="02020603050405020304" pitchFamily="18" charset="0"/>
              </a:rPr>
              <a:t>!</a:t>
            </a:r>
          </a:p>
        </p:txBody>
      </p:sp>
      <p:sp>
        <p:nvSpPr>
          <p:cNvPr id="43" name="TextBox 42">
            <a:extLst>
              <a:ext uri="{FF2B5EF4-FFF2-40B4-BE49-F238E27FC236}">
                <a16:creationId xmlns:a16="http://schemas.microsoft.com/office/drawing/2014/main" id="{2A6B58A1-2A27-4F6E-8B6E-EFC44927C200}"/>
              </a:ext>
            </a:extLst>
          </p:cNvPr>
          <p:cNvSpPr txBox="1"/>
          <p:nvPr/>
        </p:nvSpPr>
        <p:spPr>
          <a:xfrm>
            <a:off x="6107194" y="5107152"/>
            <a:ext cx="5934668" cy="307777"/>
          </a:xfrm>
          <a:prstGeom prst="rect">
            <a:avLst/>
          </a:prstGeom>
          <a:noFill/>
          <a:ln>
            <a:noFill/>
          </a:ln>
        </p:spPr>
        <p:txBody>
          <a:bodyPr wrap="square" rtlCol="0">
            <a:spAutoFit/>
          </a:bodyPr>
          <a:lstStyle/>
          <a:p>
            <a:r>
              <a:rPr lang="en-US" sz="1400" dirty="0">
                <a:cs typeface="Times New Roman" panose="02020603050405020304" pitchFamily="18" charset="0"/>
              </a:rPr>
              <a:t>Worshipping self more than God! …</a:t>
            </a:r>
            <a:r>
              <a:rPr lang="en-US" sz="1400" b="1" i="1" dirty="0">
                <a:solidFill>
                  <a:srgbClr val="CC6600"/>
                </a:solidFill>
                <a:latin typeface="Times New Roman" panose="02020603050405020304" pitchFamily="18" charset="0"/>
                <a:cs typeface="Times New Roman" panose="02020603050405020304" pitchFamily="18" charset="0"/>
              </a:rPr>
              <a:t>lovers of their own selves...</a:t>
            </a:r>
            <a:r>
              <a:rPr lang="en-US" sz="1400" dirty="0">
                <a:cs typeface="Times New Roman" panose="02020603050405020304" pitchFamily="18" charset="0"/>
              </a:rPr>
              <a:t> ‘Humanism’</a:t>
            </a:r>
          </a:p>
        </p:txBody>
      </p:sp>
      <p:sp>
        <p:nvSpPr>
          <p:cNvPr id="44" name="TextBox 43">
            <a:extLst>
              <a:ext uri="{FF2B5EF4-FFF2-40B4-BE49-F238E27FC236}">
                <a16:creationId xmlns:a16="http://schemas.microsoft.com/office/drawing/2014/main" id="{3AFA78AD-E41D-496F-889D-8CA580D81B80}"/>
              </a:ext>
            </a:extLst>
          </p:cNvPr>
          <p:cNvSpPr txBox="1"/>
          <p:nvPr/>
        </p:nvSpPr>
        <p:spPr>
          <a:xfrm>
            <a:off x="6096000" y="5336637"/>
            <a:ext cx="6096000" cy="307777"/>
          </a:xfrm>
          <a:prstGeom prst="rect">
            <a:avLst/>
          </a:prstGeom>
          <a:noFill/>
          <a:ln>
            <a:noFill/>
          </a:ln>
        </p:spPr>
        <p:txBody>
          <a:bodyPr wrap="square" rtlCol="0">
            <a:spAutoFit/>
          </a:bodyPr>
          <a:lstStyle/>
          <a:p>
            <a:r>
              <a:rPr lang="en-US" sz="1400" dirty="0">
                <a:cs typeface="Times New Roman" panose="02020603050405020304" pitchFamily="18" charset="0"/>
              </a:rPr>
              <a:t>Serve self more than God!  </a:t>
            </a:r>
            <a:r>
              <a:rPr lang="en-US" sz="1400" b="1" i="1" dirty="0">
                <a:solidFill>
                  <a:srgbClr val="CC6600"/>
                </a:solidFill>
                <a:latin typeface="Times New Roman" panose="02020603050405020304" pitchFamily="18" charset="0"/>
                <a:cs typeface="Times New Roman" panose="02020603050405020304" pitchFamily="18" charset="0"/>
              </a:rPr>
              <a:t>lovers of pleasure more than lovers of God</a:t>
            </a:r>
            <a:r>
              <a:rPr lang="en-US" sz="1100" b="1" i="1" dirty="0">
                <a:solidFill>
                  <a:srgbClr val="FF0000"/>
                </a:solidFill>
                <a:latin typeface="Times New Roman" panose="02020603050405020304" pitchFamily="18" charset="0"/>
                <a:cs typeface="Times New Roman" panose="02020603050405020304" pitchFamily="18" charset="0"/>
              </a:rPr>
              <a:t> II Tim 3:1-5</a:t>
            </a:r>
            <a:endParaRPr lang="en-US" sz="1200" b="1" i="1" dirty="0">
              <a:solidFill>
                <a:srgbClr val="FF0000"/>
              </a:solidFill>
              <a:latin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6A41656A-B357-4D9B-997A-95292EA3B8EC}"/>
              </a:ext>
            </a:extLst>
          </p:cNvPr>
          <p:cNvSpPr txBox="1"/>
          <p:nvPr/>
        </p:nvSpPr>
        <p:spPr>
          <a:xfrm>
            <a:off x="6104471" y="5575837"/>
            <a:ext cx="5924819" cy="307777"/>
          </a:xfrm>
          <a:prstGeom prst="rect">
            <a:avLst/>
          </a:prstGeom>
          <a:noFill/>
          <a:ln>
            <a:noFill/>
          </a:ln>
        </p:spPr>
        <p:txBody>
          <a:bodyPr wrap="square" rtlCol="0">
            <a:spAutoFit/>
          </a:bodyPr>
          <a:lstStyle/>
          <a:p>
            <a:r>
              <a:rPr lang="en-US" sz="1400" dirty="0">
                <a:cs typeface="Times New Roman" panose="02020603050405020304" pitchFamily="18" charset="0"/>
              </a:rPr>
              <a:t>Men and women changing their natural use into that which is against nature.</a:t>
            </a:r>
          </a:p>
        </p:txBody>
      </p:sp>
      <p:sp>
        <p:nvSpPr>
          <p:cNvPr id="46" name="TextBox 45">
            <a:extLst>
              <a:ext uri="{FF2B5EF4-FFF2-40B4-BE49-F238E27FC236}">
                <a16:creationId xmlns:a16="http://schemas.microsoft.com/office/drawing/2014/main" id="{E0FC471A-14A4-4F50-96AB-05EB6793A947}"/>
              </a:ext>
            </a:extLst>
          </p:cNvPr>
          <p:cNvSpPr txBox="1"/>
          <p:nvPr/>
        </p:nvSpPr>
        <p:spPr>
          <a:xfrm>
            <a:off x="6141720" y="5819639"/>
            <a:ext cx="5920234" cy="954107"/>
          </a:xfrm>
          <a:prstGeom prst="rect">
            <a:avLst/>
          </a:prstGeom>
          <a:noFill/>
          <a:ln>
            <a:noFill/>
          </a:ln>
        </p:spPr>
        <p:txBody>
          <a:bodyPr wrap="square" rtlCol="0">
            <a:spAutoFit/>
          </a:bodyPr>
          <a:lstStyle/>
          <a:p>
            <a:pPr algn="just"/>
            <a:r>
              <a:rPr lang="en-US" sz="1400" dirty="0">
                <a:cs typeface="Times New Roman" panose="02020603050405020304" pitchFamily="18" charset="0"/>
              </a:rPr>
              <a:t>Doing all they can to reject God in their knowledge!  They have been taught and are now choosing on their own to forget completely about their eternity, especially thinking they can </a:t>
            </a:r>
            <a:r>
              <a:rPr lang="en-US" sz="1400" b="1" i="1" dirty="0">
                <a:solidFill>
                  <a:srgbClr val="CC6600"/>
                </a:solidFill>
                <a:latin typeface="Times New Roman" panose="02020603050405020304" pitchFamily="18" charset="0"/>
                <a:cs typeface="Times New Roman" panose="02020603050405020304" pitchFamily="18" charset="0"/>
              </a:rPr>
              <a:t>escape God’s judgment as well as despise the riches of God’s goodness and forbearance and longsuffering</a:t>
            </a:r>
            <a:r>
              <a:rPr lang="en-US" sz="1400" dirty="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Romans 2:3,4</a:t>
            </a:r>
          </a:p>
        </p:txBody>
      </p:sp>
      <p:sp>
        <p:nvSpPr>
          <p:cNvPr id="49" name="Rectangle: Rounded Corners 48">
            <a:extLst>
              <a:ext uri="{FF2B5EF4-FFF2-40B4-BE49-F238E27FC236}">
                <a16:creationId xmlns:a16="http://schemas.microsoft.com/office/drawing/2014/main" id="{43C07A44-5789-47AF-84E1-14D6624865C0}"/>
              </a:ext>
            </a:extLst>
          </p:cNvPr>
          <p:cNvSpPr/>
          <p:nvPr/>
        </p:nvSpPr>
        <p:spPr>
          <a:xfrm>
            <a:off x="6349750" y="2508974"/>
            <a:ext cx="5475538" cy="204373"/>
          </a:xfrm>
          <a:prstGeom prst="roundRect">
            <a:avLst/>
          </a:prstGeom>
          <a:noFill/>
          <a:ln w="12700">
            <a:solidFill>
              <a:schemeClr val="tx1"/>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a:extLst>
              <a:ext uri="{FF2B5EF4-FFF2-40B4-BE49-F238E27FC236}">
                <a16:creationId xmlns:a16="http://schemas.microsoft.com/office/drawing/2014/main" id="{36F49D59-7D1A-4FE6-88B1-59615DDAC973}"/>
              </a:ext>
            </a:extLst>
          </p:cNvPr>
          <p:cNvCxnSpPr/>
          <p:nvPr/>
        </p:nvCxnSpPr>
        <p:spPr>
          <a:xfrm flipV="1">
            <a:off x="4410635" y="502472"/>
            <a:ext cx="1693836" cy="2275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9106405F-A37B-4D01-BB2B-5C490916BD92}"/>
              </a:ext>
            </a:extLst>
          </p:cNvPr>
          <p:cNvCxnSpPr>
            <a:stCxn id="6" idx="3"/>
          </p:cNvCxnSpPr>
          <p:nvPr/>
        </p:nvCxnSpPr>
        <p:spPr>
          <a:xfrm>
            <a:off x="4222376" y="968189"/>
            <a:ext cx="3953957" cy="1813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CFED208-3CA5-4ED5-BB99-B0626AC75EA6}"/>
              </a:ext>
            </a:extLst>
          </p:cNvPr>
          <p:cNvCxnSpPr>
            <a:stCxn id="7" idx="3"/>
          </p:cNvCxnSpPr>
          <p:nvPr/>
        </p:nvCxnSpPr>
        <p:spPr>
          <a:xfrm>
            <a:off x="3926541" y="1178860"/>
            <a:ext cx="4488971" cy="1841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A576EF5F-CA98-4D81-A485-2545634F70A3}"/>
              </a:ext>
            </a:extLst>
          </p:cNvPr>
          <p:cNvCxnSpPr>
            <a:cxnSpLocks/>
          </p:cNvCxnSpPr>
          <p:nvPr/>
        </p:nvCxnSpPr>
        <p:spPr>
          <a:xfrm>
            <a:off x="3517954" y="1933859"/>
            <a:ext cx="3071918" cy="1351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119A9263-7B1B-4C7B-B2FA-4958ED149456}"/>
              </a:ext>
            </a:extLst>
          </p:cNvPr>
          <p:cNvCxnSpPr>
            <a:cxnSpLocks/>
            <a:stCxn id="12" idx="2"/>
          </p:cNvCxnSpPr>
          <p:nvPr/>
        </p:nvCxnSpPr>
        <p:spPr>
          <a:xfrm>
            <a:off x="3248026" y="2428591"/>
            <a:ext cx="4170597" cy="1104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14D57B6-F7DF-4A6C-9738-0A8DF0C695B4}"/>
              </a:ext>
            </a:extLst>
          </p:cNvPr>
          <p:cNvCxnSpPr/>
          <p:nvPr/>
        </p:nvCxnSpPr>
        <p:spPr>
          <a:xfrm>
            <a:off x="5430116" y="3221276"/>
            <a:ext cx="1756255" cy="735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A44D3FE4-33C2-4607-8F1B-B6B1BD60B0DE}"/>
              </a:ext>
            </a:extLst>
          </p:cNvPr>
          <p:cNvCxnSpPr>
            <a:cxnSpLocks/>
          </p:cNvCxnSpPr>
          <p:nvPr/>
        </p:nvCxnSpPr>
        <p:spPr>
          <a:xfrm>
            <a:off x="3417570" y="3791111"/>
            <a:ext cx="2652159" cy="395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46100685-5AF8-42C3-9D29-64D874AD7DC2}"/>
              </a:ext>
            </a:extLst>
          </p:cNvPr>
          <p:cNvCxnSpPr>
            <a:cxnSpLocks/>
            <a:endCxn id="43" idx="1"/>
          </p:cNvCxnSpPr>
          <p:nvPr/>
        </p:nvCxnSpPr>
        <p:spPr>
          <a:xfrm>
            <a:off x="4604996" y="3819112"/>
            <a:ext cx="1502198" cy="1441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6EFC806-2FCC-41DC-8927-DFBEBFB0D34C}"/>
              </a:ext>
            </a:extLst>
          </p:cNvPr>
          <p:cNvCxnSpPr>
            <a:cxnSpLocks/>
          </p:cNvCxnSpPr>
          <p:nvPr/>
        </p:nvCxnSpPr>
        <p:spPr>
          <a:xfrm>
            <a:off x="5491166" y="3805359"/>
            <a:ext cx="723654" cy="1609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0A785BF0-50B6-44C4-9727-3ABC1B9F5151}"/>
              </a:ext>
            </a:extLst>
          </p:cNvPr>
          <p:cNvCxnSpPr>
            <a:cxnSpLocks/>
            <a:stCxn id="17" idx="3"/>
            <a:endCxn id="45" idx="1"/>
          </p:cNvCxnSpPr>
          <p:nvPr/>
        </p:nvCxnSpPr>
        <p:spPr>
          <a:xfrm>
            <a:off x="4862513" y="4602955"/>
            <a:ext cx="1241958" cy="1126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0AD6F525-9E43-4281-BC93-DBDCA6CCF141}"/>
              </a:ext>
            </a:extLst>
          </p:cNvPr>
          <p:cNvCxnSpPr>
            <a:cxnSpLocks/>
            <a:stCxn id="18" idx="3"/>
            <a:endCxn id="45" idx="1"/>
          </p:cNvCxnSpPr>
          <p:nvPr/>
        </p:nvCxnSpPr>
        <p:spPr>
          <a:xfrm>
            <a:off x="5491166" y="5072062"/>
            <a:ext cx="613305" cy="657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DDC23A7-4D59-4792-99C5-3F7F3B755C08}"/>
              </a:ext>
            </a:extLst>
          </p:cNvPr>
          <p:cNvCxnSpPr>
            <a:cxnSpLocks/>
            <a:stCxn id="19" idx="3"/>
            <a:endCxn id="45" idx="1"/>
          </p:cNvCxnSpPr>
          <p:nvPr/>
        </p:nvCxnSpPr>
        <p:spPr>
          <a:xfrm>
            <a:off x="4562475" y="5283995"/>
            <a:ext cx="1541996" cy="445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7A621527-51E2-45E8-9D42-4AB9B8AE1ECC}"/>
              </a:ext>
            </a:extLst>
          </p:cNvPr>
          <p:cNvCxnSpPr>
            <a:cxnSpLocks/>
            <a:endCxn id="45" idx="1"/>
          </p:cNvCxnSpPr>
          <p:nvPr/>
        </p:nvCxnSpPr>
        <p:spPr>
          <a:xfrm>
            <a:off x="4865729" y="5533747"/>
            <a:ext cx="1238742" cy="195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8711113-5D62-4F55-97FE-F637A58FCE9A}"/>
              </a:ext>
            </a:extLst>
          </p:cNvPr>
          <p:cNvCxnSpPr>
            <a:cxnSpLocks/>
            <a:stCxn id="20" idx="3"/>
          </p:cNvCxnSpPr>
          <p:nvPr/>
        </p:nvCxnSpPr>
        <p:spPr>
          <a:xfrm flipV="1">
            <a:off x="5353050" y="5978897"/>
            <a:ext cx="837191" cy="103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8EA822BF-695F-4134-A5F4-367000B1AE62}"/>
              </a:ext>
            </a:extLst>
          </p:cNvPr>
          <p:cNvCxnSpPr>
            <a:cxnSpLocks/>
            <a:endCxn id="43" idx="1"/>
          </p:cNvCxnSpPr>
          <p:nvPr/>
        </p:nvCxnSpPr>
        <p:spPr>
          <a:xfrm>
            <a:off x="3172105" y="4027193"/>
            <a:ext cx="2935089" cy="12338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id="{FEFECDF1-D315-4496-B7B8-517756C0EEB0}"/>
              </a:ext>
            </a:extLst>
          </p:cNvPr>
          <p:cNvSpPr/>
          <p:nvPr/>
        </p:nvSpPr>
        <p:spPr>
          <a:xfrm>
            <a:off x="0" y="0"/>
            <a:ext cx="12192000" cy="6858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B0A526AD-E666-4E1C-8132-D5338EFA932D}"/>
              </a:ext>
            </a:extLst>
          </p:cNvPr>
          <p:cNvSpPr txBox="1"/>
          <p:nvPr/>
        </p:nvSpPr>
        <p:spPr>
          <a:xfrm>
            <a:off x="798989" y="79899"/>
            <a:ext cx="2206761"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What People are Doing Today!</a:t>
            </a:r>
          </a:p>
        </p:txBody>
      </p:sp>
    </p:spTree>
    <p:extLst>
      <p:ext uri="{BB962C8B-B14F-4D97-AF65-F5344CB8AC3E}">
        <p14:creationId xmlns:p14="http://schemas.microsoft.com/office/powerpoint/2010/main" val="12668429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1000"/>
                                        <p:tgtEl>
                                          <p:spTgt spid="51"/>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10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1000" fill="hold"/>
                                        <p:tgtEl>
                                          <p:spTgt spid="29"/>
                                        </p:tgtEl>
                                        <p:attrNameLst>
                                          <p:attrName>ppt_w</p:attrName>
                                        </p:attrNameLst>
                                      </p:cBhvr>
                                      <p:tavLst>
                                        <p:tav tm="0">
                                          <p:val>
                                            <p:fltVal val="0"/>
                                          </p:val>
                                        </p:tav>
                                        <p:tav tm="100000">
                                          <p:val>
                                            <p:strVal val="#ppt_w"/>
                                          </p:val>
                                        </p:tav>
                                      </p:tavLst>
                                    </p:anim>
                                    <p:anim calcmode="lin" valueType="num">
                                      <p:cBhvr>
                                        <p:cTn id="31" dur="1000" fill="hold"/>
                                        <p:tgtEl>
                                          <p:spTgt spid="29"/>
                                        </p:tgtEl>
                                        <p:attrNameLst>
                                          <p:attrName>ppt_h</p:attrName>
                                        </p:attrNameLst>
                                      </p:cBhvr>
                                      <p:tavLst>
                                        <p:tav tm="0">
                                          <p:val>
                                            <p:fltVal val="0"/>
                                          </p:val>
                                        </p:tav>
                                        <p:tav tm="100000">
                                          <p:val>
                                            <p:strVal val="#ppt_h"/>
                                          </p:val>
                                        </p:tav>
                                      </p:tavLst>
                                    </p:anim>
                                    <p:animEffect transition="in" filter="fade">
                                      <p:cBhvr>
                                        <p:cTn id="32" dur="1000"/>
                                        <p:tgtEl>
                                          <p:spTgt spid="29"/>
                                        </p:tgtEl>
                                      </p:cBhvr>
                                    </p:animEffect>
                                  </p:childTnLst>
                                </p:cTn>
                              </p:par>
                              <p:par>
                                <p:cTn id="33" presetID="6" presetClass="entr" presetSubtype="32"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circle(out)">
                                      <p:cBhvr>
                                        <p:cTn id="35" dur="100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animEffect transition="in" filter="fade">
                                      <p:cBhvr>
                                        <p:cTn id="42" dur="500"/>
                                        <p:tgtEl>
                                          <p:spTgt spid="6"/>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wipe(left)">
                                      <p:cBhvr>
                                        <p:cTn id="46" dur="1000"/>
                                        <p:tgtEl>
                                          <p:spTgt spid="53"/>
                                        </p:tgtEl>
                                      </p:cBhvr>
                                    </p:animEffect>
                                  </p:childTnLst>
                                </p:cTn>
                              </p:par>
                            </p:childTnLst>
                          </p:cTn>
                        </p:par>
                        <p:par>
                          <p:cTn id="47" fill="hold">
                            <p:stCondLst>
                              <p:cond delay="1500"/>
                            </p:stCondLst>
                            <p:childTnLst>
                              <p:par>
                                <p:cTn id="48" presetID="10" presetClass="entr" presetSubtype="0"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p:cTn id="55" dur="500" fill="hold"/>
                                        <p:tgtEl>
                                          <p:spTgt spid="7"/>
                                        </p:tgtEl>
                                        <p:attrNameLst>
                                          <p:attrName>ppt_w</p:attrName>
                                        </p:attrNameLst>
                                      </p:cBhvr>
                                      <p:tavLst>
                                        <p:tav tm="0">
                                          <p:val>
                                            <p:fltVal val="0"/>
                                          </p:val>
                                        </p:tav>
                                        <p:tav tm="100000">
                                          <p:val>
                                            <p:strVal val="#ppt_w"/>
                                          </p:val>
                                        </p:tav>
                                      </p:tavLst>
                                    </p:anim>
                                    <p:anim calcmode="lin" valueType="num">
                                      <p:cBhvr>
                                        <p:cTn id="56" dur="500" fill="hold"/>
                                        <p:tgtEl>
                                          <p:spTgt spid="7"/>
                                        </p:tgtEl>
                                        <p:attrNameLst>
                                          <p:attrName>ppt_h</p:attrName>
                                        </p:attrNameLst>
                                      </p:cBhvr>
                                      <p:tavLst>
                                        <p:tav tm="0">
                                          <p:val>
                                            <p:fltVal val="0"/>
                                          </p:val>
                                        </p:tav>
                                        <p:tav tm="100000">
                                          <p:val>
                                            <p:strVal val="#ppt_h"/>
                                          </p:val>
                                        </p:tav>
                                      </p:tavLst>
                                    </p:anim>
                                    <p:animEffect transition="in" filter="fade">
                                      <p:cBhvr>
                                        <p:cTn id="57" dur="500"/>
                                        <p:tgtEl>
                                          <p:spTgt spid="7"/>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left)">
                                      <p:cBhvr>
                                        <p:cTn id="61" dur="1000"/>
                                        <p:tgtEl>
                                          <p:spTgt spid="55"/>
                                        </p:tgtEl>
                                      </p:cBhvr>
                                    </p:animEffect>
                                  </p:childTnLst>
                                </p:cTn>
                              </p:par>
                            </p:childTnLst>
                          </p:cTn>
                        </p:par>
                        <p:par>
                          <p:cTn id="62" fill="hold">
                            <p:stCondLst>
                              <p:cond delay="1500"/>
                            </p:stCondLst>
                            <p:childTnLst>
                              <p:par>
                                <p:cTn id="63" presetID="10"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par>
                          <p:cTn id="73" fill="hold">
                            <p:stCondLst>
                              <p:cond delay="500"/>
                            </p:stCondLst>
                            <p:childTnLst>
                              <p:par>
                                <p:cTn id="74" presetID="22" presetClass="entr" presetSubtype="8" fill="hold" nodeType="afterEffect">
                                  <p:stCondLst>
                                    <p:cond delay="0"/>
                                  </p:stCondLst>
                                  <p:childTnLst>
                                    <p:set>
                                      <p:cBhvr>
                                        <p:cTn id="75" dur="1" fill="hold">
                                          <p:stCondLst>
                                            <p:cond delay="0"/>
                                          </p:stCondLst>
                                        </p:cTn>
                                        <p:tgtEl>
                                          <p:spTgt spid="57"/>
                                        </p:tgtEl>
                                        <p:attrNameLst>
                                          <p:attrName>style.visibility</p:attrName>
                                        </p:attrNameLst>
                                      </p:cBhvr>
                                      <p:to>
                                        <p:strVal val="visible"/>
                                      </p:to>
                                    </p:set>
                                    <p:animEffect transition="in" filter="wipe(left)">
                                      <p:cBhvr>
                                        <p:cTn id="76" dur="1000"/>
                                        <p:tgtEl>
                                          <p:spTgt spid="57"/>
                                        </p:tgtEl>
                                      </p:cBhvr>
                                    </p:animEffect>
                                  </p:childTnLst>
                                </p:cTn>
                              </p:par>
                            </p:childTnLst>
                          </p:cTn>
                        </p:par>
                        <p:par>
                          <p:cTn id="77" fill="hold">
                            <p:stCondLst>
                              <p:cond delay="1500"/>
                            </p:stCondLst>
                            <p:childTnLst>
                              <p:par>
                                <p:cTn id="78" presetID="10" presetClass="entr" presetSubtype="0"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1000"/>
                                        <p:tgtEl>
                                          <p:spTgt spid="39"/>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p:cTn id="85" dur="500" fill="hold"/>
                                        <p:tgtEl>
                                          <p:spTgt spid="12"/>
                                        </p:tgtEl>
                                        <p:attrNameLst>
                                          <p:attrName>ppt_w</p:attrName>
                                        </p:attrNameLst>
                                      </p:cBhvr>
                                      <p:tavLst>
                                        <p:tav tm="0">
                                          <p:val>
                                            <p:fltVal val="0"/>
                                          </p:val>
                                        </p:tav>
                                        <p:tav tm="100000">
                                          <p:val>
                                            <p:strVal val="#ppt_w"/>
                                          </p:val>
                                        </p:tav>
                                      </p:tavLst>
                                    </p:anim>
                                    <p:anim calcmode="lin" valueType="num">
                                      <p:cBhvr>
                                        <p:cTn id="86" dur="500" fill="hold"/>
                                        <p:tgtEl>
                                          <p:spTgt spid="12"/>
                                        </p:tgtEl>
                                        <p:attrNameLst>
                                          <p:attrName>ppt_h</p:attrName>
                                        </p:attrNameLst>
                                      </p:cBhvr>
                                      <p:tavLst>
                                        <p:tav tm="0">
                                          <p:val>
                                            <p:fltVal val="0"/>
                                          </p:val>
                                        </p:tav>
                                        <p:tav tm="100000">
                                          <p:val>
                                            <p:strVal val="#ppt_h"/>
                                          </p:val>
                                        </p:tav>
                                      </p:tavLst>
                                    </p:anim>
                                    <p:animEffect transition="in" filter="fade">
                                      <p:cBhvr>
                                        <p:cTn id="87" dur="500"/>
                                        <p:tgtEl>
                                          <p:spTgt spid="12"/>
                                        </p:tgtEl>
                                      </p:cBhvr>
                                    </p:animEffect>
                                  </p:childTnLst>
                                </p:cTn>
                              </p:par>
                            </p:childTnLst>
                          </p:cTn>
                        </p:par>
                        <p:par>
                          <p:cTn id="88" fill="hold">
                            <p:stCondLst>
                              <p:cond delay="500"/>
                            </p:stCondLst>
                            <p:childTnLst>
                              <p:par>
                                <p:cTn id="89" presetID="22" presetClass="entr" presetSubtype="8" fill="hold"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1000"/>
                                        <p:tgtEl>
                                          <p:spTgt spid="61"/>
                                        </p:tgtEl>
                                      </p:cBhvr>
                                    </p:animEffect>
                                  </p:childTnLst>
                                </p:cTn>
                              </p:par>
                            </p:childTnLst>
                          </p:cTn>
                        </p:par>
                        <p:par>
                          <p:cTn id="92" fill="hold">
                            <p:stCondLst>
                              <p:cond delay="1500"/>
                            </p:stCondLst>
                            <p:childTnLst>
                              <p:par>
                                <p:cTn id="93" presetID="10" presetClass="entr" presetSubtype="0"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1000"/>
                                        <p:tgtEl>
                                          <p:spTgt spid="40"/>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21"/>
                                        </p:tgtEl>
                                        <p:attrNameLst>
                                          <p:attrName>style.visibility</p:attrName>
                                        </p:attrNameLst>
                                      </p:cBhvr>
                                      <p:to>
                                        <p:strVal val="visible"/>
                                      </p:to>
                                    </p:set>
                                    <p:anim calcmode="lin" valueType="num">
                                      <p:cBhvr>
                                        <p:cTn id="100" dur="500" fill="hold"/>
                                        <p:tgtEl>
                                          <p:spTgt spid="21"/>
                                        </p:tgtEl>
                                        <p:attrNameLst>
                                          <p:attrName>ppt_w</p:attrName>
                                        </p:attrNameLst>
                                      </p:cBhvr>
                                      <p:tavLst>
                                        <p:tav tm="0">
                                          <p:val>
                                            <p:fltVal val="0"/>
                                          </p:val>
                                        </p:tav>
                                        <p:tav tm="100000">
                                          <p:val>
                                            <p:strVal val="#ppt_w"/>
                                          </p:val>
                                        </p:tav>
                                      </p:tavLst>
                                    </p:anim>
                                    <p:anim calcmode="lin" valueType="num">
                                      <p:cBhvr>
                                        <p:cTn id="101" dur="500" fill="hold"/>
                                        <p:tgtEl>
                                          <p:spTgt spid="21"/>
                                        </p:tgtEl>
                                        <p:attrNameLst>
                                          <p:attrName>ppt_h</p:attrName>
                                        </p:attrNameLst>
                                      </p:cBhvr>
                                      <p:tavLst>
                                        <p:tav tm="0">
                                          <p:val>
                                            <p:fltVal val="0"/>
                                          </p:val>
                                        </p:tav>
                                        <p:tav tm="100000">
                                          <p:val>
                                            <p:strVal val="#ppt_h"/>
                                          </p:val>
                                        </p:tav>
                                      </p:tavLst>
                                    </p:anim>
                                    <p:animEffect transition="in" filter="fade">
                                      <p:cBhvr>
                                        <p:cTn id="102" dur="500"/>
                                        <p:tgtEl>
                                          <p:spTgt spid="21"/>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2"/>
                                        </p:tgtEl>
                                        <p:attrNameLst>
                                          <p:attrName>style.visibility</p:attrName>
                                        </p:attrNameLst>
                                      </p:cBhvr>
                                      <p:to>
                                        <p:strVal val="visible"/>
                                      </p:to>
                                    </p:set>
                                    <p:anim calcmode="lin" valueType="num">
                                      <p:cBhvr>
                                        <p:cTn id="105" dur="500" fill="hold"/>
                                        <p:tgtEl>
                                          <p:spTgt spid="22"/>
                                        </p:tgtEl>
                                        <p:attrNameLst>
                                          <p:attrName>ppt_w</p:attrName>
                                        </p:attrNameLst>
                                      </p:cBhvr>
                                      <p:tavLst>
                                        <p:tav tm="0">
                                          <p:val>
                                            <p:fltVal val="0"/>
                                          </p:val>
                                        </p:tav>
                                        <p:tav tm="100000">
                                          <p:val>
                                            <p:strVal val="#ppt_w"/>
                                          </p:val>
                                        </p:tav>
                                      </p:tavLst>
                                    </p:anim>
                                    <p:anim calcmode="lin" valueType="num">
                                      <p:cBhvr>
                                        <p:cTn id="106" dur="500" fill="hold"/>
                                        <p:tgtEl>
                                          <p:spTgt spid="22"/>
                                        </p:tgtEl>
                                        <p:attrNameLst>
                                          <p:attrName>ppt_h</p:attrName>
                                        </p:attrNameLst>
                                      </p:cBhvr>
                                      <p:tavLst>
                                        <p:tav tm="0">
                                          <p:val>
                                            <p:fltVal val="0"/>
                                          </p:val>
                                        </p:tav>
                                        <p:tav tm="100000">
                                          <p:val>
                                            <p:strVal val="#ppt_h"/>
                                          </p:val>
                                        </p:tav>
                                      </p:tavLst>
                                    </p:anim>
                                    <p:animEffect transition="in" filter="fade">
                                      <p:cBhvr>
                                        <p:cTn id="107" dur="500"/>
                                        <p:tgtEl>
                                          <p:spTgt spid="22"/>
                                        </p:tgtEl>
                                      </p:cBhvr>
                                    </p:animEffect>
                                  </p:childTnLst>
                                </p:cTn>
                              </p:par>
                            </p:childTnLst>
                          </p:cTn>
                        </p:par>
                        <p:par>
                          <p:cTn id="108" fill="hold">
                            <p:stCondLst>
                              <p:cond delay="500"/>
                            </p:stCondLst>
                            <p:childTnLst>
                              <p:par>
                                <p:cTn id="109" presetID="22" presetClass="entr" presetSubtype="8" fill="hold" nodeType="afterEffect">
                                  <p:stCondLst>
                                    <p:cond delay="0"/>
                                  </p:stCondLst>
                                  <p:childTnLst>
                                    <p:set>
                                      <p:cBhvr>
                                        <p:cTn id="110" dur="1" fill="hold">
                                          <p:stCondLst>
                                            <p:cond delay="0"/>
                                          </p:stCondLst>
                                        </p:cTn>
                                        <p:tgtEl>
                                          <p:spTgt spid="64"/>
                                        </p:tgtEl>
                                        <p:attrNameLst>
                                          <p:attrName>style.visibility</p:attrName>
                                        </p:attrNameLst>
                                      </p:cBhvr>
                                      <p:to>
                                        <p:strVal val="visible"/>
                                      </p:to>
                                    </p:set>
                                    <p:animEffect transition="in" filter="wipe(left)">
                                      <p:cBhvr>
                                        <p:cTn id="111" dur="1000"/>
                                        <p:tgtEl>
                                          <p:spTgt spid="64"/>
                                        </p:tgtEl>
                                      </p:cBhvr>
                                    </p:animEffect>
                                  </p:childTnLst>
                                </p:cTn>
                              </p:par>
                            </p:childTnLst>
                          </p:cTn>
                        </p:par>
                        <p:par>
                          <p:cTn id="112" fill="hold">
                            <p:stCondLst>
                              <p:cond delay="1500"/>
                            </p:stCondLst>
                            <p:childTnLst>
                              <p:par>
                                <p:cTn id="113" presetID="10" presetClass="entr" presetSubtype="0" fill="hold" grpId="0" nodeType="after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fade">
                                      <p:cBhvr>
                                        <p:cTn id="115" dur="1000"/>
                                        <p:tgtEl>
                                          <p:spTgt spid="41"/>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16" fill="hold" grpId="0" nodeType="clickEffect">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cBhvr>
                                        <p:cTn id="120" dur="500" fill="hold"/>
                                        <p:tgtEl>
                                          <p:spTgt spid="13"/>
                                        </p:tgtEl>
                                        <p:attrNameLst>
                                          <p:attrName>ppt_w</p:attrName>
                                        </p:attrNameLst>
                                      </p:cBhvr>
                                      <p:tavLst>
                                        <p:tav tm="0">
                                          <p:val>
                                            <p:fltVal val="0"/>
                                          </p:val>
                                        </p:tav>
                                        <p:tav tm="100000">
                                          <p:val>
                                            <p:strVal val="#ppt_w"/>
                                          </p:val>
                                        </p:tav>
                                      </p:tavLst>
                                    </p:anim>
                                    <p:anim calcmode="lin" valueType="num">
                                      <p:cBhvr>
                                        <p:cTn id="121" dur="500" fill="hold"/>
                                        <p:tgtEl>
                                          <p:spTgt spid="13"/>
                                        </p:tgtEl>
                                        <p:attrNameLst>
                                          <p:attrName>ppt_h</p:attrName>
                                        </p:attrNameLst>
                                      </p:cBhvr>
                                      <p:tavLst>
                                        <p:tav tm="0">
                                          <p:val>
                                            <p:fltVal val="0"/>
                                          </p:val>
                                        </p:tav>
                                        <p:tav tm="100000">
                                          <p:val>
                                            <p:strVal val="#ppt_h"/>
                                          </p:val>
                                        </p:tav>
                                      </p:tavLst>
                                    </p:anim>
                                    <p:animEffect transition="in" filter="fade">
                                      <p:cBhvr>
                                        <p:cTn id="122" dur="500"/>
                                        <p:tgtEl>
                                          <p:spTgt spid="13"/>
                                        </p:tgtEl>
                                      </p:cBhvr>
                                    </p:animEffect>
                                  </p:childTnLst>
                                </p:cTn>
                              </p:par>
                            </p:childTnLst>
                          </p:cTn>
                        </p:par>
                        <p:par>
                          <p:cTn id="123" fill="hold">
                            <p:stCondLst>
                              <p:cond delay="500"/>
                            </p:stCondLst>
                            <p:childTnLst>
                              <p:par>
                                <p:cTn id="124" presetID="22" presetClass="entr" presetSubtype="8" fill="hold" nodeType="afterEffect">
                                  <p:stCondLst>
                                    <p:cond delay="0"/>
                                  </p:stCondLst>
                                  <p:childTnLst>
                                    <p:set>
                                      <p:cBhvr>
                                        <p:cTn id="125" dur="1" fill="hold">
                                          <p:stCondLst>
                                            <p:cond delay="0"/>
                                          </p:stCondLst>
                                        </p:cTn>
                                        <p:tgtEl>
                                          <p:spTgt spid="66"/>
                                        </p:tgtEl>
                                        <p:attrNameLst>
                                          <p:attrName>style.visibility</p:attrName>
                                        </p:attrNameLst>
                                      </p:cBhvr>
                                      <p:to>
                                        <p:strVal val="visible"/>
                                      </p:to>
                                    </p:set>
                                    <p:animEffect transition="in" filter="wipe(left)">
                                      <p:cBhvr>
                                        <p:cTn id="126" dur="1000"/>
                                        <p:tgtEl>
                                          <p:spTgt spid="66"/>
                                        </p:tgtEl>
                                      </p:cBhvr>
                                    </p:animEffect>
                                  </p:childTnLst>
                                </p:cTn>
                              </p:par>
                            </p:childTnLst>
                          </p:cTn>
                        </p:par>
                        <p:par>
                          <p:cTn id="127" fill="hold">
                            <p:stCondLst>
                              <p:cond delay="1500"/>
                            </p:stCondLst>
                            <p:childTnLst>
                              <p:par>
                                <p:cTn id="128" presetID="10" presetClass="entr" presetSubtype="0" fill="hold" grpId="0" nodeType="afterEffect">
                                  <p:stCondLst>
                                    <p:cond delay="0"/>
                                  </p:stCondLst>
                                  <p:childTnLst>
                                    <p:set>
                                      <p:cBhvr>
                                        <p:cTn id="129" dur="1" fill="hold">
                                          <p:stCondLst>
                                            <p:cond delay="0"/>
                                          </p:stCondLst>
                                        </p:cTn>
                                        <p:tgtEl>
                                          <p:spTgt spid="42"/>
                                        </p:tgtEl>
                                        <p:attrNameLst>
                                          <p:attrName>style.visibility</p:attrName>
                                        </p:attrNameLst>
                                      </p:cBhvr>
                                      <p:to>
                                        <p:strVal val="visible"/>
                                      </p:to>
                                    </p:set>
                                    <p:animEffect transition="in" filter="fade">
                                      <p:cBhvr>
                                        <p:cTn id="130" dur="1000"/>
                                        <p:tgtEl>
                                          <p:spTgt spid="42"/>
                                        </p:tgtEl>
                                      </p:cBhvr>
                                    </p:animEffect>
                                  </p:childTnLst>
                                </p:cTn>
                              </p:par>
                            </p:childTnLst>
                          </p:cTn>
                        </p:par>
                      </p:childTnLst>
                    </p:cTn>
                  </p:par>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14"/>
                                        </p:tgtEl>
                                        <p:attrNameLst>
                                          <p:attrName>style.visibility</p:attrName>
                                        </p:attrNameLst>
                                      </p:cBhvr>
                                      <p:to>
                                        <p:strVal val="visible"/>
                                      </p:to>
                                    </p:set>
                                    <p:anim calcmode="lin" valueType="num">
                                      <p:cBhvr>
                                        <p:cTn id="135" dur="500" fill="hold"/>
                                        <p:tgtEl>
                                          <p:spTgt spid="14"/>
                                        </p:tgtEl>
                                        <p:attrNameLst>
                                          <p:attrName>ppt_w</p:attrName>
                                        </p:attrNameLst>
                                      </p:cBhvr>
                                      <p:tavLst>
                                        <p:tav tm="0">
                                          <p:val>
                                            <p:fltVal val="0"/>
                                          </p:val>
                                        </p:tav>
                                        <p:tav tm="100000">
                                          <p:val>
                                            <p:strVal val="#ppt_w"/>
                                          </p:val>
                                        </p:tav>
                                      </p:tavLst>
                                    </p:anim>
                                    <p:anim calcmode="lin" valueType="num">
                                      <p:cBhvr>
                                        <p:cTn id="136" dur="500" fill="hold"/>
                                        <p:tgtEl>
                                          <p:spTgt spid="14"/>
                                        </p:tgtEl>
                                        <p:attrNameLst>
                                          <p:attrName>ppt_h</p:attrName>
                                        </p:attrNameLst>
                                      </p:cBhvr>
                                      <p:tavLst>
                                        <p:tav tm="0">
                                          <p:val>
                                            <p:fltVal val="0"/>
                                          </p:val>
                                        </p:tav>
                                        <p:tav tm="100000">
                                          <p:val>
                                            <p:strVal val="#ppt_h"/>
                                          </p:val>
                                        </p:tav>
                                      </p:tavLst>
                                    </p:anim>
                                    <p:animEffect transition="in" filter="fade">
                                      <p:cBhvr>
                                        <p:cTn id="137" dur="500"/>
                                        <p:tgtEl>
                                          <p:spTgt spid="14"/>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15"/>
                                        </p:tgtEl>
                                        <p:attrNameLst>
                                          <p:attrName>style.visibility</p:attrName>
                                        </p:attrNameLst>
                                      </p:cBhvr>
                                      <p:to>
                                        <p:strVal val="visible"/>
                                      </p:to>
                                    </p:set>
                                    <p:anim calcmode="lin" valueType="num">
                                      <p:cBhvr>
                                        <p:cTn id="140" dur="500" fill="hold"/>
                                        <p:tgtEl>
                                          <p:spTgt spid="15"/>
                                        </p:tgtEl>
                                        <p:attrNameLst>
                                          <p:attrName>ppt_w</p:attrName>
                                        </p:attrNameLst>
                                      </p:cBhvr>
                                      <p:tavLst>
                                        <p:tav tm="0">
                                          <p:val>
                                            <p:fltVal val="0"/>
                                          </p:val>
                                        </p:tav>
                                        <p:tav tm="100000">
                                          <p:val>
                                            <p:strVal val="#ppt_w"/>
                                          </p:val>
                                        </p:tav>
                                      </p:tavLst>
                                    </p:anim>
                                    <p:anim calcmode="lin" valueType="num">
                                      <p:cBhvr>
                                        <p:cTn id="141" dur="500" fill="hold"/>
                                        <p:tgtEl>
                                          <p:spTgt spid="15"/>
                                        </p:tgtEl>
                                        <p:attrNameLst>
                                          <p:attrName>ppt_h</p:attrName>
                                        </p:attrNameLst>
                                      </p:cBhvr>
                                      <p:tavLst>
                                        <p:tav tm="0">
                                          <p:val>
                                            <p:fltVal val="0"/>
                                          </p:val>
                                        </p:tav>
                                        <p:tav tm="100000">
                                          <p:val>
                                            <p:strVal val="#ppt_h"/>
                                          </p:val>
                                        </p:tav>
                                      </p:tavLst>
                                    </p:anim>
                                    <p:animEffect transition="in" filter="fade">
                                      <p:cBhvr>
                                        <p:cTn id="142" dur="500"/>
                                        <p:tgtEl>
                                          <p:spTgt spid="15"/>
                                        </p:tgtEl>
                                      </p:cBhvr>
                                    </p:animEffect>
                                  </p:childTnLst>
                                </p:cTn>
                              </p:par>
                            </p:childTnLst>
                          </p:cTn>
                        </p:par>
                        <p:par>
                          <p:cTn id="143" fill="hold">
                            <p:stCondLst>
                              <p:cond delay="500"/>
                            </p:stCondLst>
                            <p:childTnLst>
                              <p:par>
                                <p:cTn id="144" presetID="22" presetClass="entr" presetSubtype="8" fill="hold" nodeType="afterEffect">
                                  <p:stCondLst>
                                    <p:cond delay="0"/>
                                  </p:stCondLst>
                                  <p:childTnLst>
                                    <p:set>
                                      <p:cBhvr>
                                        <p:cTn id="145" dur="1" fill="hold">
                                          <p:stCondLst>
                                            <p:cond delay="0"/>
                                          </p:stCondLst>
                                        </p:cTn>
                                        <p:tgtEl>
                                          <p:spTgt spid="68"/>
                                        </p:tgtEl>
                                        <p:attrNameLst>
                                          <p:attrName>style.visibility</p:attrName>
                                        </p:attrNameLst>
                                      </p:cBhvr>
                                      <p:to>
                                        <p:strVal val="visible"/>
                                      </p:to>
                                    </p:set>
                                    <p:animEffect transition="in" filter="wipe(left)">
                                      <p:cBhvr>
                                        <p:cTn id="146" dur="1000"/>
                                        <p:tgtEl>
                                          <p:spTgt spid="68"/>
                                        </p:tgtEl>
                                      </p:cBhvr>
                                    </p:animEffect>
                                  </p:childTnLst>
                                </p:cTn>
                              </p:par>
                            </p:childTnLst>
                          </p:cTn>
                        </p:par>
                        <p:par>
                          <p:cTn id="147" fill="hold">
                            <p:stCondLst>
                              <p:cond delay="1500"/>
                            </p:stCondLst>
                            <p:childTnLst>
                              <p:par>
                                <p:cTn id="148" presetID="10" presetClass="entr" presetSubtype="0" fill="hold" grpId="0" nodeType="afterEffect">
                                  <p:stCondLst>
                                    <p:cond delay="0"/>
                                  </p:stCondLst>
                                  <p:childTnLst>
                                    <p:set>
                                      <p:cBhvr>
                                        <p:cTn id="149" dur="1" fill="hold">
                                          <p:stCondLst>
                                            <p:cond delay="0"/>
                                          </p:stCondLst>
                                        </p:cTn>
                                        <p:tgtEl>
                                          <p:spTgt spid="43"/>
                                        </p:tgtEl>
                                        <p:attrNameLst>
                                          <p:attrName>style.visibility</p:attrName>
                                        </p:attrNameLst>
                                      </p:cBhvr>
                                      <p:to>
                                        <p:strVal val="visible"/>
                                      </p:to>
                                    </p:set>
                                    <p:animEffect transition="in" filter="fade">
                                      <p:cBhvr>
                                        <p:cTn id="150" dur="1000"/>
                                        <p:tgtEl>
                                          <p:spTgt spid="43"/>
                                        </p:tgtEl>
                                      </p:cBhvr>
                                    </p:animEffect>
                                  </p:childTnLst>
                                </p:cTn>
                              </p:par>
                            </p:childTnLst>
                          </p:cTn>
                        </p:par>
                      </p:childTnLst>
                    </p:cTn>
                  </p:par>
                  <p:par>
                    <p:cTn id="151" fill="hold">
                      <p:stCondLst>
                        <p:cond delay="indefinite"/>
                      </p:stCondLst>
                      <p:childTnLst>
                        <p:par>
                          <p:cTn id="152" fill="hold">
                            <p:stCondLst>
                              <p:cond delay="0"/>
                            </p:stCondLst>
                            <p:childTnLst>
                              <p:par>
                                <p:cTn id="153" presetID="53" presetClass="entr" presetSubtype="16" fill="hold" grpId="0" nodeType="clickEffect">
                                  <p:stCondLst>
                                    <p:cond delay="0"/>
                                  </p:stCondLst>
                                  <p:childTnLst>
                                    <p:set>
                                      <p:cBhvr>
                                        <p:cTn id="154" dur="1" fill="hold">
                                          <p:stCondLst>
                                            <p:cond delay="0"/>
                                          </p:stCondLst>
                                        </p:cTn>
                                        <p:tgtEl>
                                          <p:spTgt spid="16"/>
                                        </p:tgtEl>
                                        <p:attrNameLst>
                                          <p:attrName>style.visibility</p:attrName>
                                        </p:attrNameLst>
                                      </p:cBhvr>
                                      <p:to>
                                        <p:strVal val="visible"/>
                                      </p:to>
                                    </p:set>
                                    <p:anim calcmode="lin" valueType="num">
                                      <p:cBhvr>
                                        <p:cTn id="155" dur="500" fill="hold"/>
                                        <p:tgtEl>
                                          <p:spTgt spid="16"/>
                                        </p:tgtEl>
                                        <p:attrNameLst>
                                          <p:attrName>ppt_w</p:attrName>
                                        </p:attrNameLst>
                                      </p:cBhvr>
                                      <p:tavLst>
                                        <p:tav tm="0">
                                          <p:val>
                                            <p:fltVal val="0"/>
                                          </p:val>
                                        </p:tav>
                                        <p:tav tm="100000">
                                          <p:val>
                                            <p:strVal val="#ppt_w"/>
                                          </p:val>
                                        </p:tav>
                                      </p:tavLst>
                                    </p:anim>
                                    <p:anim calcmode="lin" valueType="num">
                                      <p:cBhvr>
                                        <p:cTn id="156" dur="500" fill="hold"/>
                                        <p:tgtEl>
                                          <p:spTgt spid="16"/>
                                        </p:tgtEl>
                                        <p:attrNameLst>
                                          <p:attrName>ppt_h</p:attrName>
                                        </p:attrNameLst>
                                      </p:cBhvr>
                                      <p:tavLst>
                                        <p:tav tm="0">
                                          <p:val>
                                            <p:fltVal val="0"/>
                                          </p:val>
                                        </p:tav>
                                        <p:tav tm="100000">
                                          <p:val>
                                            <p:strVal val="#ppt_h"/>
                                          </p:val>
                                        </p:tav>
                                      </p:tavLst>
                                    </p:anim>
                                    <p:animEffect transition="in" filter="fade">
                                      <p:cBhvr>
                                        <p:cTn id="157" dur="500"/>
                                        <p:tgtEl>
                                          <p:spTgt spid="16"/>
                                        </p:tgtEl>
                                      </p:cBhvr>
                                    </p:animEffect>
                                  </p:childTnLst>
                                </p:cTn>
                              </p:par>
                            </p:childTnLst>
                          </p:cTn>
                        </p:par>
                        <p:par>
                          <p:cTn id="158" fill="hold">
                            <p:stCondLst>
                              <p:cond delay="500"/>
                            </p:stCondLst>
                            <p:childTnLst>
                              <p:par>
                                <p:cTn id="159" presetID="22" presetClass="entr" presetSubtype="1" fill="hold" nodeType="afterEffect">
                                  <p:stCondLst>
                                    <p:cond delay="0"/>
                                  </p:stCondLst>
                                  <p:childTnLst>
                                    <p:set>
                                      <p:cBhvr>
                                        <p:cTn id="160" dur="1" fill="hold">
                                          <p:stCondLst>
                                            <p:cond delay="0"/>
                                          </p:stCondLst>
                                        </p:cTn>
                                        <p:tgtEl>
                                          <p:spTgt spid="70"/>
                                        </p:tgtEl>
                                        <p:attrNameLst>
                                          <p:attrName>style.visibility</p:attrName>
                                        </p:attrNameLst>
                                      </p:cBhvr>
                                      <p:to>
                                        <p:strVal val="visible"/>
                                      </p:to>
                                    </p:set>
                                    <p:animEffect transition="in" filter="wipe(up)">
                                      <p:cBhvr>
                                        <p:cTn id="161" dur="1000"/>
                                        <p:tgtEl>
                                          <p:spTgt spid="70"/>
                                        </p:tgtEl>
                                      </p:cBhvr>
                                    </p:animEffect>
                                  </p:childTnLst>
                                </p:cTn>
                              </p:par>
                            </p:childTnLst>
                          </p:cTn>
                        </p:par>
                        <p:par>
                          <p:cTn id="162" fill="hold">
                            <p:stCondLst>
                              <p:cond delay="1500"/>
                            </p:stCondLst>
                            <p:childTnLst>
                              <p:par>
                                <p:cTn id="163" presetID="10" presetClass="entr" presetSubtype="0" fill="hold" grpId="0" nodeType="afterEffect">
                                  <p:stCondLst>
                                    <p:cond delay="0"/>
                                  </p:stCondLst>
                                  <p:childTnLst>
                                    <p:set>
                                      <p:cBhvr>
                                        <p:cTn id="164" dur="1" fill="hold">
                                          <p:stCondLst>
                                            <p:cond delay="0"/>
                                          </p:stCondLst>
                                        </p:cTn>
                                        <p:tgtEl>
                                          <p:spTgt spid="44"/>
                                        </p:tgtEl>
                                        <p:attrNameLst>
                                          <p:attrName>style.visibility</p:attrName>
                                        </p:attrNameLst>
                                      </p:cBhvr>
                                      <p:to>
                                        <p:strVal val="visible"/>
                                      </p:to>
                                    </p:set>
                                    <p:animEffect transition="in" filter="fade">
                                      <p:cBhvr>
                                        <p:cTn id="165" dur="1000"/>
                                        <p:tgtEl>
                                          <p:spTgt spid="44"/>
                                        </p:tgtEl>
                                      </p:cBhvr>
                                    </p:animEffect>
                                  </p:childTnLst>
                                </p:cTn>
                              </p:par>
                            </p:childTnLst>
                          </p:cTn>
                        </p:par>
                      </p:childTnLst>
                    </p:cTn>
                  </p:par>
                  <p:par>
                    <p:cTn id="166" fill="hold">
                      <p:stCondLst>
                        <p:cond delay="indefinite"/>
                      </p:stCondLst>
                      <p:childTnLst>
                        <p:par>
                          <p:cTn id="167" fill="hold">
                            <p:stCondLst>
                              <p:cond delay="0"/>
                            </p:stCondLst>
                            <p:childTnLst>
                              <p:par>
                                <p:cTn id="168" presetID="53" presetClass="entr" presetSubtype="16" fill="hold" grpId="0" nodeType="clickEffect">
                                  <p:stCondLst>
                                    <p:cond delay="0"/>
                                  </p:stCondLst>
                                  <p:childTnLst>
                                    <p:set>
                                      <p:cBhvr>
                                        <p:cTn id="169" dur="1" fill="hold">
                                          <p:stCondLst>
                                            <p:cond delay="0"/>
                                          </p:stCondLst>
                                        </p:cTn>
                                        <p:tgtEl>
                                          <p:spTgt spid="17"/>
                                        </p:tgtEl>
                                        <p:attrNameLst>
                                          <p:attrName>style.visibility</p:attrName>
                                        </p:attrNameLst>
                                      </p:cBhvr>
                                      <p:to>
                                        <p:strVal val="visible"/>
                                      </p:to>
                                    </p:set>
                                    <p:anim calcmode="lin" valueType="num">
                                      <p:cBhvr>
                                        <p:cTn id="170" dur="500" fill="hold"/>
                                        <p:tgtEl>
                                          <p:spTgt spid="17"/>
                                        </p:tgtEl>
                                        <p:attrNameLst>
                                          <p:attrName>ppt_w</p:attrName>
                                        </p:attrNameLst>
                                      </p:cBhvr>
                                      <p:tavLst>
                                        <p:tav tm="0">
                                          <p:val>
                                            <p:fltVal val="0"/>
                                          </p:val>
                                        </p:tav>
                                        <p:tav tm="100000">
                                          <p:val>
                                            <p:strVal val="#ppt_w"/>
                                          </p:val>
                                        </p:tav>
                                      </p:tavLst>
                                    </p:anim>
                                    <p:anim calcmode="lin" valueType="num">
                                      <p:cBhvr>
                                        <p:cTn id="171" dur="500" fill="hold"/>
                                        <p:tgtEl>
                                          <p:spTgt spid="17"/>
                                        </p:tgtEl>
                                        <p:attrNameLst>
                                          <p:attrName>ppt_h</p:attrName>
                                        </p:attrNameLst>
                                      </p:cBhvr>
                                      <p:tavLst>
                                        <p:tav tm="0">
                                          <p:val>
                                            <p:fltVal val="0"/>
                                          </p:val>
                                        </p:tav>
                                        <p:tav tm="100000">
                                          <p:val>
                                            <p:strVal val="#ppt_h"/>
                                          </p:val>
                                        </p:tav>
                                      </p:tavLst>
                                    </p:anim>
                                    <p:animEffect transition="in" filter="fade">
                                      <p:cBhvr>
                                        <p:cTn id="172" dur="500"/>
                                        <p:tgtEl>
                                          <p:spTgt spid="17"/>
                                        </p:tgtEl>
                                      </p:cBhvr>
                                    </p:animEffect>
                                  </p:childTnLst>
                                </p:cTn>
                              </p:par>
                              <p:par>
                                <p:cTn id="173" presetID="53" presetClass="entr" presetSubtype="16" fill="hold" grpId="0" nodeType="withEffect">
                                  <p:stCondLst>
                                    <p:cond delay="0"/>
                                  </p:stCondLst>
                                  <p:childTnLst>
                                    <p:set>
                                      <p:cBhvr>
                                        <p:cTn id="174" dur="1" fill="hold">
                                          <p:stCondLst>
                                            <p:cond delay="0"/>
                                          </p:stCondLst>
                                        </p:cTn>
                                        <p:tgtEl>
                                          <p:spTgt spid="18"/>
                                        </p:tgtEl>
                                        <p:attrNameLst>
                                          <p:attrName>style.visibility</p:attrName>
                                        </p:attrNameLst>
                                      </p:cBhvr>
                                      <p:to>
                                        <p:strVal val="visible"/>
                                      </p:to>
                                    </p:set>
                                    <p:anim calcmode="lin" valueType="num">
                                      <p:cBhvr>
                                        <p:cTn id="175" dur="500" fill="hold"/>
                                        <p:tgtEl>
                                          <p:spTgt spid="18"/>
                                        </p:tgtEl>
                                        <p:attrNameLst>
                                          <p:attrName>ppt_w</p:attrName>
                                        </p:attrNameLst>
                                      </p:cBhvr>
                                      <p:tavLst>
                                        <p:tav tm="0">
                                          <p:val>
                                            <p:fltVal val="0"/>
                                          </p:val>
                                        </p:tav>
                                        <p:tav tm="100000">
                                          <p:val>
                                            <p:strVal val="#ppt_w"/>
                                          </p:val>
                                        </p:tav>
                                      </p:tavLst>
                                    </p:anim>
                                    <p:anim calcmode="lin" valueType="num">
                                      <p:cBhvr>
                                        <p:cTn id="176" dur="500" fill="hold"/>
                                        <p:tgtEl>
                                          <p:spTgt spid="18"/>
                                        </p:tgtEl>
                                        <p:attrNameLst>
                                          <p:attrName>ppt_h</p:attrName>
                                        </p:attrNameLst>
                                      </p:cBhvr>
                                      <p:tavLst>
                                        <p:tav tm="0">
                                          <p:val>
                                            <p:fltVal val="0"/>
                                          </p:val>
                                        </p:tav>
                                        <p:tav tm="100000">
                                          <p:val>
                                            <p:strVal val="#ppt_h"/>
                                          </p:val>
                                        </p:tav>
                                      </p:tavLst>
                                    </p:anim>
                                    <p:animEffect transition="in" filter="fade">
                                      <p:cBhvr>
                                        <p:cTn id="177" dur="500"/>
                                        <p:tgtEl>
                                          <p:spTgt spid="18"/>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19"/>
                                        </p:tgtEl>
                                        <p:attrNameLst>
                                          <p:attrName>style.visibility</p:attrName>
                                        </p:attrNameLst>
                                      </p:cBhvr>
                                      <p:to>
                                        <p:strVal val="visible"/>
                                      </p:to>
                                    </p:set>
                                    <p:anim calcmode="lin" valueType="num">
                                      <p:cBhvr>
                                        <p:cTn id="180" dur="500" fill="hold"/>
                                        <p:tgtEl>
                                          <p:spTgt spid="19"/>
                                        </p:tgtEl>
                                        <p:attrNameLst>
                                          <p:attrName>ppt_w</p:attrName>
                                        </p:attrNameLst>
                                      </p:cBhvr>
                                      <p:tavLst>
                                        <p:tav tm="0">
                                          <p:val>
                                            <p:fltVal val="0"/>
                                          </p:val>
                                        </p:tav>
                                        <p:tav tm="100000">
                                          <p:val>
                                            <p:strVal val="#ppt_w"/>
                                          </p:val>
                                        </p:tav>
                                      </p:tavLst>
                                    </p:anim>
                                    <p:anim calcmode="lin" valueType="num">
                                      <p:cBhvr>
                                        <p:cTn id="181" dur="500" fill="hold"/>
                                        <p:tgtEl>
                                          <p:spTgt spid="19"/>
                                        </p:tgtEl>
                                        <p:attrNameLst>
                                          <p:attrName>ppt_h</p:attrName>
                                        </p:attrNameLst>
                                      </p:cBhvr>
                                      <p:tavLst>
                                        <p:tav tm="0">
                                          <p:val>
                                            <p:fltVal val="0"/>
                                          </p:val>
                                        </p:tav>
                                        <p:tav tm="100000">
                                          <p:val>
                                            <p:strVal val="#ppt_h"/>
                                          </p:val>
                                        </p:tav>
                                      </p:tavLst>
                                    </p:anim>
                                    <p:animEffect transition="in" filter="fade">
                                      <p:cBhvr>
                                        <p:cTn id="182" dur="500"/>
                                        <p:tgtEl>
                                          <p:spTgt spid="19"/>
                                        </p:tgtEl>
                                      </p:cBhvr>
                                    </p:animEffect>
                                  </p:childTnLst>
                                </p:cTn>
                              </p:par>
                              <p:par>
                                <p:cTn id="183" presetID="53" presetClass="entr" presetSubtype="16" fill="hold" grpId="0" nodeType="withEffect">
                                  <p:stCondLst>
                                    <p:cond delay="0"/>
                                  </p:stCondLst>
                                  <p:childTnLst>
                                    <p:set>
                                      <p:cBhvr>
                                        <p:cTn id="184" dur="1" fill="hold">
                                          <p:stCondLst>
                                            <p:cond delay="0"/>
                                          </p:stCondLst>
                                        </p:cTn>
                                        <p:tgtEl>
                                          <p:spTgt spid="23"/>
                                        </p:tgtEl>
                                        <p:attrNameLst>
                                          <p:attrName>style.visibility</p:attrName>
                                        </p:attrNameLst>
                                      </p:cBhvr>
                                      <p:to>
                                        <p:strVal val="visible"/>
                                      </p:to>
                                    </p:set>
                                    <p:anim calcmode="lin" valueType="num">
                                      <p:cBhvr>
                                        <p:cTn id="185" dur="500" fill="hold"/>
                                        <p:tgtEl>
                                          <p:spTgt spid="23"/>
                                        </p:tgtEl>
                                        <p:attrNameLst>
                                          <p:attrName>ppt_w</p:attrName>
                                        </p:attrNameLst>
                                      </p:cBhvr>
                                      <p:tavLst>
                                        <p:tav tm="0">
                                          <p:val>
                                            <p:fltVal val="0"/>
                                          </p:val>
                                        </p:tav>
                                        <p:tav tm="100000">
                                          <p:val>
                                            <p:strVal val="#ppt_w"/>
                                          </p:val>
                                        </p:tav>
                                      </p:tavLst>
                                    </p:anim>
                                    <p:anim calcmode="lin" valueType="num">
                                      <p:cBhvr>
                                        <p:cTn id="186" dur="500" fill="hold"/>
                                        <p:tgtEl>
                                          <p:spTgt spid="23"/>
                                        </p:tgtEl>
                                        <p:attrNameLst>
                                          <p:attrName>ppt_h</p:attrName>
                                        </p:attrNameLst>
                                      </p:cBhvr>
                                      <p:tavLst>
                                        <p:tav tm="0">
                                          <p:val>
                                            <p:fltVal val="0"/>
                                          </p:val>
                                        </p:tav>
                                        <p:tav tm="100000">
                                          <p:val>
                                            <p:strVal val="#ppt_h"/>
                                          </p:val>
                                        </p:tav>
                                      </p:tavLst>
                                    </p:anim>
                                    <p:animEffect transition="in" filter="fade">
                                      <p:cBhvr>
                                        <p:cTn id="187" dur="500"/>
                                        <p:tgtEl>
                                          <p:spTgt spid="23"/>
                                        </p:tgtEl>
                                      </p:cBhvr>
                                    </p:animEffect>
                                  </p:childTnLst>
                                </p:cTn>
                              </p:par>
                            </p:childTnLst>
                          </p:cTn>
                        </p:par>
                        <p:par>
                          <p:cTn id="188" fill="hold">
                            <p:stCondLst>
                              <p:cond delay="500"/>
                            </p:stCondLst>
                            <p:childTnLst>
                              <p:par>
                                <p:cTn id="189" presetID="22" presetClass="entr" presetSubtype="8" fill="hold" nodeType="afterEffect">
                                  <p:stCondLst>
                                    <p:cond delay="0"/>
                                  </p:stCondLst>
                                  <p:childTnLst>
                                    <p:set>
                                      <p:cBhvr>
                                        <p:cTn id="190" dur="1" fill="hold">
                                          <p:stCondLst>
                                            <p:cond delay="0"/>
                                          </p:stCondLst>
                                        </p:cTn>
                                        <p:tgtEl>
                                          <p:spTgt spid="72"/>
                                        </p:tgtEl>
                                        <p:attrNameLst>
                                          <p:attrName>style.visibility</p:attrName>
                                        </p:attrNameLst>
                                      </p:cBhvr>
                                      <p:to>
                                        <p:strVal val="visible"/>
                                      </p:to>
                                    </p:set>
                                    <p:animEffect transition="in" filter="wipe(left)">
                                      <p:cBhvr>
                                        <p:cTn id="191" dur="500"/>
                                        <p:tgtEl>
                                          <p:spTgt spid="72"/>
                                        </p:tgtEl>
                                      </p:cBhvr>
                                    </p:animEffect>
                                  </p:childTnLst>
                                </p:cTn>
                              </p:par>
                              <p:par>
                                <p:cTn id="192" presetID="22" presetClass="entr" presetSubtype="8" fill="hold" nodeType="withEffect">
                                  <p:stCondLst>
                                    <p:cond delay="0"/>
                                  </p:stCondLst>
                                  <p:childTnLst>
                                    <p:set>
                                      <p:cBhvr>
                                        <p:cTn id="193" dur="1" fill="hold">
                                          <p:stCondLst>
                                            <p:cond delay="0"/>
                                          </p:stCondLst>
                                        </p:cTn>
                                        <p:tgtEl>
                                          <p:spTgt spid="74"/>
                                        </p:tgtEl>
                                        <p:attrNameLst>
                                          <p:attrName>style.visibility</p:attrName>
                                        </p:attrNameLst>
                                      </p:cBhvr>
                                      <p:to>
                                        <p:strVal val="visible"/>
                                      </p:to>
                                    </p:set>
                                    <p:animEffect transition="in" filter="wipe(left)">
                                      <p:cBhvr>
                                        <p:cTn id="194" dur="1000"/>
                                        <p:tgtEl>
                                          <p:spTgt spid="74"/>
                                        </p:tgtEl>
                                      </p:cBhvr>
                                    </p:animEffect>
                                  </p:childTnLst>
                                </p:cTn>
                              </p:par>
                              <p:par>
                                <p:cTn id="195" presetID="22" presetClass="entr" presetSubtype="8" fill="hold" nodeType="withEffect">
                                  <p:stCondLst>
                                    <p:cond delay="0"/>
                                  </p:stCondLst>
                                  <p:childTnLst>
                                    <p:set>
                                      <p:cBhvr>
                                        <p:cTn id="196" dur="1" fill="hold">
                                          <p:stCondLst>
                                            <p:cond delay="0"/>
                                          </p:stCondLst>
                                        </p:cTn>
                                        <p:tgtEl>
                                          <p:spTgt spid="76"/>
                                        </p:tgtEl>
                                        <p:attrNameLst>
                                          <p:attrName>style.visibility</p:attrName>
                                        </p:attrNameLst>
                                      </p:cBhvr>
                                      <p:to>
                                        <p:strVal val="visible"/>
                                      </p:to>
                                    </p:set>
                                    <p:animEffect transition="in" filter="wipe(left)">
                                      <p:cBhvr>
                                        <p:cTn id="197" dur="1000"/>
                                        <p:tgtEl>
                                          <p:spTgt spid="76"/>
                                        </p:tgtEl>
                                      </p:cBhvr>
                                    </p:animEffect>
                                  </p:childTnLst>
                                </p:cTn>
                              </p:par>
                              <p:par>
                                <p:cTn id="198" presetID="22" presetClass="entr" presetSubtype="8" fill="hold" nodeType="withEffect">
                                  <p:stCondLst>
                                    <p:cond delay="0"/>
                                  </p:stCondLst>
                                  <p:childTnLst>
                                    <p:set>
                                      <p:cBhvr>
                                        <p:cTn id="199" dur="1" fill="hold">
                                          <p:stCondLst>
                                            <p:cond delay="0"/>
                                          </p:stCondLst>
                                        </p:cTn>
                                        <p:tgtEl>
                                          <p:spTgt spid="78"/>
                                        </p:tgtEl>
                                        <p:attrNameLst>
                                          <p:attrName>style.visibility</p:attrName>
                                        </p:attrNameLst>
                                      </p:cBhvr>
                                      <p:to>
                                        <p:strVal val="visible"/>
                                      </p:to>
                                    </p:set>
                                    <p:animEffect transition="in" filter="wipe(left)">
                                      <p:cBhvr>
                                        <p:cTn id="200" dur="1000"/>
                                        <p:tgtEl>
                                          <p:spTgt spid="78"/>
                                        </p:tgtEl>
                                      </p:cBhvr>
                                    </p:animEffect>
                                  </p:childTnLst>
                                </p:cTn>
                              </p:par>
                            </p:childTnLst>
                          </p:cTn>
                        </p:par>
                        <p:par>
                          <p:cTn id="201" fill="hold">
                            <p:stCondLst>
                              <p:cond delay="1500"/>
                            </p:stCondLst>
                            <p:childTnLst>
                              <p:par>
                                <p:cTn id="202" presetID="10" presetClass="entr" presetSubtype="0" fill="hold" grpId="0" nodeType="afterEffect">
                                  <p:stCondLst>
                                    <p:cond delay="0"/>
                                  </p:stCondLst>
                                  <p:childTnLst>
                                    <p:set>
                                      <p:cBhvr>
                                        <p:cTn id="203" dur="1" fill="hold">
                                          <p:stCondLst>
                                            <p:cond delay="0"/>
                                          </p:stCondLst>
                                        </p:cTn>
                                        <p:tgtEl>
                                          <p:spTgt spid="45"/>
                                        </p:tgtEl>
                                        <p:attrNameLst>
                                          <p:attrName>style.visibility</p:attrName>
                                        </p:attrNameLst>
                                      </p:cBhvr>
                                      <p:to>
                                        <p:strVal val="visible"/>
                                      </p:to>
                                    </p:set>
                                    <p:animEffect transition="in" filter="fade">
                                      <p:cBhvr>
                                        <p:cTn id="204" dur="1000"/>
                                        <p:tgtEl>
                                          <p:spTgt spid="45"/>
                                        </p:tgtEl>
                                      </p:cBhvr>
                                    </p:animEffect>
                                  </p:childTnLst>
                                </p:cTn>
                              </p:par>
                            </p:childTnLst>
                          </p:cTn>
                        </p:par>
                      </p:childTnLst>
                    </p:cTn>
                  </p:par>
                  <p:par>
                    <p:cTn id="205" fill="hold">
                      <p:stCondLst>
                        <p:cond delay="indefinite"/>
                      </p:stCondLst>
                      <p:childTnLst>
                        <p:par>
                          <p:cTn id="206" fill="hold">
                            <p:stCondLst>
                              <p:cond delay="0"/>
                            </p:stCondLst>
                            <p:childTnLst>
                              <p:par>
                                <p:cTn id="207" presetID="53" presetClass="entr" presetSubtype="16" fill="hold" grpId="0" nodeType="clickEffect">
                                  <p:stCondLst>
                                    <p:cond delay="0"/>
                                  </p:stCondLst>
                                  <p:childTnLst>
                                    <p:set>
                                      <p:cBhvr>
                                        <p:cTn id="208" dur="1" fill="hold">
                                          <p:stCondLst>
                                            <p:cond delay="0"/>
                                          </p:stCondLst>
                                        </p:cTn>
                                        <p:tgtEl>
                                          <p:spTgt spid="20"/>
                                        </p:tgtEl>
                                        <p:attrNameLst>
                                          <p:attrName>style.visibility</p:attrName>
                                        </p:attrNameLst>
                                      </p:cBhvr>
                                      <p:to>
                                        <p:strVal val="visible"/>
                                      </p:to>
                                    </p:set>
                                    <p:anim calcmode="lin" valueType="num">
                                      <p:cBhvr>
                                        <p:cTn id="209" dur="500" fill="hold"/>
                                        <p:tgtEl>
                                          <p:spTgt spid="20"/>
                                        </p:tgtEl>
                                        <p:attrNameLst>
                                          <p:attrName>ppt_w</p:attrName>
                                        </p:attrNameLst>
                                      </p:cBhvr>
                                      <p:tavLst>
                                        <p:tav tm="0">
                                          <p:val>
                                            <p:fltVal val="0"/>
                                          </p:val>
                                        </p:tav>
                                        <p:tav tm="100000">
                                          <p:val>
                                            <p:strVal val="#ppt_w"/>
                                          </p:val>
                                        </p:tav>
                                      </p:tavLst>
                                    </p:anim>
                                    <p:anim calcmode="lin" valueType="num">
                                      <p:cBhvr>
                                        <p:cTn id="210" dur="500" fill="hold"/>
                                        <p:tgtEl>
                                          <p:spTgt spid="20"/>
                                        </p:tgtEl>
                                        <p:attrNameLst>
                                          <p:attrName>ppt_h</p:attrName>
                                        </p:attrNameLst>
                                      </p:cBhvr>
                                      <p:tavLst>
                                        <p:tav tm="0">
                                          <p:val>
                                            <p:fltVal val="0"/>
                                          </p:val>
                                        </p:tav>
                                        <p:tav tm="100000">
                                          <p:val>
                                            <p:strVal val="#ppt_h"/>
                                          </p:val>
                                        </p:tav>
                                      </p:tavLst>
                                    </p:anim>
                                    <p:animEffect transition="in" filter="fade">
                                      <p:cBhvr>
                                        <p:cTn id="211" dur="500"/>
                                        <p:tgtEl>
                                          <p:spTgt spid="20"/>
                                        </p:tgtEl>
                                      </p:cBhvr>
                                    </p:animEffect>
                                  </p:childTnLst>
                                </p:cTn>
                              </p:par>
                            </p:childTnLst>
                          </p:cTn>
                        </p:par>
                        <p:par>
                          <p:cTn id="212" fill="hold">
                            <p:stCondLst>
                              <p:cond delay="500"/>
                            </p:stCondLst>
                            <p:childTnLst>
                              <p:par>
                                <p:cTn id="213" presetID="22" presetClass="entr" presetSubtype="8" fill="hold" nodeType="afterEffect">
                                  <p:stCondLst>
                                    <p:cond delay="0"/>
                                  </p:stCondLst>
                                  <p:childTnLst>
                                    <p:set>
                                      <p:cBhvr>
                                        <p:cTn id="214" dur="1" fill="hold">
                                          <p:stCondLst>
                                            <p:cond delay="0"/>
                                          </p:stCondLst>
                                        </p:cTn>
                                        <p:tgtEl>
                                          <p:spTgt spid="80"/>
                                        </p:tgtEl>
                                        <p:attrNameLst>
                                          <p:attrName>style.visibility</p:attrName>
                                        </p:attrNameLst>
                                      </p:cBhvr>
                                      <p:to>
                                        <p:strVal val="visible"/>
                                      </p:to>
                                    </p:set>
                                    <p:animEffect transition="in" filter="wipe(left)">
                                      <p:cBhvr>
                                        <p:cTn id="215" dur="1000"/>
                                        <p:tgtEl>
                                          <p:spTgt spid="80"/>
                                        </p:tgtEl>
                                      </p:cBhvr>
                                    </p:animEffect>
                                  </p:childTnLst>
                                </p:cTn>
                              </p:par>
                            </p:childTnLst>
                          </p:cTn>
                        </p:par>
                        <p:par>
                          <p:cTn id="216" fill="hold">
                            <p:stCondLst>
                              <p:cond delay="1500"/>
                            </p:stCondLst>
                            <p:childTnLst>
                              <p:par>
                                <p:cTn id="217" presetID="10" presetClass="entr" presetSubtype="0" fill="hold" grpId="0" nodeType="afterEffect">
                                  <p:stCondLst>
                                    <p:cond delay="0"/>
                                  </p:stCondLst>
                                  <p:childTnLst>
                                    <p:set>
                                      <p:cBhvr>
                                        <p:cTn id="218" dur="1" fill="hold">
                                          <p:stCondLst>
                                            <p:cond delay="0"/>
                                          </p:stCondLst>
                                        </p:cTn>
                                        <p:tgtEl>
                                          <p:spTgt spid="46"/>
                                        </p:tgtEl>
                                        <p:attrNameLst>
                                          <p:attrName>style.visibility</p:attrName>
                                        </p:attrNameLst>
                                      </p:cBhvr>
                                      <p:to>
                                        <p:strVal val="visible"/>
                                      </p:to>
                                    </p:set>
                                    <p:animEffect transition="in" filter="fade">
                                      <p:cBhvr>
                                        <p:cTn id="219" dur="1000"/>
                                        <p:tgtEl>
                                          <p:spTgt spid="46"/>
                                        </p:tgtEl>
                                      </p:cBhvr>
                                    </p:animEffect>
                                  </p:childTnLst>
                                </p:cTn>
                              </p:par>
                              <p:par>
                                <p:cTn id="220" presetID="22" presetClass="entr" presetSubtype="8" fill="hold" nodeType="withEffect">
                                  <p:stCondLst>
                                    <p:cond delay="0"/>
                                  </p:stCondLst>
                                  <p:childTnLst>
                                    <p:set>
                                      <p:cBhvr>
                                        <p:cTn id="221" dur="1" fill="hold">
                                          <p:stCondLst>
                                            <p:cond delay="0"/>
                                          </p:stCondLst>
                                        </p:cTn>
                                        <p:tgtEl>
                                          <p:spTgt spid="82"/>
                                        </p:tgtEl>
                                        <p:attrNameLst>
                                          <p:attrName>style.visibility</p:attrName>
                                        </p:attrNameLst>
                                      </p:cBhvr>
                                      <p:to>
                                        <p:strVal val="visible"/>
                                      </p:to>
                                    </p:set>
                                    <p:animEffect transition="in" filter="wipe(left)">
                                      <p:cBhvr>
                                        <p:cTn id="222"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6" grpId="0"/>
      <p:bldP spid="27" grpId="0"/>
      <p:bldP spid="28" grpId="0"/>
      <p:bldP spid="29" grpId="0"/>
      <p:bldP spid="32" grpId="0"/>
      <p:bldP spid="34" grpId="0"/>
      <p:bldP spid="39" grpId="0"/>
      <p:bldP spid="40" grpId="0"/>
      <p:bldP spid="41" grpId="0"/>
      <p:bldP spid="42" grpId="0"/>
      <p:bldP spid="43" grpId="0"/>
      <p:bldP spid="44" grpId="0"/>
      <p:bldP spid="45" grpId="0"/>
      <p:bldP spid="46" grpId="0"/>
      <p:bldP spid="4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24365</TotalTime>
  <Words>9997</Words>
  <Application>Microsoft Office PowerPoint</Application>
  <PresentationFormat>Widescreen</PresentationFormat>
  <Paragraphs>533</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Britannic Bold</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241</cp:revision>
  <dcterms:created xsi:type="dcterms:W3CDTF">2020-12-18T15:17:12Z</dcterms:created>
  <dcterms:modified xsi:type="dcterms:W3CDTF">2021-03-05T18:25:22Z</dcterms:modified>
</cp:coreProperties>
</file>