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61" r:id="rId5"/>
    <p:sldId id="260" r:id="rId6"/>
    <p:sldId id="262" r:id="rId7"/>
    <p:sldId id="278" r:id="rId8"/>
    <p:sldId id="280" r:id="rId9"/>
    <p:sldId id="281" r:id="rId10"/>
    <p:sldId id="282" r:id="rId11"/>
    <p:sldId id="287" r:id="rId12"/>
    <p:sldId id="283" r:id="rId13"/>
    <p:sldId id="290" r:id="rId14"/>
    <p:sldId id="305" r:id="rId15"/>
    <p:sldId id="259" r:id="rId16"/>
    <p:sldId id="263" r:id="rId17"/>
    <p:sldId id="264" r:id="rId18"/>
    <p:sldId id="265" r:id="rId19"/>
    <p:sldId id="266" r:id="rId20"/>
    <p:sldId id="267" r:id="rId21"/>
    <p:sldId id="268" r:id="rId22"/>
    <p:sldId id="271" r:id="rId23"/>
    <p:sldId id="269" r:id="rId24"/>
    <p:sldId id="288" r:id="rId25"/>
    <p:sldId id="284" r:id="rId26"/>
    <p:sldId id="291" r:id="rId27"/>
    <p:sldId id="272" r:id="rId28"/>
    <p:sldId id="306" r:id="rId29"/>
    <p:sldId id="270" r:id="rId30"/>
    <p:sldId id="276" r:id="rId31"/>
    <p:sldId id="277" r:id="rId32"/>
    <p:sldId id="279" r:id="rId33"/>
    <p:sldId id="292" r:id="rId34"/>
    <p:sldId id="289" r:id="rId35"/>
    <p:sldId id="293" r:id="rId36"/>
    <p:sldId id="294" r:id="rId37"/>
    <p:sldId id="302" r:id="rId38"/>
    <p:sldId id="303" r:id="rId39"/>
    <p:sldId id="304" r:id="rId4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3300"/>
    <a:srgbClr val="FFFFFF"/>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95" autoAdjust="0"/>
    <p:restoredTop sz="94660"/>
  </p:normalViewPr>
  <p:slideViewPr>
    <p:cSldViewPr snapToGrid="0" showGuides="1">
      <p:cViewPr varScale="1">
        <p:scale>
          <a:sx n="108" d="100"/>
          <a:sy n="108" d="100"/>
        </p:scale>
        <p:origin x="888" y="108"/>
      </p:cViewPr>
      <p:guideLst>
        <p:guide orient="horz" pos="2160"/>
        <p:guide pos="3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9DAA-453D-4D53-8904-F2CF11B57300}"/>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150846EA-AC0D-4C33-870F-641D60920F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6DA5BFF-5F5D-49F9-9610-2764C3B6CB3A}"/>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5" name="Footer Placeholder 4">
            <a:extLst>
              <a:ext uri="{FF2B5EF4-FFF2-40B4-BE49-F238E27FC236}">
                <a16:creationId xmlns:a16="http://schemas.microsoft.com/office/drawing/2014/main" id="{E9C8D3D7-8DAF-4C72-B60A-9E05ADF37B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2B26C-D06E-4E8E-B022-42D557EDD816}"/>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217518934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9C54-63AC-49BC-96A1-51360D89B2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B27DEB-055A-4525-9948-94BF65208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768D99-B79B-4A55-942F-68F73B3DF87B}"/>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5" name="Footer Placeholder 4">
            <a:extLst>
              <a:ext uri="{FF2B5EF4-FFF2-40B4-BE49-F238E27FC236}">
                <a16:creationId xmlns:a16="http://schemas.microsoft.com/office/drawing/2014/main" id="{7EC19686-C899-4CEE-ABC3-5D0372F25B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D51033-6596-4B39-8253-A8A9CED3F635}"/>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114818618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B78FB4-4C0B-47C5-B29E-74B1B702DA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1CBA02-D70D-4537-BC86-4CF9239301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8804CF-ACAF-44D3-B352-988AC0843BD3}"/>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5" name="Footer Placeholder 4">
            <a:extLst>
              <a:ext uri="{FF2B5EF4-FFF2-40B4-BE49-F238E27FC236}">
                <a16:creationId xmlns:a16="http://schemas.microsoft.com/office/drawing/2014/main" id="{8114D69E-69A5-48FF-A994-3DF138D76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2C07B-332F-4863-A3FC-DF4F0303D6E0}"/>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241170412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4ACD7-CFF7-459F-9AD5-53FB9DB75D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393241-0809-4491-843A-CD6415AADD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AA0FF2-AFAC-4189-B153-E0202335528B}"/>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5" name="Footer Placeholder 4">
            <a:extLst>
              <a:ext uri="{FF2B5EF4-FFF2-40B4-BE49-F238E27FC236}">
                <a16:creationId xmlns:a16="http://schemas.microsoft.com/office/drawing/2014/main" id="{702AF997-2FAE-436A-A890-F625AD1775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AE1D06-0567-4BA9-A2D4-4ED9EB8FFD63}"/>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372255255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17CB5-D9FB-424D-8A89-48A1586CEC2B}"/>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3815F836-0674-4389-9115-A70C286C1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94A50D-CD5B-43DA-A137-BAC36926CC91}"/>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5" name="Footer Placeholder 4">
            <a:extLst>
              <a:ext uri="{FF2B5EF4-FFF2-40B4-BE49-F238E27FC236}">
                <a16:creationId xmlns:a16="http://schemas.microsoft.com/office/drawing/2014/main" id="{690993C5-394D-494B-9CF7-22AC8CEF68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C99939-21BE-445E-BCD3-6FB0A04F82E6}"/>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125856974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0F6F-7228-4A58-BF14-B8C7D86CA3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F0CDD9-D0A2-4C84-92B1-E3D24730D3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AF1BFB-B44A-4EE9-82B3-11DED7B779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8C0843-9DF5-454A-B166-64FB86E78177}"/>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6" name="Footer Placeholder 5">
            <a:extLst>
              <a:ext uri="{FF2B5EF4-FFF2-40B4-BE49-F238E27FC236}">
                <a16:creationId xmlns:a16="http://schemas.microsoft.com/office/drawing/2014/main" id="{BE934102-BD9F-4A08-8D4F-69A4004D70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2B3D45-6BB0-424C-A1DC-3B172702CADC}"/>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394753081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081EA-6C87-4C9D-81F7-DAF5084985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3D6C97-7318-4274-A71D-7065AE33B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C0A543-7B06-4BB4-9C67-0F9D34A757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A7EA34-0530-4E09-84FF-35F0F6C0E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0D7194-6712-4972-A12B-FF7E10DDB9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7987AD-C35D-470E-A07B-867E9AAC8C1C}"/>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8" name="Footer Placeholder 7">
            <a:extLst>
              <a:ext uri="{FF2B5EF4-FFF2-40B4-BE49-F238E27FC236}">
                <a16:creationId xmlns:a16="http://schemas.microsoft.com/office/drawing/2014/main" id="{366D132E-EA42-4063-B40D-A0D122F815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271F9A-8A2B-405C-9695-0F9A36C5E547}"/>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318494073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17D01-44E2-49EB-9956-FD22059BF283}"/>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4F64702-4B80-4C2D-8E61-436CF4C4B57C}"/>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4" name="Footer Placeholder 3">
            <a:extLst>
              <a:ext uri="{FF2B5EF4-FFF2-40B4-BE49-F238E27FC236}">
                <a16:creationId xmlns:a16="http://schemas.microsoft.com/office/drawing/2014/main" id="{051F7901-0540-4F32-B994-CE9CB64C30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D3FBC2-E199-4A8A-A780-773D7F1188F3}"/>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267105684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2E06E1-3EF8-48C1-8584-F876F32BCCDB}"/>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3" name="Footer Placeholder 2">
            <a:extLst>
              <a:ext uri="{FF2B5EF4-FFF2-40B4-BE49-F238E27FC236}">
                <a16:creationId xmlns:a16="http://schemas.microsoft.com/office/drawing/2014/main" id="{4F218D99-0D8A-40CA-9B58-DE640F6C7F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4B56BC-D9F5-49CE-AC28-21C161FB7BB2}"/>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60189484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623AB-6829-4AB1-AFF6-19076CC198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BCAC3D-8A81-49EE-89B5-292AC63A64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1B8AF5-60FE-4D25-A203-A25A523BC7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D72019-C23F-4727-8384-247CA2AC7AC4}"/>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6" name="Footer Placeholder 5">
            <a:extLst>
              <a:ext uri="{FF2B5EF4-FFF2-40B4-BE49-F238E27FC236}">
                <a16:creationId xmlns:a16="http://schemas.microsoft.com/office/drawing/2014/main" id="{5E910FA8-C496-41C1-B59D-9C7DB8498C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96BA56-F00F-4115-BBFF-EBF798D83021}"/>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212850104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66FF2-F472-4DBD-80D9-E2A01109EA71}"/>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E65BF88-7762-4979-B545-E4498DE06C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6E33A1-375E-4AF9-AFB9-F5195EAE8B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BC01F2-8214-4F76-B45C-576308C592D2}"/>
              </a:ext>
            </a:extLst>
          </p:cNvPr>
          <p:cNvSpPr>
            <a:spLocks noGrp="1"/>
          </p:cNvSpPr>
          <p:nvPr>
            <p:ph type="dt" sz="half" idx="10"/>
          </p:nvPr>
        </p:nvSpPr>
        <p:spPr/>
        <p:txBody>
          <a:bodyPr/>
          <a:lstStyle/>
          <a:p>
            <a:fld id="{D8048A40-11A2-452E-BB5E-E8E8267DCD9B}" type="datetimeFigureOut">
              <a:rPr lang="en-US" smtClean="0"/>
              <a:t>12/16/2020</a:t>
            </a:fld>
            <a:endParaRPr lang="en-US"/>
          </a:p>
        </p:txBody>
      </p:sp>
      <p:sp>
        <p:nvSpPr>
          <p:cNvPr id="6" name="Footer Placeholder 5">
            <a:extLst>
              <a:ext uri="{FF2B5EF4-FFF2-40B4-BE49-F238E27FC236}">
                <a16:creationId xmlns:a16="http://schemas.microsoft.com/office/drawing/2014/main" id="{27B39D60-5DE6-433B-A3B5-F96258FDD8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82D0A7-A86F-4D2A-934D-B694E24D9604}"/>
              </a:ext>
            </a:extLst>
          </p:cNvPr>
          <p:cNvSpPr>
            <a:spLocks noGrp="1"/>
          </p:cNvSpPr>
          <p:nvPr>
            <p:ph type="sldNum" sz="quarter" idx="12"/>
          </p:nvPr>
        </p:nvSpPr>
        <p:spPr/>
        <p:txBody>
          <a:bodyPr/>
          <a:lstStyle/>
          <a:p>
            <a:fld id="{50F09C23-52E7-471A-AAAD-B2D29C2028B5}" type="slidenum">
              <a:rPr lang="en-US" smtClean="0"/>
              <a:t>‹#›</a:t>
            </a:fld>
            <a:endParaRPr lang="en-US"/>
          </a:p>
        </p:txBody>
      </p:sp>
    </p:spTree>
    <p:extLst>
      <p:ext uri="{BB962C8B-B14F-4D97-AF65-F5344CB8AC3E}">
        <p14:creationId xmlns:p14="http://schemas.microsoft.com/office/powerpoint/2010/main" val="43282910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ECF429-D2A7-49D9-836B-32FE440D55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C0835F5-D875-43D1-83A1-7EE1E491B2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E626F8-2D34-4AF0-9CD1-E2629B1096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48A40-11A2-452E-BB5E-E8E8267DCD9B}" type="datetimeFigureOut">
              <a:rPr lang="en-US" smtClean="0"/>
              <a:t>12/16/2020</a:t>
            </a:fld>
            <a:endParaRPr lang="en-US"/>
          </a:p>
        </p:txBody>
      </p:sp>
      <p:sp>
        <p:nvSpPr>
          <p:cNvPr id="5" name="Footer Placeholder 4">
            <a:extLst>
              <a:ext uri="{FF2B5EF4-FFF2-40B4-BE49-F238E27FC236}">
                <a16:creationId xmlns:a16="http://schemas.microsoft.com/office/drawing/2014/main" id="{AA9310E6-A4FB-491A-956C-CF0196BE03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0940FF-52A8-4E90-8836-88E77B1FF3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09C23-52E7-471A-AAAD-B2D29C2028B5}" type="slidenum">
              <a:rPr lang="en-US" smtClean="0"/>
              <a:t>‹#›</a:t>
            </a:fld>
            <a:endParaRPr lang="en-US"/>
          </a:p>
        </p:txBody>
      </p:sp>
    </p:spTree>
    <p:extLst>
      <p:ext uri="{BB962C8B-B14F-4D97-AF65-F5344CB8AC3E}">
        <p14:creationId xmlns:p14="http://schemas.microsoft.com/office/powerpoint/2010/main" val="3643205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3.xml"/><Relationship Id="rId7" Type="http://schemas.openxmlformats.org/officeDocument/2006/relationships/slide" Target="slide20.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35.xml"/><Relationship Id="rId5" Type="http://schemas.openxmlformats.org/officeDocument/2006/relationships/slide" Target="slide16.xml"/><Relationship Id="rId10" Type="http://schemas.openxmlformats.org/officeDocument/2006/relationships/slide" Target="slide27.xml"/><Relationship Id="rId4" Type="http://schemas.openxmlformats.org/officeDocument/2006/relationships/slide" Target="slide15.xml"/><Relationship Id="rId9" Type="http://schemas.openxmlformats.org/officeDocument/2006/relationships/slide" Target="slide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3.xml"/><Relationship Id="rId7" Type="http://schemas.openxmlformats.org/officeDocument/2006/relationships/slide" Target="slide20.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35.xml"/><Relationship Id="rId5" Type="http://schemas.openxmlformats.org/officeDocument/2006/relationships/slide" Target="slide16.xml"/><Relationship Id="rId10" Type="http://schemas.openxmlformats.org/officeDocument/2006/relationships/slide" Target="slide27.xml"/><Relationship Id="rId4" Type="http://schemas.openxmlformats.org/officeDocument/2006/relationships/slide" Target="slide15.xml"/><Relationship Id="rId9" Type="http://schemas.openxmlformats.org/officeDocument/2006/relationships/slide" Target="slide2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3.xml"/><Relationship Id="rId7" Type="http://schemas.openxmlformats.org/officeDocument/2006/relationships/slide" Target="slide20.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35.xml"/><Relationship Id="rId5" Type="http://schemas.openxmlformats.org/officeDocument/2006/relationships/slide" Target="slide16.xml"/><Relationship Id="rId10" Type="http://schemas.openxmlformats.org/officeDocument/2006/relationships/slide" Target="slide27.xml"/><Relationship Id="rId4" Type="http://schemas.openxmlformats.org/officeDocument/2006/relationships/slide" Target="slide15.xml"/><Relationship Id="rId9" Type="http://schemas.openxmlformats.org/officeDocument/2006/relationships/slide" Target="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www.paulson1611rd.org/" TargetMode="External"/><Relationship Id="rId2" Type="http://schemas.openxmlformats.org/officeDocument/2006/relationships/hyperlink" Target="http://www.scatteredchristians.org/" TargetMode="Externa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hyperlink" Target="mailto:sousaman1611@cox.net"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C8E8B09-EE9E-4718-B63E-528ED81DD4D3}"/>
              </a:ext>
            </a:extLst>
          </p:cNvPr>
          <p:cNvSpPr txBox="1"/>
          <p:nvPr/>
        </p:nvSpPr>
        <p:spPr>
          <a:xfrm>
            <a:off x="1442621" y="1615737"/>
            <a:ext cx="9306757" cy="1938992"/>
          </a:xfrm>
          <a:prstGeom prst="rect">
            <a:avLst/>
          </a:prstGeom>
          <a:noFill/>
        </p:spPr>
        <p:txBody>
          <a:bodyPr wrap="square" rtlCol="0">
            <a:spAutoFit/>
          </a:bodyPr>
          <a:lstStyle/>
          <a:p>
            <a:pPr algn="ctr"/>
            <a:r>
              <a:rPr lang="en-US" sz="6000" dirty="0">
                <a:solidFill>
                  <a:schemeClr val="bg1"/>
                </a:solidFill>
                <a:latin typeface="Arial Black" panose="020B0A04020102020204" pitchFamily="34" charset="0"/>
              </a:rPr>
              <a:t>Confusion of the Delusion Conclusion</a:t>
            </a:r>
          </a:p>
        </p:txBody>
      </p:sp>
      <p:pic>
        <p:nvPicPr>
          <p:cNvPr id="10" name="Picture 9" descr="Text&#10;&#10;Description automatically generated">
            <a:extLst>
              <a:ext uri="{FF2B5EF4-FFF2-40B4-BE49-F238E27FC236}">
                <a16:creationId xmlns:a16="http://schemas.microsoft.com/office/drawing/2014/main" id="{A1BEF771-B4D6-49D9-B10C-8B094214B2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1765"/>
          </a:xfrm>
          <a:prstGeom prst="rect">
            <a:avLst/>
          </a:prstGeom>
        </p:spPr>
      </p:pic>
      <p:sp>
        <p:nvSpPr>
          <p:cNvPr id="11" name="TextBox 10">
            <a:extLst>
              <a:ext uri="{FF2B5EF4-FFF2-40B4-BE49-F238E27FC236}">
                <a16:creationId xmlns:a16="http://schemas.microsoft.com/office/drawing/2014/main" id="{483F2CCF-4BF3-4380-9182-2A049A379056}"/>
              </a:ext>
            </a:extLst>
          </p:cNvPr>
          <p:cNvSpPr txBox="1"/>
          <p:nvPr/>
        </p:nvSpPr>
        <p:spPr>
          <a:xfrm>
            <a:off x="1578330" y="1425677"/>
            <a:ext cx="9108490" cy="1754326"/>
          </a:xfrm>
          <a:prstGeom prst="rect">
            <a:avLst/>
          </a:prstGeom>
          <a:noFill/>
        </p:spPr>
        <p:txBody>
          <a:bodyPr wrap="square" rtlCol="0">
            <a:spAutoFit/>
          </a:bodyPr>
          <a:lstStyle/>
          <a:p>
            <a:pPr algn="ctr"/>
            <a:r>
              <a:rPr lang="en-US" sz="5400" b="1" dirty="0">
                <a:ln>
                  <a:solidFill>
                    <a:schemeClr val="accent4"/>
                  </a:solidFill>
                </a:ln>
                <a:effectLst>
                  <a:glow rad="63500">
                    <a:schemeClr val="accent2">
                      <a:satMod val="175000"/>
                      <a:alpha val="40000"/>
                    </a:schemeClr>
                  </a:glow>
                </a:effectLst>
                <a:latin typeface="Arial Black" panose="020B0A04020102020204" pitchFamily="34" charset="0"/>
              </a:rPr>
              <a:t>Confusion of the Delusion Conclusion</a:t>
            </a:r>
          </a:p>
        </p:txBody>
      </p:sp>
      <p:sp>
        <p:nvSpPr>
          <p:cNvPr id="13" name="TextBox 12">
            <a:extLst>
              <a:ext uri="{FF2B5EF4-FFF2-40B4-BE49-F238E27FC236}">
                <a16:creationId xmlns:a16="http://schemas.microsoft.com/office/drawing/2014/main" id="{2120DDEF-686A-43AB-950B-E8B3C83405BA}"/>
              </a:ext>
            </a:extLst>
          </p:cNvPr>
          <p:cNvSpPr txBox="1"/>
          <p:nvPr/>
        </p:nvSpPr>
        <p:spPr>
          <a:xfrm>
            <a:off x="9821662" y="1725966"/>
            <a:ext cx="1756299" cy="307777"/>
          </a:xfrm>
          <a:prstGeom prst="rect">
            <a:avLst/>
          </a:prstGeom>
          <a:noFill/>
        </p:spPr>
        <p:txBody>
          <a:bodyPr wrap="square" rtlCol="0">
            <a:spAutoFit/>
          </a:bodyPr>
          <a:lstStyle/>
          <a:p>
            <a:pPr algn="ctr"/>
            <a:r>
              <a:rPr lang="en-US" sz="1400" b="1" dirty="0">
                <a:ln w="3175">
                  <a:solidFill>
                    <a:schemeClr val="tx1"/>
                  </a:solidFill>
                </a:ln>
                <a:solidFill>
                  <a:srgbClr val="FF0000"/>
                </a:solidFill>
                <a:effectLst>
                  <a:glow rad="101600">
                    <a:schemeClr val="bg1">
                      <a:alpha val="60000"/>
                    </a:schemeClr>
                  </a:glow>
                </a:effectLst>
              </a:rPr>
              <a:t>II Thessalonians 2:11</a:t>
            </a:r>
          </a:p>
        </p:txBody>
      </p:sp>
      <p:sp>
        <p:nvSpPr>
          <p:cNvPr id="2" name="Rectangle 1">
            <a:extLst>
              <a:ext uri="{FF2B5EF4-FFF2-40B4-BE49-F238E27FC236}">
                <a16:creationId xmlns:a16="http://schemas.microsoft.com/office/drawing/2014/main" id="{7167B284-E983-4E97-97D7-128EAD0FE82A}"/>
              </a:ext>
            </a:extLst>
          </p:cNvPr>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6D0F5C7-FC5E-49E1-B654-D963C32A56A1}"/>
              </a:ext>
            </a:extLst>
          </p:cNvPr>
          <p:cNvSpPr txBox="1"/>
          <p:nvPr/>
        </p:nvSpPr>
        <p:spPr>
          <a:xfrm>
            <a:off x="-21408" y="765763"/>
            <a:ext cx="3115971" cy="1015663"/>
          </a:xfrm>
          <a:prstGeom prst="rect">
            <a:avLst/>
          </a:prstGeom>
          <a:noFill/>
        </p:spPr>
        <p:txBody>
          <a:bodyPr wrap="square" rtlCol="0">
            <a:spAutoFit/>
          </a:bodyPr>
          <a:lstStyle/>
          <a:p>
            <a:pPr algn="ctr"/>
            <a:r>
              <a:rPr lang="en-US" sz="2000" b="1" i="1" dirty="0">
                <a:ln w="3175">
                  <a:solidFill>
                    <a:schemeClr val="tx1"/>
                  </a:solidFill>
                </a:ln>
                <a:solidFill>
                  <a:srgbClr val="CC6600"/>
                </a:solidFill>
                <a:effectLst>
                  <a:glow rad="101600">
                    <a:schemeClr val="bg1">
                      <a:lumMod val="95000"/>
                      <a:alpha val="60000"/>
                    </a:schemeClr>
                  </a:glow>
                </a:effectLst>
                <a:latin typeface="Arial Black" panose="020B0A04020102020204" pitchFamily="34" charset="0"/>
                <a:cs typeface="Times New Roman" panose="02020603050405020304" pitchFamily="18" charset="0"/>
              </a:rPr>
              <a:t>And for this cause God shall send them strong delusion…</a:t>
            </a:r>
            <a:endParaRPr lang="en-US" sz="2000" dirty="0"/>
          </a:p>
        </p:txBody>
      </p:sp>
      <p:sp>
        <p:nvSpPr>
          <p:cNvPr id="4" name="TextBox 3">
            <a:extLst>
              <a:ext uri="{FF2B5EF4-FFF2-40B4-BE49-F238E27FC236}">
                <a16:creationId xmlns:a16="http://schemas.microsoft.com/office/drawing/2014/main" id="{C5F8C8DF-74BC-43A5-B849-2146B9AE9176}"/>
              </a:ext>
            </a:extLst>
          </p:cNvPr>
          <p:cNvSpPr txBox="1"/>
          <p:nvPr/>
        </p:nvSpPr>
        <p:spPr>
          <a:xfrm>
            <a:off x="9587327" y="710303"/>
            <a:ext cx="2324100" cy="1015663"/>
          </a:xfrm>
          <a:prstGeom prst="rect">
            <a:avLst/>
          </a:prstGeom>
          <a:noFill/>
        </p:spPr>
        <p:txBody>
          <a:bodyPr wrap="square" rtlCol="0">
            <a:spAutoFit/>
          </a:bodyPr>
          <a:lstStyle/>
          <a:p>
            <a:pPr algn="ctr"/>
            <a:r>
              <a:rPr lang="en-US" sz="2000" b="1" i="1" dirty="0">
                <a:ln w="3175">
                  <a:solidFill>
                    <a:schemeClr val="tx1"/>
                  </a:solidFill>
                </a:ln>
                <a:solidFill>
                  <a:srgbClr val="CC6600"/>
                </a:solidFill>
                <a:effectLst>
                  <a:glow rad="101600">
                    <a:schemeClr val="bg1">
                      <a:lumMod val="95000"/>
                      <a:alpha val="60000"/>
                    </a:schemeClr>
                  </a:glow>
                </a:effectLst>
                <a:latin typeface="Arial Black" panose="020B0A04020102020204" pitchFamily="34" charset="0"/>
                <a:cs typeface="Times New Roman" panose="02020603050405020304" pitchFamily="18" charset="0"/>
              </a:rPr>
              <a:t>…that they should believe a lie:</a:t>
            </a:r>
            <a:endParaRPr lang="en-US" sz="2000" dirty="0"/>
          </a:p>
        </p:txBody>
      </p:sp>
      <p:sp>
        <p:nvSpPr>
          <p:cNvPr id="5" name="TextBox 4">
            <a:extLst>
              <a:ext uri="{FF2B5EF4-FFF2-40B4-BE49-F238E27FC236}">
                <a16:creationId xmlns:a16="http://schemas.microsoft.com/office/drawing/2014/main" id="{1BDE5FFF-6070-4561-82D0-EB96E1BD0B3E}"/>
              </a:ext>
            </a:extLst>
          </p:cNvPr>
          <p:cNvSpPr txBox="1"/>
          <p:nvPr/>
        </p:nvSpPr>
        <p:spPr>
          <a:xfrm>
            <a:off x="2351433" y="3063333"/>
            <a:ext cx="7556854" cy="523220"/>
          </a:xfrm>
          <a:prstGeom prst="rect">
            <a:avLst/>
          </a:prstGeom>
          <a:noFill/>
        </p:spPr>
        <p:txBody>
          <a:bodyPr wrap="square" rtlCol="0">
            <a:spAutoFit/>
          </a:bodyPr>
          <a:lstStyle/>
          <a:p>
            <a:pPr algn="ctr"/>
            <a:r>
              <a:rPr lang="en-US" sz="2800" dirty="0">
                <a:solidFill>
                  <a:schemeClr val="bg1"/>
                </a:solidFill>
                <a:effectLst>
                  <a:glow rad="101600">
                    <a:schemeClr val="accent2">
                      <a:satMod val="175000"/>
                      <a:alpha val="40000"/>
                    </a:schemeClr>
                  </a:glow>
                </a:effectLst>
                <a:latin typeface="Britannic Bold" panose="020B0903060703020204" pitchFamily="34" charset="0"/>
              </a:rPr>
              <a:t>Part - I Introduction / “Key Definitions”</a:t>
            </a:r>
          </a:p>
        </p:txBody>
      </p:sp>
    </p:spTree>
    <p:extLst>
      <p:ext uri="{BB962C8B-B14F-4D97-AF65-F5344CB8AC3E}">
        <p14:creationId xmlns:p14="http://schemas.microsoft.com/office/powerpoint/2010/main" val="194214279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0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1750" fill="hold"/>
                                        <p:tgtEl>
                                          <p:spTgt spid="5">
                                            <p:txEl>
                                              <p:pRg st="0" end="0"/>
                                            </p:txEl>
                                          </p:spTgt>
                                        </p:tgtEl>
                                        <p:attrNameLst>
                                          <p:attrName>ppt_w</p:attrName>
                                        </p:attrNameLst>
                                      </p:cBhvr>
                                      <p:tavLst>
                                        <p:tav tm="0">
                                          <p:val>
                                            <p:fltVal val="0"/>
                                          </p:val>
                                        </p:tav>
                                        <p:tav tm="100000">
                                          <p:val>
                                            <p:strVal val="#ppt_w"/>
                                          </p:val>
                                        </p:tav>
                                      </p:tavLst>
                                    </p:anim>
                                    <p:anim calcmode="lin" valueType="num">
                                      <p:cBhvr>
                                        <p:cTn id="26" dur="175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7"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F589CF46-2A6E-4E1C-BD6E-D11908A9D2A8}"/>
              </a:ext>
            </a:extLst>
          </p:cNvPr>
          <p:cNvSpPr txBox="1"/>
          <p:nvPr/>
        </p:nvSpPr>
        <p:spPr>
          <a:xfrm>
            <a:off x="994304" y="4888485"/>
            <a:ext cx="11075842"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This one is simple enough. If you want to be considered, or if you consider yourself spiritual, you simply must acknowledge that what Paul has to say are the words that God told Paul to speak.</a:t>
            </a:r>
          </a:p>
        </p:txBody>
      </p:sp>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684184C-30EF-4839-A860-EC80DB9B72A0}"/>
              </a:ext>
            </a:extLst>
          </p:cNvPr>
          <p:cNvSpPr txBox="1"/>
          <p:nvPr/>
        </p:nvSpPr>
        <p:spPr>
          <a:xfrm>
            <a:off x="4475825" y="88777"/>
            <a:ext cx="3240350"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Key Word Definitions</a:t>
            </a:r>
          </a:p>
        </p:txBody>
      </p:sp>
      <p:sp>
        <p:nvSpPr>
          <p:cNvPr id="9" name="TextBox 8">
            <a:extLst>
              <a:ext uri="{FF2B5EF4-FFF2-40B4-BE49-F238E27FC236}">
                <a16:creationId xmlns:a16="http://schemas.microsoft.com/office/drawing/2014/main" id="{35145327-DE24-49B5-8B43-D1C879F3CC93}"/>
              </a:ext>
            </a:extLst>
          </p:cNvPr>
          <p:cNvSpPr txBox="1"/>
          <p:nvPr/>
        </p:nvSpPr>
        <p:spPr>
          <a:xfrm>
            <a:off x="176213" y="705552"/>
            <a:ext cx="1247775"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Testimony of Jesus Christ</a:t>
            </a:r>
          </a:p>
        </p:txBody>
      </p:sp>
      <p:sp>
        <p:nvSpPr>
          <p:cNvPr id="10" name="TextBox 9">
            <a:extLst>
              <a:ext uri="{FF2B5EF4-FFF2-40B4-BE49-F238E27FC236}">
                <a16:creationId xmlns:a16="http://schemas.microsoft.com/office/drawing/2014/main" id="{7D0FF5BF-AC76-44CC-BA1E-E1311D476240}"/>
              </a:ext>
            </a:extLst>
          </p:cNvPr>
          <p:cNvSpPr txBox="1"/>
          <p:nvPr/>
        </p:nvSpPr>
        <p:spPr>
          <a:xfrm>
            <a:off x="109538" y="2329026"/>
            <a:ext cx="1152525"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That Which is Perfect</a:t>
            </a:r>
          </a:p>
        </p:txBody>
      </p:sp>
      <p:sp>
        <p:nvSpPr>
          <p:cNvPr id="12" name="TextBox 11">
            <a:extLst>
              <a:ext uri="{FF2B5EF4-FFF2-40B4-BE49-F238E27FC236}">
                <a16:creationId xmlns:a16="http://schemas.microsoft.com/office/drawing/2014/main" id="{20192E69-A4CF-4243-940F-7F0A697BC905}"/>
              </a:ext>
            </a:extLst>
          </p:cNvPr>
          <p:cNvSpPr txBox="1"/>
          <p:nvPr/>
        </p:nvSpPr>
        <p:spPr>
          <a:xfrm>
            <a:off x="128586" y="4979891"/>
            <a:ext cx="895350"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Spiritual</a:t>
            </a:r>
          </a:p>
        </p:txBody>
      </p:sp>
      <p:sp>
        <p:nvSpPr>
          <p:cNvPr id="4" name="TextBox 3">
            <a:extLst>
              <a:ext uri="{FF2B5EF4-FFF2-40B4-BE49-F238E27FC236}">
                <a16:creationId xmlns:a16="http://schemas.microsoft.com/office/drawing/2014/main" id="{CDCEEC19-0112-4E65-8A84-AA5DE5A669A6}"/>
              </a:ext>
            </a:extLst>
          </p:cNvPr>
          <p:cNvSpPr txBox="1"/>
          <p:nvPr/>
        </p:nvSpPr>
        <p:spPr>
          <a:xfrm>
            <a:off x="1423989" y="734127"/>
            <a:ext cx="10601322" cy="461665"/>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For I am not ashamed of the gospel of Christ: for it is the power of God unto salvation to every one that believeth; to the Jew first, and also to the Greek.</a:t>
            </a:r>
            <a:r>
              <a:rPr lang="en-US" sz="1200" b="1" dirty="0">
                <a:solidFill>
                  <a:srgbClr val="FF0000"/>
                </a:solidFill>
                <a:latin typeface="Times New Roman" panose="02020603050405020304" pitchFamily="18" charset="0"/>
                <a:cs typeface="Times New Roman" panose="02020603050405020304" pitchFamily="18" charset="0"/>
              </a:rPr>
              <a:t> Rom 1:16 - </a:t>
            </a:r>
            <a:r>
              <a:rPr lang="en-US" sz="1200" b="1" i="1" dirty="0">
                <a:solidFill>
                  <a:srgbClr val="CC6600"/>
                </a:solidFill>
                <a:latin typeface="Times New Roman" panose="02020603050405020304" pitchFamily="18" charset="0"/>
                <a:cs typeface="Times New Roman" panose="02020603050405020304" pitchFamily="18" charset="0"/>
              </a:rPr>
              <a:t> Be not thou therefore ashamed of the testimony of our Lord, nor of me his prisoner... </a:t>
            </a:r>
            <a:r>
              <a:rPr lang="en-US" sz="1200" b="1" dirty="0">
                <a:solidFill>
                  <a:srgbClr val="FF0000"/>
                </a:solidFill>
                <a:latin typeface="Times New Roman" panose="02020603050405020304" pitchFamily="18" charset="0"/>
                <a:cs typeface="Times New Roman" panose="02020603050405020304" pitchFamily="18" charset="0"/>
              </a:rPr>
              <a:t>II Timothy 1:8</a:t>
            </a:r>
            <a:endParaRPr lang="en-US" sz="12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95F1EB8-3DEE-49A7-A3B7-668590D04854}"/>
              </a:ext>
            </a:extLst>
          </p:cNvPr>
          <p:cNvSpPr txBox="1"/>
          <p:nvPr/>
        </p:nvSpPr>
        <p:spPr>
          <a:xfrm>
            <a:off x="1262064" y="2357601"/>
            <a:ext cx="10763244" cy="461665"/>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I Corinthians 13:8-10 </a:t>
            </a:r>
            <a:r>
              <a:rPr lang="en-US" sz="1200" b="1" i="1" dirty="0">
                <a:solidFill>
                  <a:srgbClr val="CC6600"/>
                </a:solidFill>
                <a:latin typeface="Times New Roman" panose="02020603050405020304" pitchFamily="18" charset="0"/>
                <a:cs typeface="Times New Roman" panose="02020603050405020304" pitchFamily="18" charset="0"/>
              </a:rPr>
              <a:t>- Charity never faileth: but whether there be prophecies, they shall fail; whether there be tongues, they shall cease; whether there be knowledge, it shall vanish away. For we know in part, and we prophesy in part. But when that which is perfect is come, then that which is in part shall be done away.</a:t>
            </a:r>
          </a:p>
        </p:txBody>
      </p:sp>
      <p:sp>
        <p:nvSpPr>
          <p:cNvPr id="11" name="TextBox 10">
            <a:extLst>
              <a:ext uri="{FF2B5EF4-FFF2-40B4-BE49-F238E27FC236}">
                <a16:creationId xmlns:a16="http://schemas.microsoft.com/office/drawing/2014/main" id="{60575C5C-FC26-43EF-9855-BFD82A62D140}"/>
              </a:ext>
            </a:extLst>
          </p:cNvPr>
          <p:cNvSpPr txBox="1"/>
          <p:nvPr/>
        </p:nvSpPr>
        <p:spPr>
          <a:xfrm>
            <a:off x="352427" y="1133539"/>
            <a:ext cx="11699077"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Ok, Of course I am not ashamed of Paul as my only minister and apostle and I certainly am not ashamed of the gospel of Christ.  But what exactly is the </a:t>
            </a:r>
            <a:r>
              <a:rPr lang="en-US" sz="1200" b="1" dirty="0">
                <a:latin typeface="Times New Roman" panose="02020603050405020304" pitchFamily="18" charset="0"/>
                <a:cs typeface="Times New Roman" panose="02020603050405020304" pitchFamily="18" charset="0"/>
              </a:rPr>
              <a:t>testimony of the Lord</a:t>
            </a:r>
            <a:r>
              <a:rPr lang="en-US" sz="1200" dirty="0">
                <a:latin typeface="Times New Roman" panose="02020603050405020304" pitchFamily="18" charset="0"/>
                <a:cs typeface="Times New Roman" panose="02020603050405020304" pitchFamily="18" charset="0"/>
              </a:rPr>
              <a:t>?  Answer: It is all of Christ’s being… from the beginning to eternity!  This includes when He was involved with Creation; when He was in the garden talking to and about Adam and Eve; then talking to Abram; talking to Moses in a burning bush and the fire that led them through the wilderness; during the days of the Gospels when He came to present both kingdoms to the Jews; His miracles for the Jews; His Crucifixion and resurrection and ascension; one more try by talking to Peter; on the road to ‘get’ Paul; talking with Paul face to face; sitting on the right hand of God as the Saviour for the Gentiles; His promised return to END the Tribulation and then to take Satan out of the picture for a thousand years as Christ reigns as the Millennium King and finally, all future eternity!  I figure you never quite thought of it that way, did you!  And don’t forget, those are all of His inspired and preserved words in the King James Bible!</a:t>
            </a:r>
            <a:endParaRPr lang="en-US" sz="1200" dirty="0"/>
          </a:p>
        </p:txBody>
      </p:sp>
      <p:sp>
        <p:nvSpPr>
          <p:cNvPr id="13" name="TextBox 12">
            <a:extLst>
              <a:ext uri="{FF2B5EF4-FFF2-40B4-BE49-F238E27FC236}">
                <a16:creationId xmlns:a16="http://schemas.microsoft.com/office/drawing/2014/main" id="{76426DE2-571C-47CE-8CC6-FA621B8F0B9C}"/>
              </a:ext>
            </a:extLst>
          </p:cNvPr>
          <p:cNvSpPr txBox="1"/>
          <p:nvPr/>
        </p:nvSpPr>
        <p:spPr>
          <a:xfrm>
            <a:off x="2112264" y="6349666"/>
            <a:ext cx="8046720" cy="461665"/>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For this cause we also, since the day we heard it, do not cease to pray for you, </a:t>
            </a:r>
          </a:p>
          <a:p>
            <a:pPr algn="ctr"/>
            <a:r>
              <a:rPr lang="en-US" sz="1200" b="1" i="1" dirty="0">
                <a:solidFill>
                  <a:srgbClr val="CC6600"/>
                </a:solidFill>
                <a:latin typeface="Times New Roman" panose="02020603050405020304" pitchFamily="18" charset="0"/>
                <a:cs typeface="Times New Roman" panose="02020603050405020304" pitchFamily="18" charset="0"/>
              </a:rPr>
              <a:t>and to desire that ye might be filled with the knowledge of his will in all wisdom and spiritual understanding; </a:t>
            </a:r>
            <a:r>
              <a:rPr lang="en-US" sz="1200" b="1" dirty="0">
                <a:solidFill>
                  <a:srgbClr val="FF3300"/>
                </a:solidFill>
                <a:latin typeface="Times New Roman" panose="02020603050405020304" pitchFamily="18" charset="0"/>
                <a:cs typeface="Times New Roman" panose="02020603050405020304" pitchFamily="18" charset="0"/>
              </a:rPr>
              <a:t>Colossians 1:9</a:t>
            </a:r>
          </a:p>
        </p:txBody>
      </p:sp>
      <p:sp>
        <p:nvSpPr>
          <p:cNvPr id="14" name="TextBox 13">
            <a:extLst>
              <a:ext uri="{FF2B5EF4-FFF2-40B4-BE49-F238E27FC236}">
                <a16:creationId xmlns:a16="http://schemas.microsoft.com/office/drawing/2014/main" id="{B1E39206-4CD1-4648-A6B6-06345CF656A3}"/>
              </a:ext>
            </a:extLst>
          </p:cNvPr>
          <p:cNvSpPr txBox="1"/>
          <p:nvPr/>
        </p:nvSpPr>
        <p:spPr>
          <a:xfrm>
            <a:off x="1889654" y="5078739"/>
            <a:ext cx="10741814" cy="276999"/>
          </a:xfrm>
          <a:prstGeom prst="rect">
            <a:avLst/>
          </a:prstGeom>
          <a:noFill/>
        </p:spPr>
        <p:txBody>
          <a:bodyPr wrap="square" rtlCol="0">
            <a:spAutoFit/>
          </a:bodyPr>
          <a:lstStyle/>
          <a:p>
            <a:r>
              <a:rPr lang="en-US" sz="1200" b="1" i="1" dirty="0">
                <a:solidFill>
                  <a:srgbClr val="CC6600"/>
                </a:solidFill>
                <a:latin typeface="Times New Roman" panose="02020603050405020304" pitchFamily="18" charset="0"/>
                <a:cs typeface="Times New Roman" panose="02020603050405020304" pitchFamily="18" charset="0"/>
              </a:rPr>
              <a:t>If any man think himself to be a prophet, or spiritual, let him acknowledge that the things that I write unto you are the commandments of the Lord. </a:t>
            </a:r>
            <a:r>
              <a:rPr lang="en-US" sz="1200" b="1" dirty="0">
                <a:solidFill>
                  <a:srgbClr val="FF3300"/>
                </a:solidFill>
                <a:latin typeface="Times New Roman" panose="02020603050405020304" pitchFamily="18" charset="0"/>
                <a:cs typeface="Times New Roman" panose="02020603050405020304" pitchFamily="18" charset="0"/>
              </a:rPr>
              <a:t>I Cor 14:37</a:t>
            </a:r>
            <a:endParaRPr lang="en-US" sz="1200" b="1" i="1" dirty="0">
              <a:solidFill>
                <a:srgbClr val="CC66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9DB847E7-0CA9-469B-9B87-808E3E4171F5}"/>
              </a:ext>
            </a:extLst>
          </p:cNvPr>
          <p:cNvSpPr txBox="1"/>
          <p:nvPr/>
        </p:nvSpPr>
        <p:spPr>
          <a:xfrm>
            <a:off x="1113522" y="5695527"/>
            <a:ext cx="10048869" cy="276999"/>
          </a:xfrm>
          <a:prstGeom prst="rect">
            <a:avLst/>
          </a:prstGeom>
          <a:noFill/>
        </p:spPr>
        <p:txBody>
          <a:bodyPr wrap="square" rtlCol="0">
            <a:spAutoFit/>
          </a:bodyPr>
          <a:lstStyle/>
          <a:p>
            <a:r>
              <a:rPr lang="en-US" sz="1200" b="1" i="1" dirty="0">
                <a:solidFill>
                  <a:srgbClr val="CC6600"/>
                </a:solidFill>
                <a:latin typeface="Times New Roman" panose="02020603050405020304" pitchFamily="18" charset="0"/>
                <a:cs typeface="Times New Roman" panose="02020603050405020304" pitchFamily="18" charset="0"/>
              </a:rPr>
              <a:t>Blessed be the God and Father of our Lord Jesus Christ, who hath blessed us with all spiritual blessings in heavenly places in Christ</a:t>
            </a:r>
            <a:r>
              <a:rPr lang="en-US" sz="1200" b="1" dirty="0">
                <a:solidFill>
                  <a:srgbClr val="FF0000"/>
                </a:solidFill>
                <a:latin typeface="Times New Roman" panose="02020603050405020304" pitchFamily="18" charset="0"/>
                <a:cs typeface="Times New Roman" panose="02020603050405020304" pitchFamily="18" charset="0"/>
              </a:rPr>
              <a:t>:  Ephesians 1:3</a:t>
            </a:r>
          </a:p>
        </p:txBody>
      </p:sp>
      <p:sp>
        <p:nvSpPr>
          <p:cNvPr id="16" name="TextBox 15">
            <a:extLst>
              <a:ext uri="{FF2B5EF4-FFF2-40B4-BE49-F238E27FC236}">
                <a16:creationId xmlns:a16="http://schemas.microsoft.com/office/drawing/2014/main" id="{A481CC35-2C59-409B-BC82-435542689498}"/>
              </a:ext>
            </a:extLst>
          </p:cNvPr>
          <p:cNvSpPr txBox="1"/>
          <p:nvPr/>
        </p:nvSpPr>
        <p:spPr>
          <a:xfrm>
            <a:off x="561975" y="2760231"/>
            <a:ext cx="11437146"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 have a bunch of sermons on this one – but I will keep this short by doing the conclusion – if you want more, just ask or visit my sites.  Before the King James Bible was written, there were </a:t>
            </a:r>
            <a:r>
              <a:rPr lang="en-US" sz="1200" b="1" dirty="0">
                <a:latin typeface="Times New Roman" panose="02020603050405020304" pitchFamily="18" charset="0"/>
                <a:cs typeface="Times New Roman" panose="02020603050405020304" pitchFamily="18" charset="0"/>
              </a:rPr>
              <a:t>prophecies</a:t>
            </a:r>
            <a:r>
              <a:rPr lang="en-US" sz="1200" dirty="0">
                <a:latin typeface="Times New Roman" panose="02020603050405020304" pitchFamily="18" charset="0"/>
                <a:cs typeface="Times New Roman" panose="02020603050405020304" pitchFamily="18" charset="0"/>
              </a:rPr>
              <a:t> through teachers, pastors, etc.  They had no completed Bible, so God had to speak to people somehow. Based on their ‘walk,’ the Spirit of God would also work on people’s hearts and minds, etc.  See </a:t>
            </a:r>
            <a:r>
              <a:rPr lang="en-US" sz="1200" b="1" dirty="0">
                <a:solidFill>
                  <a:srgbClr val="FF0000"/>
                </a:solidFill>
                <a:latin typeface="Times New Roman" panose="02020603050405020304" pitchFamily="18" charset="0"/>
                <a:cs typeface="Times New Roman" panose="02020603050405020304" pitchFamily="18" charset="0"/>
              </a:rPr>
              <a:t>John 14</a:t>
            </a:r>
            <a:r>
              <a:rPr lang="en-US" sz="1200" dirty="0">
                <a:latin typeface="Times New Roman" panose="02020603050405020304" pitchFamily="18" charset="0"/>
                <a:cs typeface="Times New Roman" panose="02020603050405020304" pitchFamily="18" charset="0"/>
              </a:rPr>
              <a:t>.  There was also </a:t>
            </a:r>
            <a:r>
              <a:rPr lang="en-US" sz="1200" b="1" dirty="0">
                <a:latin typeface="Times New Roman" panose="02020603050405020304" pitchFamily="18" charset="0"/>
                <a:cs typeface="Times New Roman" panose="02020603050405020304" pitchFamily="18" charset="0"/>
              </a:rPr>
              <a:t>speaking in tongues </a:t>
            </a:r>
            <a:r>
              <a:rPr lang="en-US" sz="1200" dirty="0">
                <a:latin typeface="Times New Roman" panose="02020603050405020304" pitchFamily="18" charset="0"/>
                <a:cs typeface="Times New Roman" panose="02020603050405020304" pitchFamily="18" charset="0"/>
              </a:rPr>
              <a:t>– but note that it was other languages that some people would understand while others wouldn’t.  It wasn’t the satanic gibberish and guttural sounds you hear today.  Then the </a:t>
            </a:r>
            <a:r>
              <a:rPr lang="en-US" sz="1200" b="1" dirty="0">
                <a:latin typeface="Times New Roman" panose="02020603050405020304" pitchFamily="18" charset="0"/>
                <a:cs typeface="Times New Roman" panose="02020603050405020304" pitchFamily="18" charset="0"/>
              </a:rPr>
              <a:t>knowledge</a:t>
            </a:r>
            <a:r>
              <a:rPr lang="en-US" sz="1200" dirty="0">
                <a:latin typeface="Times New Roman" panose="02020603050405020304" pitchFamily="18" charset="0"/>
                <a:cs typeface="Times New Roman" panose="02020603050405020304" pitchFamily="18" charset="0"/>
              </a:rPr>
              <a:t>… God would teach people through the Spirit of God – again, see </a:t>
            </a:r>
            <a:r>
              <a:rPr lang="en-US" sz="1200" b="1" dirty="0">
                <a:solidFill>
                  <a:srgbClr val="FF0000"/>
                </a:solidFill>
                <a:latin typeface="Times New Roman" panose="02020603050405020304" pitchFamily="18" charset="0"/>
                <a:cs typeface="Times New Roman" panose="02020603050405020304" pitchFamily="18" charset="0"/>
              </a:rPr>
              <a:t>John 14</a:t>
            </a:r>
            <a:r>
              <a:rPr lang="en-US" sz="1200" dirty="0">
                <a:latin typeface="Times New Roman" panose="02020603050405020304" pitchFamily="18" charset="0"/>
                <a:cs typeface="Times New Roman" panose="02020603050405020304" pitchFamily="18" charset="0"/>
              </a:rPr>
              <a:t>.</a:t>
            </a:r>
          </a:p>
        </p:txBody>
      </p:sp>
      <p:sp>
        <p:nvSpPr>
          <p:cNvPr id="17" name="TextBox 16">
            <a:extLst>
              <a:ext uri="{FF2B5EF4-FFF2-40B4-BE49-F238E27FC236}">
                <a16:creationId xmlns:a16="http://schemas.microsoft.com/office/drawing/2014/main" id="{FCC54728-A648-4EF8-8039-0C4957130283}"/>
              </a:ext>
            </a:extLst>
          </p:cNvPr>
          <p:cNvSpPr txBox="1"/>
          <p:nvPr/>
        </p:nvSpPr>
        <p:spPr>
          <a:xfrm>
            <a:off x="176213" y="3524553"/>
            <a:ext cx="11875284"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Note that whenever </a:t>
            </a:r>
            <a:r>
              <a:rPr lang="en-US" sz="1200" b="1" i="1" dirty="0">
                <a:solidFill>
                  <a:srgbClr val="CC6600"/>
                </a:solidFill>
                <a:latin typeface="Times New Roman" panose="02020603050405020304" pitchFamily="18" charset="0"/>
                <a:cs typeface="Times New Roman" panose="02020603050405020304" pitchFamily="18" charset="0"/>
              </a:rPr>
              <a:t>that which is perfect </a:t>
            </a:r>
            <a:r>
              <a:rPr lang="en-US" sz="1200" dirty="0">
                <a:latin typeface="Times New Roman" panose="02020603050405020304" pitchFamily="18" charset="0"/>
                <a:cs typeface="Times New Roman" panose="02020603050405020304" pitchFamily="18" charset="0"/>
              </a:rPr>
              <a:t>comes, then the prophecy, the tongues and the knowledge will completely stop because those were only done </a:t>
            </a:r>
            <a:r>
              <a:rPr lang="en-US" sz="1200" b="1" i="1" dirty="0">
                <a:solidFill>
                  <a:srgbClr val="CC6600"/>
                </a:solidFill>
                <a:latin typeface="Times New Roman" panose="02020603050405020304" pitchFamily="18" charset="0"/>
                <a:cs typeface="Times New Roman" panose="02020603050405020304" pitchFamily="18" charset="0"/>
              </a:rPr>
              <a:t>in part</a:t>
            </a:r>
            <a:r>
              <a:rPr lang="en-US" sz="1200" dirty="0">
                <a:latin typeface="Times New Roman" panose="02020603050405020304" pitchFamily="18" charset="0"/>
                <a:cs typeface="Times New Roman" panose="02020603050405020304" pitchFamily="18" charset="0"/>
              </a:rPr>
              <a:t>.  Keep in mind, the word </a:t>
            </a:r>
            <a:r>
              <a:rPr lang="en-US" sz="1200" b="1" i="1" dirty="0">
                <a:solidFill>
                  <a:srgbClr val="CC6600"/>
                </a:solidFill>
                <a:latin typeface="Times New Roman" panose="02020603050405020304" pitchFamily="18" charset="0"/>
                <a:cs typeface="Times New Roman" panose="02020603050405020304" pitchFamily="18" charset="0"/>
              </a:rPr>
              <a:t>perfect</a:t>
            </a:r>
            <a:r>
              <a:rPr lang="en-US" sz="1200" dirty="0">
                <a:latin typeface="Times New Roman" panose="02020603050405020304" pitchFamily="18" charset="0"/>
                <a:cs typeface="Times New Roman" panose="02020603050405020304" pitchFamily="18" charset="0"/>
              </a:rPr>
              <a:t> is defined as being ‘</a:t>
            </a:r>
            <a:r>
              <a:rPr lang="en-US" sz="1200" b="1" dirty="0">
                <a:latin typeface="Times New Roman" panose="02020603050405020304" pitchFamily="18" charset="0"/>
                <a:cs typeface="Times New Roman" panose="02020603050405020304" pitchFamily="18" charset="0"/>
              </a:rPr>
              <a:t>finished</a:t>
            </a:r>
            <a:r>
              <a:rPr lang="en-US" sz="1200" dirty="0">
                <a:latin typeface="Times New Roman" panose="02020603050405020304" pitchFamily="18" charset="0"/>
                <a:cs typeface="Times New Roman" panose="02020603050405020304" pitchFamily="18" charset="0"/>
              </a:rPr>
              <a:t>’ – ‘</a:t>
            </a:r>
            <a:r>
              <a:rPr lang="en-US" sz="1200" b="1" dirty="0">
                <a:latin typeface="Times New Roman" panose="02020603050405020304" pitchFamily="18" charset="0"/>
                <a:cs typeface="Times New Roman" panose="02020603050405020304" pitchFamily="18" charset="0"/>
              </a:rPr>
              <a:t>completed</a:t>
            </a:r>
            <a:r>
              <a:rPr lang="en-US" sz="1200" dirty="0">
                <a:latin typeface="Times New Roman" panose="02020603050405020304" pitchFamily="18" charset="0"/>
                <a:cs typeface="Times New Roman" panose="02020603050405020304" pitchFamily="18" charset="0"/>
              </a:rPr>
              <a:t>.’  My conclusion: the King James Bible was ‘finished’ in 1611.  Today, the prophecies and the knowledge are ONLY available in a rightly divided KJB1611 Bible.  Tongues is completely gone because tongues were for a SIGN to the Jews; Gentiles don’t follow signs. Signs, miracles, wonders were all done when dispensation of the grace of God began with Paul going to the Gentiles!  So, </a:t>
            </a:r>
            <a:r>
              <a:rPr lang="en-US" sz="1200" u="sng" dirty="0">
                <a:latin typeface="Times New Roman" panose="02020603050405020304" pitchFamily="18" charset="0"/>
                <a:cs typeface="Times New Roman" panose="02020603050405020304" pitchFamily="18" charset="0"/>
              </a:rPr>
              <a:t>the King James 1611 Bible is that which is perfect, and it has now come</a:t>
            </a:r>
            <a:r>
              <a:rPr lang="en-US" sz="1200" dirty="0">
                <a:latin typeface="Times New Roman" panose="02020603050405020304" pitchFamily="18" charset="0"/>
                <a:cs typeface="Times New Roman" panose="02020603050405020304" pitchFamily="18" charset="0"/>
              </a:rPr>
              <a:t>.  The rest will be shown to you in a more detailed study.</a:t>
            </a:r>
          </a:p>
        </p:txBody>
      </p:sp>
      <p:sp>
        <p:nvSpPr>
          <p:cNvPr id="18" name="TextBox 17">
            <a:extLst>
              <a:ext uri="{FF2B5EF4-FFF2-40B4-BE49-F238E27FC236}">
                <a16:creationId xmlns:a16="http://schemas.microsoft.com/office/drawing/2014/main" id="{8EE5EF74-74B0-43DC-8F20-2FD0E6CBA049}"/>
              </a:ext>
            </a:extLst>
          </p:cNvPr>
          <p:cNvSpPr txBox="1"/>
          <p:nvPr/>
        </p:nvSpPr>
        <p:spPr>
          <a:xfrm>
            <a:off x="201221" y="4290169"/>
            <a:ext cx="11799084"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One final thought:  this can’t be referring to the return of Christ.  This was written after Christ came the first time and so if we are still waiting for Him to come, to finish, etc. then all that which is mentioned would still be available WITHOUT A BIBLE – but still </a:t>
            </a:r>
            <a:r>
              <a:rPr lang="en-US" sz="1200" b="1" i="1" dirty="0">
                <a:solidFill>
                  <a:srgbClr val="CC6600"/>
                </a:solidFill>
                <a:latin typeface="Times New Roman" panose="02020603050405020304" pitchFamily="18" charset="0"/>
                <a:cs typeface="Times New Roman" panose="02020603050405020304" pitchFamily="18" charset="0"/>
              </a:rPr>
              <a:t>in part</a:t>
            </a:r>
            <a:r>
              <a:rPr lang="en-US" sz="1200" dirty="0">
                <a:latin typeface="Times New Roman" panose="02020603050405020304" pitchFamily="18" charset="0"/>
                <a:cs typeface="Times New Roman" panose="02020603050405020304" pitchFamily="18" charset="0"/>
              </a:rPr>
              <a:t>. God would just show us (anointing – </a:t>
            </a:r>
            <a:r>
              <a:rPr lang="en-US" sz="1200" b="1" dirty="0">
                <a:solidFill>
                  <a:srgbClr val="FF0000"/>
                </a:solidFill>
                <a:latin typeface="Times New Roman" panose="02020603050405020304" pitchFamily="18" charset="0"/>
                <a:cs typeface="Times New Roman" panose="02020603050405020304" pitchFamily="18" charset="0"/>
              </a:rPr>
              <a:t>I John 2:27</a:t>
            </a:r>
            <a:r>
              <a:rPr lang="en-US" sz="1200" dirty="0">
                <a:latin typeface="Times New Roman" panose="02020603050405020304" pitchFamily="18" charset="0"/>
                <a:cs typeface="Times New Roman" panose="02020603050405020304" pitchFamily="18" charset="0"/>
              </a:rPr>
              <a:t>). and we should be able to speak in literal other tongues and would know spiritual things because the Lord would ‘tell us’.  Sadly, some people actually believe this still to be true today – no Bible!  The devil sure knows how to deceive!</a:t>
            </a:r>
          </a:p>
        </p:txBody>
      </p:sp>
      <p:sp>
        <p:nvSpPr>
          <p:cNvPr id="20" name="TextBox 19">
            <a:extLst>
              <a:ext uri="{FF2B5EF4-FFF2-40B4-BE49-F238E27FC236}">
                <a16:creationId xmlns:a16="http://schemas.microsoft.com/office/drawing/2014/main" id="{6D0CBC6F-ABC5-45DA-B0CF-F761D983B015}"/>
              </a:ext>
            </a:extLst>
          </p:cNvPr>
          <p:cNvSpPr txBox="1"/>
          <p:nvPr/>
        </p:nvSpPr>
        <p:spPr>
          <a:xfrm>
            <a:off x="81662" y="6030715"/>
            <a:ext cx="1987631" cy="738664"/>
          </a:xfrm>
          <a:prstGeom prst="rect">
            <a:avLst/>
          </a:prstGeom>
          <a:noFill/>
          <a:ln w="28575">
            <a:solidFill>
              <a:schemeClr val="tx1"/>
            </a:solidFill>
          </a:ln>
          <a:effectLst>
            <a:glow rad="101600">
              <a:schemeClr val="accent3">
                <a:satMod val="175000"/>
                <a:alpha val="40000"/>
              </a:schemeClr>
            </a:glow>
          </a:effectLst>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True Spirituality comes from following</a:t>
            </a:r>
          </a:p>
          <a:p>
            <a:pPr algn="ctr"/>
            <a:r>
              <a:rPr lang="en-US" sz="1400" b="1" dirty="0">
                <a:latin typeface="Times New Roman" panose="02020603050405020304" pitchFamily="18" charset="0"/>
                <a:cs typeface="Times New Roman" panose="02020603050405020304" pitchFamily="18" charset="0"/>
              </a:rPr>
              <a:t>Paul!</a:t>
            </a:r>
          </a:p>
        </p:txBody>
      </p:sp>
      <p:sp>
        <p:nvSpPr>
          <p:cNvPr id="3" name="TextBox 2">
            <a:extLst>
              <a:ext uri="{FF2B5EF4-FFF2-40B4-BE49-F238E27FC236}">
                <a16:creationId xmlns:a16="http://schemas.microsoft.com/office/drawing/2014/main" id="{C5F09F1D-3468-48A4-A42E-B97A8B39A2CC}"/>
              </a:ext>
            </a:extLst>
          </p:cNvPr>
          <p:cNvSpPr txBox="1"/>
          <p:nvPr/>
        </p:nvSpPr>
        <p:spPr>
          <a:xfrm>
            <a:off x="2212847" y="5933475"/>
            <a:ext cx="7845431" cy="461665"/>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Study to shew thyself approved unto God, a workman that needeth not to be ashamed, rightly dividing the word of truth. </a:t>
            </a:r>
          </a:p>
          <a:p>
            <a:pPr algn="ctr"/>
            <a:r>
              <a:rPr lang="en-US" sz="1200" b="1" i="1" dirty="0">
                <a:solidFill>
                  <a:srgbClr val="CC6600"/>
                </a:solidFill>
                <a:latin typeface="Times New Roman" panose="02020603050405020304" pitchFamily="18" charset="0"/>
                <a:cs typeface="Times New Roman" panose="02020603050405020304" pitchFamily="18" charset="0"/>
              </a:rPr>
              <a:t>But shun profane and vain babblings: for they will increase unto more ungodliness.</a:t>
            </a:r>
          </a:p>
        </p:txBody>
      </p:sp>
      <p:sp>
        <p:nvSpPr>
          <p:cNvPr id="22" name="TextBox 21">
            <a:extLst>
              <a:ext uri="{FF2B5EF4-FFF2-40B4-BE49-F238E27FC236}">
                <a16:creationId xmlns:a16="http://schemas.microsoft.com/office/drawing/2014/main" id="{1CD0FC35-0D07-483E-ADF5-CDEC74CA7673}"/>
              </a:ext>
            </a:extLst>
          </p:cNvPr>
          <p:cNvSpPr txBox="1"/>
          <p:nvPr/>
        </p:nvSpPr>
        <p:spPr>
          <a:xfrm>
            <a:off x="10123319" y="6029359"/>
            <a:ext cx="1987631" cy="738664"/>
          </a:xfrm>
          <a:prstGeom prst="rect">
            <a:avLst/>
          </a:prstGeom>
          <a:noFill/>
          <a:ln w="28575">
            <a:solidFill>
              <a:schemeClr val="tx1"/>
            </a:solidFill>
          </a:ln>
          <a:effectLst>
            <a:glow rad="101600">
              <a:schemeClr val="accent3">
                <a:satMod val="175000"/>
                <a:alpha val="40000"/>
              </a:schemeClr>
            </a:glow>
          </a:effectLst>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True Spirituality comes from following</a:t>
            </a:r>
          </a:p>
          <a:p>
            <a:pPr algn="ctr"/>
            <a:r>
              <a:rPr lang="en-US" sz="1400" b="1" dirty="0">
                <a:latin typeface="Times New Roman" panose="02020603050405020304" pitchFamily="18" charset="0"/>
                <a:cs typeface="Times New Roman" panose="02020603050405020304" pitchFamily="18" charset="0"/>
              </a:rPr>
              <a:t>Paul!</a:t>
            </a:r>
          </a:p>
        </p:txBody>
      </p:sp>
      <p:sp>
        <p:nvSpPr>
          <p:cNvPr id="25" name="TextBox 24">
            <a:extLst>
              <a:ext uri="{FF2B5EF4-FFF2-40B4-BE49-F238E27FC236}">
                <a16:creationId xmlns:a16="http://schemas.microsoft.com/office/drawing/2014/main" id="{553BA8E1-3858-48A2-9C4F-D4019930F305}"/>
              </a:ext>
            </a:extLst>
          </p:cNvPr>
          <p:cNvSpPr txBox="1"/>
          <p:nvPr/>
        </p:nvSpPr>
        <p:spPr>
          <a:xfrm>
            <a:off x="352427" y="5289559"/>
            <a:ext cx="11776629" cy="461665"/>
          </a:xfrm>
          <a:prstGeom prst="rect">
            <a:avLst/>
          </a:prstGeom>
          <a:noFill/>
        </p:spPr>
        <p:txBody>
          <a:bodyPr wrap="square">
            <a:spAutoFit/>
          </a:bodyPr>
          <a:lstStyle/>
          <a:p>
            <a:pPr algn="just"/>
            <a:r>
              <a:rPr lang="en-US" sz="1200" dirty="0">
                <a:latin typeface="Times New Roman" panose="02020603050405020304" pitchFamily="18" charset="0"/>
                <a:cs typeface="Times New Roman" panose="02020603050405020304" pitchFamily="18" charset="0"/>
              </a:rPr>
              <a:t>Do you or do you not follow Paul ONLY? If you do, you are spiritual; if you reject Paul or share Paul with the other apostles (</a:t>
            </a:r>
            <a:r>
              <a:rPr lang="en-US" sz="1200" i="1" dirty="0">
                <a:latin typeface="Times New Roman" panose="02020603050405020304" pitchFamily="18" charset="0"/>
                <a:cs typeface="Times New Roman" panose="02020603050405020304" pitchFamily="18" charset="0"/>
              </a:rPr>
              <a:t>which causes great confusion in mixed doctrinal comparisons</a:t>
            </a:r>
            <a:r>
              <a:rPr lang="en-US" sz="1200" dirty="0">
                <a:latin typeface="Times New Roman" panose="02020603050405020304" pitchFamily="18" charset="0"/>
                <a:cs typeface="Times New Roman" panose="02020603050405020304" pitchFamily="18" charset="0"/>
              </a:rPr>
              <a:t>), then you are NOT spiritual - you know nothing about what you speak or think! So best to just keep quiet! As Jesus said, </a:t>
            </a:r>
            <a:r>
              <a:rPr lang="en-US" sz="1200" b="1" i="1" dirty="0">
                <a:solidFill>
                  <a:srgbClr val="CC6600"/>
                </a:solidFill>
                <a:latin typeface="Times New Roman" panose="02020603050405020304" pitchFamily="18" charset="0"/>
                <a:cs typeface="Times New Roman" panose="02020603050405020304" pitchFamily="18" charset="0"/>
              </a:rPr>
              <a:t>Ye do err, not knowing the Scriptures, nor the power thereof!</a:t>
            </a:r>
            <a:endParaRPr lang="en-US" sz="1200" b="1" i="1" dirty="0">
              <a:solidFill>
                <a:srgbClr val="CC6600"/>
              </a:solidFill>
            </a:endParaRPr>
          </a:p>
        </p:txBody>
      </p:sp>
    </p:spTree>
    <p:extLst>
      <p:ext uri="{BB962C8B-B14F-4D97-AF65-F5344CB8AC3E}">
        <p14:creationId xmlns:p14="http://schemas.microsoft.com/office/powerpoint/2010/main" val="59082655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25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125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25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up)">
                                      <p:cBhvr>
                                        <p:cTn id="36" dur="125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up)">
                                      <p:cBhvr>
                                        <p:cTn id="41" dur="125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up)">
                                      <p:cBhvr>
                                        <p:cTn id="46" dur="125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500" fill="hold"/>
                                        <p:tgtEl>
                                          <p:spTgt spid="12"/>
                                        </p:tgtEl>
                                        <p:attrNameLst>
                                          <p:attrName>ppt_w</p:attrName>
                                        </p:attrNameLst>
                                      </p:cBhvr>
                                      <p:tavLst>
                                        <p:tav tm="0">
                                          <p:val>
                                            <p:fltVal val="0"/>
                                          </p:val>
                                        </p:tav>
                                        <p:tav tm="100000">
                                          <p:val>
                                            <p:strVal val="#ppt_w"/>
                                          </p:val>
                                        </p:tav>
                                      </p:tavLst>
                                    </p:anim>
                                    <p:anim calcmode="lin" valueType="num">
                                      <p:cBhvr>
                                        <p:cTn id="52" dur="500" fill="hold"/>
                                        <p:tgtEl>
                                          <p:spTgt spid="12"/>
                                        </p:tgtEl>
                                        <p:attrNameLst>
                                          <p:attrName>ppt_h</p:attrName>
                                        </p:attrNameLst>
                                      </p:cBhvr>
                                      <p:tavLst>
                                        <p:tav tm="0">
                                          <p:val>
                                            <p:fltVal val="0"/>
                                          </p:val>
                                        </p:tav>
                                        <p:tav tm="100000">
                                          <p:val>
                                            <p:strVal val="#ppt_h"/>
                                          </p:val>
                                        </p:tav>
                                      </p:tavLst>
                                    </p:anim>
                                    <p:animEffect transition="in" filter="fade">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125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up)">
                                      <p:cBhvr>
                                        <p:cTn id="63" dur="125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250"/>
                                        <p:tgtEl>
                                          <p:spTgt spid="2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wipe(up)">
                                      <p:cBhvr>
                                        <p:cTn id="73" dur="125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1" fill="hold" grpId="0" nodeType="clickEffect">
                                  <p:stCondLst>
                                    <p:cond delay="0"/>
                                  </p:stCondLst>
                                  <p:childTnLst>
                                    <p:set>
                                      <p:cBhvr>
                                        <p:cTn id="77" dur="1" fill="hold">
                                          <p:stCondLst>
                                            <p:cond delay="0"/>
                                          </p:stCondLst>
                                        </p:cTn>
                                        <p:tgtEl>
                                          <p:spTgt spid="3"/>
                                        </p:tgtEl>
                                        <p:attrNameLst>
                                          <p:attrName>style.visibility</p:attrName>
                                        </p:attrNameLst>
                                      </p:cBhvr>
                                      <p:to>
                                        <p:strVal val="visible"/>
                                      </p:to>
                                    </p:set>
                                    <p:animEffect transition="in" filter="wipe(up)">
                                      <p:cBhvr>
                                        <p:cTn id="78" dur="1250"/>
                                        <p:tgtEl>
                                          <p:spTgt spid="3"/>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wipe(up)">
                                      <p:cBhvr>
                                        <p:cTn id="83" dur="1250"/>
                                        <p:tgtEl>
                                          <p:spTgt spid="13"/>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12"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additive="base">
                                        <p:cTn id="88" dur="1000" fill="hold"/>
                                        <p:tgtEl>
                                          <p:spTgt spid="20"/>
                                        </p:tgtEl>
                                        <p:attrNameLst>
                                          <p:attrName>ppt_x</p:attrName>
                                        </p:attrNameLst>
                                      </p:cBhvr>
                                      <p:tavLst>
                                        <p:tav tm="0">
                                          <p:val>
                                            <p:strVal val="0-#ppt_w/2"/>
                                          </p:val>
                                        </p:tav>
                                        <p:tav tm="100000">
                                          <p:val>
                                            <p:strVal val="#ppt_x"/>
                                          </p:val>
                                        </p:tav>
                                      </p:tavLst>
                                    </p:anim>
                                    <p:anim calcmode="lin" valueType="num">
                                      <p:cBhvr additive="base">
                                        <p:cTn id="89" dur="1000" fill="hold"/>
                                        <p:tgtEl>
                                          <p:spTgt spid="20"/>
                                        </p:tgtEl>
                                        <p:attrNameLst>
                                          <p:attrName>ppt_y</p:attrName>
                                        </p:attrNameLst>
                                      </p:cBhvr>
                                      <p:tavLst>
                                        <p:tav tm="0">
                                          <p:val>
                                            <p:strVal val="1+#ppt_h/2"/>
                                          </p:val>
                                        </p:tav>
                                        <p:tav tm="100000">
                                          <p:val>
                                            <p:strVal val="#ppt_y"/>
                                          </p:val>
                                        </p:tav>
                                      </p:tavLst>
                                    </p:anim>
                                  </p:childTnLst>
                                </p:cTn>
                              </p:par>
                              <p:par>
                                <p:cTn id="90" presetID="2" presetClass="entr" presetSubtype="6" fill="hold" grpId="0" nodeType="withEffect">
                                  <p:stCondLst>
                                    <p:cond delay="0"/>
                                  </p:stCondLst>
                                  <p:childTnLst>
                                    <p:set>
                                      <p:cBhvr>
                                        <p:cTn id="91" dur="1" fill="hold">
                                          <p:stCondLst>
                                            <p:cond delay="0"/>
                                          </p:stCondLst>
                                        </p:cTn>
                                        <p:tgtEl>
                                          <p:spTgt spid="22"/>
                                        </p:tgtEl>
                                        <p:attrNameLst>
                                          <p:attrName>style.visibility</p:attrName>
                                        </p:attrNameLst>
                                      </p:cBhvr>
                                      <p:to>
                                        <p:strVal val="visible"/>
                                      </p:to>
                                    </p:set>
                                    <p:anim calcmode="lin" valueType="num">
                                      <p:cBhvr additive="base">
                                        <p:cTn id="92" dur="1000" fill="hold"/>
                                        <p:tgtEl>
                                          <p:spTgt spid="22"/>
                                        </p:tgtEl>
                                        <p:attrNameLst>
                                          <p:attrName>ppt_x</p:attrName>
                                        </p:attrNameLst>
                                      </p:cBhvr>
                                      <p:tavLst>
                                        <p:tav tm="0">
                                          <p:val>
                                            <p:strVal val="1+#ppt_w/2"/>
                                          </p:val>
                                        </p:tav>
                                        <p:tav tm="100000">
                                          <p:val>
                                            <p:strVal val="#ppt_x"/>
                                          </p:val>
                                        </p:tav>
                                      </p:tavLst>
                                    </p:anim>
                                    <p:anim calcmode="lin" valueType="num">
                                      <p:cBhvr additive="base">
                                        <p:cTn id="93" dur="10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9" grpId="0"/>
      <p:bldP spid="10" grpId="0"/>
      <p:bldP spid="12" grpId="0"/>
      <p:bldP spid="4" grpId="0"/>
      <p:bldP spid="8" grpId="0"/>
      <p:bldP spid="11" grpId="0"/>
      <p:bldP spid="13" grpId="0"/>
      <p:bldP spid="14" grpId="0"/>
      <p:bldP spid="15" grpId="0"/>
      <p:bldP spid="16" grpId="0"/>
      <p:bldP spid="17" grpId="0"/>
      <p:bldP spid="18" grpId="0"/>
      <p:bldP spid="20" grpId="0" animBg="1"/>
      <p:bldP spid="3" grpId="0"/>
      <p:bldP spid="22" grpId="0" animBg="1"/>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35D47371-2D7A-44F9-A9B5-B845DF5C4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33096" cy="6869972"/>
          </a:xfrm>
          <a:prstGeom prst="rect">
            <a:avLst/>
          </a:prstGeom>
        </p:spPr>
      </p:pic>
      <p:sp>
        <p:nvSpPr>
          <p:cNvPr id="6" name="Rectangle: Rounded Corners 5">
            <a:extLst>
              <a:ext uri="{FF2B5EF4-FFF2-40B4-BE49-F238E27FC236}">
                <a16:creationId xmlns:a16="http://schemas.microsoft.com/office/drawing/2014/main" id="{182F622A-9263-4541-944D-54AA314EF2B3}"/>
              </a:ext>
            </a:extLst>
          </p:cNvPr>
          <p:cNvSpPr/>
          <p:nvPr/>
        </p:nvSpPr>
        <p:spPr>
          <a:xfrm>
            <a:off x="838728" y="474825"/>
            <a:ext cx="10597672" cy="5634229"/>
          </a:xfrm>
          <a:prstGeom prst="roundRect">
            <a:avLst/>
          </a:prstGeom>
          <a:solidFill>
            <a:srgbClr val="FFFFFF">
              <a:alpha val="60000"/>
            </a:srgbClr>
          </a:solidFill>
          <a:ln w="57150" cmpd="thickThi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oper Black" panose="0208090404030B020404" pitchFamily="18" charset="0"/>
            </a:endParaRPr>
          </a:p>
        </p:txBody>
      </p:sp>
      <p:sp>
        <p:nvSpPr>
          <p:cNvPr id="4" name="TextBox 3">
            <a:extLst>
              <a:ext uri="{FF2B5EF4-FFF2-40B4-BE49-F238E27FC236}">
                <a16:creationId xmlns:a16="http://schemas.microsoft.com/office/drawing/2014/main" id="{A24AD689-0BBC-4471-A63F-7D42B4503285}"/>
              </a:ext>
            </a:extLst>
          </p:cNvPr>
          <p:cNvSpPr txBox="1"/>
          <p:nvPr/>
        </p:nvSpPr>
        <p:spPr>
          <a:xfrm>
            <a:off x="2248026" y="541203"/>
            <a:ext cx="7776992" cy="461665"/>
          </a:xfrm>
          <a:prstGeom prst="rect">
            <a:avLst/>
          </a:prstGeom>
          <a:noFill/>
          <a:ln w="57150" cmpd="tri">
            <a:noFill/>
          </a:ln>
        </p:spPr>
        <p:txBody>
          <a:bodyPr wrap="square" rtlCol="0" anchor="ctr">
            <a:spAutoFit/>
          </a:bodyPr>
          <a:lstStyle/>
          <a:p>
            <a:pPr algn="ctr"/>
            <a:r>
              <a:rPr lang="en-US" sz="2400" b="1" dirty="0">
                <a:ln>
                  <a:solidFill>
                    <a:srgbClr val="FFC000"/>
                  </a:solidFill>
                </a:ln>
                <a:latin typeface="Cooper Black" panose="0208090404030B020404" pitchFamily="18" charset="0"/>
                <a:cs typeface="Times New Roman" panose="02020603050405020304" pitchFamily="18" charset="0"/>
              </a:rPr>
              <a:t>You Have Just Finished Part I</a:t>
            </a:r>
          </a:p>
        </p:txBody>
      </p:sp>
      <p:sp>
        <p:nvSpPr>
          <p:cNvPr id="7" name="TextBox 6">
            <a:extLst>
              <a:ext uri="{FF2B5EF4-FFF2-40B4-BE49-F238E27FC236}">
                <a16:creationId xmlns:a16="http://schemas.microsoft.com/office/drawing/2014/main" id="{AD1E5D72-91E1-436D-8B4B-0EF75396260E}"/>
              </a:ext>
            </a:extLst>
          </p:cNvPr>
          <p:cNvSpPr txBox="1"/>
          <p:nvPr/>
        </p:nvSpPr>
        <p:spPr>
          <a:xfrm>
            <a:off x="864161" y="1600415"/>
            <a:ext cx="10530675" cy="459228"/>
          </a:xfrm>
          <a:prstGeom prst="rect">
            <a:avLst/>
          </a:prstGeom>
          <a:noFill/>
        </p:spPr>
        <p:txBody>
          <a:bodyPr wrap="square" rtlCol="0" anchor="ctr">
            <a:spAutoFit/>
          </a:bodyPr>
          <a:lstStyle/>
          <a:p>
            <a:pPr algn="ctr">
              <a:lnSpc>
                <a:spcPct val="150000"/>
              </a:lnSpc>
            </a:pPr>
            <a:r>
              <a:rPr lang="en-US" sz="1800" b="1" dirty="0">
                <a:solidFill>
                  <a:schemeClr val="bg1">
                    <a:lumMod val="65000"/>
                  </a:schemeClr>
                </a:solidFill>
                <a:latin typeface="Times New Roman" panose="02020603050405020304" pitchFamily="18" charset="0"/>
                <a:cs typeface="Times New Roman" panose="02020603050405020304" pitchFamily="18" charset="0"/>
              </a:rPr>
              <a:t>Part I – Introduction – “Definitions to Help Understand This Presentation”</a:t>
            </a:r>
          </a:p>
        </p:txBody>
      </p:sp>
      <p:sp>
        <p:nvSpPr>
          <p:cNvPr id="8" name="TextBox 7">
            <a:extLst>
              <a:ext uri="{FF2B5EF4-FFF2-40B4-BE49-F238E27FC236}">
                <a16:creationId xmlns:a16="http://schemas.microsoft.com/office/drawing/2014/main" id="{7FB7A908-3CA6-463A-A313-A9EE8F7ED778}"/>
              </a:ext>
            </a:extLst>
          </p:cNvPr>
          <p:cNvSpPr txBox="1"/>
          <p:nvPr/>
        </p:nvSpPr>
        <p:spPr>
          <a:xfrm>
            <a:off x="997227" y="2227186"/>
            <a:ext cx="10256930" cy="458074"/>
          </a:xfrm>
          <a:prstGeom prst="rect">
            <a:avLst/>
          </a:prstGeom>
          <a:noFill/>
        </p:spPr>
        <p:txBody>
          <a:bodyPr wrap="square" rtlCol="0" anchor="ctr">
            <a:spAutoFit/>
          </a:bodyPr>
          <a:lstStyle/>
          <a:p>
            <a:pPr algn="ctr">
              <a:lnSpc>
                <a:spcPct val="150000"/>
              </a:lnSpc>
            </a:pPr>
            <a:r>
              <a:rPr lang="en-US" b="1" dirty="0">
                <a:effectLst/>
                <a:latin typeface="Times New Roman" panose="02020603050405020304" pitchFamily="18" charset="0"/>
                <a:cs typeface="Times New Roman" panose="02020603050405020304" pitchFamily="18" charset="0"/>
              </a:rPr>
              <a:t>Part II - “</a:t>
            </a:r>
            <a:r>
              <a:rPr lang="en-US" b="1" i="1" dirty="0">
                <a:effectLst/>
                <a:latin typeface="Times New Roman" panose="02020603050405020304" pitchFamily="18" charset="0"/>
                <a:cs typeface="Times New Roman" panose="02020603050405020304" pitchFamily="18" charset="0"/>
              </a:rPr>
              <a:t>’What</a:t>
            </a:r>
            <a:r>
              <a:rPr lang="en-US" b="1" dirty="0">
                <a:effectLst/>
                <a:latin typeface="Times New Roman" panose="02020603050405020304" pitchFamily="18" charset="0"/>
                <a:cs typeface="Times New Roman" panose="02020603050405020304" pitchFamily="18" charset="0"/>
              </a:rPr>
              <a:t> </a:t>
            </a:r>
            <a:r>
              <a:rPr lang="en-US" sz="1400" i="1" dirty="0">
                <a:effectLst/>
                <a:latin typeface="Times New Roman" panose="02020603050405020304" pitchFamily="18" charset="0"/>
                <a:cs typeface="Times New Roman" panose="02020603050405020304" pitchFamily="18" charset="0"/>
              </a:rPr>
              <a:t>(not when) </a:t>
            </a:r>
            <a:r>
              <a:rPr lang="en-US" b="1" i="1" dirty="0">
                <a:effectLst/>
                <a:latin typeface="Times New Roman" panose="02020603050405020304" pitchFamily="18" charset="0"/>
                <a:cs typeface="Times New Roman" panose="02020603050405020304" pitchFamily="18" charset="0"/>
              </a:rPr>
              <a:t>Will Cause the Beginning of the Tribulation</a:t>
            </a:r>
            <a:r>
              <a:rPr lang="en-US" b="1" dirty="0">
                <a:effectLst/>
                <a:latin typeface="Times New Roman" panose="02020603050405020304" pitchFamily="18" charset="0"/>
                <a:cs typeface="Times New Roman" panose="02020603050405020304" pitchFamily="18" charset="0"/>
              </a:rPr>
              <a:t>?”</a:t>
            </a:r>
            <a:endParaRPr lang="en-US" sz="18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679946E-A652-4DC8-8A1F-E0F3AA87651C}"/>
              </a:ext>
            </a:extLst>
          </p:cNvPr>
          <p:cNvSpPr txBox="1"/>
          <p:nvPr/>
        </p:nvSpPr>
        <p:spPr>
          <a:xfrm>
            <a:off x="1768506" y="2703222"/>
            <a:ext cx="8732018" cy="376834"/>
          </a:xfrm>
          <a:prstGeom prst="rect">
            <a:avLst/>
          </a:prstGeom>
          <a:noFill/>
        </p:spPr>
        <p:txBody>
          <a:bodyPr wrap="square" rtlCol="0" anchor="ctr">
            <a:spAutoFit/>
          </a:bodyPr>
          <a:lstStyle/>
          <a:p>
            <a:pPr algn="ctr">
              <a:lnSpc>
                <a:spcPct val="150000"/>
              </a:lnSpc>
            </a:pPr>
            <a:r>
              <a:rPr lang="en-US" sz="1400" b="1" dirty="0">
                <a:latin typeface="Times New Roman" panose="02020603050405020304" pitchFamily="18" charset="0"/>
                <a:cs typeface="Times New Roman" panose="02020603050405020304" pitchFamily="18" charset="0"/>
              </a:rPr>
              <a:t>“Are Things Really ‘</a:t>
            </a:r>
            <a:r>
              <a:rPr lang="en-US" sz="1400" b="1" i="1" dirty="0">
                <a:latin typeface="Times New Roman" panose="02020603050405020304" pitchFamily="18" charset="0"/>
                <a:cs typeface="Times New Roman" panose="02020603050405020304" pitchFamily="18" charset="0"/>
              </a:rPr>
              <a:t>Ripe for the Harvest</a:t>
            </a:r>
            <a:r>
              <a:rPr lang="en-US" sz="1400" b="1" dirty="0">
                <a:latin typeface="Times New Roman" panose="02020603050405020304" pitchFamily="18" charset="0"/>
                <a:cs typeface="Times New Roman" panose="02020603050405020304" pitchFamily="18" charset="0"/>
              </a:rPr>
              <a:t>?’”</a:t>
            </a:r>
            <a:endParaRPr lang="en-US" sz="1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07E94C4-19E6-437A-9DDB-9BAE3AEEA590}"/>
              </a:ext>
            </a:extLst>
          </p:cNvPr>
          <p:cNvSpPr txBox="1"/>
          <p:nvPr/>
        </p:nvSpPr>
        <p:spPr>
          <a:xfrm>
            <a:off x="1382365" y="3113575"/>
            <a:ext cx="9506456" cy="376834"/>
          </a:xfrm>
          <a:prstGeom prst="rect">
            <a:avLst/>
          </a:prstGeom>
          <a:noFill/>
        </p:spPr>
        <p:txBody>
          <a:bodyPr wrap="square" rtlCol="0" anchor="ctr">
            <a:spAutoFit/>
          </a:bodyPr>
          <a:lstStyle/>
          <a:p>
            <a:pPr algn="ctr">
              <a:lnSpc>
                <a:spcPct val="150000"/>
              </a:lnSpc>
            </a:pPr>
            <a:r>
              <a:rPr lang="en-US" sz="1400" b="1" dirty="0">
                <a:latin typeface="Times New Roman" panose="02020603050405020304" pitchFamily="18" charset="0"/>
                <a:cs typeface="Times New Roman" panose="02020603050405020304" pitchFamily="18" charset="0"/>
              </a:rPr>
              <a:t>“Scriptural Clues Showing ‘</a:t>
            </a:r>
            <a:r>
              <a:rPr lang="en-US" sz="1400" b="1" i="1" dirty="0">
                <a:latin typeface="Times New Roman" panose="02020603050405020304" pitchFamily="18" charset="0"/>
                <a:cs typeface="Times New Roman" panose="02020603050405020304" pitchFamily="18" charset="0"/>
              </a:rPr>
              <a:t>How Deep We Are Into the Latter Times, But Still Not Last Days</a:t>
            </a:r>
            <a:r>
              <a:rPr lang="en-US" sz="1400" b="1" dirty="0">
                <a:latin typeface="Times New Roman" panose="02020603050405020304" pitchFamily="18" charset="0"/>
                <a:cs typeface="Times New Roman" panose="02020603050405020304" pitchFamily="18" charset="0"/>
              </a:rPr>
              <a:t>!’”</a:t>
            </a:r>
            <a:endParaRPr lang="en-US" sz="1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72D30646-F43D-4D07-A556-A39DC40E7E75}"/>
              </a:ext>
            </a:extLst>
          </p:cNvPr>
          <p:cNvSpPr txBox="1"/>
          <p:nvPr/>
        </p:nvSpPr>
        <p:spPr>
          <a:xfrm>
            <a:off x="1832148" y="3529580"/>
            <a:ext cx="8608088" cy="376834"/>
          </a:xfrm>
          <a:prstGeom prst="rect">
            <a:avLst/>
          </a:prstGeom>
          <a:noFill/>
        </p:spPr>
        <p:txBody>
          <a:bodyPr wrap="square" rtlCol="0" anchor="ctr">
            <a:spAutoFit/>
          </a:bodyPr>
          <a:lstStyle/>
          <a:p>
            <a:pPr algn="ctr">
              <a:lnSpc>
                <a:spcPct val="150000"/>
              </a:lnSpc>
            </a:pPr>
            <a:r>
              <a:rPr lang="en-US" sz="1400" b="1" dirty="0">
                <a:latin typeface="Times New Roman" panose="02020603050405020304" pitchFamily="18" charset="0"/>
                <a:cs typeface="Times New Roman" panose="02020603050405020304" pitchFamily="18" charset="0"/>
              </a:rPr>
              <a:t>“Are You Willing to ‘</a:t>
            </a:r>
            <a:r>
              <a:rPr lang="en-US" sz="1400" b="1" i="1" dirty="0">
                <a:latin typeface="Times New Roman" panose="02020603050405020304" pitchFamily="18" charset="0"/>
                <a:cs typeface="Times New Roman" panose="02020603050405020304" pitchFamily="18" charset="0"/>
              </a:rPr>
              <a:t>Partake of the Affliction of the Gospel</a:t>
            </a:r>
            <a:r>
              <a:rPr lang="en-US" sz="1400" b="1" dirty="0">
                <a:latin typeface="Times New Roman" panose="02020603050405020304" pitchFamily="18" charset="0"/>
                <a:cs typeface="Times New Roman" panose="02020603050405020304" pitchFamily="18" charset="0"/>
              </a:rPr>
              <a:t>?’”</a:t>
            </a:r>
            <a:endParaRPr lang="en-US" sz="1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D2CCCF2-C211-4CE5-8422-B7EB18650FB7}"/>
              </a:ext>
            </a:extLst>
          </p:cNvPr>
          <p:cNvSpPr txBox="1"/>
          <p:nvPr/>
        </p:nvSpPr>
        <p:spPr>
          <a:xfrm>
            <a:off x="1659651" y="3953082"/>
            <a:ext cx="8953082" cy="376834"/>
          </a:xfrm>
          <a:prstGeom prst="rect">
            <a:avLst/>
          </a:prstGeom>
          <a:noFill/>
        </p:spPr>
        <p:txBody>
          <a:bodyPr wrap="square" rtlCol="0" anchor="ctr">
            <a:spAutoFit/>
          </a:bodyPr>
          <a:lstStyle/>
          <a:p>
            <a:pPr algn="ctr">
              <a:lnSpc>
                <a:spcPct val="150000"/>
              </a:lnSpc>
            </a:pPr>
            <a:r>
              <a:rPr lang="en-US" sz="1400" b="1" dirty="0">
                <a:latin typeface="Times New Roman" panose="02020603050405020304" pitchFamily="18" charset="0"/>
                <a:cs typeface="Times New Roman" panose="02020603050405020304" pitchFamily="18" charset="0"/>
              </a:rPr>
              <a:t>“Scriptural Reminders of Just ‘</a:t>
            </a:r>
            <a:r>
              <a:rPr lang="en-US" sz="1400" b="1" i="1" dirty="0">
                <a:latin typeface="Times New Roman" panose="02020603050405020304" pitchFamily="18" charset="0"/>
                <a:cs typeface="Times New Roman" panose="02020603050405020304" pitchFamily="18" charset="0"/>
              </a:rPr>
              <a:t>How Busy Satan Is At This Time</a:t>
            </a:r>
            <a:r>
              <a:rPr lang="en-US" sz="1400" b="1" dirty="0">
                <a:latin typeface="Times New Roman" panose="02020603050405020304" pitchFamily="18" charset="0"/>
                <a:cs typeface="Times New Roman" panose="02020603050405020304" pitchFamily="18" charset="0"/>
              </a:rPr>
              <a:t>!’”</a:t>
            </a:r>
            <a:endParaRPr lang="en-US" sz="1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C40E9497-7F4E-482D-B61E-18FC5078D930}"/>
              </a:ext>
            </a:extLst>
          </p:cNvPr>
          <p:cNvSpPr txBox="1"/>
          <p:nvPr/>
        </p:nvSpPr>
        <p:spPr>
          <a:xfrm>
            <a:off x="2612574" y="4371161"/>
            <a:ext cx="7053943" cy="307777"/>
          </a:xfrm>
          <a:prstGeom prst="rect">
            <a:avLst/>
          </a:prstGeom>
          <a:noFill/>
        </p:spPr>
        <p:txBody>
          <a:bodyPr wrap="square" rtlCol="0" anchor="ctr">
            <a:spAutoFit/>
          </a:bodyPr>
          <a:lstStyle/>
          <a:p>
            <a:pPr algn="ctr"/>
            <a:r>
              <a:rPr lang="en-US" sz="1400" b="1" dirty="0">
                <a:latin typeface="Times New Roman" panose="02020603050405020304" pitchFamily="18" charset="0"/>
                <a:cs typeface="Times New Roman" panose="02020603050405020304" pitchFamily="18" charset="0"/>
              </a:rPr>
              <a:t>“Is God Really ‘</a:t>
            </a:r>
            <a:r>
              <a:rPr lang="en-US" sz="1400" b="1" i="1" dirty="0">
                <a:latin typeface="Times New Roman" panose="02020603050405020304" pitchFamily="18" charset="0"/>
                <a:cs typeface="Times New Roman" panose="02020603050405020304" pitchFamily="18" charset="0"/>
              </a:rPr>
              <a:t>In Control</a:t>
            </a:r>
            <a:r>
              <a:rPr lang="en-US" sz="1400" b="1" dirty="0">
                <a:latin typeface="Times New Roman" panose="02020603050405020304" pitchFamily="18" charset="0"/>
                <a:cs typeface="Times New Roman" panose="02020603050405020304" pitchFamily="18" charset="0"/>
              </a:rPr>
              <a:t>?’”</a:t>
            </a:r>
            <a:endParaRPr lang="en-US" sz="1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CDA0C245-1F4C-4844-ABB2-A40CE067FF5D}"/>
              </a:ext>
            </a:extLst>
          </p:cNvPr>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312D87A-5E1C-40B4-82DC-FA4778E101AA}"/>
              </a:ext>
            </a:extLst>
          </p:cNvPr>
          <p:cNvSpPr txBox="1"/>
          <p:nvPr/>
        </p:nvSpPr>
        <p:spPr>
          <a:xfrm>
            <a:off x="1236220" y="4941209"/>
            <a:ext cx="9804757" cy="369332"/>
          </a:xfrm>
          <a:prstGeom prst="rect">
            <a:avLst/>
          </a:prstGeom>
          <a:noFill/>
        </p:spPr>
        <p:txBody>
          <a:bodyPr wrap="square" rtlCol="0" anchor="ctr">
            <a:spAutoFit/>
          </a:bodyPr>
          <a:lstStyle/>
          <a:p>
            <a:pPr algn="ctr"/>
            <a:r>
              <a:rPr lang="en-US" sz="1800" b="1" dirty="0">
                <a:latin typeface="Times New Roman" panose="02020603050405020304" pitchFamily="18" charset="0"/>
                <a:cs typeface="Times New Roman" panose="02020603050405020304" pitchFamily="18" charset="0"/>
              </a:rPr>
              <a:t>Part III – “Conclusion to the ‘</a:t>
            </a:r>
            <a:r>
              <a:rPr lang="en-US" sz="1800" b="1" i="1" dirty="0">
                <a:latin typeface="Times New Roman" panose="02020603050405020304" pitchFamily="18" charset="0"/>
                <a:cs typeface="Times New Roman" panose="02020603050405020304" pitchFamily="18" charset="0"/>
              </a:rPr>
              <a:t>Confusion of the Delusion Conclusion</a:t>
            </a:r>
            <a:r>
              <a:rPr lang="en-US" sz="1800" b="1" dirty="0">
                <a:latin typeface="Times New Roman" panose="02020603050405020304" pitchFamily="18" charset="0"/>
                <a:cs typeface="Times New Roman" panose="02020603050405020304" pitchFamily="18" charset="0"/>
              </a:rPr>
              <a:t>’”</a:t>
            </a:r>
            <a:endParaRPr lang="en-US"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5E35A8F-1E31-49AF-A77D-44B75E139B4F}"/>
              </a:ext>
            </a:extLst>
          </p:cNvPr>
          <p:cNvSpPr txBox="1"/>
          <p:nvPr/>
        </p:nvSpPr>
        <p:spPr>
          <a:xfrm>
            <a:off x="4097867" y="1311184"/>
            <a:ext cx="4076509"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Please go on to the next presentation, as listed below:</a:t>
            </a:r>
          </a:p>
        </p:txBody>
      </p:sp>
      <p:sp>
        <p:nvSpPr>
          <p:cNvPr id="2" name="Rectangle: Rounded Corners 1">
            <a:extLst>
              <a:ext uri="{FF2B5EF4-FFF2-40B4-BE49-F238E27FC236}">
                <a16:creationId xmlns:a16="http://schemas.microsoft.com/office/drawing/2014/main" id="{104E6903-5B38-4E7D-8681-9527FCDB32E2}"/>
              </a:ext>
            </a:extLst>
          </p:cNvPr>
          <p:cNvSpPr/>
          <p:nvPr/>
        </p:nvSpPr>
        <p:spPr>
          <a:xfrm>
            <a:off x="1768506" y="1610806"/>
            <a:ext cx="8844227" cy="5631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D9FE8F05-9EE2-4562-9BC4-1BFDA740C5C4}"/>
              </a:ext>
            </a:extLst>
          </p:cNvPr>
          <p:cNvSpPr/>
          <p:nvPr/>
        </p:nvSpPr>
        <p:spPr>
          <a:xfrm>
            <a:off x="1303179" y="2251639"/>
            <a:ext cx="9660290" cy="251778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11D652FC-6C83-40D1-84AB-59606F98921A}"/>
              </a:ext>
            </a:extLst>
          </p:cNvPr>
          <p:cNvSpPr/>
          <p:nvPr/>
        </p:nvSpPr>
        <p:spPr>
          <a:xfrm>
            <a:off x="1768504" y="4859081"/>
            <a:ext cx="8844227" cy="5631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F169EF1-45C0-47D2-80BC-1639C0B7130F}"/>
              </a:ext>
            </a:extLst>
          </p:cNvPr>
          <p:cNvSpPr/>
          <p:nvPr/>
        </p:nvSpPr>
        <p:spPr>
          <a:xfrm>
            <a:off x="2673552" y="558575"/>
            <a:ext cx="6885992" cy="76497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3755C19-9222-4758-9B77-87AE755A799D}"/>
              </a:ext>
            </a:extLst>
          </p:cNvPr>
          <p:cNvSpPr txBox="1"/>
          <p:nvPr/>
        </p:nvSpPr>
        <p:spPr>
          <a:xfrm>
            <a:off x="2673552" y="925050"/>
            <a:ext cx="6885992"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Introduction – “Definitions to Help Understand This Presentation”</a:t>
            </a:r>
            <a:endParaRPr lang="en-US" dirty="0"/>
          </a:p>
        </p:txBody>
      </p:sp>
      <p:sp>
        <p:nvSpPr>
          <p:cNvPr id="21" name="TextBox 20">
            <a:extLst>
              <a:ext uri="{FF2B5EF4-FFF2-40B4-BE49-F238E27FC236}">
                <a16:creationId xmlns:a16="http://schemas.microsoft.com/office/drawing/2014/main" id="{8497D6ED-F42E-4587-AD90-46A8F6C8C4B6}"/>
              </a:ext>
            </a:extLst>
          </p:cNvPr>
          <p:cNvSpPr txBox="1"/>
          <p:nvPr/>
        </p:nvSpPr>
        <p:spPr>
          <a:xfrm>
            <a:off x="5421086" y="5514392"/>
            <a:ext cx="1558212"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hlinkClick r:id="rId3" action="ppaction://hlinksldjump">
                  <a:extLst>
                    <a:ext uri="{A12FA001-AC4F-418D-AE19-62706E023703}">
                      <ahyp:hlinkClr xmlns:ahyp="http://schemas.microsoft.com/office/drawing/2018/hyperlinkcolor" val="tx"/>
                    </a:ext>
                  </a:extLst>
                </a:hlinkClick>
              </a:rPr>
              <a:t>Bonus Slide</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12977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C8E8B09-EE9E-4718-B63E-528ED81DD4D3}"/>
              </a:ext>
            </a:extLst>
          </p:cNvPr>
          <p:cNvSpPr txBox="1"/>
          <p:nvPr/>
        </p:nvSpPr>
        <p:spPr>
          <a:xfrm>
            <a:off x="1442621" y="1615737"/>
            <a:ext cx="9306757" cy="1938992"/>
          </a:xfrm>
          <a:prstGeom prst="rect">
            <a:avLst/>
          </a:prstGeom>
          <a:noFill/>
        </p:spPr>
        <p:txBody>
          <a:bodyPr wrap="square" rtlCol="0">
            <a:spAutoFit/>
          </a:bodyPr>
          <a:lstStyle/>
          <a:p>
            <a:pPr algn="ctr"/>
            <a:r>
              <a:rPr lang="en-US" sz="6000" dirty="0">
                <a:solidFill>
                  <a:schemeClr val="bg1"/>
                </a:solidFill>
                <a:latin typeface="Arial Black" panose="020B0A04020102020204" pitchFamily="34" charset="0"/>
              </a:rPr>
              <a:t>Confusion of the Delusion Conclusion</a:t>
            </a:r>
          </a:p>
        </p:txBody>
      </p:sp>
      <p:pic>
        <p:nvPicPr>
          <p:cNvPr id="10" name="Picture 9" descr="Text&#10;&#10;Description automatically generated">
            <a:extLst>
              <a:ext uri="{FF2B5EF4-FFF2-40B4-BE49-F238E27FC236}">
                <a16:creationId xmlns:a16="http://schemas.microsoft.com/office/drawing/2014/main" id="{A1BEF771-B4D6-49D9-B10C-8B094214B2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1765"/>
          </a:xfrm>
          <a:prstGeom prst="rect">
            <a:avLst/>
          </a:prstGeom>
        </p:spPr>
      </p:pic>
      <p:sp>
        <p:nvSpPr>
          <p:cNvPr id="11" name="TextBox 10">
            <a:extLst>
              <a:ext uri="{FF2B5EF4-FFF2-40B4-BE49-F238E27FC236}">
                <a16:creationId xmlns:a16="http://schemas.microsoft.com/office/drawing/2014/main" id="{483F2CCF-4BF3-4380-9182-2A049A379056}"/>
              </a:ext>
            </a:extLst>
          </p:cNvPr>
          <p:cNvSpPr txBox="1"/>
          <p:nvPr/>
        </p:nvSpPr>
        <p:spPr>
          <a:xfrm>
            <a:off x="1578330" y="1425677"/>
            <a:ext cx="9108490" cy="1754326"/>
          </a:xfrm>
          <a:prstGeom prst="rect">
            <a:avLst/>
          </a:prstGeom>
          <a:noFill/>
        </p:spPr>
        <p:txBody>
          <a:bodyPr wrap="square" rtlCol="0">
            <a:spAutoFit/>
          </a:bodyPr>
          <a:lstStyle/>
          <a:p>
            <a:pPr algn="ctr"/>
            <a:r>
              <a:rPr lang="en-US" sz="5400" b="1" dirty="0">
                <a:ln>
                  <a:solidFill>
                    <a:schemeClr val="accent4"/>
                  </a:solidFill>
                </a:ln>
                <a:effectLst>
                  <a:glow rad="63500">
                    <a:schemeClr val="accent2">
                      <a:satMod val="175000"/>
                      <a:alpha val="40000"/>
                    </a:schemeClr>
                  </a:glow>
                </a:effectLst>
                <a:latin typeface="Arial Black" panose="020B0A04020102020204" pitchFamily="34" charset="0"/>
              </a:rPr>
              <a:t>Confusion of the Delusion Conclusion</a:t>
            </a:r>
          </a:p>
        </p:txBody>
      </p:sp>
      <p:sp>
        <p:nvSpPr>
          <p:cNvPr id="13" name="TextBox 12">
            <a:extLst>
              <a:ext uri="{FF2B5EF4-FFF2-40B4-BE49-F238E27FC236}">
                <a16:creationId xmlns:a16="http://schemas.microsoft.com/office/drawing/2014/main" id="{2120DDEF-686A-43AB-950B-E8B3C83405BA}"/>
              </a:ext>
            </a:extLst>
          </p:cNvPr>
          <p:cNvSpPr txBox="1"/>
          <p:nvPr/>
        </p:nvSpPr>
        <p:spPr>
          <a:xfrm>
            <a:off x="9944379" y="1726106"/>
            <a:ext cx="1756299" cy="307777"/>
          </a:xfrm>
          <a:prstGeom prst="rect">
            <a:avLst/>
          </a:prstGeom>
          <a:noFill/>
        </p:spPr>
        <p:txBody>
          <a:bodyPr wrap="square" rtlCol="0">
            <a:spAutoFit/>
          </a:bodyPr>
          <a:lstStyle/>
          <a:p>
            <a:pPr algn="ctr"/>
            <a:r>
              <a:rPr lang="en-US" sz="1400" b="1" dirty="0">
                <a:ln w="3175">
                  <a:solidFill>
                    <a:schemeClr val="tx1"/>
                  </a:solidFill>
                </a:ln>
                <a:solidFill>
                  <a:srgbClr val="FF0000"/>
                </a:solidFill>
                <a:effectLst>
                  <a:glow rad="101600">
                    <a:schemeClr val="bg1">
                      <a:alpha val="60000"/>
                    </a:schemeClr>
                  </a:glow>
                </a:effectLst>
              </a:rPr>
              <a:t>II Thessalonians 2:11</a:t>
            </a:r>
          </a:p>
        </p:txBody>
      </p:sp>
      <p:sp>
        <p:nvSpPr>
          <p:cNvPr id="2" name="Rectangle 1">
            <a:extLst>
              <a:ext uri="{FF2B5EF4-FFF2-40B4-BE49-F238E27FC236}">
                <a16:creationId xmlns:a16="http://schemas.microsoft.com/office/drawing/2014/main" id="{7167B284-E983-4E97-97D7-128EAD0FE82A}"/>
              </a:ext>
            </a:extLst>
          </p:cNvPr>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6D0F5C7-FC5E-49E1-B654-D963C32A56A1}"/>
              </a:ext>
            </a:extLst>
          </p:cNvPr>
          <p:cNvSpPr txBox="1"/>
          <p:nvPr/>
        </p:nvSpPr>
        <p:spPr>
          <a:xfrm>
            <a:off x="-21408" y="774641"/>
            <a:ext cx="3115971" cy="1015663"/>
          </a:xfrm>
          <a:prstGeom prst="rect">
            <a:avLst/>
          </a:prstGeom>
          <a:noFill/>
        </p:spPr>
        <p:txBody>
          <a:bodyPr wrap="square" rtlCol="0">
            <a:spAutoFit/>
          </a:bodyPr>
          <a:lstStyle/>
          <a:p>
            <a:pPr algn="ctr"/>
            <a:r>
              <a:rPr lang="en-US" sz="2000" b="1" i="1" dirty="0">
                <a:ln w="3175">
                  <a:solidFill>
                    <a:schemeClr val="tx1"/>
                  </a:solidFill>
                </a:ln>
                <a:solidFill>
                  <a:srgbClr val="CC6600"/>
                </a:solidFill>
                <a:effectLst>
                  <a:glow rad="101600">
                    <a:schemeClr val="bg1">
                      <a:lumMod val="95000"/>
                      <a:alpha val="60000"/>
                    </a:schemeClr>
                  </a:glow>
                </a:effectLst>
                <a:latin typeface="Arial Black" panose="020B0A04020102020204" pitchFamily="34" charset="0"/>
                <a:cs typeface="Times New Roman" panose="02020603050405020304" pitchFamily="18" charset="0"/>
              </a:rPr>
              <a:t>And for this cause God shall send them strong delusion…</a:t>
            </a:r>
            <a:endParaRPr lang="en-US" sz="2000" dirty="0"/>
          </a:p>
        </p:txBody>
      </p:sp>
      <p:sp>
        <p:nvSpPr>
          <p:cNvPr id="4" name="TextBox 3">
            <a:extLst>
              <a:ext uri="{FF2B5EF4-FFF2-40B4-BE49-F238E27FC236}">
                <a16:creationId xmlns:a16="http://schemas.microsoft.com/office/drawing/2014/main" id="{C5F8C8DF-74BC-43A5-B849-2146B9AE9176}"/>
              </a:ext>
            </a:extLst>
          </p:cNvPr>
          <p:cNvSpPr txBox="1"/>
          <p:nvPr/>
        </p:nvSpPr>
        <p:spPr>
          <a:xfrm>
            <a:off x="9608736" y="784701"/>
            <a:ext cx="2324100" cy="1015663"/>
          </a:xfrm>
          <a:prstGeom prst="rect">
            <a:avLst/>
          </a:prstGeom>
          <a:noFill/>
        </p:spPr>
        <p:txBody>
          <a:bodyPr wrap="square" rtlCol="0">
            <a:spAutoFit/>
          </a:bodyPr>
          <a:lstStyle/>
          <a:p>
            <a:pPr algn="ctr"/>
            <a:r>
              <a:rPr lang="en-US" sz="2000" b="1" i="1" dirty="0">
                <a:ln w="3175">
                  <a:solidFill>
                    <a:schemeClr val="tx1"/>
                  </a:solidFill>
                </a:ln>
                <a:solidFill>
                  <a:srgbClr val="CC6600"/>
                </a:solidFill>
                <a:effectLst>
                  <a:glow rad="101600">
                    <a:schemeClr val="bg1">
                      <a:lumMod val="95000"/>
                      <a:alpha val="60000"/>
                    </a:schemeClr>
                  </a:glow>
                </a:effectLst>
                <a:latin typeface="Arial Black" panose="020B0A04020102020204" pitchFamily="34" charset="0"/>
                <a:cs typeface="Times New Roman" panose="02020603050405020304" pitchFamily="18" charset="0"/>
              </a:rPr>
              <a:t>…that they should believe a lie:</a:t>
            </a:r>
            <a:endParaRPr lang="en-US" sz="2000" dirty="0"/>
          </a:p>
        </p:txBody>
      </p:sp>
      <p:sp>
        <p:nvSpPr>
          <p:cNvPr id="5" name="TextBox 4">
            <a:extLst>
              <a:ext uri="{FF2B5EF4-FFF2-40B4-BE49-F238E27FC236}">
                <a16:creationId xmlns:a16="http://schemas.microsoft.com/office/drawing/2014/main" id="{1BDE5FFF-6070-4561-82D0-EB96E1BD0B3E}"/>
              </a:ext>
            </a:extLst>
          </p:cNvPr>
          <p:cNvSpPr txBox="1"/>
          <p:nvPr/>
        </p:nvSpPr>
        <p:spPr>
          <a:xfrm>
            <a:off x="137160" y="2900610"/>
            <a:ext cx="11987784" cy="954107"/>
          </a:xfrm>
          <a:prstGeom prst="rect">
            <a:avLst/>
          </a:prstGeom>
          <a:noFill/>
        </p:spPr>
        <p:txBody>
          <a:bodyPr wrap="square" rtlCol="0">
            <a:spAutoFit/>
          </a:bodyPr>
          <a:lstStyle/>
          <a:p>
            <a:pPr algn="ctr"/>
            <a:r>
              <a:rPr lang="en-US" sz="2800" dirty="0">
                <a:solidFill>
                  <a:schemeClr val="bg1"/>
                </a:solidFill>
                <a:effectLst>
                  <a:glow rad="101600">
                    <a:schemeClr val="accent2">
                      <a:satMod val="175000"/>
                      <a:alpha val="40000"/>
                    </a:schemeClr>
                  </a:glow>
                </a:effectLst>
                <a:latin typeface="Britannic Bold" panose="020B0903060703020204" pitchFamily="34" charset="0"/>
              </a:rPr>
              <a:t>Part II - </a:t>
            </a:r>
            <a:r>
              <a:rPr lang="en-US" sz="2800" b="1" dirty="0">
                <a:ln>
                  <a:solidFill>
                    <a:srgbClr val="CC6600"/>
                  </a:solidFill>
                </a:ln>
                <a:solidFill>
                  <a:schemeClr val="bg1"/>
                </a:solidFill>
                <a:effectLst>
                  <a:glow rad="63500">
                    <a:schemeClr val="accent2">
                      <a:satMod val="175000"/>
                      <a:alpha val="40000"/>
                    </a:schemeClr>
                  </a:glow>
                </a:effectLst>
                <a:latin typeface="Britannic Bold" panose="020B0903060703020204" pitchFamily="34" charset="0"/>
                <a:cs typeface="Times New Roman" panose="02020603050405020304" pitchFamily="18" charset="0"/>
              </a:rPr>
              <a:t> “Only by Rightly Dividing the Word of Truth Based on ‘Paul-Only’ </a:t>
            </a:r>
          </a:p>
          <a:p>
            <a:pPr algn="ctr"/>
            <a:r>
              <a:rPr lang="en-US" sz="2800" b="1" dirty="0">
                <a:ln>
                  <a:solidFill>
                    <a:srgbClr val="CC6600"/>
                  </a:solidFill>
                </a:ln>
                <a:solidFill>
                  <a:schemeClr val="bg1"/>
                </a:solidFill>
                <a:effectLst>
                  <a:glow rad="63500">
                    <a:schemeClr val="accent2">
                      <a:satMod val="175000"/>
                      <a:alpha val="40000"/>
                    </a:schemeClr>
                  </a:glow>
                </a:effectLst>
                <a:latin typeface="Britannic Bold" panose="020B0903060703020204" pitchFamily="34" charset="0"/>
                <a:cs typeface="Times New Roman" panose="02020603050405020304" pitchFamily="18" charset="0"/>
              </a:rPr>
              <a:t>Will People be Able to Know and Understand the Delusion / Tribulation…</a:t>
            </a:r>
            <a:r>
              <a:rPr lang="en-US" sz="2800" dirty="0">
                <a:solidFill>
                  <a:schemeClr val="bg1"/>
                </a:solidFill>
                <a:effectLst>
                  <a:glow rad="101600">
                    <a:schemeClr val="accent2">
                      <a:satMod val="175000"/>
                      <a:alpha val="40000"/>
                    </a:schemeClr>
                  </a:glow>
                </a:effectLst>
                <a:latin typeface="Britannic Bold" panose="020B0903060703020204" pitchFamily="34" charset="0"/>
              </a:rPr>
              <a:t>”</a:t>
            </a:r>
          </a:p>
        </p:txBody>
      </p:sp>
    </p:spTree>
    <p:extLst>
      <p:ext uri="{BB962C8B-B14F-4D97-AF65-F5344CB8AC3E}">
        <p14:creationId xmlns:p14="http://schemas.microsoft.com/office/powerpoint/2010/main" val="76567514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35D47371-2D7A-44F9-A9B5-B845DF5C4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33096" cy="6869972"/>
          </a:xfrm>
          <a:prstGeom prst="rect">
            <a:avLst/>
          </a:prstGeom>
        </p:spPr>
      </p:pic>
      <p:sp>
        <p:nvSpPr>
          <p:cNvPr id="6" name="Rectangle: Rounded Corners 5">
            <a:extLst>
              <a:ext uri="{FF2B5EF4-FFF2-40B4-BE49-F238E27FC236}">
                <a16:creationId xmlns:a16="http://schemas.microsoft.com/office/drawing/2014/main" id="{182F622A-9263-4541-944D-54AA314EF2B3}"/>
              </a:ext>
            </a:extLst>
          </p:cNvPr>
          <p:cNvSpPr/>
          <p:nvPr/>
        </p:nvSpPr>
        <p:spPr>
          <a:xfrm>
            <a:off x="838728" y="474825"/>
            <a:ext cx="10597672" cy="5634229"/>
          </a:xfrm>
          <a:prstGeom prst="roundRect">
            <a:avLst/>
          </a:prstGeom>
          <a:solidFill>
            <a:srgbClr val="FFFFFF">
              <a:alpha val="60000"/>
            </a:srgbClr>
          </a:solidFill>
          <a:ln w="57150" cmpd="thickThi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oper Black" panose="0208090404030B020404" pitchFamily="18" charset="0"/>
            </a:endParaRPr>
          </a:p>
        </p:txBody>
      </p:sp>
      <p:sp>
        <p:nvSpPr>
          <p:cNvPr id="4" name="TextBox 3">
            <a:extLst>
              <a:ext uri="{FF2B5EF4-FFF2-40B4-BE49-F238E27FC236}">
                <a16:creationId xmlns:a16="http://schemas.microsoft.com/office/drawing/2014/main" id="{A24AD689-0BBC-4471-A63F-7D42B4503285}"/>
              </a:ext>
            </a:extLst>
          </p:cNvPr>
          <p:cNvSpPr txBox="1"/>
          <p:nvPr/>
        </p:nvSpPr>
        <p:spPr>
          <a:xfrm>
            <a:off x="3253847" y="670544"/>
            <a:ext cx="5759528" cy="461665"/>
          </a:xfrm>
          <a:prstGeom prst="rect">
            <a:avLst/>
          </a:prstGeom>
          <a:noFill/>
          <a:ln w="57150" cmpd="tri">
            <a:noFill/>
          </a:ln>
        </p:spPr>
        <p:txBody>
          <a:bodyPr wrap="square" rtlCol="0" anchor="ctr">
            <a:spAutoFit/>
          </a:bodyPr>
          <a:lstStyle/>
          <a:p>
            <a:pPr algn="ctr"/>
            <a:r>
              <a:rPr lang="en-US" sz="2400" b="1" dirty="0">
                <a:ln>
                  <a:solidFill>
                    <a:srgbClr val="FFC000"/>
                  </a:solidFill>
                </a:ln>
                <a:latin typeface="Cooper Black" panose="0208090404030B020404" pitchFamily="18" charset="0"/>
                <a:cs typeface="Times New Roman" panose="02020603050405020304" pitchFamily="18" charset="0"/>
              </a:rPr>
              <a:t>Presentation Sermon Contents</a:t>
            </a:r>
          </a:p>
        </p:txBody>
      </p:sp>
      <p:sp>
        <p:nvSpPr>
          <p:cNvPr id="7" name="TextBox 6">
            <a:extLst>
              <a:ext uri="{FF2B5EF4-FFF2-40B4-BE49-F238E27FC236}">
                <a16:creationId xmlns:a16="http://schemas.microsoft.com/office/drawing/2014/main" id="{AD1E5D72-91E1-436D-8B4B-0EF75396260E}"/>
              </a:ext>
            </a:extLst>
          </p:cNvPr>
          <p:cNvSpPr txBox="1"/>
          <p:nvPr/>
        </p:nvSpPr>
        <p:spPr>
          <a:xfrm>
            <a:off x="864161" y="1600415"/>
            <a:ext cx="10530675" cy="459228"/>
          </a:xfrm>
          <a:prstGeom prst="rect">
            <a:avLst/>
          </a:prstGeom>
          <a:noFill/>
        </p:spPr>
        <p:txBody>
          <a:bodyPr wrap="square" rtlCol="0" anchor="ctr">
            <a:spAutoFit/>
          </a:bodyPr>
          <a:lstStyle/>
          <a:p>
            <a:pPr algn="ctr">
              <a:lnSpc>
                <a:spcPct val="150000"/>
              </a:lnSpc>
            </a:pPr>
            <a:r>
              <a:rPr lang="en-US" sz="1800" b="1" dirty="0">
                <a:solidFill>
                  <a:schemeClr val="bg1">
                    <a:lumMod val="50000"/>
                  </a:schemeClr>
                </a:solidFill>
                <a:latin typeface="Times New Roman" panose="02020603050405020304" pitchFamily="18" charset="0"/>
                <a:cs typeface="Times New Roman" panose="02020603050405020304" pitchFamily="18" charset="0"/>
                <a:hlinkClick r:id="rId3" action="ppaction://hlinksldjump">
                  <a:extLst>
                    <a:ext uri="{A12FA001-AC4F-418D-AE19-62706E023703}">
                      <ahyp:hlinkClr xmlns:ahyp="http://schemas.microsoft.com/office/drawing/2018/hyperlinkcolor" val="tx"/>
                    </a:ext>
                  </a:extLst>
                </a:hlinkClick>
              </a:rPr>
              <a:t>Part I – Introduction – “Definitions to Help Understand This Presentation”</a:t>
            </a:r>
            <a:endParaRPr lang="en-US" sz="18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FB7A908-3CA6-463A-A313-A9EE8F7ED778}"/>
              </a:ext>
            </a:extLst>
          </p:cNvPr>
          <p:cNvSpPr txBox="1"/>
          <p:nvPr/>
        </p:nvSpPr>
        <p:spPr>
          <a:xfrm>
            <a:off x="997227" y="2227186"/>
            <a:ext cx="10256930" cy="458074"/>
          </a:xfrm>
          <a:prstGeom prst="rect">
            <a:avLst/>
          </a:prstGeom>
          <a:noFill/>
        </p:spPr>
        <p:txBody>
          <a:bodyPr wrap="square" rtlCol="0" anchor="ctr">
            <a:spAutoFit/>
          </a:bodyPr>
          <a:lstStyle/>
          <a:p>
            <a:pPr algn="ctr">
              <a:lnSpc>
                <a:spcPct val="150000"/>
              </a:lnSpc>
            </a:pPr>
            <a:r>
              <a:rPr lang="en-US" b="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Part II - “</a:t>
            </a:r>
            <a:r>
              <a:rPr lang="en-US" b="1" i="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’What</a:t>
            </a:r>
            <a:r>
              <a:rPr lang="en-US" b="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 </a:t>
            </a:r>
            <a:r>
              <a:rPr lang="en-US"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(not when) </a:t>
            </a:r>
            <a:r>
              <a:rPr lang="en-US" b="1" i="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Will Cause the Beginning of the Tribulation</a:t>
            </a:r>
            <a:r>
              <a:rPr lang="en-US" b="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a:t>
            </a:r>
            <a:endParaRPr lang="en-US" sz="18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679946E-A652-4DC8-8A1F-E0F3AA87651C}"/>
              </a:ext>
            </a:extLst>
          </p:cNvPr>
          <p:cNvSpPr txBox="1"/>
          <p:nvPr/>
        </p:nvSpPr>
        <p:spPr>
          <a:xfrm>
            <a:off x="1768506" y="2682383"/>
            <a:ext cx="8732018" cy="418513"/>
          </a:xfrm>
          <a:prstGeom prst="rect">
            <a:avLst/>
          </a:prstGeom>
          <a:noFill/>
        </p:spPr>
        <p:txBody>
          <a:bodyPr wrap="square" rtlCol="0" anchor="ctr">
            <a:spAutoFit/>
          </a:bodyPr>
          <a:lstStyle/>
          <a:p>
            <a:pPr algn="ctr">
              <a:lnSpc>
                <a:spcPct val="150000"/>
              </a:lnSpc>
            </a:pPr>
            <a:r>
              <a:rPr lang="en-US" sz="1600" b="1" dirty="0">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val="tx"/>
                    </a:ext>
                  </a:extLst>
                </a:hlinkClick>
              </a:rPr>
              <a:t>“Are Things Really ‘</a:t>
            </a:r>
            <a:r>
              <a:rPr lang="en-US" sz="1600" b="1" i="1" dirty="0">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val="tx"/>
                    </a:ext>
                  </a:extLst>
                </a:hlinkClick>
              </a:rPr>
              <a:t>Ripe for the Harvest</a:t>
            </a:r>
            <a:r>
              <a:rPr lang="en-US" sz="1600" b="1" dirty="0">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val="tx"/>
                    </a:ext>
                  </a:extLst>
                </a:hlinkClick>
              </a:rPr>
              <a:t>?’” </a:t>
            </a:r>
            <a:endParaRPr lang="en-US" sz="16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07E94C4-19E6-437A-9DDB-9BAE3AEEA590}"/>
              </a:ext>
            </a:extLst>
          </p:cNvPr>
          <p:cNvSpPr txBox="1"/>
          <p:nvPr/>
        </p:nvSpPr>
        <p:spPr>
          <a:xfrm>
            <a:off x="1354372" y="3093281"/>
            <a:ext cx="9583964" cy="417422"/>
          </a:xfrm>
          <a:prstGeom prst="rect">
            <a:avLst/>
          </a:prstGeom>
          <a:noFill/>
        </p:spPr>
        <p:txBody>
          <a:bodyPr wrap="square" rtlCol="0" anchor="ctr">
            <a:spAutoFit/>
          </a:bodyPr>
          <a:lstStyle/>
          <a:p>
            <a:pPr algn="ctr">
              <a:lnSpc>
                <a:spcPct val="150000"/>
              </a:lnSpc>
            </a:pPr>
            <a:r>
              <a:rPr lang="en-US" sz="1600" b="1" dirty="0">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“Scriptural Clues Showing ‘</a:t>
            </a:r>
            <a:r>
              <a:rPr lang="en-US" sz="1600" b="1" i="1" dirty="0">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How Deep We Are Into the Latter Times</a:t>
            </a:r>
            <a:r>
              <a:rPr lang="en-US" sz="1600" b="1" dirty="0">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 </a:t>
            </a:r>
            <a:r>
              <a:rPr lang="en-US" sz="1600" b="1" i="1" dirty="0">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But Still Not Last Days</a:t>
            </a:r>
            <a:r>
              <a:rPr lang="en-US" sz="1600" b="1" dirty="0">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a:t>
            </a:r>
            <a:endParaRPr lang="en-US" sz="16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72D30646-F43D-4D07-A556-A39DC40E7E75}"/>
              </a:ext>
            </a:extLst>
          </p:cNvPr>
          <p:cNvSpPr txBox="1"/>
          <p:nvPr/>
        </p:nvSpPr>
        <p:spPr>
          <a:xfrm>
            <a:off x="1832148" y="3508741"/>
            <a:ext cx="8608088" cy="418513"/>
          </a:xfrm>
          <a:prstGeom prst="rect">
            <a:avLst/>
          </a:prstGeom>
          <a:noFill/>
        </p:spPr>
        <p:txBody>
          <a:bodyPr wrap="square" rtlCol="0" anchor="ctr">
            <a:spAutoFit/>
          </a:bodyPr>
          <a:lstStyle/>
          <a:p>
            <a:pPr algn="ctr">
              <a:lnSpc>
                <a:spcPct val="150000"/>
              </a:lnSpc>
            </a:pPr>
            <a:r>
              <a:rPr lang="en-US" sz="1600" b="1" dirty="0">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val="tx"/>
                    </a:ext>
                  </a:extLst>
                </a:hlinkClick>
              </a:rPr>
              <a:t>“Are You Willing to ‘</a:t>
            </a:r>
            <a:r>
              <a:rPr lang="en-US" sz="1600" b="1" i="1" dirty="0">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val="tx"/>
                    </a:ext>
                  </a:extLst>
                </a:hlinkClick>
              </a:rPr>
              <a:t>Partake of the Affliction of the Gospel</a:t>
            </a:r>
            <a:r>
              <a:rPr lang="en-US" sz="1600" b="1" dirty="0">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val="tx"/>
                    </a:ext>
                  </a:extLst>
                </a:hlinkClick>
              </a:rPr>
              <a:t>?’” </a:t>
            </a:r>
            <a:endParaRPr lang="en-US" sz="16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D2CCCF2-C211-4CE5-8422-B7EB18650FB7}"/>
              </a:ext>
            </a:extLst>
          </p:cNvPr>
          <p:cNvSpPr txBox="1"/>
          <p:nvPr/>
        </p:nvSpPr>
        <p:spPr>
          <a:xfrm>
            <a:off x="1659651" y="3932243"/>
            <a:ext cx="8953082" cy="418513"/>
          </a:xfrm>
          <a:prstGeom prst="rect">
            <a:avLst/>
          </a:prstGeom>
          <a:noFill/>
        </p:spPr>
        <p:txBody>
          <a:bodyPr wrap="square" rtlCol="0" anchor="ctr">
            <a:spAutoFit/>
          </a:bodyPr>
          <a:lstStyle/>
          <a:p>
            <a:pPr algn="ctr">
              <a:lnSpc>
                <a:spcPct val="150000"/>
              </a:lnSpc>
            </a:pPr>
            <a:r>
              <a:rPr lang="en-US" sz="1600" b="1" dirty="0">
                <a:latin typeface="Times New Roman" panose="02020603050405020304" pitchFamily="18" charset="0"/>
                <a:cs typeface="Times New Roman" panose="02020603050405020304" pitchFamily="18" charset="0"/>
                <a:hlinkClick r:id="rId8" action="ppaction://hlinksldjump">
                  <a:extLst>
                    <a:ext uri="{A12FA001-AC4F-418D-AE19-62706E023703}">
                      <ahyp:hlinkClr xmlns:ahyp="http://schemas.microsoft.com/office/drawing/2018/hyperlinkcolor" val="tx"/>
                    </a:ext>
                  </a:extLst>
                </a:hlinkClick>
              </a:rPr>
              <a:t>“Scriptural Reminders of Just ‘</a:t>
            </a:r>
            <a:r>
              <a:rPr lang="en-US" sz="1600" b="1" i="1" dirty="0">
                <a:latin typeface="Times New Roman" panose="02020603050405020304" pitchFamily="18" charset="0"/>
                <a:cs typeface="Times New Roman" panose="02020603050405020304" pitchFamily="18" charset="0"/>
                <a:hlinkClick r:id="rId8" action="ppaction://hlinksldjump">
                  <a:extLst>
                    <a:ext uri="{A12FA001-AC4F-418D-AE19-62706E023703}">
                      <ahyp:hlinkClr xmlns:ahyp="http://schemas.microsoft.com/office/drawing/2018/hyperlinkcolor" val="tx"/>
                    </a:ext>
                  </a:extLst>
                </a:hlinkClick>
              </a:rPr>
              <a:t>How Busy Satan Is At This Time</a:t>
            </a:r>
            <a:r>
              <a:rPr lang="en-US" sz="1600" b="1" dirty="0">
                <a:latin typeface="Times New Roman" panose="02020603050405020304" pitchFamily="18" charset="0"/>
                <a:cs typeface="Times New Roman" panose="02020603050405020304" pitchFamily="18" charset="0"/>
                <a:hlinkClick r:id="rId8" action="ppaction://hlinksldjump">
                  <a:extLst>
                    <a:ext uri="{A12FA001-AC4F-418D-AE19-62706E023703}">
                      <ahyp:hlinkClr xmlns:ahyp="http://schemas.microsoft.com/office/drawing/2018/hyperlinkcolor" val="tx"/>
                    </a:ext>
                  </a:extLst>
                </a:hlinkClick>
              </a:rPr>
              <a:t>!’” </a:t>
            </a:r>
            <a:endParaRPr lang="en-US" sz="16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C40E9497-7F4E-482D-B61E-18FC5078D930}"/>
              </a:ext>
            </a:extLst>
          </p:cNvPr>
          <p:cNvSpPr txBox="1"/>
          <p:nvPr/>
        </p:nvSpPr>
        <p:spPr>
          <a:xfrm>
            <a:off x="2612574" y="4355773"/>
            <a:ext cx="7053943" cy="338554"/>
          </a:xfrm>
          <a:prstGeom prst="rect">
            <a:avLst/>
          </a:prstGeom>
          <a:noFill/>
        </p:spPr>
        <p:txBody>
          <a:bodyPr wrap="square" rtlCol="0" anchor="ctr">
            <a:spAutoFit/>
          </a:bodyPr>
          <a:lstStyle/>
          <a:p>
            <a:pPr algn="ctr"/>
            <a:r>
              <a:rPr lang="en-US" sz="1600" b="1" dirty="0">
                <a:latin typeface="Times New Roman" panose="02020603050405020304" pitchFamily="18" charset="0"/>
                <a:cs typeface="Times New Roman" panose="02020603050405020304" pitchFamily="18" charset="0"/>
                <a:hlinkClick r:id="rId9" action="ppaction://hlinksldjump">
                  <a:extLst>
                    <a:ext uri="{A12FA001-AC4F-418D-AE19-62706E023703}">
                      <ahyp:hlinkClr xmlns:ahyp="http://schemas.microsoft.com/office/drawing/2018/hyperlinkcolor" val="tx"/>
                    </a:ext>
                  </a:extLst>
                </a:hlinkClick>
              </a:rPr>
              <a:t>“Is God Really ‘</a:t>
            </a:r>
            <a:r>
              <a:rPr lang="en-US" sz="1600" b="1" i="1" dirty="0">
                <a:latin typeface="Times New Roman" panose="02020603050405020304" pitchFamily="18" charset="0"/>
                <a:cs typeface="Times New Roman" panose="02020603050405020304" pitchFamily="18" charset="0"/>
                <a:hlinkClick r:id="rId9" action="ppaction://hlinksldjump">
                  <a:extLst>
                    <a:ext uri="{A12FA001-AC4F-418D-AE19-62706E023703}">
                      <ahyp:hlinkClr xmlns:ahyp="http://schemas.microsoft.com/office/drawing/2018/hyperlinkcolor" val="tx"/>
                    </a:ext>
                  </a:extLst>
                </a:hlinkClick>
              </a:rPr>
              <a:t>In Control</a:t>
            </a:r>
            <a:r>
              <a:rPr lang="en-US" sz="1600" b="1" dirty="0">
                <a:latin typeface="Times New Roman" panose="02020603050405020304" pitchFamily="18" charset="0"/>
                <a:cs typeface="Times New Roman" panose="02020603050405020304" pitchFamily="18" charset="0"/>
                <a:hlinkClick r:id="rId9" action="ppaction://hlinksldjump">
                  <a:extLst>
                    <a:ext uri="{A12FA001-AC4F-418D-AE19-62706E023703}">
                      <ahyp:hlinkClr xmlns:ahyp="http://schemas.microsoft.com/office/drawing/2018/hyperlinkcolor" val="tx"/>
                    </a:ext>
                  </a:extLst>
                </a:hlinkClick>
              </a:rPr>
              <a:t>?’” </a:t>
            </a:r>
            <a:endParaRPr lang="en-US" sz="16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CDA0C245-1F4C-4844-ABB2-A40CE067FF5D}"/>
              </a:ext>
            </a:extLst>
          </p:cNvPr>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312D87A-5E1C-40B4-82DC-FA4778E101AA}"/>
              </a:ext>
            </a:extLst>
          </p:cNvPr>
          <p:cNvSpPr txBox="1"/>
          <p:nvPr/>
        </p:nvSpPr>
        <p:spPr>
          <a:xfrm>
            <a:off x="1236220" y="4941209"/>
            <a:ext cx="9804757" cy="369332"/>
          </a:xfrm>
          <a:prstGeom prst="rect">
            <a:avLst/>
          </a:prstGeom>
          <a:noFill/>
        </p:spPr>
        <p:txBody>
          <a:bodyPr wrap="square" rtlCol="0" anchor="ctr">
            <a:spAutoFit/>
          </a:bodyPr>
          <a:lstStyle/>
          <a:p>
            <a:pPr algn="ctr"/>
            <a:r>
              <a:rPr lang="en-US" sz="1800" b="1" dirty="0">
                <a:solidFill>
                  <a:schemeClr val="bg1">
                    <a:lumMod val="50000"/>
                  </a:schemeClr>
                </a:solidFill>
                <a:latin typeface="Times New Roman" panose="02020603050405020304" pitchFamily="18" charset="0"/>
                <a:cs typeface="Times New Roman" panose="02020603050405020304" pitchFamily="18" charset="0"/>
                <a:hlinkClick r:id="rId10" action="ppaction://hlinksldjump">
                  <a:extLst>
                    <a:ext uri="{A12FA001-AC4F-418D-AE19-62706E023703}">
                      <ahyp:hlinkClr xmlns:ahyp="http://schemas.microsoft.com/office/drawing/2018/hyperlinkcolor" val="tx"/>
                    </a:ext>
                  </a:extLst>
                </a:hlinkClick>
              </a:rPr>
              <a:t>Part III – “Conclusion to the ‘</a:t>
            </a:r>
            <a:r>
              <a:rPr lang="en-US" sz="1800" b="1" i="1" dirty="0">
                <a:solidFill>
                  <a:schemeClr val="bg1">
                    <a:lumMod val="50000"/>
                  </a:schemeClr>
                </a:solidFill>
                <a:latin typeface="Times New Roman" panose="02020603050405020304" pitchFamily="18" charset="0"/>
                <a:cs typeface="Times New Roman" panose="02020603050405020304" pitchFamily="18" charset="0"/>
                <a:hlinkClick r:id="rId10" action="ppaction://hlinksldjump">
                  <a:extLst>
                    <a:ext uri="{A12FA001-AC4F-418D-AE19-62706E023703}">
                      <ahyp:hlinkClr xmlns:ahyp="http://schemas.microsoft.com/office/drawing/2018/hyperlinkcolor" val="tx"/>
                    </a:ext>
                  </a:extLst>
                </a:hlinkClick>
              </a:rPr>
              <a:t>Confusion of the Delusion Conclusion</a:t>
            </a:r>
            <a:r>
              <a:rPr lang="en-US" sz="1800" b="1" dirty="0">
                <a:solidFill>
                  <a:schemeClr val="bg1">
                    <a:lumMod val="50000"/>
                  </a:schemeClr>
                </a:solidFill>
                <a:latin typeface="Times New Roman" panose="02020603050405020304" pitchFamily="18" charset="0"/>
                <a:cs typeface="Times New Roman" panose="02020603050405020304" pitchFamily="18" charset="0"/>
                <a:hlinkClick r:id="rId10" action="ppaction://hlinksldjump">
                  <a:extLst>
                    <a:ext uri="{A12FA001-AC4F-418D-AE19-62706E023703}">
                      <ahyp:hlinkClr xmlns:ahyp="http://schemas.microsoft.com/office/drawing/2018/hyperlinkcolor" val="tx"/>
                    </a:ext>
                  </a:extLst>
                </a:hlinkClick>
              </a:rPr>
              <a:t>’” </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5E35A8F-1E31-49AF-A77D-44B75E139B4F}"/>
              </a:ext>
            </a:extLst>
          </p:cNvPr>
          <p:cNvSpPr txBox="1"/>
          <p:nvPr/>
        </p:nvSpPr>
        <p:spPr>
          <a:xfrm>
            <a:off x="1710846" y="1264529"/>
            <a:ext cx="8844227"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If you in the full slide show presentation </a:t>
            </a:r>
            <a:r>
              <a:rPr lang="en-US" sz="1200" dirty="0">
                <a:latin typeface="Times New Roman" panose="02020603050405020304" pitchFamily="18" charset="0"/>
                <a:cs typeface="Times New Roman" panose="02020603050405020304" pitchFamily="18" charset="0"/>
              </a:rPr>
              <a:t>(without the audio), </a:t>
            </a:r>
            <a:r>
              <a:rPr lang="en-US" sz="1200" b="1" dirty="0">
                <a:latin typeface="Times New Roman" panose="02020603050405020304" pitchFamily="18" charset="0"/>
                <a:cs typeface="Times New Roman" panose="02020603050405020304" pitchFamily="18" charset="0"/>
              </a:rPr>
              <a:t>then you can click on title below to go directly to that particular title.</a:t>
            </a:r>
          </a:p>
        </p:txBody>
      </p:sp>
      <p:sp>
        <p:nvSpPr>
          <p:cNvPr id="2" name="Rectangle: Rounded Corners 1">
            <a:extLst>
              <a:ext uri="{FF2B5EF4-FFF2-40B4-BE49-F238E27FC236}">
                <a16:creationId xmlns:a16="http://schemas.microsoft.com/office/drawing/2014/main" id="{104E6903-5B38-4E7D-8681-9527FCDB32E2}"/>
              </a:ext>
            </a:extLst>
          </p:cNvPr>
          <p:cNvSpPr/>
          <p:nvPr/>
        </p:nvSpPr>
        <p:spPr>
          <a:xfrm>
            <a:off x="1768506" y="1610806"/>
            <a:ext cx="8844227" cy="5631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D9FE8F05-9EE2-4562-9BC4-1BFDA740C5C4}"/>
              </a:ext>
            </a:extLst>
          </p:cNvPr>
          <p:cNvSpPr/>
          <p:nvPr/>
        </p:nvSpPr>
        <p:spPr>
          <a:xfrm>
            <a:off x="1354372" y="2251639"/>
            <a:ext cx="9583964" cy="251778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11D652FC-6C83-40D1-84AB-59606F98921A}"/>
              </a:ext>
            </a:extLst>
          </p:cNvPr>
          <p:cNvSpPr/>
          <p:nvPr/>
        </p:nvSpPr>
        <p:spPr>
          <a:xfrm>
            <a:off x="1768504" y="4859081"/>
            <a:ext cx="8844227" cy="5631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F169EF1-45C0-47D2-80BC-1639C0B7130F}"/>
              </a:ext>
            </a:extLst>
          </p:cNvPr>
          <p:cNvSpPr/>
          <p:nvPr/>
        </p:nvSpPr>
        <p:spPr>
          <a:xfrm>
            <a:off x="3489649" y="624350"/>
            <a:ext cx="5225144" cy="564916"/>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D3A357B-76CF-4631-B39A-1EE263434E99}"/>
              </a:ext>
            </a:extLst>
          </p:cNvPr>
          <p:cNvSpPr txBox="1"/>
          <p:nvPr/>
        </p:nvSpPr>
        <p:spPr>
          <a:xfrm>
            <a:off x="5421086" y="5514392"/>
            <a:ext cx="1558212" cy="307777"/>
          </a:xfrm>
          <a:prstGeom prst="rect">
            <a:avLst/>
          </a:prstGeom>
          <a:noFill/>
        </p:spPr>
        <p:txBody>
          <a:bodyPr wrap="square" rtlCol="0">
            <a:spAutoFit/>
          </a:bodyPr>
          <a:lstStyle/>
          <a:p>
            <a:pPr algn="ctr"/>
            <a:r>
              <a:rPr lang="en-US" sz="1400" b="1" dirty="0">
                <a:solidFill>
                  <a:schemeClr val="bg1">
                    <a:lumMod val="50000"/>
                  </a:schemeClr>
                </a:solidFill>
                <a:latin typeface="Times New Roman" panose="02020603050405020304" pitchFamily="18" charset="0"/>
                <a:cs typeface="Times New Roman" panose="02020603050405020304" pitchFamily="18" charset="0"/>
                <a:hlinkClick r:id="rId11" action="ppaction://hlinksldjump">
                  <a:extLst>
                    <a:ext uri="{A12FA001-AC4F-418D-AE19-62706E023703}">
                      <ahyp:hlinkClr xmlns:ahyp="http://schemas.microsoft.com/office/drawing/2018/hyperlinkcolor" val="tx"/>
                    </a:ext>
                  </a:extLst>
                </a:hlinkClick>
              </a:rPr>
              <a:t>Bonus Slide</a:t>
            </a:r>
            <a:endParaRPr lang="en-US" sz="14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1" name="Rectangle: Rounded Corners 20">
            <a:extLst>
              <a:ext uri="{FF2B5EF4-FFF2-40B4-BE49-F238E27FC236}">
                <a16:creationId xmlns:a16="http://schemas.microsoft.com/office/drawing/2014/main" id="{1744C4B3-4B7E-41E9-BED4-07B237062EDB}"/>
              </a:ext>
            </a:extLst>
          </p:cNvPr>
          <p:cNvSpPr/>
          <p:nvPr/>
        </p:nvSpPr>
        <p:spPr>
          <a:xfrm>
            <a:off x="5626359" y="5533054"/>
            <a:ext cx="1101012" cy="307777"/>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739679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1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up)">
                                      <p:cBhvr>
                                        <p:cTn id="24" dur="1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10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up)">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E090A0-A46B-4160-B29B-EC709CD755AA}"/>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A9561B8-17F8-4AD9-BE5F-3B67DCEC92DF}"/>
              </a:ext>
            </a:extLst>
          </p:cNvPr>
          <p:cNvSpPr txBox="1"/>
          <p:nvPr/>
        </p:nvSpPr>
        <p:spPr>
          <a:xfrm>
            <a:off x="4475825" y="88777"/>
            <a:ext cx="3240350" cy="800219"/>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Key Word Definitions</a:t>
            </a:r>
          </a:p>
          <a:p>
            <a:pPr algn="ctr"/>
            <a:r>
              <a:rPr lang="en-US" sz="1600" b="1" dirty="0">
                <a:latin typeface="Times New Roman" panose="02020603050405020304" pitchFamily="18" charset="0"/>
                <a:cs typeface="Times New Roman" panose="02020603050405020304" pitchFamily="18" charset="0"/>
              </a:rPr>
              <a:t>REVIEW</a:t>
            </a:r>
          </a:p>
          <a:p>
            <a:pPr algn="ctr"/>
            <a:r>
              <a:rPr lang="en-US" sz="1200" b="1" i="1" dirty="0">
                <a:latin typeface="Times New Roman" panose="02020603050405020304" pitchFamily="18" charset="0"/>
                <a:cs typeface="Times New Roman" panose="02020603050405020304" pitchFamily="18" charset="0"/>
              </a:rPr>
              <a:t>(do you know these now?</a:t>
            </a:r>
          </a:p>
        </p:txBody>
      </p:sp>
      <p:sp>
        <p:nvSpPr>
          <p:cNvPr id="4" name="TextBox 3">
            <a:extLst>
              <a:ext uri="{FF2B5EF4-FFF2-40B4-BE49-F238E27FC236}">
                <a16:creationId xmlns:a16="http://schemas.microsoft.com/office/drawing/2014/main" id="{DD68BDE8-94B5-4899-A479-32A345F299EE}"/>
              </a:ext>
            </a:extLst>
          </p:cNvPr>
          <p:cNvSpPr txBox="1"/>
          <p:nvPr/>
        </p:nvSpPr>
        <p:spPr>
          <a:xfrm>
            <a:off x="1883548" y="216438"/>
            <a:ext cx="1100831"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Delusion</a:t>
            </a:r>
          </a:p>
        </p:txBody>
      </p:sp>
      <p:sp>
        <p:nvSpPr>
          <p:cNvPr id="5" name="TextBox 4">
            <a:extLst>
              <a:ext uri="{FF2B5EF4-FFF2-40B4-BE49-F238E27FC236}">
                <a16:creationId xmlns:a16="http://schemas.microsoft.com/office/drawing/2014/main" id="{B17383ED-3457-4142-826F-F24399C542D8}"/>
              </a:ext>
            </a:extLst>
          </p:cNvPr>
          <p:cNvSpPr txBox="1"/>
          <p:nvPr/>
        </p:nvSpPr>
        <p:spPr>
          <a:xfrm>
            <a:off x="975809" y="658897"/>
            <a:ext cx="2930371"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Latter Times </a:t>
            </a:r>
            <a:r>
              <a:rPr lang="en-US" sz="1400" dirty="0">
                <a:latin typeface="Times New Roman" panose="02020603050405020304" pitchFamily="18" charset="0"/>
                <a:cs typeface="Times New Roman" panose="02020603050405020304" pitchFamily="18" charset="0"/>
              </a:rPr>
              <a:t>vs </a:t>
            </a:r>
            <a:r>
              <a:rPr lang="en-US" dirty="0">
                <a:latin typeface="Times New Roman" panose="02020603050405020304" pitchFamily="18" charset="0"/>
                <a:cs typeface="Times New Roman" panose="02020603050405020304" pitchFamily="18" charset="0"/>
              </a:rPr>
              <a:t>Last Days</a:t>
            </a:r>
          </a:p>
        </p:txBody>
      </p:sp>
      <p:sp>
        <p:nvSpPr>
          <p:cNvPr id="6" name="TextBox 5">
            <a:extLst>
              <a:ext uri="{FF2B5EF4-FFF2-40B4-BE49-F238E27FC236}">
                <a16:creationId xmlns:a16="http://schemas.microsoft.com/office/drawing/2014/main" id="{FBC184A4-4604-41B9-B292-C1AC80F34B63}"/>
              </a:ext>
            </a:extLst>
          </p:cNvPr>
          <p:cNvSpPr txBox="1"/>
          <p:nvPr/>
        </p:nvSpPr>
        <p:spPr>
          <a:xfrm>
            <a:off x="1742346" y="1141958"/>
            <a:ext cx="1349406"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Tribulation</a:t>
            </a:r>
          </a:p>
        </p:txBody>
      </p:sp>
      <p:sp>
        <p:nvSpPr>
          <p:cNvPr id="7" name="TextBox 6">
            <a:extLst>
              <a:ext uri="{FF2B5EF4-FFF2-40B4-BE49-F238E27FC236}">
                <a16:creationId xmlns:a16="http://schemas.microsoft.com/office/drawing/2014/main" id="{DA5ED0FE-8191-4686-86D3-60D551CB153C}"/>
              </a:ext>
            </a:extLst>
          </p:cNvPr>
          <p:cNvSpPr txBox="1"/>
          <p:nvPr/>
        </p:nvSpPr>
        <p:spPr>
          <a:xfrm>
            <a:off x="596905" y="1660287"/>
            <a:ext cx="367237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Goodness of God </a:t>
            </a:r>
            <a:r>
              <a:rPr lang="en-US" sz="1400" dirty="0">
                <a:latin typeface="Times New Roman" panose="02020603050405020304" pitchFamily="18" charset="0"/>
                <a:cs typeface="Times New Roman" panose="02020603050405020304" pitchFamily="18" charset="0"/>
              </a:rPr>
              <a:t>vs </a:t>
            </a:r>
            <a:r>
              <a:rPr lang="en-US" dirty="0">
                <a:latin typeface="Times New Roman" panose="02020603050405020304" pitchFamily="18" charset="0"/>
                <a:cs typeface="Times New Roman" panose="02020603050405020304" pitchFamily="18" charset="0"/>
              </a:rPr>
              <a:t>Severity of God</a:t>
            </a:r>
          </a:p>
        </p:txBody>
      </p:sp>
      <p:sp>
        <p:nvSpPr>
          <p:cNvPr id="8" name="TextBox 7">
            <a:extLst>
              <a:ext uri="{FF2B5EF4-FFF2-40B4-BE49-F238E27FC236}">
                <a16:creationId xmlns:a16="http://schemas.microsoft.com/office/drawing/2014/main" id="{C03C9165-960F-4F62-8BAE-243B13D1E3C4}"/>
              </a:ext>
            </a:extLst>
          </p:cNvPr>
          <p:cNvSpPr txBox="1"/>
          <p:nvPr/>
        </p:nvSpPr>
        <p:spPr>
          <a:xfrm>
            <a:off x="719819" y="2242604"/>
            <a:ext cx="3417184"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Dispensation of the Grace of God</a:t>
            </a:r>
          </a:p>
        </p:txBody>
      </p:sp>
      <p:sp>
        <p:nvSpPr>
          <p:cNvPr id="9" name="TextBox 8">
            <a:extLst>
              <a:ext uri="{FF2B5EF4-FFF2-40B4-BE49-F238E27FC236}">
                <a16:creationId xmlns:a16="http://schemas.microsoft.com/office/drawing/2014/main" id="{01F78EB4-43F8-4ED0-8955-98FAEBA140F4}"/>
              </a:ext>
            </a:extLst>
          </p:cNvPr>
          <p:cNvSpPr txBox="1"/>
          <p:nvPr/>
        </p:nvSpPr>
        <p:spPr>
          <a:xfrm>
            <a:off x="1977604" y="2806969"/>
            <a:ext cx="878889"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Church</a:t>
            </a:r>
          </a:p>
        </p:txBody>
      </p:sp>
      <p:sp>
        <p:nvSpPr>
          <p:cNvPr id="10" name="TextBox 9">
            <a:extLst>
              <a:ext uri="{FF2B5EF4-FFF2-40B4-BE49-F238E27FC236}">
                <a16:creationId xmlns:a16="http://schemas.microsoft.com/office/drawing/2014/main" id="{98DD10FC-EAF8-4AD4-911D-0ECBDA5FBD77}"/>
              </a:ext>
            </a:extLst>
          </p:cNvPr>
          <p:cNvSpPr txBox="1"/>
          <p:nvPr/>
        </p:nvSpPr>
        <p:spPr>
          <a:xfrm>
            <a:off x="9479616" y="3189707"/>
            <a:ext cx="1349406"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Christian</a:t>
            </a:r>
          </a:p>
        </p:txBody>
      </p:sp>
      <p:sp>
        <p:nvSpPr>
          <p:cNvPr id="11" name="TextBox 10">
            <a:extLst>
              <a:ext uri="{FF2B5EF4-FFF2-40B4-BE49-F238E27FC236}">
                <a16:creationId xmlns:a16="http://schemas.microsoft.com/office/drawing/2014/main" id="{27A4935E-F33A-440A-BAB6-BC8E37946A8E}"/>
              </a:ext>
            </a:extLst>
          </p:cNvPr>
          <p:cNvSpPr txBox="1"/>
          <p:nvPr/>
        </p:nvSpPr>
        <p:spPr>
          <a:xfrm>
            <a:off x="1122375" y="3331660"/>
            <a:ext cx="2538286"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Born Again </a:t>
            </a:r>
            <a:r>
              <a:rPr lang="en-US" sz="1400" dirty="0">
                <a:latin typeface="Times New Roman" panose="02020603050405020304" pitchFamily="18" charset="0"/>
                <a:cs typeface="Times New Roman" panose="02020603050405020304" pitchFamily="18" charset="0"/>
              </a:rPr>
              <a:t>vs </a:t>
            </a:r>
            <a:r>
              <a:rPr lang="en-US" dirty="0">
                <a:latin typeface="Times New Roman" panose="02020603050405020304" pitchFamily="18" charset="0"/>
                <a:cs typeface="Times New Roman" panose="02020603050405020304" pitchFamily="18" charset="0"/>
              </a:rPr>
              <a:t>Quicken</a:t>
            </a:r>
          </a:p>
        </p:txBody>
      </p:sp>
      <p:sp>
        <p:nvSpPr>
          <p:cNvPr id="12" name="TextBox 11">
            <a:extLst>
              <a:ext uri="{FF2B5EF4-FFF2-40B4-BE49-F238E27FC236}">
                <a16:creationId xmlns:a16="http://schemas.microsoft.com/office/drawing/2014/main" id="{3E4348C7-06FC-430D-A97A-43E48C026471}"/>
              </a:ext>
            </a:extLst>
          </p:cNvPr>
          <p:cNvSpPr txBox="1"/>
          <p:nvPr/>
        </p:nvSpPr>
        <p:spPr>
          <a:xfrm>
            <a:off x="1028321" y="3930057"/>
            <a:ext cx="2841032"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King James 1611 Bible</a:t>
            </a:r>
          </a:p>
        </p:txBody>
      </p:sp>
      <p:sp>
        <p:nvSpPr>
          <p:cNvPr id="13" name="TextBox 12">
            <a:extLst>
              <a:ext uri="{FF2B5EF4-FFF2-40B4-BE49-F238E27FC236}">
                <a16:creationId xmlns:a16="http://schemas.microsoft.com/office/drawing/2014/main" id="{E89F09B3-9131-48A8-9E20-E2021D31A682}"/>
              </a:ext>
            </a:extLst>
          </p:cNvPr>
          <p:cNvSpPr txBox="1"/>
          <p:nvPr/>
        </p:nvSpPr>
        <p:spPr>
          <a:xfrm>
            <a:off x="1187840" y="5195354"/>
            <a:ext cx="247687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Modern Bible Versions</a:t>
            </a:r>
          </a:p>
        </p:txBody>
      </p:sp>
      <p:sp>
        <p:nvSpPr>
          <p:cNvPr id="14" name="TextBox 13">
            <a:extLst>
              <a:ext uri="{FF2B5EF4-FFF2-40B4-BE49-F238E27FC236}">
                <a16:creationId xmlns:a16="http://schemas.microsoft.com/office/drawing/2014/main" id="{789272D5-DB66-4687-8AD9-EBC9F085023B}"/>
              </a:ext>
            </a:extLst>
          </p:cNvPr>
          <p:cNvSpPr txBox="1"/>
          <p:nvPr/>
        </p:nvSpPr>
        <p:spPr>
          <a:xfrm>
            <a:off x="642342" y="5793512"/>
            <a:ext cx="3549412"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Rightly Dividing the Word of Truth</a:t>
            </a:r>
          </a:p>
        </p:txBody>
      </p:sp>
      <p:sp>
        <p:nvSpPr>
          <p:cNvPr id="15" name="TextBox 14">
            <a:extLst>
              <a:ext uri="{FF2B5EF4-FFF2-40B4-BE49-F238E27FC236}">
                <a16:creationId xmlns:a16="http://schemas.microsoft.com/office/drawing/2014/main" id="{4B4CDC49-1F4B-4DA9-93DC-8909C278230C}"/>
              </a:ext>
            </a:extLst>
          </p:cNvPr>
          <p:cNvSpPr txBox="1"/>
          <p:nvPr/>
        </p:nvSpPr>
        <p:spPr>
          <a:xfrm>
            <a:off x="5245432" y="951903"/>
            <a:ext cx="1793289"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Twelve Apostles</a:t>
            </a:r>
          </a:p>
        </p:txBody>
      </p:sp>
      <p:sp>
        <p:nvSpPr>
          <p:cNvPr id="16" name="TextBox 15">
            <a:extLst>
              <a:ext uri="{FF2B5EF4-FFF2-40B4-BE49-F238E27FC236}">
                <a16:creationId xmlns:a16="http://schemas.microsoft.com/office/drawing/2014/main" id="{DB26361F-F888-4B02-A16D-2AC7FECF3D41}"/>
              </a:ext>
            </a:extLst>
          </p:cNvPr>
          <p:cNvSpPr txBox="1"/>
          <p:nvPr/>
        </p:nvSpPr>
        <p:spPr>
          <a:xfrm>
            <a:off x="5297733" y="1409970"/>
            <a:ext cx="168675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Apostle Paul</a:t>
            </a:r>
          </a:p>
        </p:txBody>
      </p:sp>
      <p:sp>
        <p:nvSpPr>
          <p:cNvPr id="17" name="TextBox 16">
            <a:extLst>
              <a:ext uri="{FF2B5EF4-FFF2-40B4-BE49-F238E27FC236}">
                <a16:creationId xmlns:a16="http://schemas.microsoft.com/office/drawing/2014/main" id="{3C92D786-7400-43AE-94B5-B659A78BA641}"/>
              </a:ext>
            </a:extLst>
          </p:cNvPr>
          <p:cNvSpPr txBox="1"/>
          <p:nvPr/>
        </p:nvSpPr>
        <p:spPr>
          <a:xfrm>
            <a:off x="5353241" y="1888083"/>
            <a:ext cx="156247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Follow Paul</a:t>
            </a:r>
          </a:p>
        </p:txBody>
      </p:sp>
      <p:sp>
        <p:nvSpPr>
          <p:cNvPr id="18" name="TextBox 17">
            <a:extLst>
              <a:ext uri="{FF2B5EF4-FFF2-40B4-BE49-F238E27FC236}">
                <a16:creationId xmlns:a16="http://schemas.microsoft.com/office/drawing/2014/main" id="{886E08BF-0324-4C5F-A64C-27426D8602BF}"/>
              </a:ext>
            </a:extLst>
          </p:cNvPr>
          <p:cNvSpPr txBox="1"/>
          <p:nvPr/>
        </p:nvSpPr>
        <p:spPr>
          <a:xfrm>
            <a:off x="5340174" y="2353463"/>
            <a:ext cx="156247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Paul’s Gospel</a:t>
            </a:r>
          </a:p>
        </p:txBody>
      </p:sp>
      <p:sp>
        <p:nvSpPr>
          <p:cNvPr id="19" name="TextBox 18">
            <a:extLst>
              <a:ext uri="{FF2B5EF4-FFF2-40B4-BE49-F238E27FC236}">
                <a16:creationId xmlns:a16="http://schemas.microsoft.com/office/drawing/2014/main" id="{DEF0D37E-2EAA-4D4D-A49B-E066B0F42231}"/>
              </a:ext>
            </a:extLst>
          </p:cNvPr>
          <p:cNvSpPr txBox="1"/>
          <p:nvPr/>
        </p:nvSpPr>
        <p:spPr>
          <a:xfrm>
            <a:off x="4457895" y="2845929"/>
            <a:ext cx="335796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Paul as Our Wise Masterbuilder</a:t>
            </a:r>
          </a:p>
        </p:txBody>
      </p:sp>
      <p:sp>
        <p:nvSpPr>
          <p:cNvPr id="20" name="TextBox 19">
            <a:extLst>
              <a:ext uri="{FF2B5EF4-FFF2-40B4-BE49-F238E27FC236}">
                <a16:creationId xmlns:a16="http://schemas.microsoft.com/office/drawing/2014/main" id="{168282DA-28D8-414C-95E2-E5EA87676223}"/>
              </a:ext>
            </a:extLst>
          </p:cNvPr>
          <p:cNvSpPr txBox="1"/>
          <p:nvPr/>
        </p:nvSpPr>
        <p:spPr>
          <a:xfrm>
            <a:off x="5701508" y="3300824"/>
            <a:ext cx="878889"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Pastor</a:t>
            </a:r>
          </a:p>
        </p:txBody>
      </p:sp>
      <p:sp>
        <p:nvSpPr>
          <p:cNvPr id="21" name="TextBox 20">
            <a:extLst>
              <a:ext uri="{FF2B5EF4-FFF2-40B4-BE49-F238E27FC236}">
                <a16:creationId xmlns:a16="http://schemas.microsoft.com/office/drawing/2014/main" id="{2E2B3F30-2E87-49F9-B98C-34A9886613E3}"/>
              </a:ext>
            </a:extLst>
          </p:cNvPr>
          <p:cNvSpPr txBox="1"/>
          <p:nvPr/>
        </p:nvSpPr>
        <p:spPr>
          <a:xfrm>
            <a:off x="1262649" y="6383307"/>
            <a:ext cx="2262145"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The Coming Famines</a:t>
            </a:r>
          </a:p>
        </p:txBody>
      </p:sp>
      <p:sp>
        <p:nvSpPr>
          <p:cNvPr id="22" name="TextBox 21">
            <a:extLst>
              <a:ext uri="{FF2B5EF4-FFF2-40B4-BE49-F238E27FC236}">
                <a16:creationId xmlns:a16="http://schemas.microsoft.com/office/drawing/2014/main" id="{05D76039-F46D-4470-93F4-C18D873B6AE0}"/>
              </a:ext>
            </a:extLst>
          </p:cNvPr>
          <p:cNvSpPr txBox="1"/>
          <p:nvPr/>
        </p:nvSpPr>
        <p:spPr>
          <a:xfrm>
            <a:off x="4396060" y="3758969"/>
            <a:ext cx="3499559"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Two Conspiracies Still Valid Today</a:t>
            </a:r>
          </a:p>
        </p:txBody>
      </p:sp>
      <p:sp>
        <p:nvSpPr>
          <p:cNvPr id="23" name="TextBox 22">
            <a:extLst>
              <a:ext uri="{FF2B5EF4-FFF2-40B4-BE49-F238E27FC236}">
                <a16:creationId xmlns:a16="http://schemas.microsoft.com/office/drawing/2014/main" id="{E8EB3686-C7BF-436D-8D0B-A65863001812}"/>
              </a:ext>
            </a:extLst>
          </p:cNvPr>
          <p:cNvSpPr txBox="1"/>
          <p:nvPr/>
        </p:nvSpPr>
        <p:spPr>
          <a:xfrm>
            <a:off x="3824186" y="4299411"/>
            <a:ext cx="4616204" cy="923330"/>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The Coming Communism, Socialism, Marxism,</a:t>
            </a:r>
            <a:endParaRPr lang="en-US" sz="1400"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 vs Freedom and Capitalism, etc. </a:t>
            </a:r>
          </a:p>
          <a:p>
            <a:pPr algn="ctr"/>
            <a:r>
              <a:rPr lang="en-US" dirty="0">
                <a:latin typeface="Times New Roman" panose="02020603050405020304" pitchFamily="18" charset="0"/>
                <a:cs typeface="Times New Roman" panose="02020603050405020304" pitchFamily="18" charset="0"/>
              </a:rPr>
              <a:t>and </a:t>
            </a:r>
            <a:r>
              <a:rPr lang="en-US" b="1" dirty="0">
                <a:solidFill>
                  <a:srgbClr val="FF0000"/>
                </a:solidFill>
                <a:latin typeface="Times New Roman" panose="02020603050405020304" pitchFamily="18" charset="0"/>
                <a:cs typeface="Times New Roman" panose="02020603050405020304" pitchFamily="18" charset="0"/>
              </a:rPr>
              <a:t>Ecclesiastes</a:t>
            </a:r>
          </a:p>
        </p:txBody>
      </p:sp>
      <p:sp>
        <p:nvSpPr>
          <p:cNvPr id="24" name="TextBox 23">
            <a:extLst>
              <a:ext uri="{FF2B5EF4-FFF2-40B4-BE49-F238E27FC236}">
                <a16:creationId xmlns:a16="http://schemas.microsoft.com/office/drawing/2014/main" id="{E17F5988-A925-4B3F-B564-A5374DA76A04}"/>
              </a:ext>
            </a:extLst>
          </p:cNvPr>
          <p:cNvSpPr txBox="1"/>
          <p:nvPr/>
        </p:nvSpPr>
        <p:spPr>
          <a:xfrm>
            <a:off x="5681525" y="5323898"/>
            <a:ext cx="896645"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Music</a:t>
            </a:r>
          </a:p>
        </p:txBody>
      </p:sp>
      <p:sp>
        <p:nvSpPr>
          <p:cNvPr id="25" name="TextBox 24">
            <a:extLst>
              <a:ext uri="{FF2B5EF4-FFF2-40B4-BE49-F238E27FC236}">
                <a16:creationId xmlns:a16="http://schemas.microsoft.com/office/drawing/2014/main" id="{5C3557A6-DDB5-4F34-87DC-0CC5B9073253}"/>
              </a:ext>
            </a:extLst>
          </p:cNvPr>
          <p:cNvSpPr txBox="1"/>
          <p:nvPr/>
        </p:nvSpPr>
        <p:spPr>
          <a:xfrm>
            <a:off x="4475825" y="5821051"/>
            <a:ext cx="334003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Old Testament vs NT Worship</a:t>
            </a:r>
          </a:p>
        </p:txBody>
      </p:sp>
      <p:sp>
        <p:nvSpPr>
          <p:cNvPr id="26" name="TextBox 25">
            <a:extLst>
              <a:ext uri="{FF2B5EF4-FFF2-40B4-BE49-F238E27FC236}">
                <a16:creationId xmlns:a16="http://schemas.microsoft.com/office/drawing/2014/main" id="{6E7FE609-D98A-4841-8694-61A95D66619C}"/>
              </a:ext>
            </a:extLst>
          </p:cNvPr>
          <p:cNvSpPr txBox="1"/>
          <p:nvPr/>
        </p:nvSpPr>
        <p:spPr>
          <a:xfrm>
            <a:off x="5318835" y="6373622"/>
            <a:ext cx="1624614"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Ecumenicalism</a:t>
            </a:r>
          </a:p>
        </p:txBody>
      </p:sp>
      <p:sp>
        <p:nvSpPr>
          <p:cNvPr id="27" name="TextBox 26">
            <a:extLst>
              <a:ext uri="{FF2B5EF4-FFF2-40B4-BE49-F238E27FC236}">
                <a16:creationId xmlns:a16="http://schemas.microsoft.com/office/drawing/2014/main" id="{7DE59557-2251-43CC-8162-9ACC682A1ED4}"/>
              </a:ext>
            </a:extLst>
          </p:cNvPr>
          <p:cNvSpPr txBox="1"/>
          <p:nvPr/>
        </p:nvSpPr>
        <p:spPr>
          <a:xfrm>
            <a:off x="9339385" y="260227"/>
            <a:ext cx="1624614"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“Only” / “One”</a:t>
            </a:r>
          </a:p>
        </p:txBody>
      </p:sp>
      <p:sp>
        <p:nvSpPr>
          <p:cNvPr id="28" name="TextBox 27">
            <a:extLst>
              <a:ext uri="{FF2B5EF4-FFF2-40B4-BE49-F238E27FC236}">
                <a16:creationId xmlns:a16="http://schemas.microsoft.com/office/drawing/2014/main" id="{549AB51D-BD85-429F-8BC0-A419F115CE24}"/>
              </a:ext>
            </a:extLst>
          </p:cNvPr>
          <p:cNvSpPr txBox="1"/>
          <p:nvPr/>
        </p:nvSpPr>
        <p:spPr>
          <a:xfrm>
            <a:off x="8657083" y="719688"/>
            <a:ext cx="298921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Dead to Sin </a:t>
            </a:r>
            <a:r>
              <a:rPr lang="en-US" sz="1400" dirty="0">
                <a:latin typeface="Times New Roman" panose="02020603050405020304" pitchFamily="18" charset="0"/>
                <a:cs typeface="Times New Roman" panose="02020603050405020304" pitchFamily="18" charset="0"/>
              </a:rPr>
              <a:t>vs </a:t>
            </a:r>
            <a:r>
              <a:rPr lang="en-US" dirty="0">
                <a:latin typeface="Times New Roman" panose="02020603050405020304" pitchFamily="18" charset="0"/>
                <a:cs typeface="Times New Roman" panose="02020603050405020304" pitchFamily="18" charset="0"/>
              </a:rPr>
              <a:t>Dead in Sins</a:t>
            </a:r>
          </a:p>
        </p:txBody>
      </p:sp>
      <p:sp>
        <p:nvSpPr>
          <p:cNvPr id="29" name="TextBox 28">
            <a:extLst>
              <a:ext uri="{FF2B5EF4-FFF2-40B4-BE49-F238E27FC236}">
                <a16:creationId xmlns:a16="http://schemas.microsoft.com/office/drawing/2014/main" id="{0FD3FC62-EE76-4A8D-B5A8-345067209BF4}"/>
              </a:ext>
            </a:extLst>
          </p:cNvPr>
          <p:cNvSpPr txBox="1"/>
          <p:nvPr/>
        </p:nvSpPr>
        <p:spPr>
          <a:xfrm>
            <a:off x="9237903" y="1223877"/>
            <a:ext cx="182880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Dead to the Law</a:t>
            </a:r>
          </a:p>
        </p:txBody>
      </p:sp>
      <p:sp>
        <p:nvSpPr>
          <p:cNvPr id="30" name="TextBox 29">
            <a:extLst>
              <a:ext uri="{FF2B5EF4-FFF2-40B4-BE49-F238E27FC236}">
                <a16:creationId xmlns:a16="http://schemas.microsoft.com/office/drawing/2014/main" id="{64935732-CF94-4728-8BCA-F21C537B584C}"/>
              </a:ext>
            </a:extLst>
          </p:cNvPr>
          <p:cNvSpPr txBox="1"/>
          <p:nvPr/>
        </p:nvSpPr>
        <p:spPr>
          <a:xfrm>
            <a:off x="9237292" y="1712857"/>
            <a:ext cx="1828800"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Reprobate Mind</a:t>
            </a:r>
          </a:p>
        </p:txBody>
      </p:sp>
      <p:sp>
        <p:nvSpPr>
          <p:cNvPr id="31" name="TextBox 30">
            <a:extLst>
              <a:ext uri="{FF2B5EF4-FFF2-40B4-BE49-F238E27FC236}">
                <a16:creationId xmlns:a16="http://schemas.microsoft.com/office/drawing/2014/main" id="{A1ED2AF3-EB49-480C-86CE-4E6C098E0371}"/>
              </a:ext>
            </a:extLst>
          </p:cNvPr>
          <p:cNvSpPr txBox="1"/>
          <p:nvPr/>
        </p:nvSpPr>
        <p:spPr>
          <a:xfrm>
            <a:off x="9405319" y="2201837"/>
            <a:ext cx="1492746"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Science</a:t>
            </a:r>
          </a:p>
        </p:txBody>
      </p:sp>
      <p:sp>
        <p:nvSpPr>
          <p:cNvPr id="32" name="TextBox 31">
            <a:extLst>
              <a:ext uri="{FF2B5EF4-FFF2-40B4-BE49-F238E27FC236}">
                <a16:creationId xmlns:a16="http://schemas.microsoft.com/office/drawing/2014/main" id="{254676D6-F35D-4D3E-96DD-2398FD682FA5}"/>
              </a:ext>
            </a:extLst>
          </p:cNvPr>
          <p:cNvSpPr txBox="1"/>
          <p:nvPr/>
        </p:nvSpPr>
        <p:spPr>
          <a:xfrm>
            <a:off x="8845659" y="2689764"/>
            <a:ext cx="2630729"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Testimony of Jesus Christ</a:t>
            </a:r>
          </a:p>
        </p:txBody>
      </p:sp>
      <p:sp>
        <p:nvSpPr>
          <p:cNvPr id="33" name="TextBox 32">
            <a:extLst>
              <a:ext uri="{FF2B5EF4-FFF2-40B4-BE49-F238E27FC236}">
                <a16:creationId xmlns:a16="http://schemas.microsoft.com/office/drawing/2014/main" id="{7F72A6DA-18ED-44B7-8211-4A16E0E13520}"/>
              </a:ext>
            </a:extLst>
          </p:cNvPr>
          <p:cNvSpPr txBox="1"/>
          <p:nvPr/>
        </p:nvSpPr>
        <p:spPr>
          <a:xfrm>
            <a:off x="1204405" y="4541709"/>
            <a:ext cx="2473177"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That Which is Perfect</a:t>
            </a:r>
          </a:p>
        </p:txBody>
      </p:sp>
      <p:sp>
        <p:nvSpPr>
          <p:cNvPr id="34" name="TextBox 33">
            <a:extLst>
              <a:ext uri="{FF2B5EF4-FFF2-40B4-BE49-F238E27FC236}">
                <a16:creationId xmlns:a16="http://schemas.microsoft.com/office/drawing/2014/main" id="{B73CFF4E-E04D-4E42-B2DD-24FD4A852A9B}"/>
              </a:ext>
            </a:extLst>
          </p:cNvPr>
          <p:cNvSpPr txBox="1"/>
          <p:nvPr/>
        </p:nvSpPr>
        <p:spPr>
          <a:xfrm>
            <a:off x="9544933" y="3692642"/>
            <a:ext cx="1269507"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Spiritual</a:t>
            </a:r>
          </a:p>
        </p:txBody>
      </p:sp>
      <p:sp>
        <p:nvSpPr>
          <p:cNvPr id="39" name="TextBox 38">
            <a:extLst>
              <a:ext uri="{FF2B5EF4-FFF2-40B4-BE49-F238E27FC236}">
                <a16:creationId xmlns:a16="http://schemas.microsoft.com/office/drawing/2014/main" id="{724F8DAE-1F5D-481D-97D7-AC59E90E72F7}"/>
              </a:ext>
            </a:extLst>
          </p:cNvPr>
          <p:cNvSpPr txBox="1"/>
          <p:nvPr/>
        </p:nvSpPr>
        <p:spPr>
          <a:xfrm>
            <a:off x="8485336" y="4254813"/>
            <a:ext cx="3495169" cy="307777"/>
          </a:xfrm>
          <a:prstGeom prst="rect">
            <a:avLst/>
          </a:prstGeom>
          <a:noFill/>
        </p:spPr>
        <p:txBody>
          <a:bodyPr wrap="square" rtlCol="0">
            <a:spAutoFit/>
          </a:bodyPr>
          <a:lstStyle/>
          <a:p>
            <a:pPr algn="ctr"/>
            <a:r>
              <a:rPr lang="en-US" sz="1400" b="1" i="1" dirty="0">
                <a:latin typeface="Times New Roman" panose="02020603050405020304" pitchFamily="18" charset="0"/>
                <a:cs typeface="Times New Roman" panose="02020603050405020304" pitchFamily="18" charset="0"/>
              </a:rPr>
              <a:t>More Key Definitions Coming</a:t>
            </a:r>
          </a:p>
        </p:txBody>
      </p:sp>
      <p:sp>
        <p:nvSpPr>
          <p:cNvPr id="40" name="TextBox 39">
            <a:extLst>
              <a:ext uri="{FF2B5EF4-FFF2-40B4-BE49-F238E27FC236}">
                <a16:creationId xmlns:a16="http://schemas.microsoft.com/office/drawing/2014/main" id="{E95C3A15-6102-48E8-A4DD-3FB640E7ED62}"/>
              </a:ext>
            </a:extLst>
          </p:cNvPr>
          <p:cNvSpPr txBox="1"/>
          <p:nvPr/>
        </p:nvSpPr>
        <p:spPr>
          <a:xfrm>
            <a:off x="9008777" y="4581420"/>
            <a:ext cx="2418298"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Mark of the Beast / 666</a:t>
            </a:r>
          </a:p>
        </p:txBody>
      </p:sp>
      <p:sp>
        <p:nvSpPr>
          <p:cNvPr id="41" name="TextBox 40">
            <a:extLst>
              <a:ext uri="{FF2B5EF4-FFF2-40B4-BE49-F238E27FC236}">
                <a16:creationId xmlns:a16="http://schemas.microsoft.com/office/drawing/2014/main" id="{5183A6D7-F9ED-453E-AF9E-7EBA3CBA99A5}"/>
              </a:ext>
            </a:extLst>
          </p:cNvPr>
          <p:cNvSpPr txBox="1"/>
          <p:nvPr/>
        </p:nvSpPr>
        <p:spPr>
          <a:xfrm>
            <a:off x="8566145" y="4838790"/>
            <a:ext cx="3314088"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Personal Salvation - Then </a:t>
            </a:r>
            <a:r>
              <a:rPr lang="en-US" sz="1400" dirty="0">
                <a:latin typeface="Times New Roman" panose="02020603050405020304" pitchFamily="18" charset="0"/>
                <a:cs typeface="Times New Roman" panose="02020603050405020304" pitchFamily="18" charset="0"/>
              </a:rPr>
              <a:t>&amp;</a:t>
            </a:r>
            <a:r>
              <a:rPr lang="en-US" sz="1600" dirty="0">
                <a:latin typeface="Times New Roman" panose="02020603050405020304" pitchFamily="18" charset="0"/>
                <a:cs typeface="Times New Roman" panose="02020603050405020304" pitchFamily="18" charset="0"/>
              </a:rPr>
              <a:t> Today</a:t>
            </a:r>
          </a:p>
        </p:txBody>
      </p:sp>
      <p:sp>
        <p:nvSpPr>
          <p:cNvPr id="42" name="Rectangle: Rounded Corners 41">
            <a:extLst>
              <a:ext uri="{FF2B5EF4-FFF2-40B4-BE49-F238E27FC236}">
                <a16:creationId xmlns:a16="http://schemas.microsoft.com/office/drawing/2014/main" id="{265DB590-DD15-4661-84E3-99E51A6FDAA8}"/>
              </a:ext>
            </a:extLst>
          </p:cNvPr>
          <p:cNvSpPr/>
          <p:nvPr/>
        </p:nvSpPr>
        <p:spPr>
          <a:xfrm>
            <a:off x="8512876" y="4198776"/>
            <a:ext cx="3486291" cy="2525516"/>
          </a:xfrm>
          <a:custGeom>
            <a:avLst/>
            <a:gdLst>
              <a:gd name="connsiteX0" fmla="*/ 0 w 3486291"/>
              <a:gd name="connsiteY0" fmla="*/ 420928 h 2525516"/>
              <a:gd name="connsiteX1" fmla="*/ 420928 w 3486291"/>
              <a:gd name="connsiteY1" fmla="*/ 0 h 2525516"/>
              <a:gd name="connsiteX2" fmla="*/ 1002704 w 3486291"/>
              <a:gd name="connsiteY2" fmla="*/ 0 h 2525516"/>
              <a:gd name="connsiteX3" fmla="*/ 1558035 w 3486291"/>
              <a:gd name="connsiteY3" fmla="*/ 0 h 2525516"/>
              <a:gd name="connsiteX4" fmla="*/ 2007589 w 3486291"/>
              <a:gd name="connsiteY4" fmla="*/ 0 h 2525516"/>
              <a:gd name="connsiteX5" fmla="*/ 2483587 w 3486291"/>
              <a:gd name="connsiteY5" fmla="*/ 0 h 2525516"/>
              <a:gd name="connsiteX6" fmla="*/ 3065363 w 3486291"/>
              <a:gd name="connsiteY6" fmla="*/ 0 h 2525516"/>
              <a:gd name="connsiteX7" fmla="*/ 3486291 w 3486291"/>
              <a:gd name="connsiteY7" fmla="*/ 420928 h 2525516"/>
              <a:gd name="connsiteX8" fmla="*/ 3486291 w 3486291"/>
              <a:gd name="connsiteY8" fmla="*/ 982148 h 2525516"/>
              <a:gd name="connsiteX9" fmla="*/ 3486291 w 3486291"/>
              <a:gd name="connsiteY9" fmla="*/ 1543368 h 2525516"/>
              <a:gd name="connsiteX10" fmla="*/ 3486291 w 3486291"/>
              <a:gd name="connsiteY10" fmla="*/ 2104588 h 2525516"/>
              <a:gd name="connsiteX11" fmla="*/ 3065363 w 3486291"/>
              <a:gd name="connsiteY11" fmla="*/ 2525516 h 2525516"/>
              <a:gd name="connsiteX12" fmla="*/ 2589365 w 3486291"/>
              <a:gd name="connsiteY12" fmla="*/ 2525516 h 2525516"/>
              <a:gd name="connsiteX13" fmla="*/ 2007589 w 3486291"/>
              <a:gd name="connsiteY13" fmla="*/ 2525516 h 2525516"/>
              <a:gd name="connsiteX14" fmla="*/ 1505146 w 3486291"/>
              <a:gd name="connsiteY14" fmla="*/ 2525516 h 2525516"/>
              <a:gd name="connsiteX15" fmla="*/ 949815 w 3486291"/>
              <a:gd name="connsiteY15" fmla="*/ 2525516 h 2525516"/>
              <a:gd name="connsiteX16" fmla="*/ 420928 w 3486291"/>
              <a:gd name="connsiteY16" fmla="*/ 2525516 h 2525516"/>
              <a:gd name="connsiteX17" fmla="*/ 0 w 3486291"/>
              <a:gd name="connsiteY17" fmla="*/ 2104588 h 2525516"/>
              <a:gd name="connsiteX18" fmla="*/ 0 w 3486291"/>
              <a:gd name="connsiteY18" fmla="*/ 1593878 h 2525516"/>
              <a:gd name="connsiteX19" fmla="*/ 0 w 3486291"/>
              <a:gd name="connsiteY19" fmla="*/ 1049494 h 2525516"/>
              <a:gd name="connsiteX20" fmla="*/ 0 w 3486291"/>
              <a:gd name="connsiteY20" fmla="*/ 420928 h 25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486291" h="2525516" extrusionOk="0">
                <a:moveTo>
                  <a:pt x="0" y="420928"/>
                </a:moveTo>
                <a:cubicBezTo>
                  <a:pt x="-8654" y="176613"/>
                  <a:pt x="160557" y="-17800"/>
                  <a:pt x="420928" y="0"/>
                </a:cubicBezTo>
                <a:cubicBezTo>
                  <a:pt x="696829" y="-33667"/>
                  <a:pt x="726693" y="11042"/>
                  <a:pt x="1002704" y="0"/>
                </a:cubicBezTo>
                <a:cubicBezTo>
                  <a:pt x="1278715" y="-11042"/>
                  <a:pt x="1420482" y="52464"/>
                  <a:pt x="1558035" y="0"/>
                </a:cubicBezTo>
                <a:cubicBezTo>
                  <a:pt x="1695588" y="-52464"/>
                  <a:pt x="1889632" y="49284"/>
                  <a:pt x="2007589" y="0"/>
                </a:cubicBezTo>
                <a:cubicBezTo>
                  <a:pt x="2125546" y="-49284"/>
                  <a:pt x="2363413" y="45835"/>
                  <a:pt x="2483587" y="0"/>
                </a:cubicBezTo>
                <a:cubicBezTo>
                  <a:pt x="2603761" y="-45835"/>
                  <a:pt x="2829719" y="36859"/>
                  <a:pt x="3065363" y="0"/>
                </a:cubicBezTo>
                <a:cubicBezTo>
                  <a:pt x="3310275" y="-42339"/>
                  <a:pt x="3485449" y="206322"/>
                  <a:pt x="3486291" y="420928"/>
                </a:cubicBezTo>
                <a:cubicBezTo>
                  <a:pt x="3499916" y="688759"/>
                  <a:pt x="3480458" y="713263"/>
                  <a:pt x="3486291" y="982148"/>
                </a:cubicBezTo>
                <a:cubicBezTo>
                  <a:pt x="3492124" y="1251033"/>
                  <a:pt x="3452382" y="1315113"/>
                  <a:pt x="3486291" y="1543368"/>
                </a:cubicBezTo>
                <a:cubicBezTo>
                  <a:pt x="3520200" y="1771623"/>
                  <a:pt x="3422576" y="1938723"/>
                  <a:pt x="3486291" y="2104588"/>
                </a:cubicBezTo>
                <a:cubicBezTo>
                  <a:pt x="3490957" y="2340460"/>
                  <a:pt x="3348840" y="2561573"/>
                  <a:pt x="3065363" y="2525516"/>
                </a:cubicBezTo>
                <a:cubicBezTo>
                  <a:pt x="2943835" y="2550899"/>
                  <a:pt x="2823298" y="2505061"/>
                  <a:pt x="2589365" y="2525516"/>
                </a:cubicBezTo>
                <a:cubicBezTo>
                  <a:pt x="2355432" y="2545971"/>
                  <a:pt x="2269397" y="2471549"/>
                  <a:pt x="2007589" y="2525516"/>
                </a:cubicBezTo>
                <a:cubicBezTo>
                  <a:pt x="1745781" y="2579483"/>
                  <a:pt x="1700009" y="2487646"/>
                  <a:pt x="1505146" y="2525516"/>
                </a:cubicBezTo>
                <a:cubicBezTo>
                  <a:pt x="1310283" y="2563386"/>
                  <a:pt x="1061248" y="2502357"/>
                  <a:pt x="949815" y="2525516"/>
                </a:cubicBezTo>
                <a:cubicBezTo>
                  <a:pt x="838382" y="2548675"/>
                  <a:pt x="549329" y="2466169"/>
                  <a:pt x="420928" y="2525516"/>
                </a:cubicBezTo>
                <a:cubicBezTo>
                  <a:pt x="209867" y="2535698"/>
                  <a:pt x="-4428" y="2327799"/>
                  <a:pt x="0" y="2104588"/>
                </a:cubicBezTo>
                <a:cubicBezTo>
                  <a:pt x="-2189" y="1995164"/>
                  <a:pt x="34971" y="1841807"/>
                  <a:pt x="0" y="1593878"/>
                </a:cubicBezTo>
                <a:cubicBezTo>
                  <a:pt x="-34971" y="1345949"/>
                  <a:pt x="43388" y="1299526"/>
                  <a:pt x="0" y="1049494"/>
                </a:cubicBezTo>
                <a:cubicBezTo>
                  <a:pt x="-43388" y="799462"/>
                  <a:pt x="16180" y="733960"/>
                  <a:pt x="0" y="420928"/>
                </a:cubicBezTo>
                <a:close/>
              </a:path>
            </a:pathLst>
          </a:custGeom>
          <a:noFill/>
          <a:ln w="28575">
            <a:solidFill>
              <a:schemeClr val="tx1"/>
            </a:solidFill>
            <a:extLst>
              <a:ext uri="{C807C97D-BFC1-408E-A445-0C87EB9F89A2}">
                <ask:lineSketchStyleProps xmlns:ask="http://schemas.microsoft.com/office/drawing/2018/sketchyshapes" sd="252692197">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6114EA7F-4EDB-4C72-8EFC-9E2CDECE9EA1}"/>
              </a:ext>
            </a:extLst>
          </p:cNvPr>
          <p:cNvSpPr txBox="1"/>
          <p:nvPr/>
        </p:nvSpPr>
        <p:spPr>
          <a:xfrm>
            <a:off x="8660302" y="5096795"/>
            <a:ext cx="3113418"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Faith </a:t>
            </a:r>
            <a:r>
              <a:rPr lang="en-US" sz="1600" b="1" dirty="0">
                <a:latin typeface="Times New Roman" panose="02020603050405020304" pitchFamily="18" charset="0"/>
                <a:cs typeface="Times New Roman" panose="02020603050405020304" pitchFamily="18" charset="0"/>
              </a:rPr>
              <a:t>IN</a:t>
            </a:r>
            <a:r>
              <a:rPr lang="en-US" sz="1600" dirty="0">
                <a:latin typeface="Times New Roman" panose="02020603050405020304" pitchFamily="18" charset="0"/>
                <a:cs typeface="Times New Roman" panose="02020603050405020304" pitchFamily="18" charset="0"/>
              </a:rPr>
              <a:t> Christ </a:t>
            </a:r>
            <a:r>
              <a:rPr lang="en-US" sz="1200" dirty="0">
                <a:latin typeface="Times New Roman" panose="02020603050405020304" pitchFamily="18" charset="0"/>
                <a:cs typeface="Times New Roman" panose="02020603050405020304" pitchFamily="18" charset="0"/>
              </a:rPr>
              <a:t>&amp;</a:t>
            </a:r>
            <a:r>
              <a:rPr lang="en-US" sz="1600" dirty="0">
                <a:latin typeface="Times New Roman" panose="02020603050405020304" pitchFamily="18" charset="0"/>
                <a:cs typeface="Times New Roman" panose="02020603050405020304" pitchFamily="18" charset="0"/>
              </a:rPr>
              <a:t> Faith </a:t>
            </a:r>
            <a:r>
              <a:rPr lang="en-US" sz="1600" b="1" dirty="0">
                <a:latin typeface="Times New Roman" panose="02020603050405020304" pitchFamily="18" charset="0"/>
                <a:cs typeface="Times New Roman" panose="02020603050405020304" pitchFamily="18" charset="0"/>
              </a:rPr>
              <a:t>OF</a:t>
            </a:r>
            <a:r>
              <a:rPr lang="en-US" sz="1600" dirty="0">
                <a:latin typeface="Times New Roman" panose="02020603050405020304" pitchFamily="18" charset="0"/>
                <a:cs typeface="Times New Roman" panose="02020603050405020304" pitchFamily="18" charset="0"/>
              </a:rPr>
              <a:t> Christ</a:t>
            </a:r>
          </a:p>
        </p:txBody>
      </p:sp>
      <p:sp>
        <p:nvSpPr>
          <p:cNvPr id="37" name="TextBox 36">
            <a:extLst>
              <a:ext uri="{FF2B5EF4-FFF2-40B4-BE49-F238E27FC236}">
                <a16:creationId xmlns:a16="http://schemas.microsoft.com/office/drawing/2014/main" id="{637AE3B9-A0C7-4FE2-B029-7B805E603270}"/>
              </a:ext>
            </a:extLst>
          </p:cNvPr>
          <p:cNvSpPr txBox="1"/>
          <p:nvPr/>
        </p:nvSpPr>
        <p:spPr>
          <a:xfrm>
            <a:off x="8614054" y="5355518"/>
            <a:ext cx="3222241"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Operation Made Without Hands</a:t>
            </a:r>
          </a:p>
        </p:txBody>
      </p:sp>
      <p:sp>
        <p:nvSpPr>
          <p:cNvPr id="38" name="TextBox 37">
            <a:extLst>
              <a:ext uri="{FF2B5EF4-FFF2-40B4-BE49-F238E27FC236}">
                <a16:creationId xmlns:a16="http://schemas.microsoft.com/office/drawing/2014/main" id="{16BC3749-2714-4440-A77B-E885E18CB608}"/>
              </a:ext>
            </a:extLst>
          </p:cNvPr>
          <p:cNvSpPr txBox="1"/>
          <p:nvPr/>
        </p:nvSpPr>
        <p:spPr>
          <a:xfrm>
            <a:off x="8741061" y="5612892"/>
            <a:ext cx="2989218"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Evil Communication / Media</a:t>
            </a:r>
          </a:p>
        </p:txBody>
      </p:sp>
      <p:sp>
        <p:nvSpPr>
          <p:cNvPr id="35" name="Oval 34">
            <a:extLst>
              <a:ext uri="{FF2B5EF4-FFF2-40B4-BE49-F238E27FC236}">
                <a16:creationId xmlns:a16="http://schemas.microsoft.com/office/drawing/2014/main" id="{CB135295-6B9F-4808-9841-B1F13C86A25A}"/>
              </a:ext>
            </a:extLst>
          </p:cNvPr>
          <p:cNvSpPr/>
          <p:nvPr/>
        </p:nvSpPr>
        <p:spPr>
          <a:xfrm>
            <a:off x="4457895" y="88777"/>
            <a:ext cx="3114757" cy="570120"/>
          </a:xfrm>
          <a:prstGeom prst="ellipse">
            <a:avLst/>
          </a:prstGeom>
          <a:noFill/>
          <a:ln w="28575">
            <a:solidFill>
              <a:srgbClr val="C00000"/>
            </a:solidFill>
            <a:extLst>
              <a:ext uri="{C807C97D-BFC1-408E-A445-0C87EB9F89A2}">
                <ask:lineSketchStyleProps xmlns:ask="http://schemas.microsoft.com/office/drawing/2018/sketchyshapes" sd="4266498984">
                  <a:custGeom>
                    <a:avLst/>
                    <a:gdLst>
                      <a:gd name="connsiteX0" fmla="*/ 0 w 3114757"/>
                      <a:gd name="connsiteY0" fmla="*/ 285060 h 570120"/>
                      <a:gd name="connsiteX1" fmla="*/ 1557379 w 3114757"/>
                      <a:gd name="connsiteY1" fmla="*/ 0 h 570120"/>
                      <a:gd name="connsiteX2" fmla="*/ 3114758 w 3114757"/>
                      <a:gd name="connsiteY2" fmla="*/ 285060 h 570120"/>
                      <a:gd name="connsiteX3" fmla="*/ 1557379 w 3114757"/>
                      <a:gd name="connsiteY3" fmla="*/ 570120 h 570120"/>
                      <a:gd name="connsiteX4" fmla="*/ 0 w 3114757"/>
                      <a:gd name="connsiteY4" fmla="*/ 285060 h 570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4757" h="570120" extrusionOk="0">
                        <a:moveTo>
                          <a:pt x="0" y="285060"/>
                        </a:moveTo>
                        <a:cubicBezTo>
                          <a:pt x="15465" y="11296"/>
                          <a:pt x="748732" y="41461"/>
                          <a:pt x="1557379" y="0"/>
                        </a:cubicBezTo>
                        <a:cubicBezTo>
                          <a:pt x="2376089" y="-15656"/>
                          <a:pt x="3123128" y="98277"/>
                          <a:pt x="3114758" y="285060"/>
                        </a:cubicBezTo>
                        <a:cubicBezTo>
                          <a:pt x="3159747" y="412757"/>
                          <a:pt x="2351803" y="737513"/>
                          <a:pt x="1557379" y="570120"/>
                        </a:cubicBezTo>
                        <a:cubicBezTo>
                          <a:pt x="695661" y="575377"/>
                          <a:pt x="28163" y="417723"/>
                          <a:pt x="0" y="285060"/>
                        </a:cubicBezTo>
                        <a:close/>
                      </a:path>
                    </a:pathLst>
                  </a:custGeom>
                  <ask:type>
                    <ask:lineSketchNone/>
                  </ask:type>
                </ask:lineSketchStyleProps>
              </a:ext>
            </a:extLst>
          </a:ln>
          <a:effectLst>
            <a:glow rad="63500">
              <a:srgbClr val="C0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5EFB03D-A74B-4252-AF0F-71EEC6F6BB6D}"/>
              </a:ext>
            </a:extLst>
          </p:cNvPr>
          <p:cNvSpPr txBox="1"/>
          <p:nvPr/>
        </p:nvSpPr>
        <p:spPr>
          <a:xfrm>
            <a:off x="9764558" y="5871615"/>
            <a:ext cx="904902"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Rapture</a:t>
            </a:r>
          </a:p>
        </p:txBody>
      </p:sp>
      <p:sp>
        <p:nvSpPr>
          <p:cNvPr id="44" name="TextBox 43">
            <a:extLst>
              <a:ext uri="{FF2B5EF4-FFF2-40B4-BE49-F238E27FC236}">
                <a16:creationId xmlns:a16="http://schemas.microsoft.com/office/drawing/2014/main" id="{EED42481-54C7-42AC-BE2D-4BCEA262979D}"/>
              </a:ext>
            </a:extLst>
          </p:cNvPr>
          <p:cNvSpPr txBox="1"/>
          <p:nvPr/>
        </p:nvSpPr>
        <p:spPr>
          <a:xfrm>
            <a:off x="8629090" y="6134851"/>
            <a:ext cx="3222241"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Circumcision </a:t>
            </a:r>
            <a:r>
              <a:rPr lang="en-US" sz="1400" dirty="0">
                <a:latin typeface="Times New Roman" panose="02020603050405020304" pitchFamily="18" charset="0"/>
                <a:cs typeface="Times New Roman" panose="02020603050405020304" pitchFamily="18" charset="0"/>
              </a:rPr>
              <a:t>vs</a:t>
            </a:r>
            <a:r>
              <a:rPr lang="en-US" sz="1600" dirty="0">
                <a:latin typeface="Times New Roman" panose="02020603050405020304" pitchFamily="18" charset="0"/>
                <a:cs typeface="Times New Roman" panose="02020603050405020304" pitchFamily="18" charset="0"/>
              </a:rPr>
              <a:t> Uncircumcision</a:t>
            </a:r>
          </a:p>
        </p:txBody>
      </p:sp>
      <p:sp>
        <p:nvSpPr>
          <p:cNvPr id="45" name="TextBox 44">
            <a:extLst>
              <a:ext uri="{FF2B5EF4-FFF2-40B4-BE49-F238E27FC236}">
                <a16:creationId xmlns:a16="http://schemas.microsoft.com/office/drawing/2014/main" id="{483CFC20-D0C2-441F-8997-6E86AC514ADC}"/>
              </a:ext>
            </a:extLst>
          </p:cNvPr>
          <p:cNvSpPr txBox="1"/>
          <p:nvPr/>
        </p:nvSpPr>
        <p:spPr>
          <a:xfrm>
            <a:off x="9367378" y="6401969"/>
            <a:ext cx="1726707"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Personal Salvation</a:t>
            </a:r>
          </a:p>
        </p:txBody>
      </p:sp>
    </p:spTree>
    <p:extLst>
      <p:ext uri="{BB962C8B-B14F-4D97-AF65-F5344CB8AC3E}">
        <p14:creationId xmlns:p14="http://schemas.microsoft.com/office/powerpoint/2010/main" val="290165874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5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5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5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5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5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5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25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5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25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25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25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25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25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25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250"/>
                                        <p:tgtEl>
                                          <p:spTgt spid="19"/>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250"/>
                                        <p:tgtEl>
                                          <p:spTgt spid="20"/>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250"/>
                                        <p:tgtEl>
                                          <p:spTgt spid="22"/>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fade">
                                      <p:cBhvr>
                                        <p:cTn id="102" dur="250"/>
                                        <p:tgtEl>
                                          <p:spTgt spid="23"/>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250"/>
                                        <p:tgtEl>
                                          <p:spTgt spid="24"/>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fade">
                                      <p:cBhvr>
                                        <p:cTn id="112" dur="250"/>
                                        <p:tgtEl>
                                          <p:spTgt spid="25"/>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fade">
                                      <p:cBhvr>
                                        <p:cTn id="117" dur="250"/>
                                        <p:tgtEl>
                                          <p:spTgt spid="26"/>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fade">
                                      <p:cBhvr>
                                        <p:cTn id="122" dur="250"/>
                                        <p:tgtEl>
                                          <p:spTgt spid="27"/>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fade">
                                      <p:cBhvr>
                                        <p:cTn id="127" dur="250"/>
                                        <p:tgtEl>
                                          <p:spTgt spid="28"/>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fade">
                                      <p:cBhvr>
                                        <p:cTn id="132" dur="250"/>
                                        <p:tgtEl>
                                          <p:spTgt spid="29"/>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30"/>
                                        </p:tgtEl>
                                        <p:attrNameLst>
                                          <p:attrName>style.visibility</p:attrName>
                                        </p:attrNameLst>
                                      </p:cBhvr>
                                      <p:to>
                                        <p:strVal val="visible"/>
                                      </p:to>
                                    </p:set>
                                    <p:animEffect transition="in" filter="fade">
                                      <p:cBhvr>
                                        <p:cTn id="137" dur="250"/>
                                        <p:tgtEl>
                                          <p:spTgt spid="30"/>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31"/>
                                        </p:tgtEl>
                                        <p:attrNameLst>
                                          <p:attrName>style.visibility</p:attrName>
                                        </p:attrNameLst>
                                      </p:cBhvr>
                                      <p:to>
                                        <p:strVal val="visible"/>
                                      </p:to>
                                    </p:set>
                                    <p:animEffect transition="in" filter="fade">
                                      <p:cBhvr>
                                        <p:cTn id="142" dur="250"/>
                                        <p:tgtEl>
                                          <p:spTgt spid="31"/>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32"/>
                                        </p:tgtEl>
                                        <p:attrNameLst>
                                          <p:attrName>style.visibility</p:attrName>
                                        </p:attrNameLst>
                                      </p:cBhvr>
                                      <p:to>
                                        <p:strVal val="visible"/>
                                      </p:to>
                                    </p:set>
                                    <p:animEffect transition="in" filter="fade">
                                      <p:cBhvr>
                                        <p:cTn id="147" dur="250"/>
                                        <p:tgtEl>
                                          <p:spTgt spid="32"/>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10"/>
                                        </p:tgtEl>
                                        <p:attrNameLst>
                                          <p:attrName>style.visibility</p:attrName>
                                        </p:attrNameLst>
                                      </p:cBhvr>
                                      <p:to>
                                        <p:strVal val="visible"/>
                                      </p:to>
                                    </p:set>
                                    <p:animEffect transition="in" filter="fade">
                                      <p:cBhvr>
                                        <p:cTn id="152" dur="250"/>
                                        <p:tgtEl>
                                          <p:spTgt spid="10"/>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34"/>
                                        </p:tgtEl>
                                        <p:attrNameLst>
                                          <p:attrName>style.visibility</p:attrName>
                                        </p:attrNameLst>
                                      </p:cBhvr>
                                      <p:to>
                                        <p:strVal val="visible"/>
                                      </p:to>
                                    </p:set>
                                    <p:animEffect transition="in" filter="fade">
                                      <p:cBhvr>
                                        <p:cTn id="157" dur="250"/>
                                        <p:tgtEl>
                                          <p:spTgt spid="34"/>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39"/>
                                        </p:tgtEl>
                                        <p:attrNameLst>
                                          <p:attrName>style.visibility</p:attrName>
                                        </p:attrNameLst>
                                      </p:cBhvr>
                                      <p:to>
                                        <p:strVal val="visible"/>
                                      </p:to>
                                    </p:set>
                                    <p:animEffect transition="in" filter="fade">
                                      <p:cBhvr>
                                        <p:cTn id="162" dur="250"/>
                                        <p:tgtEl>
                                          <p:spTgt spid="39"/>
                                        </p:tgtEl>
                                      </p:cBhvr>
                                    </p:animEffect>
                                  </p:childTnLst>
                                </p:cTn>
                              </p:par>
                              <p:par>
                                <p:cTn id="163" presetID="22" presetClass="entr" presetSubtype="1" fill="hold" grpId="0" nodeType="withEffect">
                                  <p:stCondLst>
                                    <p:cond delay="0"/>
                                  </p:stCondLst>
                                  <p:childTnLst>
                                    <p:set>
                                      <p:cBhvr>
                                        <p:cTn id="164" dur="1" fill="hold">
                                          <p:stCondLst>
                                            <p:cond delay="0"/>
                                          </p:stCondLst>
                                        </p:cTn>
                                        <p:tgtEl>
                                          <p:spTgt spid="42"/>
                                        </p:tgtEl>
                                        <p:attrNameLst>
                                          <p:attrName>style.visibility</p:attrName>
                                        </p:attrNameLst>
                                      </p:cBhvr>
                                      <p:to>
                                        <p:strVal val="visible"/>
                                      </p:to>
                                    </p:set>
                                    <p:animEffect transition="in" filter="wipe(up)">
                                      <p:cBhvr>
                                        <p:cTn id="165" dur="500"/>
                                        <p:tgtEl>
                                          <p:spTgt spid="42"/>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40"/>
                                        </p:tgtEl>
                                        <p:attrNameLst>
                                          <p:attrName>style.visibility</p:attrName>
                                        </p:attrNameLst>
                                      </p:cBhvr>
                                      <p:to>
                                        <p:strVal val="visible"/>
                                      </p:to>
                                    </p:set>
                                    <p:animEffect transition="in" filter="fade">
                                      <p:cBhvr>
                                        <p:cTn id="170" dur="250"/>
                                        <p:tgtEl>
                                          <p:spTgt spid="40"/>
                                        </p:tgtEl>
                                      </p:cBhvr>
                                    </p:animEffect>
                                  </p:childTnLst>
                                </p:cTn>
                              </p:par>
                            </p:childTnLst>
                          </p:cTn>
                        </p:par>
                      </p:childTnLst>
                    </p:cTn>
                  </p:par>
                  <p:par>
                    <p:cTn id="171" fill="hold">
                      <p:stCondLst>
                        <p:cond delay="indefinite"/>
                      </p:stCondLst>
                      <p:childTnLst>
                        <p:par>
                          <p:cTn id="172" fill="hold">
                            <p:stCondLst>
                              <p:cond delay="0"/>
                            </p:stCondLst>
                            <p:childTnLst>
                              <p:par>
                                <p:cTn id="173" presetID="10" presetClass="entr" presetSubtype="0" fill="hold" grpId="0" nodeType="clickEffect">
                                  <p:stCondLst>
                                    <p:cond delay="0"/>
                                  </p:stCondLst>
                                  <p:childTnLst>
                                    <p:set>
                                      <p:cBhvr>
                                        <p:cTn id="174" dur="1" fill="hold">
                                          <p:stCondLst>
                                            <p:cond delay="0"/>
                                          </p:stCondLst>
                                        </p:cTn>
                                        <p:tgtEl>
                                          <p:spTgt spid="41"/>
                                        </p:tgtEl>
                                        <p:attrNameLst>
                                          <p:attrName>style.visibility</p:attrName>
                                        </p:attrNameLst>
                                      </p:cBhvr>
                                      <p:to>
                                        <p:strVal val="visible"/>
                                      </p:to>
                                    </p:set>
                                    <p:animEffect transition="in" filter="fade">
                                      <p:cBhvr>
                                        <p:cTn id="175" dur="250"/>
                                        <p:tgtEl>
                                          <p:spTgt spid="41"/>
                                        </p:tgtEl>
                                      </p:cBhvr>
                                    </p:animEffect>
                                  </p:childTnLst>
                                </p:cTn>
                              </p:par>
                            </p:childTnLst>
                          </p:cTn>
                        </p:par>
                      </p:childTnLst>
                    </p:cTn>
                  </p:par>
                  <p:par>
                    <p:cTn id="176" fill="hold">
                      <p:stCondLst>
                        <p:cond delay="indefinite"/>
                      </p:stCondLst>
                      <p:childTnLst>
                        <p:par>
                          <p:cTn id="177" fill="hold">
                            <p:stCondLst>
                              <p:cond delay="0"/>
                            </p:stCondLst>
                            <p:childTnLst>
                              <p:par>
                                <p:cTn id="178" presetID="10" presetClass="entr" presetSubtype="0" fill="hold" grpId="0" nodeType="clickEffect">
                                  <p:stCondLst>
                                    <p:cond delay="0"/>
                                  </p:stCondLst>
                                  <p:childTnLst>
                                    <p:set>
                                      <p:cBhvr>
                                        <p:cTn id="179" dur="1" fill="hold">
                                          <p:stCondLst>
                                            <p:cond delay="0"/>
                                          </p:stCondLst>
                                        </p:cTn>
                                        <p:tgtEl>
                                          <p:spTgt spid="43"/>
                                        </p:tgtEl>
                                        <p:attrNameLst>
                                          <p:attrName>style.visibility</p:attrName>
                                        </p:attrNameLst>
                                      </p:cBhvr>
                                      <p:to>
                                        <p:strVal val="visible"/>
                                      </p:to>
                                    </p:set>
                                    <p:animEffect transition="in" filter="fade">
                                      <p:cBhvr>
                                        <p:cTn id="180" dur="250"/>
                                        <p:tgtEl>
                                          <p:spTgt spid="43"/>
                                        </p:tgtEl>
                                      </p:cBhvr>
                                    </p:animEffect>
                                  </p:childTnLst>
                                </p:cTn>
                              </p:par>
                            </p:childTnLst>
                          </p:cTn>
                        </p:par>
                      </p:childTnLst>
                    </p:cTn>
                  </p:par>
                  <p:par>
                    <p:cTn id="181" fill="hold">
                      <p:stCondLst>
                        <p:cond delay="indefinite"/>
                      </p:stCondLst>
                      <p:childTnLst>
                        <p:par>
                          <p:cTn id="182" fill="hold">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37"/>
                                        </p:tgtEl>
                                        <p:attrNameLst>
                                          <p:attrName>style.visibility</p:attrName>
                                        </p:attrNameLst>
                                      </p:cBhvr>
                                      <p:to>
                                        <p:strVal val="visible"/>
                                      </p:to>
                                    </p:set>
                                    <p:animEffect transition="in" filter="fade">
                                      <p:cBhvr>
                                        <p:cTn id="185" dur="250"/>
                                        <p:tgtEl>
                                          <p:spTgt spid="37"/>
                                        </p:tgtEl>
                                      </p:cBhvr>
                                    </p:animEffect>
                                  </p:childTnLst>
                                </p:cTn>
                              </p:par>
                            </p:childTnLst>
                          </p:cTn>
                        </p:par>
                      </p:childTnLst>
                    </p:cTn>
                  </p:par>
                  <p:par>
                    <p:cTn id="186" fill="hold">
                      <p:stCondLst>
                        <p:cond delay="indefinite"/>
                      </p:stCondLst>
                      <p:childTnLst>
                        <p:par>
                          <p:cTn id="187" fill="hold">
                            <p:stCondLst>
                              <p:cond delay="0"/>
                            </p:stCondLst>
                            <p:childTnLst>
                              <p:par>
                                <p:cTn id="188" presetID="10" presetClass="entr" presetSubtype="0" fill="hold" grpId="0" nodeType="clickEffect">
                                  <p:stCondLst>
                                    <p:cond delay="0"/>
                                  </p:stCondLst>
                                  <p:childTnLst>
                                    <p:set>
                                      <p:cBhvr>
                                        <p:cTn id="189" dur="1" fill="hold">
                                          <p:stCondLst>
                                            <p:cond delay="0"/>
                                          </p:stCondLst>
                                        </p:cTn>
                                        <p:tgtEl>
                                          <p:spTgt spid="38"/>
                                        </p:tgtEl>
                                        <p:attrNameLst>
                                          <p:attrName>style.visibility</p:attrName>
                                        </p:attrNameLst>
                                      </p:cBhvr>
                                      <p:to>
                                        <p:strVal val="visible"/>
                                      </p:to>
                                    </p:set>
                                    <p:animEffect transition="in" filter="fade">
                                      <p:cBhvr>
                                        <p:cTn id="190" dur="250"/>
                                        <p:tgtEl>
                                          <p:spTgt spid="38"/>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grpId="0" nodeType="clickEffect">
                                  <p:stCondLst>
                                    <p:cond delay="0"/>
                                  </p:stCondLst>
                                  <p:childTnLst>
                                    <p:set>
                                      <p:cBhvr>
                                        <p:cTn id="194" dur="1" fill="hold">
                                          <p:stCondLst>
                                            <p:cond delay="0"/>
                                          </p:stCondLst>
                                        </p:cTn>
                                        <p:tgtEl>
                                          <p:spTgt spid="36"/>
                                        </p:tgtEl>
                                        <p:attrNameLst>
                                          <p:attrName>style.visibility</p:attrName>
                                        </p:attrNameLst>
                                      </p:cBhvr>
                                      <p:to>
                                        <p:strVal val="visible"/>
                                      </p:to>
                                    </p:set>
                                    <p:animEffect transition="in" filter="fade">
                                      <p:cBhvr>
                                        <p:cTn id="195" dur="250"/>
                                        <p:tgtEl>
                                          <p:spTgt spid="36"/>
                                        </p:tgtEl>
                                      </p:cBhvr>
                                    </p:animEffect>
                                  </p:childTnLst>
                                </p:cTn>
                              </p:par>
                            </p:childTnLst>
                          </p:cTn>
                        </p:par>
                      </p:childTnLst>
                    </p:cTn>
                  </p:par>
                  <p:par>
                    <p:cTn id="196" fill="hold">
                      <p:stCondLst>
                        <p:cond delay="indefinite"/>
                      </p:stCondLst>
                      <p:childTnLst>
                        <p:par>
                          <p:cTn id="197" fill="hold">
                            <p:stCondLst>
                              <p:cond delay="0"/>
                            </p:stCondLst>
                            <p:childTnLst>
                              <p:par>
                                <p:cTn id="198" presetID="10" presetClass="entr" presetSubtype="0" fill="hold" grpId="0" nodeType="clickEffect">
                                  <p:stCondLst>
                                    <p:cond delay="0"/>
                                  </p:stCondLst>
                                  <p:childTnLst>
                                    <p:set>
                                      <p:cBhvr>
                                        <p:cTn id="199" dur="1" fill="hold">
                                          <p:stCondLst>
                                            <p:cond delay="0"/>
                                          </p:stCondLst>
                                        </p:cTn>
                                        <p:tgtEl>
                                          <p:spTgt spid="44"/>
                                        </p:tgtEl>
                                        <p:attrNameLst>
                                          <p:attrName>style.visibility</p:attrName>
                                        </p:attrNameLst>
                                      </p:cBhvr>
                                      <p:to>
                                        <p:strVal val="visible"/>
                                      </p:to>
                                    </p:set>
                                    <p:animEffect transition="in" filter="fade">
                                      <p:cBhvr>
                                        <p:cTn id="200" dur="250"/>
                                        <p:tgtEl>
                                          <p:spTgt spid="44"/>
                                        </p:tgtEl>
                                      </p:cBhvr>
                                    </p:animEffect>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grpId="0" nodeType="clickEffect">
                                  <p:stCondLst>
                                    <p:cond delay="0"/>
                                  </p:stCondLst>
                                  <p:childTnLst>
                                    <p:set>
                                      <p:cBhvr>
                                        <p:cTn id="204" dur="1" fill="hold">
                                          <p:stCondLst>
                                            <p:cond delay="0"/>
                                          </p:stCondLst>
                                        </p:cTn>
                                        <p:tgtEl>
                                          <p:spTgt spid="45"/>
                                        </p:tgtEl>
                                        <p:attrNameLst>
                                          <p:attrName>style.visibility</p:attrName>
                                        </p:attrNameLst>
                                      </p:cBhvr>
                                      <p:to>
                                        <p:strVal val="visible"/>
                                      </p:to>
                                    </p:set>
                                    <p:animEffect transition="in" filter="fade">
                                      <p:cBhvr>
                                        <p:cTn id="205" dur="2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9" grpId="0"/>
      <p:bldP spid="40" grpId="0"/>
      <p:bldP spid="41" grpId="0"/>
      <p:bldP spid="42" grpId="0" animBg="1"/>
      <p:bldP spid="43" grpId="0"/>
      <p:bldP spid="37" grpId="0"/>
      <p:bldP spid="38" grpId="0"/>
      <p:bldP spid="36" grpId="0"/>
      <p:bldP spid="44" grpId="0"/>
      <p:bldP spid="4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50D6A95-591D-47C0-B2C0-0E04EA744A08}"/>
              </a:ext>
            </a:extLst>
          </p:cNvPr>
          <p:cNvSpPr txBox="1"/>
          <p:nvPr/>
        </p:nvSpPr>
        <p:spPr>
          <a:xfrm>
            <a:off x="965008" y="383466"/>
            <a:ext cx="10311235" cy="615553"/>
          </a:xfrm>
          <a:prstGeom prst="rect">
            <a:avLst/>
          </a:prstGeom>
          <a:noFill/>
        </p:spPr>
        <p:txBody>
          <a:bodyPr wrap="square" rtlCol="0" anchor="ctr">
            <a:spAutoFit/>
          </a:bodyPr>
          <a:lstStyle/>
          <a:p>
            <a:pPr algn="ctr"/>
            <a:r>
              <a:rPr lang="en-US" b="1" dirty="0">
                <a:latin typeface="Times New Roman" panose="02020603050405020304" pitchFamily="18" charset="0"/>
                <a:cs typeface="Times New Roman" panose="02020603050405020304" pitchFamily="18" charset="0"/>
              </a:rPr>
              <a:t>No matter what anyone says, we do NOT know the exact date of WHEN the Tribulation officially begins </a:t>
            </a:r>
          </a:p>
          <a:p>
            <a:pPr algn="ctr"/>
            <a:r>
              <a:rPr lang="en-US" sz="1600" b="1" dirty="0">
                <a:latin typeface="Times New Roman" panose="02020603050405020304" pitchFamily="18" charset="0"/>
                <a:cs typeface="Times New Roman" panose="02020603050405020304" pitchFamily="18" charset="0"/>
              </a:rPr>
              <a:t>(or when we will escape this ‘insane’ / ‘Satanical’ mess!)</a:t>
            </a:r>
          </a:p>
        </p:txBody>
      </p:sp>
      <p:sp>
        <p:nvSpPr>
          <p:cNvPr id="6" name="TextBox 5">
            <a:extLst>
              <a:ext uri="{FF2B5EF4-FFF2-40B4-BE49-F238E27FC236}">
                <a16:creationId xmlns:a16="http://schemas.microsoft.com/office/drawing/2014/main" id="{9EEE2705-9515-469F-854D-CAFAEA8EF6C1}"/>
              </a:ext>
            </a:extLst>
          </p:cNvPr>
          <p:cNvSpPr txBox="1"/>
          <p:nvPr/>
        </p:nvSpPr>
        <p:spPr>
          <a:xfrm>
            <a:off x="2777415" y="911613"/>
            <a:ext cx="6719009" cy="369332"/>
          </a:xfrm>
          <a:prstGeom prst="rect">
            <a:avLst/>
          </a:prstGeom>
          <a:noFill/>
        </p:spPr>
        <p:txBody>
          <a:bodyPr wrap="square" rtlCol="0" anchor="ctr">
            <a:spAutoFit/>
          </a:bodyPr>
          <a:lstStyle/>
          <a:p>
            <a:pPr algn="ctr"/>
            <a:r>
              <a:rPr lang="en-US" b="1" dirty="0">
                <a:latin typeface="Times New Roman" panose="02020603050405020304" pitchFamily="18" charset="0"/>
                <a:cs typeface="Times New Roman" panose="02020603050405020304" pitchFamily="18" charset="0"/>
              </a:rPr>
              <a:t>But we DO know what will CAUSE the Tribulation to begin!</a:t>
            </a:r>
          </a:p>
        </p:txBody>
      </p:sp>
      <p:sp>
        <p:nvSpPr>
          <p:cNvPr id="7" name="TextBox 6">
            <a:extLst>
              <a:ext uri="{FF2B5EF4-FFF2-40B4-BE49-F238E27FC236}">
                <a16:creationId xmlns:a16="http://schemas.microsoft.com/office/drawing/2014/main" id="{EF1A7AB3-2B3C-4D92-8171-CC8AFD1C56BE}"/>
              </a:ext>
            </a:extLst>
          </p:cNvPr>
          <p:cNvSpPr txBox="1"/>
          <p:nvPr/>
        </p:nvSpPr>
        <p:spPr>
          <a:xfrm>
            <a:off x="914586" y="1213677"/>
            <a:ext cx="10444209" cy="338554"/>
          </a:xfrm>
          <a:prstGeom prst="rect">
            <a:avLst/>
          </a:prstGeom>
          <a:noFill/>
        </p:spPr>
        <p:txBody>
          <a:bodyPr wrap="square" rtlCol="0" anchor="ctr">
            <a:spAutoFit/>
          </a:bodyPr>
          <a:lstStyle/>
          <a:p>
            <a:pPr algn="ctr"/>
            <a:r>
              <a:rPr lang="en-US" sz="1600" b="1" dirty="0">
                <a:solidFill>
                  <a:schemeClr val="accent1">
                    <a:lumMod val="50000"/>
                  </a:schemeClr>
                </a:solidFill>
                <a:latin typeface="Times New Roman" panose="02020603050405020304" pitchFamily="18" charset="0"/>
                <a:cs typeface="Times New Roman" panose="02020603050405020304" pitchFamily="18" charset="0"/>
              </a:rPr>
              <a:t>It will be based on the need for a major CHANGE in DOCTRINE, not just the ‘Falling Away/Apostasy.’</a:t>
            </a:r>
          </a:p>
        </p:txBody>
      </p:sp>
      <p:sp>
        <p:nvSpPr>
          <p:cNvPr id="8" name="TextBox 7">
            <a:extLst>
              <a:ext uri="{FF2B5EF4-FFF2-40B4-BE49-F238E27FC236}">
                <a16:creationId xmlns:a16="http://schemas.microsoft.com/office/drawing/2014/main" id="{0294E3A0-D144-4993-99E7-FC43142F2857}"/>
              </a:ext>
            </a:extLst>
          </p:cNvPr>
          <p:cNvSpPr txBox="1"/>
          <p:nvPr/>
        </p:nvSpPr>
        <p:spPr>
          <a:xfrm>
            <a:off x="512476" y="2687897"/>
            <a:ext cx="11269196" cy="369332"/>
          </a:xfrm>
          <a:prstGeom prst="rect">
            <a:avLst/>
          </a:prstGeom>
          <a:noFill/>
        </p:spPr>
        <p:txBody>
          <a:bodyPr wrap="square" rtlCol="0" anchor="ctr">
            <a:spAutoFit/>
          </a:bodyPr>
          <a:lstStyle/>
          <a:p>
            <a:pPr algn="ctr"/>
            <a:r>
              <a:rPr lang="en-US" b="1" dirty="0">
                <a:latin typeface="Times New Roman" panose="02020603050405020304" pitchFamily="18" charset="0"/>
                <a:cs typeface="Times New Roman" panose="02020603050405020304" pitchFamily="18" charset="0"/>
              </a:rPr>
              <a:t>Only by rightly dividing the word of truth based on Paul only will people be able to know and understand this!</a:t>
            </a:r>
          </a:p>
        </p:txBody>
      </p:sp>
      <p:sp>
        <p:nvSpPr>
          <p:cNvPr id="9" name="TextBox 8">
            <a:extLst>
              <a:ext uri="{FF2B5EF4-FFF2-40B4-BE49-F238E27FC236}">
                <a16:creationId xmlns:a16="http://schemas.microsoft.com/office/drawing/2014/main" id="{72D1AD6F-6102-47C1-9B6A-AAA62C24CDCE}"/>
              </a:ext>
            </a:extLst>
          </p:cNvPr>
          <p:cNvSpPr txBox="1"/>
          <p:nvPr/>
        </p:nvSpPr>
        <p:spPr>
          <a:xfrm>
            <a:off x="1209953" y="2994823"/>
            <a:ext cx="9863092" cy="86177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Behold therefore the goodness and severity of God: </a:t>
            </a:r>
          </a:p>
          <a:p>
            <a:pPr algn="ctr"/>
            <a:r>
              <a:rPr lang="en-US" sz="1600" b="1" i="1" dirty="0">
                <a:solidFill>
                  <a:srgbClr val="CC6600"/>
                </a:solidFill>
                <a:latin typeface="Times New Roman" panose="02020603050405020304" pitchFamily="18" charset="0"/>
                <a:cs typeface="Times New Roman" panose="02020603050405020304" pitchFamily="18" charset="0"/>
              </a:rPr>
              <a:t>on them which fell, severity; but toward thee, goodness, </a:t>
            </a:r>
          </a:p>
          <a:p>
            <a:pPr algn="ctr"/>
            <a:r>
              <a:rPr lang="en-US" sz="1600" b="1" i="1" dirty="0">
                <a:solidFill>
                  <a:srgbClr val="CC6600"/>
                </a:solidFill>
                <a:latin typeface="Times New Roman" panose="02020603050405020304" pitchFamily="18" charset="0"/>
                <a:cs typeface="Times New Roman" panose="02020603050405020304" pitchFamily="18" charset="0"/>
              </a:rPr>
              <a:t>if thou continue in his goodness: otherwise thou also shalt be cut off.     </a:t>
            </a:r>
            <a:r>
              <a:rPr lang="en-US" sz="1400" b="1" dirty="0">
                <a:solidFill>
                  <a:srgbClr val="FF0000"/>
                </a:solidFill>
                <a:latin typeface="Times New Roman" panose="02020603050405020304" pitchFamily="18" charset="0"/>
                <a:cs typeface="Times New Roman" panose="02020603050405020304" pitchFamily="18" charset="0"/>
              </a:rPr>
              <a:t>Romans 11:22 </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D238A2A0-458C-4F37-9ABB-55A8BBD9E365}"/>
              </a:ext>
            </a:extLst>
          </p:cNvPr>
          <p:cNvSpPr txBox="1"/>
          <p:nvPr/>
        </p:nvSpPr>
        <p:spPr>
          <a:xfrm>
            <a:off x="311267" y="1529108"/>
            <a:ext cx="11629032"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Unfortunately, most people and pastors continue looking at the ‘falling away’ as the condition for the Tribulation to begin.</a:t>
            </a:r>
          </a:p>
        </p:txBody>
      </p:sp>
      <p:sp>
        <p:nvSpPr>
          <p:cNvPr id="11" name="TextBox 10">
            <a:extLst>
              <a:ext uri="{FF2B5EF4-FFF2-40B4-BE49-F238E27FC236}">
                <a16:creationId xmlns:a16="http://schemas.microsoft.com/office/drawing/2014/main" id="{542A0F3C-DBFA-4C4F-B833-456011098103}"/>
              </a:ext>
            </a:extLst>
          </p:cNvPr>
          <p:cNvSpPr txBox="1"/>
          <p:nvPr/>
        </p:nvSpPr>
        <p:spPr>
          <a:xfrm>
            <a:off x="285195" y="3770872"/>
            <a:ext cx="11697809" cy="584775"/>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However, it is also truthfully and scripturally obvious that today’s pastors are already preaching their people directly </a:t>
            </a:r>
            <a:r>
              <a:rPr lang="en-US" sz="1600" b="1" dirty="0">
                <a:latin typeface="Times New Roman" panose="02020603050405020304" pitchFamily="18" charset="0"/>
                <a:cs typeface="Times New Roman" panose="02020603050405020304" pitchFamily="18" charset="0"/>
              </a:rPr>
              <a:t>into</a:t>
            </a:r>
            <a:r>
              <a:rPr lang="en-US" sz="1600" dirty="0">
                <a:latin typeface="Times New Roman" panose="02020603050405020304" pitchFamily="18" charset="0"/>
                <a:cs typeface="Times New Roman" panose="02020603050405020304" pitchFamily="18" charset="0"/>
              </a:rPr>
              <a:t> the tribulation</a:t>
            </a:r>
          </a:p>
          <a:p>
            <a:pPr algn="ctr"/>
            <a:r>
              <a:rPr lang="en-US" sz="1600" dirty="0">
                <a:latin typeface="Times New Roman" panose="02020603050405020304" pitchFamily="18" charset="0"/>
                <a:cs typeface="Times New Roman" panose="02020603050405020304" pitchFamily="18" charset="0"/>
              </a:rPr>
              <a:t>because they are teaching the tribulation doctrinal books (</a:t>
            </a:r>
            <a:r>
              <a:rPr lang="en-US" sz="1600" b="1" dirty="0">
                <a:solidFill>
                  <a:srgbClr val="FF0000"/>
                </a:solidFill>
                <a:latin typeface="Times New Roman" panose="02020603050405020304" pitchFamily="18" charset="0"/>
                <a:cs typeface="Times New Roman" panose="02020603050405020304" pitchFamily="18" charset="0"/>
              </a:rPr>
              <a:t>Hebrews </a:t>
            </a:r>
            <a:r>
              <a:rPr lang="en-US" sz="1600" dirty="0">
                <a:solidFill>
                  <a:srgbClr val="FF0000"/>
                </a:solidFill>
                <a:latin typeface="Times New Roman" panose="02020603050405020304" pitchFamily="18" charset="0"/>
                <a:cs typeface="Times New Roman" panose="02020603050405020304" pitchFamily="18" charset="0"/>
              </a:rPr>
              <a:t>to</a:t>
            </a:r>
            <a:r>
              <a:rPr lang="en-US" sz="1600" b="1" dirty="0">
                <a:solidFill>
                  <a:srgbClr val="FF0000"/>
                </a:solidFill>
                <a:latin typeface="Times New Roman" panose="02020603050405020304" pitchFamily="18" charset="0"/>
                <a:cs typeface="Times New Roman" panose="02020603050405020304" pitchFamily="18" charset="0"/>
              </a:rPr>
              <a:t> Jude </a:t>
            </a:r>
            <a:r>
              <a:rPr lang="en-US" sz="1600" dirty="0">
                <a:latin typeface="Times New Roman" panose="02020603050405020304" pitchFamily="18" charset="0"/>
                <a:cs typeface="Times New Roman" panose="02020603050405020304" pitchFamily="18" charset="0"/>
              </a:rPr>
              <a:t>– along with the backup books of the </a:t>
            </a:r>
            <a:r>
              <a:rPr lang="en-US" sz="1600" b="1" dirty="0">
                <a:solidFill>
                  <a:srgbClr val="FF0000"/>
                </a:solidFill>
                <a:latin typeface="Times New Roman" panose="02020603050405020304" pitchFamily="18" charset="0"/>
                <a:cs typeface="Times New Roman" panose="02020603050405020304" pitchFamily="18" charset="0"/>
              </a:rPr>
              <a:t>Gospels</a:t>
            </a:r>
            <a:r>
              <a:rPr lang="en-US" sz="1600" dirty="0">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E7A7596E-DE17-420E-8A50-95CA98858128}"/>
              </a:ext>
            </a:extLst>
          </p:cNvPr>
          <p:cNvSpPr txBox="1"/>
          <p:nvPr/>
        </p:nvSpPr>
        <p:spPr>
          <a:xfrm>
            <a:off x="118480" y="4329045"/>
            <a:ext cx="11988577" cy="307777"/>
          </a:xfrm>
          <a:prstGeom prst="rect">
            <a:avLst/>
          </a:prstGeom>
          <a:noFill/>
        </p:spPr>
        <p:txBody>
          <a:bodyPr wrap="square" rtlCol="0">
            <a:spAutoFit/>
          </a:bodyPr>
          <a:lstStyle/>
          <a:p>
            <a:pPr algn="ctr"/>
            <a:r>
              <a:rPr lang="en-US" sz="1400" i="1" dirty="0">
                <a:latin typeface="Times New Roman" panose="02020603050405020304" pitchFamily="18" charset="0"/>
                <a:cs typeface="Times New Roman" panose="02020603050405020304" pitchFamily="18" charset="0"/>
              </a:rPr>
              <a:t>(In fact, based on what pastors preach today, </a:t>
            </a:r>
            <a:r>
              <a:rPr lang="en-US" sz="1400" b="1" i="1" dirty="0">
                <a:solidFill>
                  <a:srgbClr val="FF0000"/>
                </a:solidFill>
                <a:latin typeface="Times New Roman" panose="02020603050405020304" pitchFamily="18" charset="0"/>
                <a:cs typeface="Times New Roman" panose="02020603050405020304" pitchFamily="18" charset="0"/>
              </a:rPr>
              <a:t>I Thess 4:13-18 </a:t>
            </a:r>
            <a:r>
              <a:rPr lang="en-US" sz="1400" i="1" dirty="0">
                <a:latin typeface="Times New Roman" panose="02020603050405020304" pitchFamily="18" charset="0"/>
                <a:cs typeface="Times New Roman" panose="02020603050405020304" pitchFamily="18" charset="0"/>
              </a:rPr>
              <a:t>would have to be about the second coming, NOT the ‘rapture’ as so many claim!)</a:t>
            </a:r>
          </a:p>
        </p:txBody>
      </p:sp>
      <p:sp>
        <p:nvSpPr>
          <p:cNvPr id="13" name="TextBox 12">
            <a:extLst>
              <a:ext uri="{FF2B5EF4-FFF2-40B4-BE49-F238E27FC236}">
                <a16:creationId xmlns:a16="http://schemas.microsoft.com/office/drawing/2014/main" id="{BBCA0221-F73E-4606-AD92-E358AAB37295}"/>
              </a:ext>
            </a:extLst>
          </p:cNvPr>
          <p:cNvSpPr txBox="1"/>
          <p:nvPr/>
        </p:nvSpPr>
        <p:spPr>
          <a:xfrm>
            <a:off x="291187" y="4710718"/>
            <a:ext cx="11609625" cy="1477328"/>
          </a:xfrm>
          <a:prstGeom prst="rect">
            <a:avLst/>
          </a:prstGeom>
          <a:noFill/>
        </p:spPr>
        <p:txBody>
          <a:bodyPr wrap="square" rtlCol="0">
            <a:spAutoFit/>
          </a:bodyPr>
          <a:lstStyle/>
          <a:p>
            <a:pPr algn="just"/>
            <a:r>
              <a:rPr lang="en-US" dirty="0">
                <a:latin typeface="Times New Roman" panose="02020603050405020304" pitchFamily="18" charset="0"/>
                <a:cs typeface="Times New Roman" panose="02020603050405020304" pitchFamily="18" charset="0"/>
              </a:rPr>
              <a:t>Paul warns everyone about another Jesus, another gospel, another spirit in </a:t>
            </a:r>
            <a:r>
              <a:rPr lang="en-US" b="1" dirty="0">
                <a:solidFill>
                  <a:srgbClr val="FF0000"/>
                </a:solidFill>
                <a:latin typeface="Times New Roman" panose="02020603050405020304" pitchFamily="18" charset="0"/>
                <a:cs typeface="Times New Roman" panose="02020603050405020304" pitchFamily="18" charset="0"/>
              </a:rPr>
              <a:t>II Cor 11:1-4</a:t>
            </a:r>
            <a:r>
              <a:rPr lang="en-US" dirty="0">
                <a:latin typeface="Times New Roman" panose="02020603050405020304" pitchFamily="18" charset="0"/>
                <a:cs typeface="Times New Roman" panose="02020603050405020304" pitchFamily="18" charset="0"/>
              </a:rPr>
              <a:t>; Paul warns everyone about ‘not’ teaching all that he personally received from the risen Christ in </a:t>
            </a:r>
            <a:r>
              <a:rPr lang="en-US" b="1" dirty="0">
                <a:solidFill>
                  <a:srgbClr val="FF0000"/>
                </a:solidFill>
                <a:latin typeface="Times New Roman" panose="02020603050405020304" pitchFamily="18" charset="0"/>
                <a:cs typeface="Times New Roman" panose="02020603050405020304" pitchFamily="18" charset="0"/>
              </a:rPr>
              <a:t>Galatians 1:6-16</a:t>
            </a:r>
            <a:r>
              <a:rPr lang="en-US" dirty="0">
                <a:latin typeface="Times New Roman" panose="02020603050405020304" pitchFamily="18" charset="0"/>
                <a:cs typeface="Times New Roman" panose="02020603050405020304" pitchFamily="18" charset="0"/>
              </a:rPr>
              <a:t>; Paul warns everyone about following Jewish fables (Great Commission) in </a:t>
            </a:r>
            <a:r>
              <a:rPr lang="en-US" b="1" dirty="0">
                <a:solidFill>
                  <a:srgbClr val="FF0000"/>
                </a:solidFill>
                <a:latin typeface="Times New Roman" panose="02020603050405020304" pitchFamily="18" charset="0"/>
                <a:cs typeface="Times New Roman" panose="02020603050405020304" pitchFamily="18" charset="0"/>
              </a:rPr>
              <a:t>Titus 1:14</a:t>
            </a:r>
            <a:r>
              <a:rPr lang="en-US" dirty="0">
                <a:latin typeface="Times New Roman" panose="02020603050405020304" pitchFamily="18" charset="0"/>
                <a:cs typeface="Times New Roman" panose="02020603050405020304" pitchFamily="18" charset="0"/>
              </a:rPr>
              <a:t>; Paul warns everyone about following evil seducing men in </a:t>
            </a:r>
            <a:r>
              <a:rPr lang="en-US" b="1" dirty="0">
                <a:solidFill>
                  <a:srgbClr val="FF0000"/>
                </a:solidFill>
                <a:latin typeface="Times New Roman" panose="02020603050405020304" pitchFamily="18" charset="0"/>
                <a:cs typeface="Times New Roman" panose="02020603050405020304" pitchFamily="18" charset="0"/>
              </a:rPr>
              <a:t>II Timothy 3:13</a:t>
            </a:r>
            <a:r>
              <a:rPr lang="en-US" dirty="0">
                <a:latin typeface="Times New Roman" panose="02020603050405020304" pitchFamily="18" charset="0"/>
                <a:cs typeface="Times New Roman" panose="02020603050405020304" pitchFamily="18" charset="0"/>
              </a:rPr>
              <a:t>; Paul warns everyone about giving heed to seducing spirits and doctrines of devils by forbidding to marry and becoming ‘vegans’ and ‘vegetarians’ </a:t>
            </a:r>
            <a:r>
              <a:rPr lang="en-US" b="1" dirty="0">
                <a:solidFill>
                  <a:srgbClr val="FF0000"/>
                </a:solidFill>
                <a:latin typeface="Times New Roman" panose="02020603050405020304" pitchFamily="18" charset="0"/>
                <a:cs typeface="Times New Roman" panose="02020603050405020304" pitchFamily="18" charset="0"/>
              </a:rPr>
              <a:t>I Tim 4:1-3</a:t>
            </a:r>
            <a:r>
              <a:rPr lang="en-US"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t>
            </a:r>
            <a:r>
              <a:rPr lang="en-US" sz="1400" i="1" dirty="0">
                <a:latin typeface="Times New Roman" panose="02020603050405020304" pitchFamily="18" charset="0"/>
                <a:cs typeface="Times New Roman" panose="02020603050405020304" pitchFamily="18" charset="0"/>
              </a:rPr>
              <a:t>although most meat today isn’t ‘off the bone healthy,’ it is all poisoned with chemicals, etc.)</a:t>
            </a:r>
            <a:endParaRPr lang="en-US" i="1"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23DE3E2F-BB17-43C2-B0DF-DEE8C00554F4}"/>
              </a:ext>
            </a:extLst>
          </p:cNvPr>
          <p:cNvSpPr txBox="1"/>
          <p:nvPr/>
        </p:nvSpPr>
        <p:spPr>
          <a:xfrm>
            <a:off x="289350" y="6068548"/>
            <a:ext cx="11608738"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Paul also tells them if they ignore his warnings, they would be </a:t>
            </a:r>
            <a:r>
              <a:rPr lang="en-US" b="1" i="1" dirty="0">
                <a:solidFill>
                  <a:srgbClr val="CC6600"/>
                </a:solidFill>
                <a:latin typeface="Times New Roman" panose="02020603050405020304" pitchFamily="18" charset="0"/>
                <a:cs typeface="Times New Roman" panose="02020603050405020304" pitchFamily="18" charset="0"/>
              </a:rPr>
              <a:t>accursed</a:t>
            </a:r>
            <a:r>
              <a:rPr lang="en-US" dirty="0">
                <a:latin typeface="Times New Roman" panose="02020603050405020304" pitchFamily="18" charset="0"/>
                <a:cs typeface="Times New Roman" panose="02020603050405020304" pitchFamily="18" charset="0"/>
              </a:rPr>
              <a:t>, thus their accursed membership to the Satanic Tribulation Church Worship club will be secured eternally, of which they are already members from their local church now!</a:t>
            </a:r>
          </a:p>
        </p:txBody>
      </p:sp>
      <p:sp>
        <p:nvSpPr>
          <p:cNvPr id="15" name="TextBox 14">
            <a:extLst>
              <a:ext uri="{FF2B5EF4-FFF2-40B4-BE49-F238E27FC236}">
                <a16:creationId xmlns:a16="http://schemas.microsoft.com/office/drawing/2014/main" id="{67E62D12-6CE6-4284-9141-453407AA3123}"/>
              </a:ext>
            </a:extLst>
          </p:cNvPr>
          <p:cNvSpPr txBox="1"/>
          <p:nvPr/>
        </p:nvSpPr>
        <p:spPr>
          <a:xfrm>
            <a:off x="79356" y="1820459"/>
            <a:ext cx="12066823" cy="830997"/>
          </a:xfrm>
          <a:prstGeom prst="rect">
            <a:avLst/>
          </a:prstGeom>
          <a:noFill/>
        </p:spPr>
        <p:txBody>
          <a:bodyPr wrap="square" rtlCol="0">
            <a:spAutoFit/>
          </a:bodyPr>
          <a:lstStyle/>
          <a:p>
            <a:pPr algn="just"/>
            <a:r>
              <a:rPr lang="en-US" sz="1600" i="1" dirty="0">
                <a:latin typeface="Times New Roman" panose="02020603050405020304" pitchFamily="18" charset="0"/>
                <a:cs typeface="Times New Roman" panose="02020603050405020304" pitchFamily="18" charset="0"/>
              </a:rPr>
              <a:t>When do those people figure the falling away would hit bottom and be done falling? </a:t>
            </a:r>
            <a:r>
              <a:rPr lang="en-US" sz="1600" b="1" i="1" dirty="0">
                <a:latin typeface="Times New Roman" panose="02020603050405020304" pitchFamily="18" charset="0"/>
                <a:cs typeface="Times New Roman" panose="02020603050405020304" pitchFamily="18" charset="0"/>
              </a:rPr>
              <a:t> </a:t>
            </a:r>
            <a:r>
              <a:rPr lang="en-US" sz="1400" b="1" i="1" dirty="0">
                <a:latin typeface="Times New Roman" panose="02020603050405020304" pitchFamily="18" charset="0"/>
                <a:cs typeface="Times New Roman" panose="02020603050405020304" pitchFamily="18" charset="0"/>
              </a:rPr>
              <a:t>A) </a:t>
            </a:r>
            <a:r>
              <a:rPr lang="en-US" sz="1600" i="1" dirty="0">
                <a:latin typeface="Times New Roman" panose="02020603050405020304" pitchFamily="18" charset="0"/>
                <a:cs typeface="Times New Roman" panose="02020603050405020304" pitchFamily="18" charset="0"/>
              </a:rPr>
              <a:t>When will they be forced to do 666 </a:t>
            </a:r>
            <a:r>
              <a:rPr lang="en-US" sz="1400" i="1" dirty="0">
                <a:latin typeface="Times New Roman" panose="02020603050405020304" pitchFamily="18" charset="0"/>
                <a:cs typeface="Times New Roman" panose="02020603050405020304" pitchFamily="18" charset="0"/>
              </a:rPr>
              <a:t>(already do it voluntarily with www)?  </a:t>
            </a:r>
            <a:r>
              <a:rPr lang="en-US" sz="1400" b="1" i="1" dirty="0">
                <a:latin typeface="Times New Roman" panose="02020603050405020304" pitchFamily="18" charset="0"/>
                <a:cs typeface="Times New Roman" panose="02020603050405020304" pitchFamily="18" charset="0"/>
              </a:rPr>
              <a:t>B) </a:t>
            </a:r>
            <a:r>
              <a:rPr lang="en-US" sz="1600" i="1" dirty="0">
                <a:latin typeface="Times New Roman" panose="02020603050405020304" pitchFamily="18" charset="0"/>
                <a:cs typeface="Times New Roman" panose="02020603050405020304" pitchFamily="18" charset="0"/>
              </a:rPr>
              <a:t>Is the face mask a clue (It is global)? </a:t>
            </a:r>
            <a:r>
              <a:rPr lang="en-US" sz="1600" b="1" i="1" dirty="0">
                <a:latin typeface="Times New Roman" panose="02020603050405020304" pitchFamily="18" charset="0"/>
                <a:cs typeface="Times New Roman" panose="02020603050405020304" pitchFamily="18" charset="0"/>
              </a:rPr>
              <a:t>C)</a:t>
            </a:r>
            <a:r>
              <a:rPr lang="en-US" sz="1600" i="1" dirty="0">
                <a:latin typeface="Times New Roman" panose="02020603050405020304" pitchFamily="18" charset="0"/>
                <a:cs typeface="Times New Roman" panose="02020603050405020304" pitchFamily="18" charset="0"/>
              </a:rPr>
              <a:t> Is the vaccine going to be the ‘mark?’ </a:t>
            </a:r>
            <a:r>
              <a:rPr lang="en-US" sz="1600" b="1" i="1" dirty="0">
                <a:latin typeface="Times New Roman" panose="02020603050405020304" pitchFamily="18" charset="0"/>
                <a:cs typeface="Times New Roman" panose="02020603050405020304" pitchFamily="18" charset="0"/>
              </a:rPr>
              <a:t>D) </a:t>
            </a:r>
            <a:r>
              <a:rPr lang="en-US" sz="1600" i="1" dirty="0">
                <a:latin typeface="Times New Roman" panose="02020603050405020304" pitchFamily="18" charset="0"/>
                <a:cs typeface="Times New Roman" panose="02020603050405020304" pitchFamily="18" charset="0"/>
              </a:rPr>
              <a:t>What about the false worship already going on in churches? </a:t>
            </a:r>
            <a:r>
              <a:rPr lang="en-US" sz="1600" b="1" i="1" dirty="0">
                <a:latin typeface="Times New Roman" panose="02020603050405020304" pitchFamily="18" charset="0"/>
                <a:cs typeface="Times New Roman" panose="02020603050405020304" pitchFamily="18" charset="0"/>
              </a:rPr>
              <a:t>E) </a:t>
            </a:r>
            <a:r>
              <a:rPr lang="en-US" sz="1600" i="1" dirty="0">
                <a:latin typeface="Times New Roman" panose="02020603050405020304" pitchFamily="18" charset="0"/>
                <a:cs typeface="Times New Roman" panose="02020603050405020304" pitchFamily="18" charset="0"/>
              </a:rPr>
              <a:t>How about the modern bibles? </a:t>
            </a:r>
            <a:r>
              <a:rPr lang="en-US" sz="1600" b="1" i="1" dirty="0">
                <a:latin typeface="Times New Roman" panose="02020603050405020304" pitchFamily="18" charset="0"/>
                <a:cs typeface="Times New Roman" panose="02020603050405020304" pitchFamily="18" charset="0"/>
              </a:rPr>
              <a:t>F)</a:t>
            </a:r>
            <a:r>
              <a:rPr lang="en-US" sz="1600" i="1" dirty="0">
                <a:latin typeface="Times New Roman" panose="02020603050405020304" pitchFamily="18" charset="0"/>
                <a:cs typeface="Times New Roman" panose="02020603050405020304" pitchFamily="18" charset="0"/>
              </a:rPr>
              <a:t> When will he who now letteth be taken out of the way so he can let? </a:t>
            </a:r>
            <a:r>
              <a:rPr lang="en-US" sz="1600" dirty="0">
                <a:latin typeface="Times New Roman" panose="02020603050405020304" pitchFamily="18" charset="0"/>
                <a:cs typeface="Times New Roman" panose="02020603050405020304" pitchFamily="18" charset="0"/>
              </a:rPr>
              <a:t>(</a:t>
            </a:r>
            <a:r>
              <a:rPr lang="en-US" sz="1600" b="1" dirty="0">
                <a:solidFill>
                  <a:srgbClr val="FF0000"/>
                </a:solidFill>
                <a:latin typeface="Times New Roman" panose="02020603050405020304" pitchFamily="18" charset="0"/>
                <a:cs typeface="Times New Roman" panose="02020603050405020304" pitchFamily="18" charset="0"/>
              </a:rPr>
              <a:t>II Thess 2:6,7</a:t>
            </a:r>
            <a:r>
              <a:rPr lang="en-US" sz="1600" dirty="0">
                <a:latin typeface="Times New Roman" panose="02020603050405020304" pitchFamily="18" charset="0"/>
                <a:cs typeface="Times New Roman" panose="02020603050405020304" pitchFamily="18" charset="0"/>
              </a:rPr>
              <a:t>)</a:t>
            </a:r>
          </a:p>
        </p:txBody>
      </p:sp>
      <p:sp>
        <p:nvSpPr>
          <p:cNvPr id="16" name="Rectangle: Rounded Corners 15">
            <a:extLst>
              <a:ext uri="{FF2B5EF4-FFF2-40B4-BE49-F238E27FC236}">
                <a16:creationId xmlns:a16="http://schemas.microsoft.com/office/drawing/2014/main" id="{032BC88F-DF8B-4687-91BF-A647D35B9E0D}"/>
              </a:ext>
            </a:extLst>
          </p:cNvPr>
          <p:cNvSpPr/>
          <p:nvPr/>
        </p:nvSpPr>
        <p:spPr>
          <a:xfrm>
            <a:off x="208186" y="4696467"/>
            <a:ext cx="11828303" cy="2070513"/>
          </a:xfrm>
          <a:prstGeom prst="roundRect">
            <a:avLst/>
          </a:prstGeom>
          <a:noFill/>
          <a:ln w="5715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7" name="Rectangle: Rounded Corners 16">
            <a:extLst>
              <a:ext uri="{FF2B5EF4-FFF2-40B4-BE49-F238E27FC236}">
                <a16:creationId xmlns:a16="http://schemas.microsoft.com/office/drawing/2014/main" id="{74B45CE1-1414-49AC-8847-033DF5A9EE11}"/>
              </a:ext>
            </a:extLst>
          </p:cNvPr>
          <p:cNvSpPr/>
          <p:nvPr/>
        </p:nvSpPr>
        <p:spPr>
          <a:xfrm>
            <a:off x="981074" y="411954"/>
            <a:ext cx="10296339" cy="1121571"/>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142E9A8-6467-4385-BA9E-3B1863A04F26}"/>
              </a:ext>
            </a:extLst>
          </p:cNvPr>
          <p:cNvSpPr txBox="1"/>
          <p:nvPr/>
        </p:nvSpPr>
        <p:spPr>
          <a:xfrm>
            <a:off x="4598632" y="35512"/>
            <a:ext cx="3009534" cy="307777"/>
          </a:xfrm>
          <a:prstGeom prst="rect">
            <a:avLst/>
          </a:prstGeom>
          <a:noFill/>
          <a:ln w="28575">
            <a:solidFill>
              <a:schemeClr val="tx1"/>
            </a:solidFill>
          </a:ln>
        </p:spPr>
        <p:txBody>
          <a:bodyPr wrap="square" rtlCol="0">
            <a:spAutoFit/>
          </a:bodyPr>
          <a:lstStyle/>
          <a:p>
            <a:pPr algn="ctr"/>
            <a:r>
              <a:rPr lang="en-US" sz="1400" b="1" dirty="0"/>
              <a:t>Confusion of the Delusion Conclusion</a:t>
            </a:r>
          </a:p>
        </p:txBody>
      </p:sp>
      <p:sp>
        <p:nvSpPr>
          <p:cNvPr id="3" name="Rectangle 2">
            <a:extLst>
              <a:ext uri="{FF2B5EF4-FFF2-40B4-BE49-F238E27FC236}">
                <a16:creationId xmlns:a16="http://schemas.microsoft.com/office/drawing/2014/main" id="{07DA8B2A-1A20-41AB-BF38-0D4648E11C1F}"/>
              </a:ext>
            </a:extLst>
          </p:cNvPr>
          <p:cNvSpPr/>
          <p:nvPr/>
        </p:nvSpPr>
        <p:spPr>
          <a:xfrm>
            <a:off x="5362575" y="3545251"/>
            <a:ext cx="3124200" cy="2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808C671B-5FC7-4401-A76D-180C3BF0586C}"/>
              </a:ext>
            </a:extLst>
          </p:cNvPr>
          <p:cNvSpPr/>
          <p:nvPr/>
        </p:nvSpPr>
        <p:spPr>
          <a:xfrm>
            <a:off x="620292" y="2692353"/>
            <a:ext cx="11059232" cy="1121571"/>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A3446F3-D673-42BB-97E5-534BF87A20E8}"/>
              </a:ext>
            </a:extLst>
          </p:cNvPr>
          <p:cNvSpPr/>
          <p:nvPr/>
        </p:nvSpPr>
        <p:spPr>
          <a:xfrm>
            <a:off x="8752114" y="4777273"/>
            <a:ext cx="3145974" cy="292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C7AEFD-A175-4EFD-B1B6-F725B553F32A}"/>
              </a:ext>
            </a:extLst>
          </p:cNvPr>
          <p:cNvSpPr/>
          <p:nvPr/>
        </p:nvSpPr>
        <p:spPr>
          <a:xfrm>
            <a:off x="311267" y="5059959"/>
            <a:ext cx="7927664" cy="2596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CF70F3-FF0F-4311-82D5-83C212E6AF8B}"/>
              </a:ext>
            </a:extLst>
          </p:cNvPr>
          <p:cNvSpPr/>
          <p:nvPr/>
        </p:nvSpPr>
        <p:spPr>
          <a:xfrm>
            <a:off x="8238931" y="5059959"/>
            <a:ext cx="3641802" cy="2596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6500AB3-6E39-4915-9B23-757AE8B3E4B8}"/>
              </a:ext>
            </a:extLst>
          </p:cNvPr>
          <p:cNvSpPr/>
          <p:nvPr/>
        </p:nvSpPr>
        <p:spPr>
          <a:xfrm>
            <a:off x="308543" y="5319561"/>
            <a:ext cx="4720657" cy="2596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2F1A621-A654-427C-ACB7-5E84C6AFB728}"/>
              </a:ext>
            </a:extLst>
          </p:cNvPr>
          <p:cNvSpPr/>
          <p:nvPr/>
        </p:nvSpPr>
        <p:spPr>
          <a:xfrm>
            <a:off x="5029200" y="5328892"/>
            <a:ext cx="6851533" cy="250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318FDFE-FF39-4AD3-AB39-A15A072200BA}"/>
              </a:ext>
            </a:extLst>
          </p:cNvPr>
          <p:cNvSpPr/>
          <p:nvPr/>
        </p:nvSpPr>
        <p:spPr>
          <a:xfrm>
            <a:off x="308543" y="5602247"/>
            <a:ext cx="606043" cy="2365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09FC2B5-1FDE-4FA0-A8AA-67F1DAB48CFA}"/>
              </a:ext>
            </a:extLst>
          </p:cNvPr>
          <p:cNvSpPr/>
          <p:nvPr/>
        </p:nvSpPr>
        <p:spPr>
          <a:xfrm>
            <a:off x="981075" y="5602247"/>
            <a:ext cx="10899658" cy="250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238FBB5-A9D3-4FD1-BBBC-20363F75D729}"/>
              </a:ext>
            </a:extLst>
          </p:cNvPr>
          <p:cNvSpPr/>
          <p:nvPr/>
        </p:nvSpPr>
        <p:spPr>
          <a:xfrm>
            <a:off x="308543" y="5875602"/>
            <a:ext cx="11280077" cy="250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34A7C8C-B945-42DF-8B74-3B6494A53CF7}"/>
              </a:ext>
            </a:extLst>
          </p:cNvPr>
          <p:cNvSpPr/>
          <p:nvPr/>
        </p:nvSpPr>
        <p:spPr>
          <a:xfrm>
            <a:off x="308543" y="6148957"/>
            <a:ext cx="11473129" cy="522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1C76E21-4EF4-4855-8C20-E3A626E0DF4F}"/>
              </a:ext>
            </a:extLst>
          </p:cNvPr>
          <p:cNvSpPr/>
          <p:nvPr/>
        </p:nvSpPr>
        <p:spPr>
          <a:xfrm>
            <a:off x="2957803" y="4777273"/>
            <a:ext cx="5766318" cy="273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578983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125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25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25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1000"/>
                                        <p:tgtEl>
                                          <p:spTgt spid="1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2000" fill="hold"/>
                                        <p:tgtEl>
                                          <p:spTgt spid="8"/>
                                        </p:tgtEl>
                                        <p:attrNameLst>
                                          <p:attrName>ppt_w</p:attrName>
                                        </p:attrNameLst>
                                      </p:cBhvr>
                                      <p:tavLst>
                                        <p:tav tm="0">
                                          <p:val>
                                            <p:fltVal val="0"/>
                                          </p:val>
                                        </p:tav>
                                        <p:tav tm="100000">
                                          <p:val>
                                            <p:strVal val="#ppt_w"/>
                                          </p:val>
                                        </p:tav>
                                      </p:tavLst>
                                    </p:anim>
                                    <p:anim calcmode="lin" valueType="num">
                                      <p:cBhvr>
                                        <p:cTn id="38" dur="2000" fill="hold"/>
                                        <p:tgtEl>
                                          <p:spTgt spid="8"/>
                                        </p:tgtEl>
                                        <p:attrNameLst>
                                          <p:attrName>ppt_h</p:attrName>
                                        </p:attrNameLst>
                                      </p:cBhvr>
                                      <p:tavLst>
                                        <p:tav tm="0">
                                          <p:val>
                                            <p:fltVal val="0"/>
                                          </p:val>
                                        </p:tav>
                                        <p:tav tm="100000">
                                          <p:val>
                                            <p:strVal val="#ppt_h"/>
                                          </p:val>
                                        </p:tav>
                                      </p:tavLst>
                                    </p:anim>
                                    <p:animEffect transition="in" filter="fade">
                                      <p:cBhvr>
                                        <p:cTn id="39" dur="20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1500"/>
                                        <p:tgtEl>
                                          <p:spTgt spid="3"/>
                                        </p:tgtEl>
                                      </p:cBhvr>
                                    </p:animEffect>
                                    <p:set>
                                      <p:cBhvr>
                                        <p:cTn id="49" dur="1" fill="hold">
                                          <p:stCondLst>
                                            <p:cond delay="1499"/>
                                          </p:stCondLst>
                                        </p:cTn>
                                        <p:tgtEl>
                                          <p:spTgt spid="3"/>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125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wipe(up)">
                                      <p:cBhvr>
                                        <p:cTn id="59" dur="125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p:cTn id="64" dur="1500" fill="hold"/>
                                        <p:tgtEl>
                                          <p:spTgt spid="16"/>
                                        </p:tgtEl>
                                        <p:attrNameLst>
                                          <p:attrName>ppt_w</p:attrName>
                                        </p:attrNameLst>
                                      </p:cBhvr>
                                      <p:tavLst>
                                        <p:tav tm="0">
                                          <p:val>
                                            <p:fltVal val="0"/>
                                          </p:val>
                                        </p:tav>
                                        <p:tav tm="100000">
                                          <p:val>
                                            <p:strVal val="#ppt_w"/>
                                          </p:val>
                                        </p:tav>
                                      </p:tavLst>
                                    </p:anim>
                                    <p:anim calcmode="lin" valueType="num">
                                      <p:cBhvr>
                                        <p:cTn id="65" dur="1500" fill="hold"/>
                                        <p:tgtEl>
                                          <p:spTgt spid="16"/>
                                        </p:tgtEl>
                                        <p:attrNameLst>
                                          <p:attrName>ppt_h</p:attrName>
                                        </p:attrNameLst>
                                      </p:cBhvr>
                                      <p:tavLst>
                                        <p:tav tm="0">
                                          <p:val>
                                            <p:fltVal val="0"/>
                                          </p:val>
                                        </p:tav>
                                        <p:tav tm="100000">
                                          <p:val>
                                            <p:strVal val="#ppt_h"/>
                                          </p:val>
                                        </p:tav>
                                      </p:tavLst>
                                    </p:anim>
                                    <p:animEffect transition="in" filter="fade">
                                      <p:cBhvr>
                                        <p:cTn id="66" dur="1500"/>
                                        <p:tgtEl>
                                          <p:spTgt spid="16"/>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2000"/>
                                        <p:tgtEl>
                                          <p:spTgt spid="1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0" nodeType="clickEffect">
                                  <p:stCondLst>
                                    <p:cond delay="0"/>
                                  </p:stCondLst>
                                  <p:childTnLst>
                                    <p:animEffect transition="out" filter="fade">
                                      <p:cBhvr>
                                        <p:cTn id="74" dur="500"/>
                                        <p:tgtEl>
                                          <p:spTgt spid="28"/>
                                        </p:tgtEl>
                                      </p:cBhvr>
                                    </p:animEffect>
                                    <p:set>
                                      <p:cBhvr>
                                        <p:cTn id="75" dur="1" fill="hold">
                                          <p:stCondLst>
                                            <p:cond delay="499"/>
                                          </p:stCondLst>
                                        </p:cTn>
                                        <p:tgtEl>
                                          <p:spTgt spid="28"/>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0" nodeType="clickEffect">
                                  <p:stCondLst>
                                    <p:cond delay="0"/>
                                  </p:stCondLst>
                                  <p:childTnLst>
                                    <p:animEffect transition="out" filter="fade">
                                      <p:cBhvr>
                                        <p:cTn id="79" dur="1000"/>
                                        <p:tgtEl>
                                          <p:spTgt spid="4"/>
                                        </p:tgtEl>
                                      </p:cBhvr>
                                    </p:animEffect>
                                    <p:set>
                                      <p:cBhvr>
                                        <p:cTn id="80" dur="1" fill="hold">
                                          <p:stCondLst>
                                            <p:cond delay="999"/>
                                          </p:stCondLst>
                                        </p:cTn>
                                        <p:tgtEl>
                                          <p:spTgt spid="4"/>
                                        </p:tgtEl>
                                        <p:attrNameLst>
                                          <p:attrName>style.visibility</p:attrName>
                                        </p:attrNameLst>
                                      </p:cBhvr>
                                      <p:to>
                                        <p:strVal val="hidden"/>
                                      </p:to>
                                    </p:set>
                                  </p:childTnLst>
                                </p:cTn>
                              </p:par>
                              <p:par>
                                <p:cTn id="81" presetID="10" presetClass="exit" presetSubtype="0" fill="hold" grpId="0" nodeType="withEffect">
                                  <p:stCondLst>
                                    <p:cond delay="0"/>
                                  </p:stCondLst>
                                  <p:childTnLst>
                                    <p:animEffect transition="out" filter="fade">
                                      <p:cBhvr>
                                        <p:cTn id="82" dur="1000"/>
                                        <p:tgtEl>
                                          <p:spTgt spid="20"/>
                                        </p:tgtEl>
                                      </p:cBhvr>
                                    </p:animEffect>
                                    <p:set>
                                      <p:cBhvr>
                                        <p:cTn id="83" dur="1" fill="hold">
                                          <p:stCondLst>
                                            <p:cond delay="999"/>
                                          </p:stCondLst>
                                        </p:cTn>
                                        <p:tgtEl>
                                          <p:spTgt spid="20"/>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0" nodeType="clickEffect">
                                  <p:stCondLst>
                                    <p:cond delay="0"/>
                                  </p:stCondLst>
                                  <p:childTnLst>
                                    <p:animEffect transition="out" filter="fade">
                                      <p:cBhvr>
                                        <p:cTn id="87" dur="1000"/>
                                        <p:tgtEl>
                                          <p:spTgt spid="21"/>
                                        </p:tgtEl>
                                      </p:cBhvr>
                                    </p:animEffect>
                                    <p:set>
                                      <p:cBhvr>
                                        <p:cTn id="88" dur="1" fill="hold">
                                          <p:stCondLst>
                                            <p:cond delay="999"/>
                                          </p:stCondLst>
                                        </p:cTn>
                                        <p:tgtEl>
                                          <p:spTgt spid="21"/>
                                        </p:tgtEl>
                                        <p:attrNameLst>
                                          <p:attrName>style.visibility</p:attrName>
                                        </p:attrNameLst>
                                      </p:cBhvr>
                                      <p:to>
                                        <p:strVal val="hidden"/>
                                      </p:to>
                                    </p:set>
                                  </p:childTnLst>
                                </p:cTn>
                              </p:par>
                              <p:par>
                                <p:cTn id="89" presetID="10" presetClass="exit" presetSubtype="0" fill="hold" grpId="0" nodeType="withEffect">
                                  <p:stCondLst>
                                    <p:cond delay="0"/>
                                  </p:stCondLst>
                                  <p:childTnLst>
                                    <p:animEffect transition="out" filter="fade">
                                      <p:cBhvr>
                                        <p:cTn id="90" dur="1000"/>
                                        <p:tgtEl>
                                          <p:spTgt spid="22"/>
                                        </p:tgtEl>
                                      </p:cBhvr>
                                    </p:animEffect>
                                    <p:set>
                                      <p:cBhvr>
                                        <p:cTn id="91" dur="1" fill="hold">
                                          <p:stCondLst>
                                            <p:cond delay="999"/>
                                          </p:stCondLst>
                                        </p:cTn>
                                        <p:tgtEl>
                                          <p:spTgt spid="22"/>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xit" presetSubtype="0" fill="hold" grpId="0" nodeType="clickEffect">
                                  <p:stCondLst>
                                    <p:cond delay="0"/>
                                  </p:stCondLst>
                                  <p:childTnLst>
                                    <p:animEffect transition="out" filter="fade">
                                      <p:cBhvr>
                                        <p:cTn id="95" dur="1000"/>
                                        <p:tgtEl>
                                          <p:spTgt spid="23"/>
                                        </p:tgtEl>
                                      </p:cBhvr>
                                    </p:animEffect>
                                    <p:set>
                                      <p:cBhvr>
                                        <p:cTn id="96" dur="1" fill="hold">
                                          <p:stCondLst>
                                            <p:cond delay="999"/>
                                          </p:stCondLst>
                                        </p:cTn>
                                        <p:tgtEl>
                                          <p:spTgt spid="23"/>
                                        </p:tgtEl>
                                        <p:attrNameLst>
                                          <p:attrName>style.visibility</p:attrName>
                                        </p:attrNameLst>
                                      </p:cBhvr>
                                      <p:to>
                                        <p:strVal val="hidden"/>
                                      </p:to>
                                    </p:set>
                                  </p:childTnLst>
                                </p:cTn>
                              </p:par>
                              <p:par>
                                <p:cTn id="97" presetID="10" presetClass="exit" presetSubtype="0" fill="hold" grpId="0" nodeType="withEffect">
                                  <p:stCondLst>
                                    <p:cond delay="0"/>
                                  </p:stCondLst>
                                  <p:childTnLst>
                                    <p:animEffect transition="out" filter="fade">
                                      <p:cBhvr>
                                        <p:cTn id="98" dur="1000"/>
                                        <p:tgtEl>
                                          <p:spTgt spid="24"/>
                                        </p:tgtEl>
                                      </p:cBhvr>
                                    </p:animEffect>
                                    <p:set>
                                      <p:cBhvr>
                                        <p:cTn id="99" dur="1" fill="hold">
                                          <p:stCondLst>
                                            <p:cond delay="999"/>
                                          </p:stCondLst>
                                        </p:cTn>
                                        <p:tgtEl>
                                          <p:spTgt spid="24"/>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grpId="0" nodeType="clickEffect">
                                  <p:stCondLst>
                                    <p:cond delay="0"/>
                                  </p:stCondLst>
                                  <p:childTnLst>
                                    <p:animEffect transition="out" filter="fade">
                                      <p:cBhvr>
                                        <p:cTn id="103" dur="1000"/>
                                        <p:tgtEl>
                                          <p:spTgt spid="25"/>
                                        </p:tgtEl>
                                      </p:cBhvr>
                                    </p:animEffect>
                                    <p:set>
                                      <p:cBhvr>
                                        <p:cTn id="104" dur="1" fill="hold">
                                          <p:stCondLst>
                                            <p:cond delay="999"/>
                                          </p:stCondLst>
                                        </p:cTn>
                                        <p:tgtEl>
                                          <p:spTgt spid="25"/>
                                        </p:tgtEl>
                                        <p:attrNameLst>
                                          <p:attrName>style.visibility</p:attrName>
                                        </p:attrNameLst>
                                      </p:cBhvr>
                                      <p:to>
                                        <p:strVal val="hidden"/>
                                      </p:to>
                                    </p:set>
                                  </p:childTnLst>
                                </p:cTn>
                              </p:par>
                              <p:par>
                                <p:cTn id="105" presetID="10" presetClass="exit" presetSubtype="0" fill="hold" grpId="0" nodeType="withEffect">
                                  <p:stCondLst>
                                    <p:cond delay="0"/>
                                  </p:stCondLst>
                                  <p:childTnLst>
                                    <p:animEffect transition="out" filter="fade">
                                      <p:cBhvr>
                                        <p:cTn id="106" dur="1000"/>
                                        <p:tgtEl>
                                          <p:spTgt spid="26"/>
                                        </p:tgtEl>
                                      </p:cBhvr>
                                    </p:animEffect>
                                    <p:set>
                                      <p:cBhvr>
                                        <p:cTn id="107" dur="1" fill="hold">
                                          <p:stCondLst>
                                            <p:cond delay="999"/>
                                          </p:stCondLst>
                                        </p:cTn>
                                        <p:tgtEl>
                                          <p:spTgt spid="26"/>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0" nodeType="clickEffect">
                                  <p:stCondLst>
                                    <p:cond delay="0"/>
                                  </p:stCondLst>
                                  <p:childTnLst>
                                    <p:animEffect transition="out" filter="fade">
                                      <p:cBhvr>
                                        <p:cTn id="111" dur="1000"/>
                                        <p:tgtEl>
                                          <p:spTgt spid="27"/>
                                        </p:tgtEl>
                                      </p:cBhvr>
                                    </p:animEffect>
                                    <p:set>
                                      <p:cBhvr>
                                        <p:cTn id="112" dur="1" fill="hold">
                                          <p:stCondLst>
                                            <p:cond delay="9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5" grpId="0"/>
      <p:bldP spid="16" grpId="0" animBg="1"/>
      <p:bldP spid="17" grpId="0" animBg="1"/>
      <p:bldP spid="3" grpId="0" animBg="1"/>
      <p:bldP spid="19" grpId="0" animBg="1"/>
      <p:bldP spid="4"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41096"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F48AEA5-85AC-4401-9C20-D372D1C3B9F0}"/>
              </a:ext>
            </a:extLst>
          </p:cNvPr>
          <p:cNvSpPr txBox="1"/>
          <p:nvPr/>
        </p:nvSpPr>
        <p:spPr>
          <a:xfrm>
            <a:off x="4598632" y="35512"/>
            <a:ext cx="3009534" cy="307777"/>
          </a:xfrm>
          <a:prstGeom prst="rect">
            <a:avLst/>
          </a:prstGeom>
          <a:noFill/>
          <a:ln w="28575">
            <a:solidFill>
              <a:schemeClr val="tx1"/>
            </a:solidFill>
          </a:ln>
        </p:spPr>
        <p:txBody>
          <a:bodyPr wrap="square" rtlCol="0">
            <a:spAutoFit/>
          </a:bodyPr>
          <a:lstStyle/>
          <a:p>
            <a:pPr algn="ctr"/>
            <a:r>
              <a:rPr lang="en-US" sz="1400" b="1" dirty="0"/>
              <a:t>Confusion of the Delusion Conclusion</a:t>
            </a:r>
          </a:p>
        </p:txBody>
      </p:sp>
      <p:sp>
        <p:nvSpPr>
          <p:cNvPr id="4" name="Rectangle: Rounded Corners 3">
            <a:extLst>
              <a:ext uri="{FF2B5EF4-FFF2-40B4-BE49-F238E27FC236}">
                <a16:creationId xmlns:a16="http://schemas.microsoft.com/office/drawing/2014/main" id="{07F9324E-D504-47C4-8B61-0B776374476B}"/>
              </a:ext>
            </a:extLst>
          </p:cNvPr>
          <p:cNvSpPr/>
          <p:nvPr/>
        </p:nvSpPr>
        <p:spPr>
          <a:xfrm>
            <a:off x="488272" y="525047"/>
            <a:ext cx="11203619" cy="28955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C78E954-D58E-4E63-AE22-57AC947254DE}"/>
              </a:ext>
            </a:extLst>
          </p:cNvPr>
          <p:cNvSpPr txBox="1"/>
          <p:nvPr/>
        </p:nvSpPr>
        <p:spPr>
          <a:xfrm>
            <a:off x="488272" y="507291"/>
            <a:ext cx="11203619" cy="338554"/>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Are Conditions Truly “</a:t>
            </a:r>
            <a:r>
              <a:rPr lang="en-US" sz="1600" b="1" i="1" dirty="0">
                <a:latin typeface="Times New Roman" panose="02020603050405020304" pitchFamily="18" charset="0"/>
                <a:cs typeface="Times New Roman" panose="02020603050405020304" pitchFamily="18" charset="0"/>
              </a:rPr>
              <a:t>Ripe for the Harvest</a:t>
            </a:r>
            <a:r>
              <a:rPr lang="en-US" sz="1600" b="1" dirty="0">
                <a:latin typeface="Times New Roman" panose="02020603050405020304" pitchFamily="18" charset="0"/>
                <a:cs typeface="Times New Roman" panose="02020603050405020304" pitchFamily="18" charset="0"/>
              </a:rPr>
              <a:t>” as pastors are always saying in order to manipulate their congregation to action?</a:t>
            </a:r>
          </a:p>
        </p:txBody>
      </p:sp>
      <p:sp>
        <p:nvSpPr>
          <p:cNvPr id="6" name="TextBox 5">
            <a:extLst>
              <a:ext uri="{FF2B5EF4-FFF2-40B4-BE49-F238E27FC236}">
                <a16:creationId xmlns:a16="http://schemas.microsoft.com/office/drawing/2014/main" id="{CFFC6C87-AD82-42C7-A503-A25E322B7158}"/>
              </a:ext>
            </a:extLst>
          </p:cNvPr>
          <p:cNvSpPr txBox="1"/>
          <p:nvPr/>
        </p:nvSpPr>
        <p:spPr>
          <a:xfrm>
            <a:off x="669853" y="1011922"/>
            <a:ext cx="10909006" cy="338554"/>
          </a:xfrm>
          <a:prstGeom prst="rect">
            <a:avLst/>
          </a:prstGeom>
          <a:noFill/>
        </p:spPr>
        <p:txBody>
          <a:bodyPr wrap="square" rtlCol="0" anchor="ctr">
            <a:spAutoFit/>
          </a:bodyPr>
          <a:lstStyle/>
          <a:p>
            <a:pPr algn="ctr"/>
            <a:r>
              <a:rPr lang="en-US" sz="1600" b="1" dirty="0">
                <a:latin typeface="Times New Roman" panose="02020603050405020304" pitchFamily="18" charset="0"/>
                <a:cs typeface="Times New Roman" panose="02020603050405020304" pitchFamily="18" charset="0"/>
              </a:rPr>
              <a:t>Are Conditions “</a:t>
            </a:r>
            <a:r>
              <a:rPr lang="en-US" sz="1600" b="1" i="1" dirty="0">
                <a:latin typeface="Times New Roman" panose="02020603050405020304" pitchFamily="18" charset="0"/>
                <a:cs typeface="Times New Roman" panose="02020603050405020304" pitchFamily="18" charset="0"/>
              </a:rPr>
              <a:t>Ripe for the Harvest</a:t>
            </a:r>
            <a:r>
              <a:rPr lang="en-US" sz="1600" b="1" dirty="0">
                <a:latin typeface="Times New Roman" panose="02020603050405020304" pitchFamily="18" charset="0"/>
                <a:cs typeface="Times New Roman" panose="02020603050405020304" pitchFamily="18" charset="0"/>
              </a:rPr>
              <a:t>” for Satan’s coming to earth to be like the most High for his worship from his army?</a:t>
            </a:r>
          </a:p>
        </p:txBody>
      </p:sp>
      <p:sp>
        <p:nvSpPr>
          <p:cNvPr id="7" name="TextBox 6">
            <a:extLst>
              <a:ext uri="{FF2B5EF4-FFF2-40B4-BE49-F238E27FC236}">
                <a16:creationId xmlns:a16="http://schemas.microsoft.com/office/drawing/2014/main" id="{1200602C-A7F5-4EEB-B9D2-F8DAD8A1FB91}"/>
              </a:ext>
            </a:extLst>
          </p:cNvPr>
          <p:cNvSpPr txBox="1"/>
          <p:nvPr/>
        </p:nvSpPr>
        <p:spPr>
          <a:xfrm>
            <a:off x="5803719" y="763928"/>
            <a:ext cx="656947" cy="261610"/>
          </a:xfrm>
          <a:prstGeom prst="rect">
            <a:avLst/>
          </a:prstGeom>
          <a:noFill/>
        </p:spPr>
        <p:txBody>
          <a:bodyPr wrap="square" rtlCol="0">
            <a:spAutoFit/>
          </a:bodyPr>
          <a:lstStyle/>
          <a:p>
            <a:pPr algn="ctr"/>
            <a:r>
              <a:rPr lang="en-US" sz="1100" b="1" dirty="0">
                <a:latin typeface="Times New Roman" panose="02020603050405020304" pitchFamily="18" charset="0"/>
                <a:cs typeface="Times New Roman" panose="02020603050405020304" pitchFamily="18" charset="0"/>
              </a:rPr>
              <a:t>or</a:t>
            </a:r>
            <a:endParaRPr lang="en-US" sz="1100" dirty="0"/>
          </a:p>
        </p:txBody>
      </p:sp>
      <p:sp>
        <p:nvSpPr>
          <p:cNvPr id="8" name="Rectangle: Rounded Corners 7">
            <a:extLst>
              <a:ext uri="{FF2B5EF4-FFF2-40B4-BE49-F238E27FC236}">
                <a16:creationId xmlns:a16="http://schemas.microsoft.com/office/drawing/2014/main" id="{4045A165-ED61-4D9E-B4B7-D493D5CDB816}"/>
              </a:ext>
            </a:extLst>
          </p:cNvPr>
          <p:cNvSpPr/>
          <p:nvPr/>
        </p:nvSpPr>
        <p:spPr>
          <a:xfrm>
            <a:off x="669853" y="998309"/>
            <a:ext cx="10852294" cy="338554"/>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6887775-1BF5-49B7-B3B1-F378F7A42826}"/>
              </a:ext>
            </a:extLst>
          </p:cNvPr>
          <p:cNvSpPr txBox="1"/>
          <p:nvPr/>
        </p:nvSpPr>
        <p:spPr>
          <a:xfrm>
            <a:off x="5363606" y="1319361"/>
            <a:ext cx="1566673" cy="261610"/>
          </a:xfrm>
          <a:prstGeom prst="rect">
            <a:avLst/>
          </a:prstGeom>
          <a:noFill/>
        </p:spPr>
        <p:txBody>
          <a:bodyPr wrap="square" rtlCol="0">
            <a:spAutoFit/>
          </a:bodyPr>
          <a:lstStyle/>
          <a:p>
            <a:pPr algn="ctr"/>
            <a:r>
              <a:rPr lang="en-US" sz="1100" b="1" dirty="0">
                <a:latin typeface="Times New Roman" panose="02020603050405020304" pitchFamily="18" charset="0"/>
                <a:cs typeface="Times New Roman" panose="02020603050405020304" pitchFamily="18" charset="0"/>
              </a:rPr>
              <a:t>or even better</a:t>
            </a:r>
          </a:p>
        </p:txBody>
      </p:sp>
      <p:sp>
        <p:nvSpPr>
          <p:cNvPr id="10" name="TextBox 9">
            <a:extLst>
              <a:ext uri="{FF2B5EF4-FFF2-40B4-BE49-F238E27FC236}">
                <a16:creationId xmlns:a16="http://schemas.microsoft.com/office/drawing/2014/main" id="{6B3C179B-DE70-4DF8-9030-C376E8E1BF21}"/>
              </a:ext>
            </a:extLst>
          </p:cNvPr>
          <p:cNvSpPr txBox="1"/>
          <p:nvPr/>
        </p:nvSpPr>
        <p:spPr>
          <a:xfrm>
            <a:off x="3825872" y="1649733"/>
            <a:ext cx="4624309" cy="923330"/>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Are Conditions “</a:t>
            </a:r>
            <a:r>
              <a:rPr lang="en-US" b="1" i="1" dirty="0">
                <a:latin typeface="Times New Roman" panose="02020603050405020304" pitchFamily="18" charset="0"/>
                <a:cs typeface="Times New Roman" panose="02020603050405020304" pitchFamily="18" charset="0"/>
              </a:rPr>
              <a:t>Ripe</a:t>
            </a:r>
            <a:r>
              <a:rPr lang="en-US" b="1" dirty="0">
                <a:latin typeface="Times New Roman" panose="02020603050405020304" pitchFamily="18" charset="0"/>
                <a:cs typeface="Times New Roman" panose="02020603050405020304" pitchFamily="18" charset="0"/>
              </a:rPr>
              <a:t>” for OUR departure</a:t>
            </a:r>
          </a:p>
          <a:p>
            <a:pPr algn="ctr"/>
            <a:r>
              <a:rPr lang="en-US" b="1" dirty="0">
                <a:latin typeface="Times New Roman" panose="02020603050405020304" pitchFamily="18" charset="0"/>
                <a:cs typeface="Times New Roman" panose="02020603050405020304" pitchFamily="18" charset="0"/>
              </a:rPr>
              <a:t> </a:t>
            </a:r>
            <a:r>
              <a:rPr lang="en-US" b="1" i="1" dirty="0">
                <a:solidFill>
                  <a:srgbClr val="CC6600"/>
                </a:solidFill>
                <a:latin typeface="Times New Roman" panose="02020603050405020304" pitchFamily="18" charset="0"/>
                <a:cs typeface="Times New Roman" panose="02020603050405020304" pitchFamily="18" charset="0"/>
              </a:rPr>
              <a:t>to meet the Lord in the air: </a:t>
            </a:r>
          </a:p>
          <a:p>
            <a:pPr algn="ctr"/>
            <a:r>
              <a:rPr lang="en-US" b="1" i="1" dirty="0">
                <a:solidFill>
                  <a:srgbClr val="CC6600"/>
                </a:solidFill>
                <a:latin typeface="Times New Roman" panose="02020603050405020304" pitchFamily="18" charset="0"/>
                <a:cs typeface="Times New Roman" panose="02020603050405020304" pitchFamily="18" charset="0"/>
              </a:rPr>
              <a:t>and so shall we ever be with the Lord</a:t>
            </a:r>
            <a:r>
              <a:rPr lang="en-US" b="1" dirty="0">
                <a:latin typeface="Times New Roman" panose="02020603050405020304" pitchFamily="18" charset="0"/>
                <a:cs typeface="Times New Roman" panose="02020603050405020304" pitchFamily="18" charset="0"/>
              </a:rPr>
              <a:t>?</a:t>
            </a:r>
          </a:p>
        </p:txBody>
      </p:sp>
      <p:sp>
        <p:nvSpPr>
          <p:cNvPr id="11" name="Rectangle: Rounded Corners 10">
            <a:extLst>
              <a:ext uri="{FF2B5EF4-FFF2-40B4-BE49-F238E27FC236}">
                <a16:creationId xmlns:a16="http://schemas.microsoft.com/office/drawing/2014/main" id="{9E35D7DC-4A6C-4FAC-AA3A-0284C1E1D1D3}"/>
              </a:ext>
            </a:extLst>
          </p:cNvPr>
          <p:cNvSpPr/>
          <p:nvPr/>
        </p:nvSpPr>
        <p:spPr>
          <a:xfrm>
            <a:off x="3825873" y="1636775"/>
            <a:ext cx="4495168" cy="945797"/>
          </a:xfrm>
          <a:prstGeom prst="roundRect">
            <a:avLst/>
          </a:prstGeom>
          <a:noFill/>
          <a:ln w="38100">
            <a:solidFill>
              <a:srgbClr val="FFFF00"/>
            </a:solidFill>
          </a:ln>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451D5E0-781B-4202-A03F-F98E9A40AD6A}"/>
              </a:ext>
            </a:extLst>
          </p:cNvPr>
          <p:cNvSpPr txBox="1"/>
          <p:nvPr/>
        </p:nvSpPr>
        <p:spPr>
          <a:xfrm>
            <a:off x="257668" y="1412335"/>
            <a:ext cx="2824806"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Who even wants to hear about the ‘Goodness of God’ today?</a:t>
            </a:r>
          </a:p>
        </p:txBody>
      </p:sp>
      <p:sp>
        <p:nvSpPr>
          <p:cNvPr id="13" name="TextBox 12">
            <a:extLst>
              <a:ext uri="{FF2B5EF4-FFF2-40B4-BE49-F238E27FC236}">
                <a16:creationId xmlns:a16="http://schemas.microsoft.com/office/drawing/2014/main" id="{EAD21F4F-6BCC-4317-A695-5634F5A9F619}"/>
              </a:ext>
            </a:extLst>
          </p:cNvPr>
          <p:cNvSpPr txBox="1"/>
          <p:nvPr/>
        </p:nvSpPr>
        <p:spPr>
          <a:xfrm>
            <a:off x="9110246" y="1399911"/>
            <a:ext cx="3030599"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Who even wants to hear from and/or study a King James Bible today?</a:t>
            </a:r>
          </a:p>
        </p:txBody>
      </p:sp>
      <p:sp>
        <p:nvSpPr>
          <p:cNvPr id="14" name="TextBox 13">
            <a:extLst>
              <a:ext uri="{FF2B5EF4-FFF2-40B4-BE49-F238E27FC236}">
                <a16:creationId xmlns:a16="http://schemas.microsoft.com/office/drawing/2014/main" id="{755EC479-8A01-41F7-878A-B0B45DF05FA4}"/>
              </a:ext>
            </a:extLst>
          </p:cNvPr>
          <p:cNvSpPr txBox="1"/>
          <p:nvPr/>
        </p:nvSpPr>
        <p:spPr>
          <a:xfrm>
            <a:off x="8958981" y="2132152"/>
            <a:ext cx="3233739"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Who even wants a King James Bible?</a:t>
            </a:r>
          </a:p>
        </p:txBody>
      </p:sp>
      <p:sp>
        <p:nvSpPr>
          <p:cNvPr id="15" name="TextBox 14">
            <a:extLst>
              <a:ext uri="{FF2B5EF4-FFF2-40B4-BE49-F238E27FC236}">
                <a16:creationId xmlns:a16="http://schemas.microsoft.com/office/drawing/2014/main" id="{C328B2E2-7115-4AFF-8B32-AE0A03FECAE8}"/>
              </a:ext>
            </a:extLst>
          </p:cNvPr>
          <p:cNvSpPr txBox="1"/>
          <p:nvPr/>
        </p:nvSpPr>
        <p:spPr>
          <a:xfrm>
            <a:off x="8779796" y="1865576"/>
            <a:ext cx="3631754"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Who even owns their own King James Bible?</a:t>
            </a:r>
          </a:p>
        </p:txBody>
      </p:sp>
      <p:sp>
        <p:nvSpPr>
          <p:cNvPr id="16" name="TextBox 15">
            <a:extLst>
              <a:ext uri="{FF2B5EF4-FFF2-40B4-BE49-F238E27FC236}">
                <a16:creationId xmlns:a16="http://schemas.microsoft.com/office/drawing/2014/main" id="{1A01273B-7585-4676-8B60-7A50940BB0F2}"/>
              </a:ext>
            </a:extLst>
          </p:cNvPr>
          <p:cNvSpPr txBox="1"/>
          <p:nvPr/>
        </p:nvSpPr>
        <p:spPr>
          <a:xfrm>
            <a:off x="95315" y="2469481"/>
            <a:ext cx="3178252" cy="461665"/>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Even the people choose to hear about the severity of God instead of the His goodness?</a:t>
            </a:r>
          </a:p>
        </p:txBody>
      </p:sp>
      <p:sp>
        <p:nvSpPr>
          <p:cNvPr id="17" name="TextBox 16">
            <a:extLst>
              <a:ext uri="{FF2B5EF4-FFF2-40B4-BE49-F238E27FC236}">
                <a16:creationId xmlns:a16="http://schemas.microsoft.com/office/drawing/2014/main" id="{38A02696-4728-4244-9460-628F66D34381}"/>
              </a:ext>
            </a:extLst>
          </p:cNvPr>
          <p:cNvSpPr txBox="1"/>
          <p:nvPr/>
        </p:nvSpPr>
        <p:spPr>
          <a:xfrm>
            <a:off x="3130857" y="2640068"/>
            <a:ext cx="5930285"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Who even wants to hear from ‘Paul Only’ today?</a:t>
            </a:r>
          </a:p>
        </p:txBody>
      </p:sp>
      <p:sp>
        <p:nvSpPr>
          <p:cNvPr id="18" name="TextBox 17">
            <a:extLst>
              <a:ext uri="{FF2B5EF4-FFF2-40B4-BE49-F238E27FC236}">
                <a16:creationId xmlns:a16="http://schemas.microsoft.com/office/drawing/2014/main" id="{48789BDB-8F74-4A5F-B044-5E2FD4351987}"/>
              </a:ext>
            </a:extLst>
          </p:cNvPr>
          <p:cNvSpPr txBox="1"/>
          <p:nvPr/>
        </p:nvSpPr>
        <p:spPr>
          <a:xfrm>
            <a:off x="3289177" y="2883155"/>
            <a:ext cx="5695365"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Why would pastors, etc. rather mix just a little ‘safe Paul’ with the other twelve apostles?</a:t>
            </a:r>
          </a:p>
        </p:txBody>
      </p:sp>
      <p:sp>
        <p:nvSpPr>
          <p:cNvPr id="19" name="TextBox 18">
            <a:extLst>
              <a:ext uri="{FF2B5EF4-FFF2-40B4-BE49-F238E27FC236}">
                <a16:creationId xmlns:a16="http://schemas.microsoft.com/office/drawing/2014/main" id="{BEBC8BB5-E160-4811-9036-C0B487C65A31}"/>
              </a:ext>
            </a:extLst>
          </p:cNvPr>
          <p:cNvSpPr txBox="1"/>
          <p:nvPr/>
        </p:nvSpPr>
        <p:spPr>
          <a:xfrm>
            <a:off x="3512606" y="3088993"/>
            <a:ext cx="5250738"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Why do people ignore and hate Paul by letting their pastor think / study for them?</a:t>
            </a:r>
          </a:p>
        </p:txBody>
      </p:sp>
      <p:sp>
        <p:nvSpPr>
          <p:cNvPr id="20" name="TextBox 19">
            <a:extLst>
              <a:ext uri="{FF2B5EF4-FFF2-40B4-BE49-F238E27FC236}">
                <a16:creationId xmlns:a16="http://schemas.microsoft.com/office/drawing/2014/main" id="{287A92E4-8D56-4045-86C4-055265A3F7DC}"/>
              </a:ext>
            </a:extLst>
          </p:cNvPr>
          <p:cNvSpPr txBox="1"/>
          <p:nvPr/>
        </p:nvSpPr>
        <p:spPr>
          <a:xfrm>
            <a:off x="878886" y="3386831"/>
            <a:ext cx="10520038"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What have pastors, evangelists, teachers, professors, publishers, and even musicians done today for God to describe them like He does? </a:t>
            </a:r>
          </a:p>
        </p:txBody>
      </p:sp>
      <p:sp>
        <p:nvSpPr>
          <p:cNvPr id="21" name="TextBox 20">
            <a:extLst>
              <a:ext uri="{FF2B5EF4-FFF2-40B4-BE49-F238E27FC236}">
                <a16:creationId xmlns:a16="http://schemas.microsoft.com/office/drawing/2014/main" id="{D7957A89-1AA8-44C6-950F-FD3778A508F2}"/>
              </a:ext>
            </a:extLst>
          </p:cNvPr>
          <p:cNvSpPr txBox="1"/>
          <p:nvPr/>
        </p:nvSpPr>
        <p:spPr>
          <a:xfrm>
            <a:off x="76653" y="1876383"/>
            <a:ext cx="3203193" cy="646331"/>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Pastors choose to preach about the severity of God instead when it </a:t>
            </a:r>
            <a:r>
              <a:rPr lang="en-US" sz="1200" b="1" i="1" dirty="0">
                <a:solidFill>
                  <a:srgbClr val="CC6600"/>
                </a:solidFill>
                <a:latin typeface="Times New Roman" panose="02020603050405020304" pitchFamily="18" charset="0"/>
                <a:cs typeface="Times New Roman" panose="02020603050405020304" pitchFamily="18" charset="0"/>
              </a:rPr>
              <a:t>is the goodness of God that leadeth thee to repentance</a:t>
            </a:r>
            <a:r>
              <a:rPr lang="en-US" sz="1200" dirty="0">
                <a:latin typeface="Times New Roman" panose="02020603050405020304" pitchFamily="18" charset="0"/>
                <a:cs typeface="Times New Roman" panose="02020603050405020304" pitchFamily="18" charset="0"/>
              </a:rPr>
              <a:t>…?</a:t>
            </a:r>
          </a:p>
        </p:txBody>
      </p:sp>
      <p:sp>
        <p:nvSpPr>
          <p:cNvPr id="22" name="TextBox 21">
            <a:extLst>
              <a:ext uri="{FF2B5EF4-FFF2-40B4-BE49-F238E27FC236}">
                <a16:creationId xmlns:a16="http://schemas.microsoft.com/office/drawing/2014/main" id="{91025C29-3428-481B-BA3F-2EF2AAC0F259}"/>
              </a:ext>
            </a:extLst>
          </p:cNvPr>
          <p:cNvSpPr txBox="1"/>
          <p:nvPr/>
        </p:nvSpPr>
        <p:spPr>
          <a:xfrm>
            <a:off x="8984543" y="2396698"/>
            <a:ext cx="3149466"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Where can you even buy a text-only KJB 1611?</a:t>
            </a:r>
          </a:p>
        </p:txBody>
      </p:sp>
      <p:sp>
        <p:nvSpPr>
          <p:cNvPr id="23" name="TextBox 22">
            <a:extLst>
              <a:ext uri="{FF2B5EF4-FFF2-40B4-BE49-F238E27FC236}">
                <a16:creationId xmlns:a16="http://schemas.microsoft.com/office/drawing/2014/main" id="{94A0F59C-9C36-4505-83E6-DAD5D497DBCB}"/>
              </a:ext>
            </a:extLst>
          </p:cNvPr>
          <p:cNvSpPr txBox="1"/>
          <p:nvPr/>
        </p:nvSpPr>
        <p:spPr>
          <a:xfrm>
            <a:off x="131857" y="4128875"/>
            <a:ext cx="1875471"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Make ‘imitation’     born again salvations</a:t>
            </a:r>
          </a:p>
        </p:txBody>
      </p:sp>
      <p:sp>
        <p:nvSpPr>
          <p:cNvPr id="24" name="TextBox 23">
            <a:extLst>
              <a:ext uri="{FF2B5EF4-FFF2-40B4-BE49-F238E27FC236}">
                <a16:creationId xmlns:a16="http://schemas.microsoft.com/office/drawing/2014/main" id="{DBDB32A4-4D7D-4DBF-A032-FE65B08DA0BE}"/>
              </a:ext>
            </a:extLst>
          </p:cNvPr>
          <p:cNvSpPr txBox="1"/>
          <p:nvPr/>
        </p:nvSpPr>
        <p:spPr>
          <a:xfrm>
            <a:off x="128018" y="4617690"/>
            <a:ext cx="2079312" cy="738664"/>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Design the local “Church” with Old Testament and early church objectives</a:t>
            </a:r>
          </a:p>
        </p:txBody>
      </p:sp>
      <p:sp>
        <p:nvSpPr>
          <p:cNvPr id="26" name="TextBox 25">
            <a:extLst>
              <a:ext uri="{FF2B5EF4-FFF2-40B4-BE49-F238E27FC236}">
                <a16:creationId xmlns:a16="http://schemas.microsoft.com/office/drawing/2014/main" id="{CD662FDB-8B44-4DCC-B042-DF116EF3F6C8}"/>
              </a:ext>
            </a:extLst>
          </p:cNvPr>
          <p:cNvSpPr txBox="1"/>
          <p:nvPr/>
        </p:nvSpPr>
        <p:spPr>
          <a:xfrm>
            <a:off x="41096" y="5326249"/>
            <a:ext cx="2634465"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Make worship more important than preaching and teaching</a:t>
            </a:r>
          </a:p>
        </p:txBody>
      </p:sp>
      <p:sp>
        <p:nvSpPr>
          <p:cNvPr id="27" name="TextBox 26">
            <a:extLst>
              <a:ext uri="{FF2B5EF4-FFF2-40B4-BE49-F238E27FC236}">
                <a16:creationId xmlns:a16="http://schemas.microsoft.com/office/drawing/2014/main" id="{00BD14EF-08E7-4F0D-A3C7-87EE414249E1}"/>
              </a:ext>
            </a:extLst>
          </p:cNvPr>
          <p:cNvSpPr txBox="1"/>
          <p:nvPr/>
        </p:nvSpPr>
        <p:spPr>
          <a:xfrm>
            <a:off x="1918544" y="4133688"/>
            <a:ext cx="1990227" cy="95410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Worship with ‘</a:t>
            </a:r>
            <a:r>
              <a:rPr lang="en-US" sz="1400" b="1" i="1" dirty="0">
                <a:solidFill>
                  <a:srgbClr val="CC6600"/>
                </a:solidFill>
                <a:latin typeface="Times New Roman" panose="02020603050405020304" pitchFamily="18" charset="0"/>
                <a:cs typeface="Times New Roman" panose="02020603050405020304" pitchFamily="18" charset="0"/>
              </a:rPr>
              <a:t>all kinds of musick’</a:t>
            </a:r>
            <a:r>
              <a:rPr lang="en-US" sz="1400" dirty="0">
                <a:latin typeface="Times New Roman" panose="02020603050405020304" pitchFamily="18" charset="0"/>
                <a:cs typeface="Times New Roman" panose="02020603050405020304" pitchFamily="18" charset="0"/>
              </a:rPr>
              <a:t> flashy fleshy pro-looking pretend performance</a:t>
            </a:r>
          </a:p>
        </p:txBody>
      </p:sp>
      <p:sp>
        <p:nvSpPr>
          <p:cNvPr id="28" name="TextBox 27">
            <a:extLst>
              <a:ext uri="{FF2B5EF4-FFF2-40B4-BE49-F238E27FC236}">
                <a16:creationId xmlns:a16="http://schemas.microsoft.com/office/drawing/2014/main" id="{C1258A1A-522F-4406-B78D-3271E616286D}"/>
              </a:ext>
            </a:extLst>
          </p:cNvPr>
          <p:cNvSpPr txBox="1"/>
          <p:nvPr/>
        </p:nvSpPr>
        <p:spPr>
          <a:xfrm>
            <a:off x="2335361" y="5041796"/>
            <a:ext cx="2059518" cy="738664"/>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Teach prayer as a personal power to get results – “or else”</a:t>
            </a:r>
          </a:p>
        </p:txBody>
      </p:sp>
      <p:sp>
        <p:nvSpPr>
          <p:cNvPr id="29" name="TextBox 28">
            <a:extLst>
              <a:ext uri="{FF2B5EF4-FFF2-40B4-BE49-F238E27FC236}">
                <a16:creationId xmlns:a16="http://schemas.microsoft.com/office/drawing/2014/main" id="{C0EB1347-43FF-4C98-B8B7-978F635597EE}"/>
              </a:ext>
            </a:extLst>
          </p:cNvPr>
          <p:cNvSpPr txBox="1"/>
          <p:nvPr/>
        </p:nvSpPr>
        <p:spPr>
          <a:xfrm>
            <a:off x="4703207" y="4133469"/>
            <a:ext cx="2194283" cy="95410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Teach a ‘Jewish’ walk from the Gospels and ignore the tough parts of Paul’s manner of life walk</a:t>
            </a:r>
          </a:p>
        </p:txBody>
      </p:sp>
      <p:sp>
        <p:nvSpPr>
          <p:cNvPr id="30" name="TextBox 29">
            <a:extLst>
              <a:ext uri="{FF2B5EF4-FFF2-40B4-BE49-F238E27FC236}">
                <a16:creationId xmlns:a16="http://schemas.microsoft.com/office/drawing/2014/main" id="{2C29BDE6-9941-40C9-AFD8-E0FFE362345A}"/>
              </a:ext>
            </a:extLst>
          </p:cNvPr>
          <p:cNvSpPr txBox="1"/>
          <p:nvPr/>
        </p:nvSpPr>
        <p:spPr>
          <a:xfrm>
            <a:off x="5344757" y="5143168"/>
            <a:ext cx="2327526" cy="738664"/>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Reject the King James Bible and replaced it with ‘any’ modern corrupted version</a:t>
            </a:r>
          </a:p>
        </p:txBody>
      </p:sp>
      <p:sp>
        <p:nvSpPr>
          <p:cNvPr id="31" name="TextBox 30">
            <a:extLst>
              <a:ext uri="{FF2B5EF4-FFF2-40B4-BE49-F238E27FC236}">
                <a16:creationId xmlns:a16="http://schemas.microsoft.com/office/drawing/2014/main" id="{B1BD29CE-8793-44A1-B094-524CAFA37A9F}"/>
              </a:ext>
            </a:extLst>
          </p:cNvPr>
          <p:cNvSpPr txBox="1"/>
          <p:nvPr/>
        </p:nvSpPr>
        <p:spPr>
          <a:xfrm>
            <a:off x="9350409" y="4632331"/>
            <a:ext cx="2884233"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Preacheth ‘another’ Jesus and ‘another’ spirit and ‘another’ gospel</a:t>
            </a:r>
          </a:p>
        </p:txBody>
      </p:sp>
      <p:sp>
        <p:nvSpPr>
          <p:cNvPr id="32" name="TextBox 31">
            <a:extLst>
              <a:ext uri="{FF2B5EF4-FFF2-40B4-BE49-F238E27FC236}">
                <a16:creationId xmlns:a16="http://schemas.microsoft.com/office/drawing/2014/main" id="{736C027D-0561-4383-8D7B-DE341871174B}"/>
              </a:ext>
            </a:extLst>
          </p:cNvPr>
          <p:cNvSpPr txBox="1"/>
          <p:nvPr/>
        </p:nvSpPr>
        <p:spPr>
          <a:xfrm>
            <a:off x="399062" y="5828738"/>
            <a:ext cx="2163611"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Reject all sound doctrine taught by the risen Christ</a:t>
            </a:r>
          </a:p>
        </p:txBody>
      </p:sp>
      <p:sp>
        <p:nvSpPr>
          <p:cNvPr id="33" name="TextBox 32">
            <a:extLst>
              <a:ext uri="{FF2B5EF4-FFF2-40B4-BE49-F238E27FC236}">
                <a16:creationId xmlns:a16="http://schemas.microsoft.com/office/drawing/2014/main" id="{0C1219D2-5426-42A4-868A-B2213663FF66}"/>
              </a:ext>
            </a:extLst>
          </p:cNvPr>
          <p:cNvSpPr txBox="1"/>
          <p:nvPr/>
        </p:nvSpPr>
        <p:spPr>
          <a:xfrm>
            <a:off x="2672245" y="5755958"/>
            <a:ext cx="2634381"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Preach the severity of God and ignore the goodness of God</a:t>
            </a:r>
          </a:p>
        </p:txBody>
      </p:sp>
      <p:sp>
        <p:nvSpPr>
          <p:cNvPr id="34" name="TextBox 33">
            <a:extLst>
              <a:ext uri="{FF2B5EF4-FFF2-40B4-BE49-F238E27FC236}">
                <a16:creationId xmlns:a16="http://schemas.microsoft.com/office/drawing/2014/main" id="{AB3300DB-FA81-4C4D-89AC-17AA76EC15F5}"/>
              </a:ext>
            </a:extLst>
          </p:cNvPr>
          <p:cNvSpPr txBox="1"/>
          <p:nvPr/>
        </p:nvSpPr>
        <p:spPr>
          <a:xfrm>
            <a:off x="5444753" y="5911444"/>
            <a:ext cx="3463427"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Mix modern bible use on their ‘screen’ so people don’t even look at the Bible anymore</a:t>
            </a:r>
          </a:p>
        </p:txBody>
      </p:sp>
      <p:sp>
        <p:nvSpPr>
          <p:cNvPr id="35" name="TextBox 34">
            <a:extLst>
              <a:ext uri="{FF2B5EF4-FFF2-40B4-BE49-F238E27FC236}">
                <a16:creationId xmlns:a16="http://schemas.microsoft.com/office/drawing/2014/main" id="{FC982956-0819-4DDB-B1F1-6FADF10ACE5F}"/>
              </a:ext>
            </a:extLst>
          </p:cNvPr>
          <p:cNvSpPr txBox="1"/>
          <p:nvPr/>
        </p:nvSpPr>
        <p:spPr>
          <a:xfrm>
            <a:off x="6804180" y="4142978"/>
            <a:ext cx="2077176"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Reject Paul as the apostle to the Gentiles ONLY</a:t>
            </a:r>
          </a:p>
        </p:txBody>
      </p:sp>
      <p:sp>
        <p:nvSpPr>
          <p:cNvPr id="36" name="TextBox 35">
            <a:extLst>
              <a:ext uri="{FF2B5EF4-FFF2-40B4-BE49-F238E27FC236}">
                <a16:creationId xmlns:a16="http://schemas.microsoft.com/office/drawing/2014/main" id="{8298447F-F9B3-451B-B78F-CCA1F59738F7}"/>
              </a:ext>
            </a:extLst>
          </p:cNvPr>
          <p:cNvSpPr txBox="1"/>
          <p:nvPr/>
        </p:nvSpPr>
        <p:spPr>
          <a:xfrm>
            <a:off x="7562964" y="5138762"/>
            <a:ext cx="1926453" cy="738664"/>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Use </a:t>
            </a:r>
            <a:r>
              <a:rPr lang="en-US" sz="1400" b="1" dirty="0">
                <a:solidFill>
                  <a:srgbClr val="FF0000"/>
                </a:solidFill>
                <a:latin typeface="Times New Roman" panose="02020603050405020304" pitchFamily="18" charset="0"/>
                <a:cs typeface="Times New Roman" panose="02020603050405020304" pitchFamily="18" charset="0"/>
              </a:rPr>
              <a:t>Hebrews 13:7,17 </a:t>
            </a:r>
            <a:r>
              <a:rPr lang="en-US" sz="1400" dirty="0">
                <a:latin typeface="Times New Roman" panose="02020603050405020304" pitchFamily="18" charset="0"/>
                <a:cs typeface="Times New Roman" panose="02020603050405020304" pitchFamily="18" charset="0"/>
              </a:rPr>
              <a:t>to ‘lord’ control and ‘guilt’ over the people</a:t>
            </a:r>
          </a:p>
        </p:txBody>
      </p:sp>
      <p:sp>
        <p:nvSpPr>
          <p:cNvPr id="37" name="TextBox 36">
            <a:extLst>
              <a:ext uri="{FF2B5EF4-FFF2-40B4-BE49-F238E27FC236}">
                <a16:creationId xmlns:a16="http://schemas.microsoft.com/office/drawing/2014/main" id="{52A3B706-79AC-4052-B357-A71E62B91F2D}"/>
              </a:ext>
            </a:extLst>
          </p:cNvPr>
          <p:cNvSpPr txBox="1"/>
          <p:nvPr/>
        </p:nvSpPr>
        <p:spPr>
          <a:xfrm>
            <a:off x="3713045" y="4139062"/>
            <a:ext cx="1157745" cy="738664"/>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Preach  OT tithing now or ‘pay later’</a:t>
            </a:r>
          </a:p>
        </p:txBody>
      </p:sp>
      <p:sp>
        <p:nvSpPr>
          <p:cNvPr id="38" name="TextBox 37">
            <a:extLst>
              <a:ext uri="{FF2B5EF4-FFF2-40B4-BE49-F238E27FC236}">
                <a16:creationId xmlns:a16="http://schemas.microsoft.com/office/drawing/2014/main" id="{6A657066-DA45-4E34-9EE6-5F5145894062}"/>
              </a:ext>
            </a:extLst>
          </p:cNvPr>
          <p:cNvSpPr txBox="1"/>
          <p:nvPr/>
        </p:nvSpPr>
        <p:spPr>
          <a:xfrm>
            <a:off x="8731820" y="4141164"/>
            <a:ext cx="1556620"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Hire a staff to teach other ages</a:t>
            </a:r>
          </a:p>
        </p:txBody>
      </p:sp>
      <p:sp>
        <p:nvSpPr>
          <p:cNvPr id="39" name="TextBox 38">
            <a:extLst>
              <a:ext uri="{FF2B5EF4-FFF2-40B4-BE49-F238E27FC236}">
                <a16:creationId xmlns:a16="http://schemas.microsoft.com/office/drawing/2014/main" id="{8D83F4D7-1FE5-4ECA-BF43-C98B55749F25}"/>
              </a:ext>
            </a:extLst>
          </p:cNvPr>
          <p:cNvSpPr txBox="1"/>
          <p:nvPr/>
        </p:nvSpPr>
        <p:spPr>
          <a:xfrm>
            <a:off x="9509464" y="5126506"/>
            <a:ext cx="2182427" cy="738664"/>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Assigns his wife / other women to teach and preach to female </a:t>
            </a:r>
            <a:r>
              <a:rPr lang="en-US" sz="1400" i="1" dirty="0">
                <a:latin typeface="Times New Roman" panose="02020603050405020304" pitchFamily="18" charset="0"/>
                <a:cs typeface="Times New Roman" panose="02020603050405020304" pitchFamily="18" charset="0"/>
              </a:rPr>
              <a:t>and</a:t>
            </a:r>
            <a:r>
              <a:rPr lang="en-US" sz="1400" dirty="0">
                <a:latin typeface="Times New Roman" panose="02020603050405020304" pitchFamily="18" charset="0"/>
                <a:cs typeface="Times New Roman" panose="02020603050405020304" pitchFamily="18" charset="0"/>
              </a:rPr>
              <a:t> male</a:t>
            </a:r>
          </a:p>
        </p:txBody>
      </p:sp>
      <p:sp>
        <p:nvSpPr>
          <p:cNvPr id="40" name="TextBox 39">
            <a:extLst>
              <a:ext uri="{FF2B5EF4-FFF2-40B4-BE49-F238E27FC236}">
                <a16:creationId xmlns:a16="http://schemas.microsoft.com/office/drawing/2014/main" id="{8064C89D-FB55-4298-A7F1-2CDEB2D9B58E}"/>
              </a:ext>
            </a:extLst>
          </p:cNvPr>
          <p:cNvSpPr txBox="1"/>
          <p:nvPr/>
        </p:nvSpPr>
        <p:spPr>
          <a:xfrm>
            <a:off x="8779796" y="5909003"/>
            <a:ext cx="2182427"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Claim to be the final authority over the people</a:t>
            </a:r>
          </a:p>
        </p:txBody>
      </p:sp>
      <p:sp>
        <p:nvSpPr>
          <p:cNvPr id="41" name="TextBox 40">
            <a:extLst>
              <a:ext uri="{FF2B5EF4-FFF2-40B4-BE49-F238E27FC236}">
                <a16:creationId xmlns:a16="http://schemas.microsoft.com/office/drawing/2014/main" id="{61A67DD1-2E09-4E6C-9364-00E1E0E56B79}"/>
              </a:ext>
            </a:extLst>
          </p:cNvPr>
          <p:cNvSpPr txBox="1"/>
          <p:nvPr/>
        </p:nvSpPr>
        <p:spPr>
          <a:xfrm>
            <a:off x="3454192" y="6227582"/>
            <a:ext cx="2182427"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Preach “</a:t>
            </a:r>
            <a:r>
              <a:rPr lang="en-US" sz="1400" i="1" dirty="0">
                <a:latin typeface="Times New Roman" panose="02020603050405020304" pitchFamily="18" charset="0"/>
                <a:cs typeface="Times New Roman" panose="02020603050405020304" pitchFamily="18" charset="0"/>
              </a:rPr>
              <a:t>gain is godliness</a:t>
            </a:r>
            <a:r>
              <a:rPr lang="en-US" sz="1400" dirty="0">
                <a:latin typeface="Times New Roman" panose="02020603050405020304" pitchFamily="18" charset="0"/>
                <a:cs typeface="Times New Roman" panose="02020603050405020304" pitchFamily="18" charset="0"/>
              </a:rPr>
              <a:t>”</a:t>
            </a:r>
          </a:p>
        </p:txBody>
      </p:sp>
      <p:sp>
        <p:nvSpPr>
          <p:cNvPr id="42" name="TextBox 41">
            <a:extLst>
              <a:ext uri="{FF2B5EF4-FFF2-40B4-BE49-F238E27FC236}">
                <a16:creationId xmlns:a16="http://schemas.microsoft.com/office/drawing/2014/main" id="{C3B84826-B645-4F06-AD55-AE187B074ADE}"/>
              </a:ext>
            </a:extLst>
          </p:cNvPr>
          <p:cNvSpPr txBox="1"/>
          <p:nvPr/>
        </p:nvSpPr>
        <p:spPr>
          <a:xfrm>
            <a:off x="8231117" y="4638956"/>
            <a:ext cx="1385539"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Subtly reject Paul’s writings</a:t>
            </a:r>
          </a:p>
        </p:txBody>
      </p:sp>
      <p:sp>
        <p:nvSpPr>
          <p:cNvPr id="43" name="TextBox 42">
            <a:extLst>
              <a:ext uri="{FF2B5EF4-FFF2-40B4-BE49-F238E27FC236}">
                <a16:creationId xmlns:a16="http://schemas.microsoft.com/office/drawing/2014/main" id="{89D155E0-41E4-4A4D-8DE2-20B454CF37FD}"/>
              </a:ext>
            </a:extLst>
          </p:cNvPr>
          <p:cNvSpPr txBox="1"/>
          <p:nvPr/>
        </p:nvSpPr>
        <p:spPr>
          <a:xfrm>
            <a:off x="6096001" y="6430001"/>
            <a:ext cx="5984634"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Are about as honest and trustworthy as a politician and yet still ‘loved’ / ‘obeyed’</a:t>
            </a:r>
          </a:p>
        </p:txBody>
      </p:sp>
      <p:sp>
        <p:nvSpPr>
          <p:cNvPr id="44" name="TextBox 43">
            <a:extLst>
              <a:ext uri="{FF2B5EF4-FFF2-40B4-BE49-F238E27FC236}">
                <a16:creationId xmlns:a16="http://schemas.microsoft.com/office/drawing/2014/main" id="{94C12F84-A57B-45E2-9DC8-5E3D1D0E0888}"/>
              </a:ext>
            </a:extLst>
          </p:cNvPr>
          <p:cNvSpPr txBox="1"/>
          <p:nvPr/>
        </p:nvSpPr>
        <p:spPr>
          <a:xfrm>
            <a:off x="10849673" y="5778112"/>
            <a:ext cx="1245594" cy="738664"/>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Reject Paul’s teachings on </a:t>
            </a:r>
            <a:r>
              <a:rPr lang="en-US" sz="1400" b="1" dirty="0">
                <a:solidFill>
                  <a:srgbClr val="FF3300"/>
                </a:solidFill>
                <a:latin typeface="Times New Roman" panose="02020603050405020304" pitchFamily="18" charset="0"/>
                <a:cs typeface="Times New Roman" panose="02020603050405020304" pitchFamily="18" charset="0"/>
              </a:rPr>
              <a:t>Romans</a:t>
            </a:r>
          </a:p>
        </p:txBody>
      </p:sp>
      <p:sp>
        <p:nvSpPr>
          <p:cNvPr id="45" name="TextBox 44">
            <a:extLst>
              <a:ext uri="{FF2B5EF4-FFF2-40B4-BE49-F238E27FC236}">
                <a16:creationId xmlns:a16="http://schemas.microsoft.com/office/drawing/2014/main" id="{15BCDC42-61D2-465A-854C-F760359040AF}"/>
              </a:ext>
            </a:extLst>
          </p:cNvPr>
          <p:cNvSpPr txBox="1"/>
          <p:nvPr/>
        </p:nvSpPr>
        <p:spPr>
          <a:xfrm>
            <a:off x="85984" y="6298331"/>
            <a:ext cx="3739888" cy="523220"/>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All are ecumenically back onto Catholic</a:t>
            </a:r>
          </a:p>
          <a:p>
            <a:r>
              <a:rPr lang="en-US" sz="1400" dirty="0">
                <a:latin typeface="Times New Roman" panose="02020603050405020304" pitchFamily="18" charset="0"/>
                <a:cs typeface="Times New Roman" panose="02020603050405020304" pitchFamily="18" charset="0"/>
              </a:rPr>
              <a:t>ship through worship / no strong doctrinal beliefs</a:t>
            </a:r>
          </a:p>
        </p:txBody>
      </p:sp>
      <p:sp>
        <p:nvSpPr>
          <p:cNvPr id="46" name="TextBox 45">
            <a:extLst>
              <a:ext uri="{FF2B5EF4-FFF2-40B4-BE49-F238E27FC236}">
                <a16:creationId xmlns:a16="http://schemas.microsoft.com/office/drawing/2014/main" id="{F30C9B3D-E0B3-43A2-BA81-C55B4F893D06}"/>
              </a:ext>
            </a:extLst>
          </p:cNvPr>
          <p:cNvSpPr txBox="1"/>
          <p:nvPr/>
        </p:nvSpPr>
        <p:spPr>
          <a:xfrm>
            <a:off x="6500728" y="4615892"/>
            <a:ext cx="2023372"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Follow Jewish Fable ‘</a:t>
            </a:r>
            <a:r>
              <a:rPr lang="en-US" sz="1400" i="1" dirty="0">
                <a:latin typeface="Times New Roman" panose="02020603050405020304" pitchFamily="18" charset="0"/>
                <a:cs typeface="Times New Roman" panose="02020603050405020304" pitchFamily="18" charset="0"/>
              </a:rPr>
              <a:t>Great Commission</a:t>
            </a:r>
            <a:r>
              <a:rPr lang="en-US" sz="1400" dirty="0">
                <a:latin typeface="Times New Roman" panose="02020603050405020304" pitchFamily="18" charset="0"/>
                <a:cs typeface="Times New Roman" panose="02020603050405020304" pitchFamily="18" charset="0"/>
              </a:rPr>
              <a:t>’</a:t>
            </a:r>
          </a:p>
        </p:txBody>
      </p:sp>
      <p:sp>
        <p:nvSpPr>
          <p:cNvPr id="47" name="TextBox 46">
            <a:extLst>
              <a:ext uri="{FF2B5EF4-FFF2-40B4-BE49-F238E27FC236}">
                <a16:creationId xmlns:a16="http://schemas.microsoft.com/office/drawing/2014/main" id="{5B1865F6-1B79-4D27-BF95-66524D261862}"/>
              </a:ext>
            </a:extLst>
          </p:cNvPr>
          <p:cNvSpPr txBox="1"/>
          <p:nvPr/>
        </p:nvSpPr>
        <p:spPr>
          <a:xfrm>
            <a:off x="10046890" y="4141762"/>
            <a:ext cx="2033744"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Use good words and fair speeches to deceive</a:t>
            </a:r>
          </a:p>
        </p:txBody>
      </p:sp>
      <p:sp>
        <p:nvSpPr>
          <p:cNvPr id="48" name="TextBox 47">
            <a:extLst>
              <a:ext uri="{FF2B5EF4-FFF2-40B4-BE49-F238E27FC236}">
                <a16:creationId xmlns:a16="http://schemas.microsoft.com/office/drawing/2014/main" id="{082C9675-0D44-425F-BA2D-1D5EE4CA64FA}"/>
              </a:ext>
            </a:extLst>
          </p:cNvPr>
          <p:cNvSpPr txBox="1"/>
          <p:nvPr/>
        </p:nvSpPr>
        <p:spPr>
          <a:xfrm>
            <a:off x="4247415" y="5020882"/>
            <a:ext cx="1245594" cy="738664"/>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Preach profane and vain babblings</a:t>
            </a:r>
          </a:p>
        </p:txBody>
      </p:sp>
      <p:sp>
        <p:nvSpPr>
          <p:cNvPr id="49" name="TextBox 48">
            <a:extLst>
              <a:ext uri="{FF2B5EF4-FFF2-40B4-BE49-F238E27FC236}">
                <a16:creationId xmlns:a16="http://schemas.microsoft.com/office/drawing/2014/main" id="{553DC5BA-5DE6-48B0-9384-3EEDB49B6224}"/>
              </a:ext>
            </a:extLst>
          </p:cNvPr>
          <p:cNvSpPr txBox="1"/>
          <p:nvPr/>
        </p:nvSpPr>
        <p:spPr>
          <a:xfrm>
            <a:off x="3569810" y="6442356"/>
            <a:ext cx="2700420"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Pick ‘n’ choose wrong division</a:t>
            </a:r>
          </a:p>
        </p:txBody>
      </p:sp>
      <p:sp>
        <p:nvSpPr>
          <p:cNvPr id="51" name="TextBox 50">
            <a:extLst>
              <a:ext uri="{FF2B5EF4-FFF2-40B4-BE49-F238E27FC236}">
                <a16:creationId xmlns:a16="http://schemas.microsoft.com/office/drawing/2014/main" id="{D297E5C2-F320-4823-8E9E-E74E46DC3426}"/>
              </a:ext>
            </a:extLst>
          </p:cNvPr>
          <p:cNvSpPr txBox="1"/>
          <p:nvPr/>
        </p:nvSpPr>
        <p:spPr>
          <a:xfrm>
            <a:off x="69083" y="2876278"/>
            <a:ext cx="3176491" cy="461665"/>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 Remember </a:t>
            </a:r>
            <a:r>
              <a:rPr lang="en-US" sz="1200" b="1" dirty="0">
                <a:solidFill>
                  <a:srgbClr val="FF0000"/>
                </a:solidFill>
                <a:latin typeface="Times New Roman" panose="02020603050405020304" pitchFamily="18" charset="0"/>
                <a:cs typeface="Times New Roman" panose="02020603050405020304" pitchFamily="18" charset="0"/>
              </a:rPr>
              <a:t>Rom 11:22</a:t>
            </a:r>
            <a:r>
              <a:rPr lang="en-US" sz="1200" b="1" i="1" dirty="0">
                <a:solidFill>
                  <a:srgbClr val="CC6600"/>
                </a:solidFill>
                <a:latin typeface="Times New Roman" panose="02020603050405020304" pitchFamily="18" charset="0"/>
                <a:cs typeface="Times New Roman" panose="02020603050405020304" pitchFamily="18" charset="0"/>
              </a:rPr>
              <a:t> - if thou continue in his goodness: otherwise thou also shalt be cut off. </a:t>
            </a:r>
          </a:p>
        </p:txBody>
      </p:sp>
      <p:sp>
        <p:nvSpPr>
          <p:cNvPr id="52" name="TextBox 51">
            <a:extLst>
              <a:ext uri="{FF2B5EF4-FFF2-40B4-BE49-F238E27FC236}">
                <a16:creationId xmlns:a16="http://schemas.microsoft.com/office/drawing/2014/main" id="{B97A5B6C-C56A-429F-8047-B7F46BE29945}"/>
              </a:ext>
            </a:extLst>
          </p:cNvPr>
          <p:cNvSpPr txBox="1"/>
          <p:nvPr/>
        </p:nvSpPr>
        <p:spPr>
          <a:xfrm>
            <a:off x="8868475" y="2657059"/>
            <a:ext cx="3323525"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Remember </a:t>
            </a:r>
            <a:r>
              <a:rPr lang="en-US" sz="1200" b="1" dirty="0">
                <a:solidFill>
                  <a:srgbClr val="FF0000"/>
                </a:solidFill>
                <a:latin typeface="Times New Roman" panose="02020603050405020304" pitchFamily="18" charset="0"/>
                <a:cs typeface="Times New Roman" panose="02020603050405020304" pitchFamily="18" charset="0"/>
              </a:rPr>
              <a:t>Amos 8</a:t>
            </a:r>
            <a:r>
              <a:rPr lang="en-US" sz="1200" dirty="0">
                <a:latin typeface="Times New Roman" panose="02020603050405020304" pitchFamily="18" charset="0"/>
                <a:cs typeface="Times New Roman" panose="02020603050405020304" pitchFamily="18" charset="0"/>
              </a:rPr>
              <a:t> - </a:t>
            </a:r>
            <a:r>
              <a:rPr lang="en-US" sz="1200" b="1" i="1" dirty="0">
                <a:solidFill>
                  <a:srgbClr val="CC6600"/>
                </a:solidFill>
                <a:latin typeface="Times New Roman" panose="02020603050405020304" pitchFamily="18" charset="0"/>
                <a:cs typeface="Times New Roman" panose="02020603050405020304" pitchFamily="18" charset="0"/>
              </a:rPr>
              <a:t>famine of… hearing the words of the LORD… they shall run to and </a:t>
            </a:r>
            <a:r>
              <a:rPr lang="en-US" sz="1200" b="1" i="1" dirty="0" err="1">
                <a:solidFill>
                  <a:srgbClr val="CC6600"/>
                </a:solidFill>
                <a:latin typeface="Times New Roman" panose="02020603050405020304" pitchFamily="18" charset="0"/>
                <a:cs typeface="Times New Roman" panose="02020603050405020304" pitchFamily="18" charset="0"/>
              </a:rPr>
              <a:t>fro</a:t>
            </a:r>
            <a:r>
              <a:rPr lang="en-US" sz="1200" b="1" i="1" dirty="0">
                <a:solidFill>
                  <a:srgbClr val="CC6600"/>
                </a:solidFill>
                <a:latin typeface="Times New Roman" panose="02020603050405020304" pitchFamily="18" charset="0"/>
                <a:cs typeface="Times New Roman" panose="02020603050405020304" pitchFamily="18" charset="0"/>
              </a:rPr>
              <a:t>, to seek the word of the LORD, and shall not find it. </a:t>
            </a:r>
          </a:p>
        </p:txBody>
      </p:sp>
      <p:sp>
        <p:nvSpPr>
          <p:cNvPr id="53" name="TextBox 52">
            <a:extLst>
              <a:ext uri="{FF2B5EF4-FFF2-40B4-BE49-F238E27FC236}">
                <a16:creationId xmlns:a16="http://schemas.microsoft.com/office/drawing/2014/main" id="{41BCC8B5-839C-4A19-B95A-55662BF40C13}"/>
              </a:ext>
            </a:extLst>
          </p:cNvPr>
          <p:cNvSpPr txBox="1"/>
          <p:nvPr/>
        </p:nvSpPr>
        <p:spPr>
          <a:xfrm>
            <a:off x="270587" y="3625339"/>
            <a:ext cx="11733570"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 evil men, seducers, deceiving and deceived - proud, knowing nothing, but doting about questions and strifes of words, whereof cometh </a:t>
            </a:r>
          </a:p>
          <a:p>
            <a:pPr algn="ctr"/>
            <a:r>
              <a:rPr lang="en-US" sz="1400" b="1" i="1" dirty="0">
                <a:solidFill>
                  <a:srgbClr val="CC6600"/>
                </a:solidFill>
                <a:latin typeface="Times New Roman" panose="02020603050405020304" pitchFamily="18" charset="0"/>
                <a:cs typeface="Times New Roman" panose="02020603050405020304" pitchFamily="18" charset="0"/>
              </a:rPr>
              <a:t>envy, strife, railings, evil surmisings, Perverse disputings of men of corrupt minds, and destitute of the truth, supposing that gain is godliness</a:t>
            </a:r>
            <a:endParaRPr lang="en-US" sz="1400" dirty="0"/>
          </a:p>
        </p:txBody>
      </p:sp>
      <p:sp>
        <p:nvSpPr>
          <p:cNvPr id="54" name="Rectangle 53">
            <a:extLst>
              <a:ext uri="{FF2B5EF4-FFF2-40B4-BE49-F238E27FC236}">
                <a16:creationId xmlns:a16="http://schemas.microsoft.com/office/drawing/2014/main" id="{8D3A68B4-9130-4012-8E61-0F6525D3E642}"/>
              </a:ext>
            </a:extLst>
          </p:cNvPr>
          <p:cNvSpPr/>
          <p:nvPr/>
        </p:nvSpPr>
        <p:spPr>
          <a:xfrm>
            <a:off x="106533" y="3407734"/>
            <a:ext cx="11974101" cy="338144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813132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Effect transition="in" filter="fade">
                                      <p:cBhvr>
                                        <p:cTn id="22" dur="1000"/>
                                        <p:tgtEl>
                                          <p:spTgt spid="9"/>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fltVal val="0"/>
                                          </p:val>
                                        </p:tav>
                                        <p:tav tm="100000">
                                          <p:val>
                                            <p:strVal val="#ppt_w"/>
                                          </p:val>
                                        </p:tav>
                                      </p:tavLst>
                                    </p:anim>
                                    <p:anim calcmode="lin" valueType="num">
                                      <p:cBhvr>
                                        <p:cTn id="27" dur="1000" fill="hold"/>
                                        <p:tgtEl>
                                          <p:spTgt spid="10"/>
                                        </p:tgtEl>
                                        <p:attrNameLst>
                                          <p:attrName>ppt_h</p:attrName>
                                        </p:attrNameLst>
                                      </p:cBhvr>
                                      <p:tavLst>
                                        <p:tav tm="0">
                                          <p:val>
                                            <p:fltVal val="0"/>
                                          </p:val>
                                        </p:tav>
                                        <p:tav tm="100000">
                                          <p:val>
                                            <p:strVal val="#ppt_h"/>
                                          </p:val>
                                        </p:tav>
                                      </p:tavLst>
                                    </p:anim>
                                    <p:animEffect transition="in" filter="fade">
                                      <p:cBhvr>
                                        <p:cTn id="28" dur="1000"/>
                                        <p:tgtEl>
                                          <p:spTgt spid="10"/>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fltVal val="0"/>
                                          </p:val>
                                        </p:tav>
                                        <p:tav tm="100000">
                                          <p:val>
                                            <p:strVal val="#ppt_w"/>
                                          </p:val>
                                        </p:tav>
                                      </p:tavLst>
                                    </p:anim>
                                    <p:anim calcmode="lin" valueType="num">
                                      <p:cBhvr>
                                        <p:cTn id="32" dur="1000" fill="hold"/>
                                        <p:tgtEl>
                                          <p:spTgt spid="11"/>
                                        </p:tgtEl>
                                        <p:attrNameLst>
                                          <p:attrName>ppt_h</p:attrName>
                                        </p:attrNameLst>
                                      </p:cBhvr>
                                      <p:tavLst>
                                        <p:tav tm="0">
                                          <p:val>
                                            <p:fltVal val="0"/>
                                          </p:val>
                                        </p:tav>
                                        <p:tav tm="100000">
                                          <p:val>
                                            <p:strVal val="#ppt_h"/>
                                          </p:val>
                                        </p:tav>
                                      </p:tavLst>
                                    </p:anim>
                                    <p:animEffect transition="in" filter="fade">
                                      <p:cBhvr>
                                        <p:cTn id="33" dur="1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fade">
                                      <p:cBhvr>
                                        <p:cTn id="38" dur="1500"/>
                                        <p:tgtEl>
                                          <p:spTgt spid="51"/>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Effect transition="in" filter="fade">
                                      <p:cBhvr>
                                        <p:cTn id="45" dur="10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up)">
                                      <p:cBhvr>
                                        <p:cTn id="50" dur="125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up)">
                                      <p:cBhvr>
                                        <p:cTn id="55" dur="125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2"/>
                                        </p:tgtEl>
                                        <p:attrNameLst>
                                          <p:attrName>style.visibility</p:attrName>
                                        </p:attrNameLst>
                                      </p:cBhvr>
                                      <p:to>
                                        <p:strVal val="visible"/>
                                      </p:to>
                                    </p:set>
                                    <p:animEffect transition="in" filter="fade">
                                      <p:cBhvr>
                                        <p:cTn id="60" dur="1500"/>
                                        <p:tgtEl>
                                          <p:spTgt spid="52"/>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1000" fill="hold"/>
                                        <p:tgtEl>
                                          <p:spTgt spid="13"/>
                                        </p:tgtEl>
                                        <p:attrNameLst>
                                          <p:attrName>ppt_w</p:attrName>
                                        </p:attrNameLst>
                                      </p:cBhvr>
                                      <p:tavLst>
                                        <p:tav tm="0">
                                          <p:val>
                                            <p:fltVal val="0"/>
                                          </p:val>
                                        </p:tav>
                                        <p:tav tm="100000">
                                          <p:val>
                                            <p:strVal val="#ppt_w"/>
                                          </p:val>
                                        </p:tav>
                                      </p:tavLst>
                                    </p:anim>
                                    <p:anim calcmode="lin" valueType="num">
                                      <p:cBhvr>
                                        <p:cTn id="66" dur="1000" fill="hold"/>
                                        <p:tgtEl>
                                          <p:spTgt spid="13"/>
                                        </p:tgtEl>
                                        <p:attrNameLst>
                                          <p:attrName>ppt_h</p:attrName>
                                        </p:attrNameLst>
                                      </p:cBhvr>
                                      <p:tavLst>
                                        <p:tav tm="0">
                                          <p:val>
                                            <p:fltVal val="0"/>
                                          </p:val>
                                        </p:tav>
                                        <p:tav tm="100000">
                                          <p:val>
                                            <p:strVal val="#ppt_h"/>
                                          </p:val>
                                        </p:tav>
                                      </p:tavLst>
                                    </p:anim>
                                    <p:animEffect transition="in" filter="fade">
                                      <p:cBhvr>
                                        <p:cTn id="67" dur="10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up)">
                                      <p:cBhvr>
                                        <p:cTn id="72" dur="125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wipe(up)">
                                      <p:cBhvr>
                                        <p:cTn id="77" dur="125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wipe(up)">
                                      <p:cBhvr>
                                        <p:cTn id="82" dur="125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16"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p:cTn id="87" dur="1000" fill="hold"/>
                                        <p:tgtEl>
                                          <p:spTgt spid="17"/>
                                        </p:tgtEl>
                                        <p:attrNameLst>
                                          <p:attrName>ppt_w</p:attrName>
                                        </p:attrNameLst>
                                      </p:cBhvr>
                                      <p:tavLst>
                                        <p:tav tm="0">
                                          <p:val>
                                            <p:fltVal val="0"/>
                                          </p:val>
                                        </p:tav>
                                        <p:tav tm="100000">
                                          <p:val>
                                            <p:strVal val="#ppt_w"/>
                                          </p:val>
                                        </p:tav>
                                      </p:tavLst>
                                    </p:anim>
                                    <p:anim calcmode="lin" valueType="num">
                                      <p:cBhvr>
                                        <p:cTn id="88" dur="1000" fill="hold"/>
                                        <p:tgtEl>
                                          <p:spTgt spid="17"/>
                                        </p:tgtEl>
                                        <p:attrNameLst>
                                          <p:attrName>ppt_h</p:attrName>
                                        </p:attrNameLst>
                                      </p:cBhvr>
                                      <p:tavLst>
                                        <p:tav tm="0">
                                          <p:val>
                                            <p:fltVal val="0"/>
                                          </p:val>
                                        </p:tav>
                                        <p:tav tm="100000">
                                          <p:val>
                                            <p:strVal val="#ppt_h"/>
                                          </p:val>
                                        </p:tav>
                                      </p:tavLst>
                                    </p:anim>
                                    <p:animEffect transition="in" filter="fade">
                                      <p:cBhvr>
                                        <p:cTn id="89" dur="1000"/>
                                        <p:tgtEl>
                                          <p:spTgt spid="1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wipe(up)">
                                      <p:cBhvr>
                                        <p:cTn id="94" dur="1250"/>
                                        <p:tgtEl>
                                          <p:spTgt spid="18"/>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up)">
                                      <p:cBhvr>
                                        <p:cTn id="99" dur="1250"/>
                                        <p:tgtEl>
                                          <p:spTgt spid="19"/>
                                        </p:tgtEl>
                                      </p:cBhvr>
                                    </p:animEffect>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grpId="0" nodeType="click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p:cTn id="104" dur="1000" fill="hold"/>
                                        <p:tgtEl>
                                          <p:spTgt spid="20"/>
                                        </p:tgtEl>
                                        <p:attrNameLst>
                                          <p:attrName>ppt_w</p:attrName>
                                        </p:attrNameLst>
                                      </p:cBhvr>
                                      <p:tavLst>
                                        <p:tav tm="0">
                                          <p:val>
                                            <p:fltVal val="0"/>
                                          </p:val>
                                        </p:tav>
                                        <p:tav tm="100000">
                                          <p:val>
                                            <p:strVal val="#ppt_w"/>
                                          </p:val>
                                        </p:tav>
                                      </p:tavLst>
                                    </p:anim>
                                    <p:anim calcmode="lin" valueType="num">
                                      <p:cBhvr>
                                        <p:cTn id="105" dur="1000" fill="hold"/>
                                        <p:tgtEl>
                                          <p:spTgt spid="20"/>
                                        </p:tgtEl>
                                        <p:attrNameLst>
                                          <p:attrName>ppt_h</p:attrName>
                                        </p:attrNameLst>
                                      </p:cBhvr>
                                      <p:tavLst>
                                        <p:tav tm="0">
                                          <p:val>
                                            <p:fltVal val="0"/>
                                          </p:val>
                                        </p:tav>
                                        <p:tav tm="100000">
                                          <p:val>
                                            <p:strVal val="#ppt_h"/>
                                          </p:val>
                                        </p:tav>
                                      </p:tavLst>
                                    </p:anim>
                                    <p:animEffect transition="in" filter="fade">
                                      <p:cBhvr>
                                        <p:cTn id="106" dur="1000"/>
                                        <p:tgtEl>
                                          <p:spTgt spid="20"/>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54"/>
                                        </p:tgtEl>
                                        <p:attrNameLst>
                                          <p:attrName>style.visibility</p:attrName>
                                        </p:attrNameLst>
                                      </p:cBhvr>
                                      <p:to>
                                        <p:strVal val="visible"/>
                                      </p:to>
                                    </p:set>
                                    <p:animEffect transition="in" filter="wipe(up)">
                                      <p:cBhvr>
                                        <p:cTn id="109" dur="2000"/>
                                        <p:tgtEl>
                                          <p:spTgt spid="54"/>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1" fill="hold" grpId="0" nodeType="clickEffect">
                                  <p:stCondLst>
                                    <p:cond delay="0"/>
                                  </p:stCondLst>
                                  <p:childTnLst>
                                    <p:set>
                                      <p:cBhvr>
                                        <p:cTn id="113" dur="1" fill="hold">
                                          <p:stCondLst>
                                            <p:cond delay="0"/>
                                          </p:stCondLst>
                                        </p:cTn>
                                        <p:tgtEl>
                                          <p:spTgt spid="53"/>
                                        </p:tgtEl>
                                        <p:attrNameLst>
                                          <p:attrName>style.visibility</p:attrName>
                                        </p:attrNameLst>
                                      </p:cBhvr>
                                      <p:to>
                                        <p:strVal val="visible"/>
                                      </p:to>
                                    </p:set>
                                    <p:animEffect transition="in" filter="wipe(up)">
                                      <p:cBhvr>
                                        <p:cTn id="114" dur="1250"/>
                                        <p:tgtEl>
                                          <p:spTgt spid="53"/>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anim calcmode="lin" valueType="num">
                                      <p:cBhvr>
                                        <p:cTn id="119" dur="1000" fill="hold"/>
                                        <p:tgtEl>
                                          <p:spTgt spid="23"/>
                                        </p:tgtEl>
                                        <p:attrNameLst>
                                          <p:attrName>ppt_w</p:attrName>
                                        </p:attrNameLst>
                                      </p:cBhvr>
                                      <p:tavLst>
                                        <p:tav tm="0">
                                          <p:val>
                                            <p:fltVal val="0"/>
                                          </p:val>
                                        </p:tav>
                                        <p:tav tm="100000">
                                          <p:val>
                                            <p:strVal val="#ppt_w"/>
                                          </p:val>
                                        </p:tav>
                                      </p:tavLst>
                                    </p:anim>
                                    <p:anim calcmode="lin" valueType="num">
                                      <p:cBhvr>
                                        <p:cTn id="120" dur="1000" fill="hold"/>
                                        <p:tgtEl>
                                          <p:spTgt spid="23"/>
                                        </p:tgtEl>
                                        <p:attrNameLst>
                                          <p:attrName>ppt_h</p:attrName>
                                        </p:attrNameLst>
                                      </p:cBhvr>
                                      <p:tavLst>
                                        <p:tav tm="0">
                                          <p:val>
                                            <p:fltVal val="0"/>
                                          </p:val>
                                        </p:tav>
                                        <p:tav tm="100000">
                                          <p:val>
                                            <p:strVal val="#ppt_h"/>
                                          </p:val>
                                        </p:tav>
                                      </p:tavLst>
                                    </p:anim>
                                    <p:animEffect transition="in" filter="fade">
                                      <p:cBhvr>
                                        <p:cTn id="121" dur="1000"/>
                                        <p:tgtEl>
                                          <p:spTgt spid="23"/>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24"/>
                                        </p:tgtEl>
                                        <p:attrNameLst>
                                          <p:attrName>style.visibility</p:attrName>
                                        </p:attrNameLst>
                                      </p:cBhvr>
                                      <p:to>
                                        <p:strVal val="visible"/>
                                      </p:to>
                                    </p:set>
                                    <p:anim calcmode="lin" valueType="num">
                                      <p:cBhvr>
                                        <p:cTn id="126" dur="1000" fill="hold"/>
                                        <p:tgtEl>
                                          <p:spTgt spid="24"/>
                                        </p:tgtEl>
                                        <p:attrNameLst>
                                          <p:attrName>ppt_w</p:attrName>
                                        </p:attrNameLst>
                                      </p:cBhvr>
                                      <p:tavLst>
                                        <p:tav tm="0">
                                          <p:val>
                                            <p:fltVal val="0"/>
                                          </p:val>
                                        </p:tav>
                                        <p:tav tm="100000">
                                          <p:val>
                                            <p:strVal val="#ppt_w"/>
                                          </p:val>
                                        </p:tav>
                                      </p:tavLst>
                                    </p:anim>
                                    <p:anim calcmode="lin" valueType="num">
                                      <p:cBhvr>
                                        <p:cTn id="127" dur="1000" fill="hold"/>
                                        <p:tgtEl>
                                          <p:spTgt spid="24"/>
                                        </p:tgtEl>
                                        <p:attrNameLst>
                                          <p:attrName>ppt_h</p:attrName>
                                        </p:attrNameLst>
                                      </p:cBhvr>
                                      <p:tavLst>
                                        <p:tav tm="0">
                                          <p:val>
                                            <p:fltVal val="0"/>
                                          </p:val>
                                        </p:tav>
                                        <p:tav tm="100000">
                                          <p:val>
                                            <p:strVal val="#ppt_h"/>
                                          </p:val>
                                        </p:tav>
                                      </p:tavLst>
                                    </p:anim>
                                    <p:animEffect transition="in" filter="fade">
                                      <p:cBhvr>
                                        <p:cTn id="128" dur="1000"/>
                                        <p:tgtEl>
                                          <p:spTgt spid="24"/>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26"/>
                                        </p:tgtEl>
                                        <p:attrNameLst>
                                          <p:attrName>style.visibility</p:attrName>
                                        </p:attrNameLst>
                                      </p:cBhvr>
                                      <p:to>
                                        <p:strVal val="visible"/>
                                      </p:to>
                                    </p:set>
                                    <p:anim calcmode="lin" valueType="num">
                                      <p:cBhvr>
                                        <p:cTn id="133" dur="1000" fill="hold"/>
                                        <p:tgtEl>
                                          <p:spTgt spid="26"/>
                                        </p:tgtEl>
                                        <p:attrNameLst>
                                          <p:attrName>ppt_w</p:attrName>
                                        </p:attrNameLst>
                                      </p:cBhvr>
                                      <p:tavLst>
                                        <p:tav tm="0">
                                          <p:val>
                                            <p:fltVal val="0"/>
                                          </p:val>
                                        </p:tav>
                                        <p:tav tm="100000">
                                          <p:val>
                                            <p:strVal val="#ppt_w"/>
                                          </p:val>
                                        </p:tav>
                                      </p:tavLst>
                                    </p:anim>
                                    <p:anim calcmode="lin" valueType="num">
                                      <p:cBhvr>
                                        <p:cTn id="134" dur="1000" fill="hold"/>
                                        <p:tgtEl>
                                          <p:spTgt spid="26"/>
                                        </p:tgtEl>
                                        <p:attrNameLst>
                                          <p:attrName>ppt_h</p:attrName>
                                        </p:attrNameLst>
                                      </p:cBhvr>
                                      <p:tavLst>
                                        <p:tav tm="0">
                                          <p:val>
                                            <p:fltVal val="0"/>
                                          </p:val>
                                        </p:tav>
                                        <p:tav tm="100000">
                                          <p:val>
                                            <p:strVal val="#ppt_h"/>
                                          </p:val>
                                        </p:tav>
                                      </p:tavLst>
                                    </p:anim>
                                    <p:animEffect transition="in" filter="fade">
                                      <p:cBhvr>
                                        <p:cTn id="135" dur="1000"/>
                                        <p:tgtEl>
                                          <p:spTgt spid="26"/>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32"/>
                                        </p:tgtEl>
                                        <p:attrNameLst>
                                          <p:attrName>style.visibility</p:attrName>
                                        </p:attrNameLst>
                                      </p:cBhvr>
                                      <p:to>
                                        <p:strVal val="visible"/>
                                      </p:to>
                                    </p:set>
                                    <p:anim calcmode="lin" valueType="num">
                                      <p:cBhvr>
                                        <p:cTn id="140" dur="1000" fill="hold"/>
                                        <p:tgtEl>
                                          <p:spTgt spid="32"/>
                                        </p:tgtEl>
                                        <p:attrNameLst>
                                          <p:attrName>ppt_w</p:attrName>
                                        </p:attrNameLst>
                                      </p:cBhvr>
                                      <p:tavLst>
                                        <p:tav tm="0">
                                          <p:val>
                                            <p:fltVal val="0"/>
                                          </p:val>
                                        </p:tav>
                                        <p:tav tm="100000">
                                          <p:val>
                                            <p:strVal val="#ppt_w"/>
                                          </p:val>
                                        </p:tav>
                                      </p:tavLst>
                                    </p:anim>
                                    <p:anim calcmode="lin" valueType="num">
                                      <p:cBhvr>
                                        <p:cTn id="141" dur="1000" fill="hold"/>
                                        <p:tgtEl>
                                          <p:spTgt spid="32"/>
                                        </p:tgtEl>
                                        <p:attrNameLst>
                                          <p:attrName>ppt_h</p:attrName>
                                        </p:attrNameLst>
                                      </p:cBhvr>
                                      <p:tavLst>
                                        <p:tav tm="0">
                                          <p:val>
                                            <p:fltVal val="0"/>
                                          </p:val>
                                        </p:tav>
                                        <p:tav tm="100000">
                                          <p:val>
                                            <p:strVal val="#ppt_h"/>
                                          </p:val>
                                        </p:tav>
                                      </p:tavLst>
                                    </p:anim>
                                    <p:animEffect transition="in" filter="fade">
                                      <p:cBhvr>
                                        <p:cTn id="142" dur="1000"/>
                                        <p:tgtEl>
                                          <p:spTgt spid="32"/>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45"/>
                                        </p:tgtEl>
                                        <p:attrNameLst>
                                          <p:attrName>style.visibility</p:attrName>
                                        </p:attrNameLst>
                                      </p:cBhvr>
                                      <p:to>
                                        <p:strVal val="visible"/>
                                      </p:to>
                                    </p:set>
                                    <p:anim calcmode="lin" valueType="num">
                                      <p:cBhvr>
                                        <p:cTn id="147" dur="1000" fill="hold"/>
                                        <p:tgtEl>
                                          <p:spTgt spid="45"/>
                                        </p:tgtEl>
                                        <p:attrNameLst>
                                          <p:attrName>ppt_w</p:attrName>
                                        </p:attrNameLst>
                                      </p:cBhvr>
                                      <p:tavLst>
                                        <p:tav tm="0">
                                          <p:val>
                                            <p:fltVal val="0"/>
                                          </p:val>
                                        </p:tav>
                                        <p:tav tm="100000">
                                          <p:val>
                                            <p:strVal val="#ppt_w"/>
                                          </p:val>
                                        </p:tav>
                                      </p:tavLst>
                                    </p:anim>
                                    <p:anim calcmode="lin" valueType="num">
                                      <p:cBhvr>
                                        <p:cTn id="148" dur="1000" fill="hold"/>
                                        <p:tgtEl>
                                          <p:spTgt spid="45"/>
                                        </p:tgtEl>
                                        <p:attrNameLst>
                                          <p:attrName>ppt_h</p:attrName>
                                        </p:attrNameLst>
                                      </p:cBhvr>
                                      <p:tavLst>
                                        <p:tav tm="0">
                                          <p:val>
                                            <p:fltVal val="0"/>
                                          </p:val>
                                        </p:tav>
                                        <p:tav tm="100000">
                                          <p:val>
                                            <p:strVal val="#ppt_h"/>
                                          </p:val>
                                        </p:tav>
                                      </p:tavLst>
                                    </p:anim>
                                    <p:animEffect transition="in" filter="fade">
                                      <p:cBhvr>
                                        <p:cTn id="149" dur="1000"/>
                                        <p:tgtEl>
                                          <p:spTgt spid="45"/>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27"/>
                                        </p:tgtEl>
                                        <p:attrNameLst>
                                          <p:attrName>style.visibility</p:attrName>
                                        </p:attrNameLst>
                                      </p:cBhvr>
                                      <p:to>
                                        <p:strVal val="visible"/>
                                      </p:to>
                                    </p:set>
                                    <p:anim calcmode="lin" valueType="num">
                                      <p:cBhvr>
                                        <p:cTn id="154" dur="1000" fill="hold"/>
                                        <p:tgtEl>
                                          <p:spTgt spid="27"/>
                                        </p:tgtEl>
                                        <p:attrNameLst>
                                          <p:attrName>ppt_w</p:attrName>
                                        </p:attrNameLst>
                                      </p:cBhvr>
                                      <p:tavLst>
                                        <p:tav tm="0">
                                          <p:val>
                                            <p:fltVal val="0"/>
                                          </p:val>
                                        </p:tav>
                                        <p:tav tm="100000">
                                          <p:val>
                                            <p:strVal val="#ppt_w"/>
                                          </p:val>
                                        </p:tav>
                                      </p:tavLst>
                                    </p:anim>
                                    <p:anim calcmode="lin" valueType="num">
                                      <p:cBhvr>
                                        <p:cTn id="155" dur="1000" fill="hold"/>
                                        <p:tgtEl>
                                          <p:spTgt spid="27"/>
                                        </p:tgtEl>
                                        <p:attrNameLst>
                                          <p:attrName>ppt_h</p:attrName>
                                        </p:attrNameLst>
                                      </p:cBhvr>
                                      <p:tavLst>
                                        <p:tav tm="0">
                                          <p:val>
                                            <p:fltVal val="0"/>
                                          </p:val>
                                        </p:tav>
                                        <p:tav tm="100000">
                                          <p:val>
                                            <p:strVal val="#ppt_h"/>
                                          </p:val>
                                        </p:tav>
                                      </p:tavLst>
                                    </p:anim>
                                    <p:animEffect transition="in" filter="fade">
                                      <p:cBhvr>
                                        <p:cTn id="156" dur="1000"/>
                                        <p:tgtEl>
                                          <p:spTgt spid="27"/>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16" fill="hold" grpId="0" nodeType="clickEffect">
                                  <p:stCondLst>
                                    <p:cond delay="0"/>
                                  </p:stCondLst>
                                  <p:childTnLst>
                                    <p:set>
                                      <p:cBhvr>
                                        <p:cTn id="160" dur="1" fill="hold">
                                          <p:stCondLst>
                                            <p:cond delay="0"/>
                                          </p:stCondLst>
                                        </p:cTn>
                                        <p:tgtEl>
                                          <p:spTgt spid="28"/>
                                        </p:tgtEl>
                                        <p:attrNameLst>
                                          <p:attrName>style.visibility</p:attrName>
                                        </p:attrNameLst>
                                      </p:cBhvr>
                                      <p:to>
                                        <p:strVal val="visible"/>
                                      </p:to>
                                    </p:set>
                                    <p:anim calcmode="lin" valueType="num">
                                      <p:cBhvr>
                                        <p:cTn id="161" dur="1000" fill="hold"/>
                                        <p:tgtEl>
                                          <p:spTgt spid="28"/>
                                        </p:tgtEl>
                                        <p:attrNameLst>
                                          <p:attrName>ppt_w</p:attrName>
                                        </p:attrNameLst>
                                      </p:cBhvr>
                                      <p:tavLst>
                                        <p:tav tm="0">
                                          <p:val>
                                            <p:fltVal val="0"/>
                                          </p:val>
                                        </p:tav>
                                        <p:tav tm="100000">
                                          <p:val>
                                            <p:strVal val="#ppt_w"/>
                                          </p:val>
                                        </p:tav>
                                      </p:tavLst>
                                    </p:anim>
                                    <p:anim calcmode="lin" valueType="num">
                                      <p:cBhvr>
                                        <p:cTn id="162" dur="1000" fill="hold"/>
                                        <p:tgtEl>
                                          <p:spTgt spid="28"/>
                                        </p:tgtEl>
                                        <p:attrNameLst>
                                          <p:attrName>ppt_h</p:attrName>
                                        </p:attrNameLst>
                                      </p:cBhvr>
                                      <p:tavLst>
                                        <p:tav tm="0">
                                          <p:val>
                                            <p:fltVal val="0"/>
                                          </p:val>
                                        </p:tav>
                                        <p:tav tm="100000">
                                          <p:val>
                                            <p:strVal val="#ppt_h"/>
                                          </p:val>
                                        </p:tav>
                                      </p:tavLst>
                                    </p:anim>
                                    <p:animEffect transition="in" filter="fade">
                                      <p:cBhvr>
                                        <p:cTn id="163" dur="1000"/>
                                        <p:tgtEl>
                                          <p:spTgt spid="28"/>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16" fill="hold" grpId="0" nodeType="clickEffect">
                                  <p:stCondLst>
                                    <p:cond delay="0"/>
                                  </p:stCondLst>
                                  <p:childTnLst>
                                    <p:set>
                                      <p:cBhvr>
                                        <p:cTn id="167" dur="1" fill="hold">
                                          <p:stCondLst>
                                            <p:cond delay="0"/>
                                          </p:stCondLst>
                                        </p:cTn>
                                        <p:tgtEl>
                                          <p:spTgt spid="33"/>
                                        </p:tgtEl>
                                        <p:attrNameLst>
                                          <p:attrName>style.visibility</p:attrName>
                                        </p:attrNameLst>
                                      </p:cBhvr>
                                      <p:to>
                                        <p:strVal val="visible"/>
                                      </p:to>
                                    </p:set>
                                    <p:anim calcmode="lin" valueType="num">
                                      <p:cBhvr>
                                        <p:cTn id="168" dur="1000" fill="hold"/>
                                        <p:tgtEl>
                                          <p:spTgt spid="33"/>
                                        </p:tgtEl>
                                        <p:attrNameLst>
                                          <p:attrName>ppt_w</p:attrName>
                                        </p:attrNameLst>
                                      </p:cBhvr>
                                      <p:tavLst>
                                        <p:tav tm="0">
                                          <p:val>
                                            <p:fltVal val="0"/>
                                          </p:val>
                                        </p:tav>
                                        <p:tav tm="100000">
                                          <p:val>
                                            <p:strVal val="#ppt_w"/>
                                          </p:val>
                                        </p:tav>
                                      </p:tavLst>
                                    </p:anim>
                                    <p:anim calcmode="lin" valueType="num">
                                      <p:cBhvr>
                                        <p:cTn id="169" dur="1000" fill="hold"/>
                                        <p:tgtEl>
                                          <p:spTgt spid="33"/>
                                        </p:tgtEl>
                                        <p:attrNameLst>
                                          <p:attrName>ppt_h</p:attrName>
                                        </p:attrNameLst>
                                      </p:cBhvr>
                                      <p:tavLst>
                                        <p:tav tm="0">
                                          <p:val>
                                            <p:fltVal val="0"/>
                                          </p:val>
                                        </p:tav>
                                        <p:tav tm="100000">
                                          <p:val>
                                            <p:strVal val="#ppt_h"/>
                                          </p:val>
                                        </p:tav>
                                      </p:tavLst>
                                    </p:anim>
                                    <p:animEffect transition="in" filter="fade">
                                      <p:cBhvr>
                                        <p:cTn id="170" dur="1000"/>
                                        <p:tgtEl>
                                          <p:spTgt spid="33"/>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16" fill="hold" grpId="0" nodeType="clickEffect">
                                  <p:stCondLst>
                                    <p:cond delay="0"/>
                                  </p:stCondLst>
                                  <p:childTnLst>
                                    <p:set>
                                      <p:cBhvr>
                                        <p:cTn id="174" dur="1" fill="hold">
                                          <p:stCondLst>
                                            <p:cond delay="0"/>
                                          </p:stCondLst>
                                        </p:cTn>
                                        <p:tgtEl>
                                          <p:spTgt spid="41"/>
                                        </p:tgtEl>
                                        <p:attrNameLst>
                                          <p:attrName>style.visibility</p:attrName>
                                        </p:attrNameLst>
                                      </p:cBhvr>
                                      <p:to>
                                        <p:strVal val="visible"/>
                                      </p:to>
                                    </p:set>
                                    <p:anim calcmode="lin" valueType="num">
                                      <p:cBhvr>
                                        <p:cTn id="175" dur="1000" fill="hold"/>
                                        <p:tgtEl>
                                          <p:spTgt spid="41"/>
                                        </p:tgtEl>
                                        <p:attrNameLst>
                                          <p:attrName>ppt_w</p:attrName>
                                        </p:attrNameLst>
                                      </p:cBhvr>
                                      <p:tavLst>
                                        <p:tav tm="0">
                                          <p:val>
                                            <p:fltVal val="0"/>
                                          </p:val>
                                        </p:tav>
                                        <p:tav tm="100000">
                                          <p:val>
                                            <p:strVal val="#ppt_w"/>
                                          </p:val>
                                        </p:tav>
                                      </p:tavLst>
                                    </p:anim>
                                    <p:anim calcmode="lin" valueType="num">
                                      <p:cBhvr>
                                        <p:cTn id="176" dur="1000" fill="hold"/>
                                        <p:tgtEl>
                                          <p:spTgt spid="41"/>
                                        </p:tgtEl>
                                        <p:attrNameLst>
                                          <p:attrName>ppt_h</p:attrName>
                                        </p:attrNameLst>
                                      </p:cBhvr>
                                      <p:tavLst>
                                        <p:tav tm="0">
                                          <p:val>
                                            <p:fltVal val="0"/>
                                          </p:val>
                                        </p:tav>
                                        <p:tav tm="100000">
                                          <p:val>
                                            <p:strVal val="#ppt_h"/>
                                          </p:val>
                                        </p:tav>
                                      </p:tavLst>
                                    </p:anim>
                                    <p:animEffect transition="in" filter="fade">
                                      <p:cBhvr>
                                        <p:cTn id="177" dur="1000"/>
                                        <p:tgtEl>
                                          <p:spTgt spid="41"/>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16" fill="hold" grpId="0" nodeType="clickEffect">
                                  <p:stCondLst>
                                    <p:cond delay="0"/>
                                  </p:stCondLst>
                                  <p:childTnLst>
                                    <p:set>
                                      <p:cBhvr>
                                        <p:cTn id="181" dur="1" fill="hold">
                                          <p:stCondLst>
                                            <p:cond delay="0"/>
                                          </p:stCondLst>
                                        </p:cTn>
                                        <p:tgtEl>
                                          <p:spTgt spid="49"/>
                                        </p:tgtEl>
                                        <p:attrNameLst>
                                          <p:attrName>style.visibility</p:attrName>
                                        </p:attrNameLst>
                                      </p:cBhvr>
                                      <p:to>
                                        <p:strVal val="visible"/>
                                      </p:to>
                                    </p:set>
                                    <p:anim calcmode="lin" valueType="num">
                                      <p:cBhvr>
                                        <p:cTn id="182" dur="1000" fill="hold"/>
                                        <p:tgtEl>
                                          <p:spTgt spid="49"/>
                                        </p:tgtEl>
                                        <p:attrNameLst>
                                          <p:attrName>ppt_w</p:attrName>
                                        </p:attrNameLst>
                                      </p:cBhvr>
                                      <p:tavLst>
                                        <p:tav tm="0">
                                          <p:val>
                                            <p:fltVal val="0"/>
                                          </p:val>
                                        </p:tav>
                                        <p:tav tm="100000">
                                          <p:val>
                                            <p:strVal val="#ppt_w"/>
                                          </p:val>
                                        </p:tav>
                                      </p:tavLst>
                                    </p:anim>
                                    <p:anim calcmode="lin" valueType="num">
                                      <p:cBhvr>
                                        <p:cTn id="183" dur="1000" fill="hold"/>
                                        <p:tgtEl>
                                          <p:spTgt spid="49"/>
                                        </p:tgtEl>
                                        <p:attrNameLst>
                                          <p:attrName>ppt_h</p:attrName>
                                        </p:attrNameLst>
                                      </p:cBhvr>
                                      <p:tavLst>
                                        <p:tav tm="0">
                                          <p:val>
                                            <p:fltVal val="0"/>
                                          </p:val>
                                        </p:tav>
                                        <p:tav tm="100000">
                                          <p:val>
                                            <p:strVal val="#ppt_h"/>
                                          </p:val>
                                        </p:tav>
                                      </p:tavLst>
                                    </p:anim>
                                    <p:animEffect transition="in" filter="fade">
                                      <p:cBhvr>
                                        <p:cTn id="184" dur="1000"/>
                                        <p:tgtEl>
                                          <p:spTgt spid="49"/>
                                        </p:tgtEl>
                                      </p:cBhvr>
                                    </p:animEffect>
                                  </p:childTnLst>
                                </p:cTn>
                              </p:par>
                            </p:childTnLst>
                          </p:cTn>
                        </p:par>
                      </p:childTnLst>
                    </p:cTn>
                  </p:par>
                  <p:par>
                    <p:cTn id="185" fill="hold">
                      <p:stCondLst>
                        <p:cond delay="indefinite"/>
                      </p:stCondLst>
                      <p:childTnLst>
                        <p:par>
                          <p:cTn id="186" fill="hold">
                            <p:stCondLst>
                              <p:cond delay="0"/>
                            </p:stCondLst>
                            <p:childTnLst>
                              <p:par>
                                <p:cTn id="187" presetID="53" presetClass="entr" presetSubtype="16" fill="hold" grpId="0" nodeType="clickEffect">
                                  <p:stCondLst>
                                    <p:cond delay="0"/>
                                  </p:stCondLst>
                                  <p:childTnLst>
                                    <p:set>
                                      <p:cBhvr>
                                        <p:cTn id="188" dur="1" fill="hold">
                                          <p:stCondLst>
                                            <p:cond delay="0"/>
                                          </p:stCondLst>
                                        </p:cTn>
                                        <p:tgtEl>
                                          <p:spTgt spid="37"/>
                                        </p:tgtEl>
                                        <p:attrNameLst>
                                          <p:attrName>style.visibility</p:attrName>
                                        </p:attrNameLst>
                                      </p:cBhvr>
                                      <p:to>
                                        <p:strVal val="visible"/>
                                      </p:to>
                                    </p:set>
                                    <p:anim calcmode="lin" valueType="num">
                                      <p:cBhvr>
                                        <p:cTn id="189" dur="1000" fill="hold"/>
                                        <p:tgtEl>
                                          <p:spTgt spid="37"/>
                                        </p:tgtEl>
                                        <p:attrNameLst>
                                          <p:attrName>ppt_w</p:attrName>
                                        </p:attrNameLst>
                                      </p:cBhvr>
                                      <p:tavLst>
                                        <p:tav tm="0">
                                          <p:val>
                                            <p:fltVal val="0"/>
                                          </p:val>
                                        </p:tav>
                                        <p:tav tm="100000">
                                          <p:val>
                                            <p:strVal val="#ppt_w"/>
                                          </p:val>
                                        </p:tav>
                                      </p:tavLst>
                                    </p:anim>
                                    <p:anim calcmode="lin" valueType="num">
                                      <p:cBhvr>
                                        <p:cTn id="190" dur="1000" fill="hold"/>
                                        <p:tgtEl>
                                          <p:spTgt spid="37"/>
                                        </p:tgtEl>
                                        <p:attrNameLst>
                                          <p:attrName>ppt_h</p:attrName>
                                        </p:attrNameLst>
                                      </p:cBhvr>
                                      <p:tavLst>
                                        <p:tav tm="0">
                                          <p:val>
                                            <p:fltVal val="0"/>
                                          </p:val>
                                        </p:tav>
                                        <p:tav tm="100000">
                                          <p:val>
                                            <p:strVal val="#ppt_h"/>
                                          </p:val>
                                        </p:tav>
                                      </p:tavLst>
                                    </p:anim>
                                    <p:animEffect transition="in" filter="fade">
                                      <p:cBhvr>
                                        <p:cTn id="191" dur="1000"/>
                                        <p:tgtEl>
                                          <p:spTgt spid="37"/>
                                        </p:tgtEl>
                                      </p:cBhvr>
                                    </p:animEffect>
                                  </p:childTnLst>
                                </p:cTn>
                              </p:par>
                            </p:childTnLst>
                          </p:cTn>
                        </p:par>
                      </p:childTnLst>
                    </p:cTn>
                  </p:par>
                  <p:par>
                    <p:cTn id="192" fill="hold">
                      <p:stCondLst>
                        <p:cond delay="indefinite"/>
                      </p:stCondLst>
                      <p:childTnLst>
                        <p:par>
                          <p:cTn id="193" fill="hold">
                            <p:stCondLst>
                              <p:cond delay="0"/>
                            </p:stCondLst>
                            <p:childTnLst>
                              <p:par>
                                <p:cTn id="194" presetID="53" presetClass="entr" presetSubtype="16" fill="hold" grpId="0" nodeType="clickEffect">
                                  <p:stCondLst>
                                    <p:cond delay="0"/>
                                  </p:stCondLst>
                                  <p:childTnLst>
                                    <p:set>
                                      <p:cBhvr>
                                        <p:cTn id="195" dur="1" fill="hold">
                                          <p:stCondLst>
                                            <p:cond delay="0"/>
                                          </p:stCondLst>
                                        </p:cTn>
                                        <p:tgtEl>
                                          <p:spTgt spid="29"/>
                                        </p:tgtEl>
                                        <p:attrNameLst>
                                          <p:attrName>style.visibility</p:attrName>
                                        </p:attrNameLst>
                                      </p:cBhvr>
                                      <p:to>
                                        <p:strVal val="visible"/>
                                      </p:to>
                                    </p:set>
                                    <p:anim calcmode="lin" valueType="num">
                                      <p:cBhvr>
                                        <p:cTn id="196" dur="1000" fill="hold"/>
                                        <p:tgtEl>
                                          <p:spTgt spid="29"/>
                                        </p:tgtEl>
                                        <p:attrNameLst>
                                          <p:attrName>ppt_w</p:attrName>
                                        </p:attrNameLst>
                                      </p:cBhvr>
                                      <p:tavLst>
                                        <p:tav tm="0">
                                          <p:val>
                                            <p:fltVal val="0"/>
                                          </p:val>
                                        </p:tav>
                                        <p:tav tm="100000">
                                          <p:val>
                                            <p:strVal val="#ppt_w"/>
                                          </p:val>
                                        </p:tav>
                                      </p:tavLst>
                                    </p:anim>
                                    <p:anim calcmode="lin" valueType="num">
                                      <p:cBhvr>
                                        <p:cTn id="197" dur="1000" fill="hold"/>
                                        <p:tgtEl>
                                          <p:spTgt spid="29"/>
                                        </p:tgtEl>
                                        <p:attrNameLst>
                                          <p:attrName>ppt_h</p:attrName>
                                        </p:attrNameLst>
                                      </p:cBhvr>
                                      <p:tavLst>
                                        <p:tav tm="0">
                                          <p:val>
                                            <p:fltVal val="0"/>
                                          </p:val>
                                        </p:tav>
                                        <p:tav tm="100000">
                                          <p:val>
                                            <p:strVal val="#ppt_h"/>
                                          </p:val>
                                        </p:tav>
                                      </p:tavLst>
                                    </p:anim>
                                    <p:animEffect transition="in" filter="fade">
                                      <p:cBhvr>
                                        <p:cTn id="198" dur="1000"/>
                                        <p:tgtEl>
                                          <p:spTgt spid="29"/>
                                        </p:tgtEl>
                                      </p:cBhvr>
                                    </p:animEffect>
                                  </p:childTnLst>
                                </p:cTn>
                              </p:par>
                            </p:childTnLst>
                          </p:cTn>
                        </p:par>
                      </p:childTnLst>
                    </p:cTn>
                  </p:par>
                  <p:par>
                    <p:cTn id="199" fill="hold">
                      <p:stCondLst>
                        <p:cond delay="indefinite"/>
                      </p:stCondLst>
                      <p:childTnLst>
                        <p:par>
                          <p:cTn id="200" fill="hold">
                            <p:stCondLst>
                              <p:cond delay="0"/>
                            </p:stCondLst>
                            <p:childTnLst>
                              <p:par>
                                <p:cTn id="201" presetID="53" presetClass="entr" presetSubtype="16" fill="hold" grpId="0" nodeType="clickEffect">
                                  <p:stCondLst>
                                    <p:cond delay="0"/>
                                  </p:stCondLst>
                                  <p:childTnLst>
                                    <p:set>
                                      <p:cBhvr>
                                        <p:cTn id="202" dur="1" fill="hold">
                                          <p:stCondLst>
                                            <p:cond delay="0"/>
                                          </p:stCondLst>
                                        </p:cTn>
                                        <p:tgtEl>
                                          <p:spTgt spid="48"/>
                                        </p:tgtEl>
                                        <p:attrNameLst>
                                          <p:attrName>style.visibility</p:attrName>
                                        </p:attrNameLst>
                                      </p:cBhvr>
                                      <p:to>
                                        <p:strVal val="visible"/>
                                      </p:to>
                                    </p:set>
                                    <p:anim calcmode="lin" valueType="num">
                                      <p:cBhvr>
                                        <p:cTn id="203" dur="1000" fill="hold"/>
                                        <p:tgtEl>
                                          <p:spTgt spid="48"/>
                                        </p:tgtEl>
                                        <p:attrNameLst>
                                          <p:attrName>ppt_w</p:attrName>
                                        </p:attrNameLst>
                                      </p:cBhvr>
                                      <p:tavLst>
                                        <p:tav tm="0">
                                          <p:val>
                                            <p:fltVal val="0"/>
                                          </p:val>
                                        </p:tav>
                                        <p:tav tm="100000">
                                          <p:val>
                                            <p:strVal val="#ppt_w"/>
                                          </p:val>
                                        </p:tav>
                                      </p:tavLst>
                                    </p:anim>
                                    <p:anim calcmode="lin" valueType="num">
                                      <p:cBhvr>
                                        <p:cTn id="204" dur="1000" fill="hold"/>
                                        <p:tgtEl>
                                          <p:spTgt spid="48"/>
                                        </p:tgtEl>
                                        <p:attrNameLst>
                                          <p:attrName>ppt_h</p:attrName>
                                        </p:attrNameLst>
                                      </p:cBhvr>
                                      <p:tavLst>
                                        <p:tav tm="0">
                                          <p:val>
                                            <p:fltVal val="0"/>
                                          </p:val>
                                        </p:tav>
                                        <p:tav tm="100000">
                                          <p:val>
                                            <p:strVal val="#ppt_h"/>
                                          </p:val>
                                        </p:tav>
                                      </p:tavLst>
                                    </p:anim>
                                    <p:animEffect transition="in" filter="fade">
                                      <p:cBhvr>
                                        <p:cTn id="205" dur="1000"/>
                                        <p:tgtEl>
                                          <p:spTgt spid="48"/>
                                        </p:tgtEl>
                                      </p:cBhvr>
                                    </p:animEffect>
                                  </p:childTnLst>
                                </p:cTn>
                              </p:par>
                            </p:childTnLst>
                          </p:cTn>
                        </p:par>
                      </p:childTnLst>
                    </p:cTn>
                  </p:par>
                  <p:par>
                    <p:cTn id="206" fill="hold">
                      <p:stCondLst>
                        <p:cond delay="indefinite"/>
                      </p:stCondLst>
                      <p:childTnLst>
                        <p:par>
                          <p:cTn id="207" fill="hold">
                            <p:stCondLst>
                              <p:cond delay="0"/>
                            </p:stCondLst>
                            <p:childTnLst>
                              <p:par>
                                <p:cTn id="208" presetID="53" presetClass="entr" presetSubtype="16" fill="hold" grpId="0" nodeType="clickEffect">
                                  <p:stCondLst>
                                    <p:cond delay="0"/>
                                  </p:stCondLst>
                                  <p:childTnLst>
                                    <p:set>
                                      <p:cBhvr>
                                        <p:cTn id="209" dur="1" fill="hold">
                                          <p:stCondLst>
                                            <p:cond delay="0"/>
                                          </p:stCondLst>
                                        </p:cTn>
                                        <p:tgtEl>
                                          <p:spTgt spid="30"/>
                                        </p:tgtEl>
                                        <p:attrNameLst>
                                          <p:attrName>style.visibility</p:attrName>
                                        </p:attrNameLst>
                                      </p:cBhvr>
                                      <p:to>
                                        <p:strVal val="visible"/>
                                      </p:to>
                                    </p:set>
                                    <p:anim calcmode="lin" valueType="num">
                                      <p:cBhvr>
                                        <p:cTn id="210" dur="1000" fill="hold"/>
                                        <p:tgtEl>
                                          <p:spTgt spid="30"/>
                                        </p:tgtEl>
                                        <p:attrNameLst>
                                          <p:attrName>ppt_w</p:attrName>
                                        </p:attrNameLst>
                                      </p:cBhvr>
                                      <p:tavLst>
                                        <p:tav tm="0">
                                          <p:val>
                                            <p:fltVal val="0"/>
                                          </p:val>
                                        </p:tav>
                                        <p:tav tm="100000">
                                          <p:val>
                                            <p:strVal val="#ppt_w"/>
                                          </p:val>
                                        </p:tav>
                                      </p:tavLst>
                                    </p:anim>
                                    <p:anim calcmode="lin" valueType="num">
                                      <p:cBhvr>
                                        <p:cTn id="211" dur="1000" fill="hold"/>
                                        <p:tgtEl>
                                          <p:spTgt spid="30"/>
                                        </p:tgtEl>
                                        <p:attrNameLst>
                                          <p:attrName>ppt_h</p:attrName>
                                        </p:attrNameLst>
                                      </p:cBhvr>
                                      <p:tavLst>
                                        <p:tav tm="0">
                                          <p:val>
                                            <p:fltVal val="0"/>
                                          </p:val>
                                        </p:tav>
                                        <p:tav tm="100000">
                                          <p:val>
                                            <p:strVal val="#ppt_h"/>
                                          </p:val>
                                        </p:tav>
                                      </p:tavLst>
                                    </p:anim>
                                    <p:animEffect transition="in" filter="fade">
                                      <p:cBhvr>
                                        <p:cTn id="212" dur="1000"/>
                                        <p:tgtEl>
                                          <p:spTgt spid="30"/>
                                        </p:tgtEl>
                                      </p:cBhvr>
                                    </p:animEffect>
                                  </p:childTnLst>
                                </p:cTn>
                              </p:par>
                            </p:childTnLst>
                          </p:cTn>
                        </p:par>
                      </p:childTnLst>
                    </p:cTn>
                  </p:par>
                  <p:par>
                    <p:cTn id="213" fill="hold">
                      <p:stCondLst>
                        <p:cond delay="indefinite"/>
                      </p:stCondLst>
                      <p:childTnLst>
                        <p:par>
                          <p:cTn id="214" fill="hold">
                            <p:stCondLst>
                              <p:cond delay="0"/>
                            </p:stCondLst>
                            <p:childTnLst>
                              <p:par>
                                <p:cTn id="215" presetID="53" presetClass="entr" presetSubtype="16" fill="hold" grpId="0" nodeType="clickEffect">
                                  <p:stCondLst>
                                    <p:cond delay="0"/>
                                  </p:stCondLst>
                                  <p:childTnLst>
                                    <p:set>
                                      <p:cBhvr>
                                        <p:cTn id="216" dur="1" fill="hold">
                                          <p:stCondLst>
                                            <p:cond delay="0"/>
                                          </p:stCondLst>
                                        </p:cTn>
                                        <p:tgtEl>
                                          <p:spTgt spid="35"/>
                                        </p:tgtEl>
                                        <p:attrNameLst>
                                          <p:attrName>style.visibility</p:attrName>
                                        </p:attrNameLst>
                                      </p:cBhvr>
                                      <p:to>
                                        <p:strVal val="visible"/>
                                      </p:to>
                                    </p:set>
                                    <p:anim calcmode="lin" valueType="num">
                                      <p:cBhvr>
                                        <p:cTn id="217" dur="1000" fill="hold"/>
                                        <p:tgtEl>
                                          <p:spTgt spid="35"/>
                                        </p:tgtEl>
                                        <p:attrNameLst>
                                          <p:attrName>ppt_w</p:attrName>
                                        </p:attrNameLst>
                                      </p:cBhvr>
                                      <p:tavLst>
                                        <p:tav tm="0">
                                          <p:val>
                                            <p:fltVal val="0"/>
                                          </p:val>
                                        </p:tav>
                                        <p:tav tm="100000">
                                          <p:val>
                                            <p:strVal val="#ppt_w"/>
                                          </p:val>
                                        </p:tav>
                                      </p:tavLst>
                                    </p:anim>
                                    <p:anim calcmode="lin" valueType="num">
                                      <p:cBhvr>
                                        <p:cTn id="218" dur="1000" fill="hold"/>
                                        <p:tgtEl>
                                          <p:spTgt spid="35"/>
                                        </p:tgtEl>
                                        <p:attrNameLst>
                                          <p:attrName>ppt_h</p:attrName>
                                        </p:attrNameLst>
                                      </p:cBhvr>
                                      <p:tavLst>
                                        <p:tav tm="0">
                                          <p:val>
                                            <p:fltVal val="0"/>
                                          </p:val>
                                        </p:tav>
                                        <p:tav tm="100000">
                                          <p:val>
                                            <p:strVal val="#ppt_h"/>
                                          </p:val>
                                        </p:tav>
                                      </p:tavLst>
                                    </p:anim>
                                    <p:animEffect transition="in" filter="fade">
                                      <p:cBhvr>
                                        <p:cTn id="219" dur="1000"/>
                                        <p:tgtEl>
                                          <p:spTgt spid="35"/>
                                        </p:tgtEl>
                                      </p:cBhvr>
                                    </p:animEffect>
                                  </p:childTnLst>
                                </p:cTn>
                              </p:par>
                            </p:childTnLst>
                          </p:cTn>
                        </p:par>
                      </p:childTnLst>
                    </p:cTn>
                  </p:par>
                  <p:par>
                    <p:cTn id="220" fill="hold">
                      <p:stCondLst>
                        <p:cond delay="indefinite"/>
                      </p:stCondLst>
                      <p:childTnLst>
                        <p:par>
                          <p:cTn id="221" fill="hold">
                            <p:stCondLst>
                              <p:cond delay="0"/>
                            </p:stCondLst>
                            <p:childTnLst>
                              <p:par>
                                <p:cTn id="222" presetID="53" presetClass="entr" presetSubtype="16" fill="hold" grpId="0" nodeType="clickEffect">
                                  <p:stCondLst>
                                    <p:cond delay="0"/>
                                  </p:stCondLst>
                                  <p:childTnLst>
                                    <p:set>
                                      <p:cBhvr>
                                        <p:cTn id="223" dur="1" fill="hold">
                                          <p:stCondLst>
                                            <p:cond delay="0"/>
                                          </p:stCondLst>
                                        </p:cTn>
                                        <p:tgtEl>
                                          <p:spTgt spid="46"/>
                                        </p:tgtEl>
                                        <p:attrNameLst>
                                          <p:attrName>style.visibility</p:attrName>
                                        </p:attrNameLst>
                                      </p:cBhvr>
                                      <p:to>
                                        <p:strVal val="visible"/>
                                      </p:to>
                                    </p:set>
                                    <p:anim calcmode="lin" valueType="num">
                                      <p:cBhvr>
                                        <p:cTn id="224" dur="1000" fill="hold"/>
                                        <p:tgtEl>
                                          <p:spTgt spid="46"/>
                                        </p:tgtEl>
                                        <p:attrNameLst>
                                          <p:attrName>ppt_w</p:attrName>
                                        </p:attrNameLst>
                                      </p:cBhvr>
                                      <p:tavLst>
                                        <p:tav tm="0">
                                          <p:val>
                                            <p:fltVal val="0"/>
                                          </p:val>
                                        </p:tav>
                                        <p:tav tm="100000">
                                          <p:val>
                                            <p:strVal val="#ppt_w"/>
                                          </p:val>
                                        </p:tav>
                                      </p:tavLst>
                                    </p:anim>
                                    <p:anim calcmode="lin" valueType="num">
                                      <p:cBhvr>
                                        <p:cTn id="225" dur="1000" fill="hold"/>
                                        <p:tgtEl>
                                          <p:spTgt spid="46"/>
                                        </p:tgtEl>
                                        <p:attrNameLst>
                                          <p:attrName>ppt_h</p:attrName>
                                        </p:attrNameLst>
                                      </p:cBhvr>
                                      <p:tavLst>
                                        <p:tav tm="0">
                                          <p:val>
                                            <p:fltVal val="0"/>
                                          </p:val>
                                        </p:tav>
                                        <p:tav tm="100000">
                                          <p:val>
                                            <p:strVal val="#ppt_h"/>
                                          </p:val>
                                        </p:tav>
                                      </p:tavLst>
                                    </p:anim>
                                    <p:animEffect transition="in" filter="fade">
                                      <p:cBhvr>
                                        <p:cTn id="226" dur="1000"/>
                                        <p:tgtEl>
                                          <p:spTgt spid="46"/>
                                        </p:tgtEl>
                                      </p:cBhvr>
                                    </p:animEffect>
                                  </p:childTnLst>
                                </p:cTn>
                              </p:par>
                            </p:childTnLst>
                          </p:cTn>
                        </p:par>
                      </p:childTnLst>
                    </p:cTn>
                  </p:par>
                  <p:par>
                    <p:cTn id="227" fill="hold">
                      <p:stCondLst>
                        <p:cond delay="indefinite"/>
                      </p:stCondLst>
                      <p:childTnLst>
                        <p:par>
                          <p:cTn id="228" fill="hold">
                            <p:stCondLst>
                              <p:cond delay="0"/>
                            </p:stCondLst>
                            <p:childTnLst>
                              <p:par>
                                <p:cTn id="229" presetID="53" presetClass="entr" presetSubtype="16" fill="hold" grpId="0" nodeType="clickEffect">
                                  <p:stCondLst>
                                    <p:cond delay="0"/>
                                  </p:stCondLst>
                                  <p:childTnLst>
                                    <p:set>
                                      <p:cBhvr>
                                        <p:cTn id="230" dur="1" fill="hold">
                                          <p:stCondLst>
                                            <p:cond delay="0"/>
                                          </p:stCondLst>
                                        </p:cTn>
                                        <p:tgtEl>
                                          <p:spTgt spid="36"/>
                                        </p:tgtEl>
                                        <p:attrNameLst>
                                          <p:attrName>style.visibility</p:attrName>
                                        </p:attrNameLst>
                                      </p:cBhvr>
                                      <p:to>
                                        <p:strVal val="visible"/>
                                      </p:to>
                                    </p:set>
                                    <p:anim calcmode="lin" valueType="num">
                                      <p:cBhvr>
                                        <p:cTn id="231" dur="1000" fill="hold"/>
                                        <p:tgtEl>
                                          <p:spTgt spid="36"/>
                                        </p:tgtEl>
                                        <p:attrNameLst>
                                          <p:attrName>ppt_w</p:attrName>
                                        </p:attrNameLst>
                                      </p:cBhvr>
                                      <p:tavLst>
                                        <p:tav tm="0">
                                          <p:val>
                                            <p:fltVal val="0"/>
                                          </p:val>
                                        </p:tav>
                                        <p:tav tm="100000">
                                          <p:val>
                                            <p:strVal val="#ppt_w"/>
                                          </p:val>
                                        </p:tav>
                                      </p:tavLst>
                                    </p:anim>
                                    <p:anim calcmode="lin" valueType="num">
                                      <p:cBhvr>
                                        <p:cTn id="232" dur="1000" fill="hold"/>
                                        <p:tgtEl>
                                          <p:spTgt spid="36"/>
                                        </p:tgtEl>
                                        <p:attrNameLst>
                                          <p:attrName>ppt_h</p:attrName>
                                        </p:attrNameLst>
                                      </p:cBhvr>
                                      <p:tavLst>
                                        <p:tav tm="0">
                                          <p:val>
                                            <p:fltVal val="0"/>
                                          </p:val>
                                        </p:tav>
                                        <p:tav tm="100000">
                                          <p:val>
                                            <p:strVal val="#ppt_h"/>
                                          </p:val>
                                        </p:tav>
                                      </p:tavLst>
                                    </p:anim>
                                    <p:animEffect transition="in" filter="fade">
                                      <p:cBhvr>
                                        <p:cTn id="233" dur="1000"/>
                                        <p:tgtEl>
                                          <p:spTgt spid="36"/>
                                        </p:tgtEl>
                                      </p:cBhvr>
                                    </p:animEffect>
                                  </p:childTnLst>
                                </p:cTn>
                              </p:par>
                            </p:childTnLst>
                          </p:cTn>
                        </p:par>
                      </p:childTnLst>
                    </p:cTn>
                  </p:par>
                  <p:par>
                    <p:cTn id="234" fill="hold">
                      <p:stCondLst>
                        <p:cond delay="indefinite"/>
                      </p:stCondLst>
                      <p:childTnLst>
                        <p:par>
                          <p:cTn id="235" fill="hold">
                            <p:stCondLst>
                              <p:cond delay="0"/>
                            </p:stCondLst>
                            <p:childTnLst>
                              <p:par>
                                <p:cTn id="236" presetID="53" presetClass="entr" presetSubtype="16" fill="hold" grpId="0" nodeType="clickEffect">
                                  <p:stCondLst>
                                    <p:cond delay="0"/>
                                  </p:stCondLst>
                                  <p:childTnLst>
                                    <p:set>
                                      <p:cBhvr>
                                        <p:cTn id="237" dur="1" fill="hold">
                                          <p:stCondLst>
                                            <p:cond delay="0"/>
                                          </p:stCondLst>
                                        </p:cTn>
                                        <p:tgtEl>
                                          <p:spTgt spid="34"/>
                                        </p:tgtEl>
                                        <p:attrNameLst>
                                          <p:attrName>style.visibility</p:attrName>
                                        </p:attrNameLst>
                                      </p:cBhvr>
                                      <p:to>
                                        <p:strVal val="visible"/>
                                      </p:to>
                                    </p:set>
                                    <p:anim calcmode="lin" valueType="num">
                                      <p:cBhvr>
                                        <p:cTn id="238" dur="1000" fill="hold"/>
                                        <p:tgtEl>
                                          <p:spTgt spid="34"/>
                                        </p:tgtEl>
                                        <p:attrNameLst>
                                          <p:attrName>ppt_w</p:attrName>
                                        </p:attrNameLst>
                                      </p:cBhvr>
                                      <p:tavLst>
                                        <p:tav tm="0">
                                          <p:val>
                                            <p:fltVal val="0"/>
                                          </p:val>
                                        </p:tav>
                                        <p:tav tm="100000">
                                          <p:val>
                                            <p:strVal val="#ppt_w"/>
                                          </p:val>
                                        </p:tav>
                                      </p:tavLst>
                                    </p:anim>
                                    <p:anim calcmode="lin" valueType="num">
                                      <p:cBhvr>
                                        <p:cTn id="239" dur="1000" fill="hold"/>
                                        <p:tgtEl>
                                          <p:spTgt spid="34"/>
                                        </p:tgtEl>
                                        <p:attrNameLst>
                                          <p:attrName>ppt_h</p:attrName>
                                        </p:attrNameLst>
                                      </p:cBhvr>
                                      <p:tavLst>
                                        <p:tav tm="0">
                                          <p:val>
                                            <p:fltVal val="0"/>
                                          </p:val>
                                        </p:tav>
                                        <p:tav tm="100000">
                                          <p:val>
                                            <p:strVal val="#ppt_h"/>
                                          </p:val>
                                        </p:tav>
                                      </p:tavLst>
                                    </p:anim>
                                    <p:animEffect transition="in" filter="fade">
                                      <p:cBhvr>
                                        <p:cTn id="240" dur="1000"/>
                                        <p:tgtEl>
                                          <p:spTgt spid="34"/>
                                        </p:tgtEl>
                                      </p:cBhvr>
                                    </p:animEffect>
                                  </p:childTnLst>
                                </p:cTn>
                              </p:par>
                            </p:childTnLst>
                          </p:cTn>
                        </p:par>
                      </p:childTnLst>
                    </p:cTn>
                  </p:par>
                  <p:par>
                    <p:cTn id="241" fill="hold">
                      <p:stCondLst>
                        <p:cond delay="indefinite"/>
                      </p:stCondLst>
                      <p:childTnLst>
                        <p:par>
                          <p:cTn id="242" fill="hold">
                            <p:stCondLst>
                              <p:cond delay="0"/>
                            </p:stCondLst>
                            <p:childTnLst>
                              <p:par>
                                <p:cTn id="243" presetID="53" presetClass="entr" presetSubtype="16" fill="hold" grpId="0" nodeType="clickEffect">
                                  <p:stCondLst>
                                    <p:cond delay="0"/>
                                  </p:stCondLst>
                                  <p:childTnLst>
                                    <p:set>
                                      <p:cBhvr>
                                        <p:cTn id="244" dur="1" fill="hold">
                                          <p:stCondLst>
                                            <p:cond delay="0"/>
                                          </p:stCondLst>
                                        </p:cTn>
                                        <p:tgtEl>
                                          <p:spTgt spid="43"/>
                                        </p:tgtEl>
                                        <p:attrNameLst>
                                          <p:attrName>style.visibility</p:attrName>
                                        </p:attrNameLst>
                                      </p:cBhvr>
                                      <p:to>
                                        <p:strVal val="visible"/>
                                      </p:to>
                                    </p:set>
                                    <p:anim calcmode="lin" valueType="num">
                                      <p:cBhvr>
                                        <p:cTn id="245" dur="1000" fill="hold"/>
                                        <p:tgtEl>
                                          <p:spTgt spid="43"/>
                                        </p:tgtEl>
                                        <p:attrNameLst>
                                          <p:attrName>ppt_w</p:attrName>
                                        </p:attrNameLst>
                                      </p:cBhvr>
                                      <p:tavLst>
                                        <p:tav tm="0">
                                          <p:val>
                                            <p:fltVal val="0"/>
                                          </p:val>
                                        </p:tav>
                                        <p:tav tm="100000">
                                          <p:val>
                                            <p:strVal val="#ppt_w"/>
                                          </p:val>
                                        </p:tav>
                                      </p:tavLst>
                                    </p:anim>
                                    <p:anim calcmode="lin" valueType="num">
                                      <p:cBhvr>
                                        <p:cTn id="246" dur="1000" fill="hold"/>
                                        <p:tgtEl>
                                          <p:spTgt spid="43"/>
                                        </p:tgtEl>
                                        <p:attrNameLst>
                                          <p:attrName>ppt_h</p:attrName>
                                        </p:attrNameLst>
                                      </p:cBhvr>
                                      <p:tavLst>
                                        <p:tav tm="0">
                                          <p:val>
                                            <p:fltVal val="0"/>
                                          </p:val>
                                        </p:tav>
                                        <p:tav tm="100000">
                                          <p:val>
                                            <p:strVal val="#ppt_h"/>
                                          </p:val>
                                        </p:tav>
                                      </p:tavLst>
                                    </p:anim>
                                    <p:animEffect transition="in" filter="fade">
                                      <p:cBhvr>
                                        <p:cTn id="247" dur="1000"/>
                                        <p:tgtEl>
                                          <p:spTgt spid="43"/>
                                        </p:tgtEl>
                                      </p:cBhvr>
                                    </p:animEffect>
                                  </p:childTnLst>
                                </p:cTn>
                              </p:par>
                            </p:childTnLst>
                          </p:cTn>
                        </p:par>
                      </p:childTnLst>
                    </p:cTn>
                  </p:par>
                  <p:par>
                    <p:cTn id="248" fill="hold">
                      <p:stCondLst>
                        <p:cond delay="indefinite"/>
                      </p:stCondLst>
                      <p:childTnLst>
                        <p:par>
                          <p:cTn id="249" fill="hold">
                            <p:stCondLst>
                              <p:cond delay="0"/>
                            </p:stCondLst>
                            <p:childTnLst>
                              <p:par>
                                <p:cTn id="250" presetID="53" presetClass="entr" presetSubtype="16" fill="hold" grpId="0" nodeType="clickEffect">
                                  <p:stCondLst>
                                    <p:cond delay="0"/>
                                  </p:stCondLst>
                                  <p:childTnLst>
                                    <p:set>
                                      <p:cBhvr>
                                        <p:cTn id="251" dur="1" fill="hold">
                                          <p:stCondLst>
                                            <p:cond delay="0"/>
                                          </p:stCondLst>
                                        </p:cTn>
                                        <p:tgtEl>
                                          <p:spTgt spid="38"/>
                                        </p:tgtEl>
                                        <p:attrNameLst>
                                          <p:attrName>style.visibility</p:attrName>
                                        </p:attrNameLst>
                                      </p:cBhvr>
                                      <p:to>
                                        <p:strVal val="visible"/>
                                      </p:to>
                                    </p:set>
                                    <p:anim calcmode="lin" valueType="num">
                                      <p:cBhvr>
                                        <p:cTn id="252" dur="1000" fill="hold"/>
                                        <p:tgtEl>
                                          <p:spTgt spid="38"/>
                                        </p:tgtEl>
                                        <p:attrNameLst>
                                          <p:attrName>ppt_w</p:attrName>
                                        </p:attrNameLst>
                                      </p:cBhvr>
                                      <p:tavLst>
                                        <p:tav tm="0">
                                          <p:val>
                                            <p:fltVal val="0"/>
                                          </p:val>
                                        </p:tav>
                                        <p:tav tm="100000">
                                          <p:val>
                                            <p:strVal val="#ppt_w"/>
                                          </p:val>
                                        </p:tav>
                                      </p:tavLst>
                                    </p:anim>
                                    <p:anim calcmode="lin" valueType="num">
                                      <p:cBhvr>
                                        <p:cTn id="253" dur="1000" fill="hold"/>
                                        <p:tgtEl>
                                          <p:spTgt spid="38"/>
                                        </p:tgtEl>
                                        <p:attrNameLst>
                                          <p:attrName>ppt_h</p:attrName>
                                        </p:attrNameLst>
                                      </p:cBhvr>
                                      <p:tavLst>
                                        <p:tav tm="0">
                                          <p:val>
                                            <p:fltVal val="0"/>
                                          </p:val>
                                        </p:tav>
                                        <p:tav tm="100000">
                                          <p:val>
                                            <p:strVal val="#ppt_h"/>
                                          </p:val>
                                        </p:tav>
                                      </p:tavLst>
                                    </p:anim>
                                    <p:animEffect transition="in" filter="fade">
                                      <p:cBhvr>
                                        <p:cTn id="254" dur="1000"/>
                                        <p:tgtEl>
                                          <p:spTgt spid="38"/>
                                        </p:tgtEl>
                                      </p:cBhvr>
                                    </p:animEffect>
                                  </p:childTnLst>
                                </p:cTn>
                              </p:par>
                            </p:childTnLst>
                          </p:cTn>
                        </p:par>
                      </p:childTnLst>
                    </p:cTn>
                  </p:par>
                  <p:par>
                    <p:cTn id="255" fill="hold">
                      <p:stCondLst>
                        <p:cond delay="indefinite"/>
                      </p:stCondLst>
                      <p:childTnLst>
                        <p:par>
                          <p:cTn id="256" fill="hold">
                            <p:stCondLst>
                              <p:cond delay="0"/>
                            </p:stCondLst>
                            <p:childTnLst>
                              <p:par>
                                <p:cTn id="257" presetID="53" presetClass="entr" presetSubtype="16" fill="hold" grpId="0" nodeType="clickEffect">
                                  <p:stCondLst>
                                    <p:cond delay="0"/>
                                  </p:stCondLst>
                                  <p:childTnLst>
                                    <p:set>
                                      <p:cBhvr>
                                        <p:cTn id="258" dur="1" fill="hold">
                                          <p:stCondLst>
                                            <p:cond delay="0"/>
                                          </p:stCondLst>
                                        </p:cTn>
                                        <p:tgtEl>
                                          <p:spTgt spid="42"/>
                                        </p:tgtEl>
                                        <p:attrNameLst>
                                          <p:attrName>style.visibility</p:attrName>
                                        </p:attrNameLst>
                                      </p:cBhvr>
                                      <p:to>
                                        <p:strVal val="visible"/>
                                      </p:to>
                                    </p:set>
                                    <p:anim calcmode="lin" valueType="num">
                                      <p:cBhvr>
                                        <p:cTn id="259" dur="1000" fill="hold"/>
                                        <p:tgtEl>
                                          <p:spTgt spid="42"/>
                                        </p:tgtEl>
                                        <p:attrNameLst>
                                          <p:attrName>ppt_w</p:attrName>
                                        </p:attrNameLst>
                                      </p:cBhvr>
                                      <p:tavLst>
                                        <p:tav tm="0">
                                          <p:val>
                                            <p:fltVal val="0"/>
                                          </p:val>
                                        </p:tav>
                                        <p:tav tm="100000">
                                          <p:val>
                                            <p:strVal val="#ppt_w"/>
                                          </p:val>
                                        </p:tav>
                                      </p:tavLst>
                                    </p:anim>
                                    <p:anim calcmode="lin" valueType="num">
                                      <p:cBhvr>
                                        <p:cTn id="260" dur="1000" fill="hold"/>
                                        <p:tgtEl>
                                          <p:spTgt spid="42"/>
                                        </p:tgtEl>
                                        <p:attrNameLst>
                                          <p:attrName>ppt_h</p:attrName>
                                        </p:attrNameLst>
                                      </p:cBhvr>
                                      <p:tavLst>
                                        <p:tav tm="0">
                                          <p:val>
                                            <p:fltVal val="0"/>
                                          </p:val>
                                        </p:tav>
                                        <p:tav tm="100000">
                                          <p:val>
                                            <p:strVal val="#ppt_h"/>
                                          </p:val>
                                        </p:tav>
                                      </p:tavLst>
                                    </p:anim>
                                    <p:animEffect transition="in" filter="fade">
                                      <p:cBhvr>
                                        <p:cTn id="261" dur="1000"/>
                                        <p:tgtEl>
                                          <p:spTgt spid="42"/>
                                        </p:tgtEl>
                                      </p:cBhvr>
                                    </p:animEffect>
                                  </p:childTnLst>
                                </p:cTn>
                              </p:par>
                            </p:childTnLst>
                          </p:cTn>
                        </p:par>
                      </p:childTnLst>
                    </p:cTn>
                  </p:par>
                  <p:par>
                    <p:cTn id="262" fill="hold">
                      <p:stCondLst>
                        <p:cond delay="indefinite"/>
                      </p:stCondLst>
                      <p:childTnLst>
                        <p:par>
                          <p:cTn id="263" fill="hold">
                            <p:stCondLst>
                              <p:cond delay="0"/>
                            </p:stCondLst>
                            <p:childTnLst>
                              <p:par>
                                <p:cTn id="264" presetID="53" presetClass="entr" presetSubtype="16" fill="hold" grpId="0" nodeType="clickEffect">
                                  <p:stCondLst>
                                    <p:cond delay="0"/>
                                  </p:stCondLst>
                                  <p:childTnLst>
                                    <p:set>
                                      <p:cBhvr>
                                        <p:cTn id="265" dur="1" fill="hold">
                                          <p:stCondLst>
                                            <p:cond delay="0"/>
                                          </p:stCondLst>
                                        </p:cTn>
                                        <p:tgtEl>
                                          <p:spTgt spid="40"/>
                                        </p:tgtEl>
                                        <p:attrNameLst>
                                          <p:attrName>style.visibility</p:attrName>
                                        </p:attrNameLst>
                                      </p:cBhvr>
                                      <p:to>
                                        <p:strVal val="visible"/>
                                      </p:to>
                                    </p:set>
                                    <p:anim calcmode="lin" valueType="num">
                                      <p:cBhvr>
                                        <p:cTn id="266" dur="1000" fill="hold"/>
                                        <p:tgtEl>
                                          <p:spTgt spid="40"/>
                                        </p:tgtEl>
                                        <p:attrNameLst>
                                          <p:attrName>ppt_w</p:attrName>
                                        </p:attrNameLst>
                                      </p:cBhvr>
                                      <p:tavLst>
                                        <p:tav tm="0">
                                          <p:val>
                                            <p:fltVal val="0"/>
                                          </p:val>
                                        </p:tav>
                                        <p:tav tm="100000">
                                          <p:val>
                                            <p:strVal val="#ppt_w"/>
                                          </p:val>
                                        </p:tav>
                                      </p:tavLst>
                                    </p:anim>
                                    <p:anim calcmode="lin" valueType="num">
                                      <p:cBhvr>
                                        <p:cTn id="267" dur="1000" fill="hold"/>
                                        <p:tgtEl>
                                          <p:spTgt spid="40"/>
                                        </p:tgtEl>
                                        <p:attrNameLst>
                                          <p:attrName>ppt_h</p:attrName>
                                        </p:attrNameLst>
                                      </p:cBhvr>
                                      <p:tavLst>
                                        <p:tav tm="0">
                                          <p:val>
                                            <p:fltVal val="0"/>
                                          </p:val>
                                        </p:tav>
                                        <p:tav tm="100000">
                                          <p:val>
                                            <p:strVal val="#ppt_h"/>
                                          </p:val>
                                        </p:tav>
                                      </p:tavLst>
                                    </p:anim>
                                    <p:animEffect transition="in" filter="fade">
                                      <p:cBhvr>
                                        <p:cTn id="268" dur="1000"/>
                                        <p:tgtEl>
                                          <p:spTgt spid="40"/>
                                        </p:tgtEl>
                                      </p:cBhvr>
                                    </p:animEffect>
                                  </p:childTnLst>
                                </p:cTn>
                              </p:par>
                            </p:childTnLst>
                          </p:cTn>
                        </p:par>
                      </p:childTnLst>
                    </p:cTn>
                  </p:par>
                  <p:par>
                    <p:cTn id="269" fill="hold">
                      <p:stCondLst>
                        <p:cond delay="indefinite"/>
                      </p:stCondLst>
                      <p:childTnLst>
                        <p:par>
                          <p:cTn id="270" fill="hold">
                            <p:stCondLst>
                              <p:cond delay="0"/>
                            </p:stCondLst>
                            <p:childTnLst>
                              <p:par>
                                <p:cTn id="271" presetID="53" presetClass="entr" presetSubtype="16" fill="hold" grpId="0" nodeType="clickEffect">
                                  <p:stCondLst>
                                    <p:cond delay="0"/>
                                  </p:stCondLst>
                                  <p:childTnLst>
                                    <p:set>
                                      <p:cBhvr>
                                        <p:cTn id="272" dur="1" fill="hold">
                                          <p:stCondLst>
                                            <p:cond delay="0"/>
                                          </p:stCondLst>
                                        </p:cTn>
                                        <p:tgtEl>
                                          <p:spTgt spid="47"/>
                                        </p:tgtEl>
                                        <p:attrNameLst>
                                          <p:attrName>style.visibility</p:attrName>
                                        </p:attrNameLst>
                                      </p:cBhvr>
                                      <p:to>
                                        <p:strVal val="visible"/>
                                      </p:to>
                                    </p:set>
                                    <p:anim calcmode="lin" valueType="num">
                                      <p:cBhvr>
                                        <p:cTn id="273" dur="1000" fill="hold"/>
                                        <p:tgtEl>
                                          <p:spTgt spid="47"/>
                                        </p:tgtEl>
                                        <p:attrNameLst>
                                          <p:attrName>ppt_w</p:attrName>
                                        </p:attrNameLst>
                                      </p:cBhvr>
                                      <p:tavLst>
                                        <p:tav tm="0">
                                          <p:val>
                                            <p:fltVal val="0"/>
                                          </p:val>
                                        </p:tav>
                                        <p:tav tm="100000">
                                          <p:val>
                                            <p:strVal val="#ppt_w"/>
                                          </p:val>
                                        </p:tav>
                                      </p:tavLst>
                                    </p:anim>
                                    <p:anim calcmode="lin" valueType="num">
                                      <p:cBhvr>
                                        <p:cTn id="274" dur="1000" fill="hold"/>
                                        <p:tgtEl>
                                          <p:spTgt spid="47"/>
                                        </p:tgtEl>
                                        <p:attrNameLst>
                                          <p:attrName>ppt_h</p:attrName>
                                        </p:attrNameLst>
                                      </p:cBhvr>
                                      <p:tavLst>
                                        <p:tav tm="0">
                                          <p:val>
                                            <p:fltVal val="0"/>
                                          </p:val>
                                        </p:tav>
                                        <p:tav tm="100000">
                                          <p:val>
                                            <p:strVal val="#ppt_h"/>
                                          </p:val>
                                        </p:tav>
                                      </p:tavLst>
                                    </p:anim>
                                    <p:animEffect transition="in" filter="fade">
                                      <p:cBhvr>
                                        <p:cTn id="275" dur="1000"/>
                                        <p:tgtEl>
                                          <p:spTgt spid="47"/>
                                        </p:tgtEl>
                                      </p:cBhvr>
                                    </p:animEffect>
                                  </p:childTnLst>
                                </p:cTn>
                              </p:par>
                            </p:childTnLst>
                          </p:cTn>
                        </p:par>
                      </p:childTnLst>
                    </p:cTn>
                  </p:par>
                  <p:par>
                    <p:cTn id="276" fill="hold">
                      <p:stCondLst>
                        <p:cond delay="indefinite"/>
                      </p:stCondLst>
                      <p:childTnLst>
                        <p:par>
                          <p:cTn id="277" fill="hold">
                            <p:stCondLst>
                              <p:cond delay="0"/>
                            </p:stCondLst>
                            <p:childTnLst>
                              <p:par>
                                <p:cTn id="278" presetID="53" presetClass="entr" presetSubtype="16" fill="hold" grpId="0" nodeType="clickEffect">
                                  <p:stCondLst>
                                    <p:cond delay="0"/>
                                  </p:stCondLst>
                                  <p:childTnLst>
                                    <p:set>
                                      <p:cBhvr>
                                        <p:cTn id="279" dur="1" fill="hold">
                                          <p:stCondLst>
                                            <p:cond delay="0"/>
                                          </p:stCondLst>
                                        </p:cTn>
                                        <p:tgtEl>
                                          <p:spTgt spid="31"/>
                                        </p:tgtEl>
                                        <p:attrNameLst>
                                          <p:attrName>style.visibility</p:attrName>
                                        </p:attrNameLst>
                                      </p:cBhvr>
                                      <p:to>
                                        <p:strVal val="visible"/>
                                      </p:to>
                                    </p:set>
                                    <p:anim calcmode="lin" valueType="num">
                                      <p:cBhvr>
                                        <p:cTn id="280" dur="1000" fill="hold"/>
                                        <p:tgtEl>
                                          <p:spTgt spid="31"/>
                                        </p:tgtEl>
                                        <p:attrNameLst>
                                          <p:attrName>ppt_w</p:attrName>
                                        </p:attrNameLst>
                                      </p:cBhvr>
                                      <p:tavLst>
                                        <p:tav tm="0">
                                          <p:val>
                                            <p:fltVal val="0"/>
                                          </p:val>
                                        </p:tav>
                                        <p:tav tm="100000">
                                          <p:val>
                                            <p:strVal val="#ppt_w"/>
                                          </p:val>
                                        </p:tav>
                                      </p:tavLst>
                                    </p:anim>
                                    <p:anim calcmode="lin" valueType="num">
                                      <p:cBhvr>
                                        <p:cTn id="281" dur="1000" fill="hold"/>
                                        <p:tgtEl>
                                          <p:spTgt spid="31"/>
                                        </p:tgtEl>
                                        <p:attrNameLst>
                                          <p:attrName>ppt_h</p:attrName>
                                        </p:attrNameLst>
                                      </p:cBhvr>
                                      <p:tavLst>
                                        <p:tav tm="0">
                                          <p:val>
                                            <p:fltVal val="0"/>
                                          </p:val>
                                        </p:tav>
                                        <p:tav tm="100000">
                                          <p:val>
                                            <p:strVal val="#ppt_h"/>
                                          </p:val>
                                        </p:tav>
                                      </p:tavLst>
                                    </p:anim>
                                    <p:animEffect transition="in" filter="fade">
                                      <p:cBhvr>
                                        <p:cTn id="282" dur="1000"/>
                                        <p:tgtEl>
                                          <p:spTgt spid="31"/>
                                        </p:tgtEl>
                                      </p:cBhvr>
                                    </p:animEffect>
                                  </p:childTnLst>
                                </p:cTn>
                              </p:par>
                            </p:childTnLst>
                          </p:cTn>
                        </p:par>
                      </p:childTnLst>
                    </p:cTn>
                  </p:par>
                  <p:par>
                    <p:cTn id="283" fill="hold">
                      <p:stCondLst>
                        <p:cond delay="indefinite"/>
                      </p:stCondLst>
                      <p:childTnLst>
                        <p:par>
                          <p:cTn id="284" fill="hold">
                            <p:stCondLst>
                              <p:cond delay="0"/>
                            </p:stCondLst>
                            <p:childTnLst>
                              <p:par>
                                <p:cTn id="285" presetID="53" presetClass="entr" presetSubtype="16" fill="hold" grpId="0" nodeType="clickEffect">
                                  <p:stCondLst>
                                    <p:cond delay="0"/>
                                  </p:stCondLst>
                                  <p:childTnLst>
                                    <p:set>
                                      <p:cBhvr>
                                        <p:cTn id="286" dur="1" fill="hold">
                                          <p:stCondLst>
                                            <p:cond delay="0"/>
                                          </p:stCondLst>
                                        </p:cTn>
                                        <p:tgtEl>
                                          <p:spTgt spid="39"/>
                                        </p:tgtEl>
                                        <p:attrNameLst>
                                          <p:attrName>style.visibility</p:attrName>
                                        </p:attrNameLst>
                                      </p:cBhvr>
                                      <p:to>
                                        <p:strVal val="visible"/>
                                      </p:to>
                                    </p:set>
                                    <p:anim calcmode="lin" valueType="num">
                                      <p:cBhvr>
                                        <p:cTn id="287" dur="1000" fill="hold"/>
                                        <p:tgtEl>
                                          <p:spTgt spid="39"/>
                                        </p:tgtEl>
                                        <p:attrNameLst>
                                          <p:attrName>ppt_w</p:attrName>
                                        </p:attrNameLst>
                                      </p:cBhvr>
                                      <p:tavLst>
                                        <p:tav tm="0">
                                          <p:val>
                                            <p:fltVal val="0"/>
                                          </p:val>
                                        </p:tav>
                                        <p:tav tm="100000">
                                          <p:val>
                                            <p:strVal val="#ppt_w"/>
                                          </p:val>
                                        </p:tav>
                                      </p:tavLst>
                                    </p:anim>
                                    <p:anim calcmode="lin" valueType="num">
                                      <p:cBhvr>
                                        <p:cTn id="288" dur="1000" fill="hold"/>
                                        <p:tgtEl>
                                          <p:spTgt spid="39"/>
                                        </p:tgtEl>
                                        <p:attrNameLst>
                                          <p:attrName>ppt_h</p:attrName>
                                        </p:attrNameLst>
                                      </p:cBhvr>
                                      <p:tavLst>
                                        <p:tav tm="0">
                                          <p:val>
                                            <p:fltVal val="0"/>
                                          </p:val>
                                        </p:tav>
                                        <p:tav tm="100000">
                                          <p:val>
                                            <p:strVal val="#ppt_h"/>
                                          </p:val>
                                        </p:tav>
                                      </p:tavLst>
                                    </p:anim>
                                    <p:animEffect transition="in" filter="fade">
                                      <p:cBhvr>
                                        <p:cTn id="289" dur="1000"/>
                                        <p:tgtEl>
                                          <p:spTgt spid="39"/>
                                        </p:tgtEl>
                                      </p:cBhvr>
                                    </p:animEffect>
                                  </p:childTnLst>
                                </p:cTn>
                              </p:par>
                            </p:childTnLst>
                          </p:cTn>
                        </p:par>
                      </p:childTnLst>
                    </p:cTn>
                  </p:par>
                  <p:par>
                    <p:cTn id="290" fill="hold">
                      <p:stCondLst>
                        <p:cond delay="indefinite"/>
                      </p:stCondLst>
                      <p:childTnLst>
                        <p:par>
                          <p:cTn id="291" fill="hold">
                            <p:stCondLst>
                              <p:cond delay="0"/>
                            </p:stCondLst>
                            <p:childTnLst>
                              <p:par>
                                <p:cTn id="292" presetID="53" presetClass="entr" presetSubtype="16" fill="hold" grpId="0" nodeType="clickEffect">
                                  <p:stCondLst>
                                    <p:cond delay="0"/>
                                  </p:stCondLst>
                                  <p:childTnLst>
                                    <p:set>
                                      <p:cBhvr>
                                        <p:cTn id="293" dur="1" fill="hold">
                                          <p:stCondLst>
                                            <p:cond delay="0"/>
                                          </p:stCondLst>
                                        </p:cTn>
                                        <p:tgtEl>
                                          <p:spTgt spid="44"/>
                                        </p:tgtEl>
                                        <p:attrNameLst>
                                          <p:attrName>style.visibility</p:attrName>
                                        </p:attrNameLst>
                                      </p:cBhvr>
                                      <p:to>
                                        <p:strVal val="visible"/>
                                      </p:to>
                                    </p:set>
                                    <p:anim calcmode="lin" valueType="num">
                                      <p:cBhvr>
                                        <p:cTn id="294" dur="1000" fill="hold"/>
                                        <p:tgtEl>
                                          <p:spTgt spid="44"/>
                                        </p:tgtEl>
                                        <p:attrNameLst>
                                          <p:attrName>ppt_w</p:attrName>
                                        </p:attrNameLst>
                                      </p:cBhvr>
                                      <p:tavLst>
                                        <p:tav tm="0">
                                          <p:val>
                                            <p:fltVal val="0"/>
                                          </p:val>
                                        </p:tav>
                                        <p:tav tm="100000">
                                          <p:val>
                                            <p:strVal val="#ppt_w"/>
                                          </p:val>
                                        </p:tav>
                                      </p:tavLst>
                                    </p:anim>
                                    <p:anim calcmode="lin" valueType="num">
                                      <p:cBhvr>
                                        <p:cTn id="295" dur="1000" fill="hold"/>
                                        <p:tgtEl>
                                          <p:spTgt spid="44"/>
                                        </p:tgtEl>
                                        <p:attrNameLst>
                                          <p:attrName>ppt_h</p:attrName>
                                        </p:attrNameLst>
                                      </p:cBhvr>
                                      <p:tavLst>
                                        <p:tav tm="0">
                                          <p:val>
                                            <p:fltVal val="0"/>
                                          </p:val>
                                        </p:tav>
                                        <p:tav tm="100000">
                                          <p:val>
                                            <p:strVal val="#ppt_h"/>
                                          </p:val>
                                        </p:tav>
                                      </p:tavLst>
                                    </p:anim>
                                    <p:animEffect transition="in" filter="fade">
                                      <p:cBhvr>
                                        <p:cTn id="296"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animBg="1"/>
      <p:bldP spid="12" grpId="0"/>
      <p:bldP spid="13" grpId="0"/>
      <p:bldP spid="14" grpId="0"/>
      <p:bldP spid="15" grpId="0"/>
      <p:bldP spid="16" grpId="0"/>
      <p:bldP spid="17" grpId="0"/>
      <p:bldP spid="18" grpId="0"/>
      <p:bldP spid="19" grpId="0"/>
      <p:bldP spid="20" grpId="0"/>
      <p:bldP spid="21" grpId="0"/>
      <p:bldP spid="22" grpId="0"/>
      <p:bldP spid="23" grpId="0"/>
      <p:bldP spid="24"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1" grpId="0"/>
      <p:bldP spid="52" grpId="0"/>
      <p:bldP spid="53" grpId="0"/>
      <p:bldP spid="5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F48AEA5-85AC-4401-9C20-D372D1C3B9F0}"/>
              </a:ext>
            </a:extLst>
          </p:cNvPr>
          <p:cNvSpPr txBox="1"/>
          <p:nvPr/>
        </p:nvSpPr>
        <p:spPr>
          <a:xfrm>
            <a:off x="4598632" y="35512"/>
            <a:ext cx="3009534" cy="307777"/>
          </a:xfrm>
          <a:prstGeom prst="rect">
            <a:avLst/>
          </a:prstGeom>
          <a:noFill/>
          <a:ln w="28575">
            <a:solidFill>
              <a:schemeClr val="tx1"/>
            </a:solidFill>
          </a:ln>
        </p:spPr>
        <p:txBody>
          <a:bodyPr wrap="square" rtlCol="0">
            <a:spAutoFit/>
          </a:bodyPr>
          <a:lstStyle/>
          <a:p>
            <a:pPr algn="ctr"/>
            <a:r>
              <a:rPr lang="en-US" sz="1400" b="1" dirty="0"/>
              <a:t>Confusion of the Delusion Conclusion</a:t>
            </a:r>
          </a:p>
        </p:txBody>
      </p:sp>
      <p:sp>
        <p:nvSpPr>
          <p:cNvPr id="4" name="TextBox 3">
            <a:extLst>
              <a:ext uri="{FF2B5EF4-FFF2-40B4-BE49-F238E27FC236}">
                <a16:creationId xmlns:a16="http://schemas.microsoft.com/office/drawing/2014/main" id="{9017FA64-07E8-48F5-9DC8-CEEF10F4F616}"/>
              </a:ext>
            </a:extLst>
          </p:cNvPr>
          <p:cNvSpPr txBox="1"/>
          <p:nvPr/>
        </p:nvSpPr>
        <p:spPr>
          <a:xfrm>
            <a:off x="95250" y="471736"/>
            <a:ext cx="12091393"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There are SCRIPTURAL CLUES that we are deep into the latter times, drawing closer to the last days – the Tribulation!</a:t>
            </a:r>
          </a:p>
        </p:txBody>
      </p:sp>
      <p:sp>
        <p:nvSpPr>
          <p:cNvPr id="5" name="TextBox 4">
            <a:extLst>
              <a:ext uri="{FF2B5EF4-FFF2-40B4-BE49-F238E27FC236}">
                <a16:creationId xmlns:a16="http://schemas.microsoft.com/office/drawing/2014/main" id="{CDAC640E-35EA-40F7-8E9B-16FE9DE1C7D3}"/>
              </a:ext>
            </a:extLst>
          </p:cNvPr>
          <p:cNvSpPr txBox="1"/>
          <p:nvPr/>
        </p:nvSpPr>
        <p:spPr>
          <a:xfrm>
            <a:off x="318979" y="742590"/>
            <a:ext cx="11621385"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Read the following scriptures and then just ‘look around’ – we see this falling away falling away more than ever before!</a:t>
            </a:r>
          </a:p>
        </p:txBody>
      </p:sp>
      <p:sp>
        <p:nvSpPr>
          <p:cNvPr id="6" name="TextBox 5">
            <a:extLst>
              <a:ext uri="{FF2B5EF4-FFF2-40B4-BE49-F238E27FC236}">
                <a16:creationId xmlns:a16="http://schemas.microsoft.com/office/drawing/2014/main" id="{C8DAA814-5887-4F2C-A0A9-6E3A2E331A94}"/>
              </a:ext>
            </a:extLst>
          </p:cNvPr>
          <p:cNvSpPr txBox="1"/>
          <p:nvPr/>
        </p:nvSpPr>
        <p:spPr>
          <a:xfrm>
            <a:off x="-17762" y="1733547"/>
            <a:ext cx="1639975" cy="523220"/>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I Timothy</a:t>
            </a:r>
          </a:p>
          <a:p>
            <a:pPr algn="ctr"/>
            <a:r>
              <a:rPr lang="en-US" sz="1400" b="1" dirty="0">
                <a:solidFill>
                  <a:srgbClr val="FF0000"/>
                </a:solidFill>
                <a:latin typeface="Times New Roman" panose="02020603050405020304" pitchFamily="18" charset="0"/>
                <a:cs typeface="Times New Roman" panose="02020603050405020304" pitchFamily="18" charset="0"/>
              </a:rPr>
              <a:t>4:1-3,7</a:t>
            </a:r>
          </a:p>
        </p:txBody>
      </p:sp>
      <p:sp>
        <p:nvSpPr>
          <p:cNvPr id="8" name="TextBox 7">
            <a:extLst>
              <a:ext uri="{FF2B5EF4-FFF2-40B4-BE49-F238E27FC236}">
                <a16:creationId xmlns:a16="http://schemas.microsoft.com/office/drawing/2014/main" id="{B4FEA59F-07B5-40AC-8281-ECC730500D24}"/>
              </a:ext>
            </a:extLst>
          </p:cNvPr>
          <p:cNvSpPr txBox="1"/>
          <p:nvPr/>
        </p:nvSpPr>
        <p:spPr>
          <a:xfrm>
            <a:off x="-17762" y="3135942"/>
            <a:ext cx="1574714" cy="523220"/>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I Timothy </a:t>
            </a:r>
          </a:p>
          <a:p>
            <a:pPr algn="ctr"/>
            <a:r>
              <a:rPr lang="en-US" sz="1400" b="1" dirty="0">
                <a:solidFill>
                  <a:srgbClr val="FF0000"/>
                </a:solidFill>
                <a:latin typeface="Times New Roman" panose="02020603050405020304" pitchFamily="18" charset="0"/>
                <a:cs typeface="Times New Roman" panose="02020603050405020304" pitchFamily="18" charset="0"/>
              </a:rPr>
              <a:t>5:12,14,15</a:t>
            </a:r>
          </a:p>
        </p:txBody>
      </p:sp>
      <p:sp>
        <p:nvSpPr>
          <p:cNvPr id="9" name="TextBox 8">
            <a:extLst>
              <a:ext uri="{FF2B5EF4-FFF2-40B4-BE49-F238E27FC236}">
                <a16:creationId xmlns:a16="http://schemas.microsoft.com/office/drawing/2014/main" id="{646EA8B4-07C5-4713-869A-64A605DE5D62}"/>
              </a:ext>
            </a:extLst>
          </p:cNvPr>
          <p:cNvSpPr txBox="1"/>
          <p:nvPr/>
        </p:nvSpPr>
        <p:spPr>
          <a:xfrm>
            <a:off x="-17762" y="4139175"/>
            <a:ext cx="1574714" cy="523220"/>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I Timothy </a:t>
            </a:r>
          </a:p>
          <a:p>
            <a:pPr algn="ctr"/>
            <a:r>
              <a:rPr lang="en-US" sz="1400" b="1" dirty="0">
                <a:solidFill>
                  <a:srgbClr val="FF0000"/>
                </a:solidFill>
                <a:latin typeface="Times New Roman" panose="02020603050405020304" pitchFamily="18" charset="0"/>
                <a:cs typeface="Times New Roman" panose="02020603050405020304" pitchFamily="18" charset="0"/>
              </a:rPr>
              <a:t>6:3-5</a:t>
            </a:r>
          </a:p>
        </p:txBody>
      </p:sp>
      <p:sp>
        <p:nvSpPr>
          <p:cNvPr id="10" name="TextBox 9">
            <a:extLst>
              <a:ext uri="{FF2B5EF4-FFF2-40B4-BE49-F238E27FC236}">
                <a16:creationId xmlns:a16="http://schemas.microsoft.com/office/drawing/2014/main" id="{C4FF668B-E4E8-4310-A01F-567E9CA4C82B}"/>
              </a:ext>
            </a:extLst>
          </p:cNvPr>
          <p:cNvSpPr txBox="1"/>
          <p:nvPr/>
        </p:nvSpPr>
        <p:spPr>
          <a:xfrm>
            <a:off x="-97613" y="5248056"/>
            <a:ext cx="1628611" cy="523220"/>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I Timothy </a:t>
            </a:r>
          </a:p>
          <a:p>
            <a:pPr algn="ctr"/>
            <a:r>
              <a:rPr lang="en-US" sz="1400" b="1" dirty="0">
                <a:solidFill>
                  <a:srgbClr val="FF0000"/>
                </a:solidFill>
                <a:latin typeface="Times New Roman" panose="02020603050405020304" pitchFamily="18" charset="0"/>
                <a:cs typeface="Times New Roman" panose="02020603050405020304" pitchFamily="18" charset="0"/>
              </a:rPr>
              <a:t>6:9,10</a:t>
            </a:r>
          </a:p>
        </p:txBody>
      </p:sp>
      <p:sp>
        <p:nvSpPr>
          <p:cNvPr id="11" name="TextBox 10">
            <a:extLst>
              <a:ext uri="{FF2B5EF4-FFF2-40B4-BE49-F238E27FC236}">
                <a16:creationId xmlns:a16="http://schemas.microsoft.com/office/drawing/2014/main" id="{A1DA0944-0798-404E-A0F0-70E7784BA8B5}"/>
              </a:ext>
            </a:extLst>
          </p:cNvPr>
          <p:cNvSpPr txBox="1"/>
          <p:nvPr/>
        </p:nvSpPr>
        <p:spPr>
          <a:xfrm>
            <a:off x="-71659" y="6078339"/>
            <a:ext cx="1628611" cy="523220"/>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I Timothy </a:t>
            </a:r>
          </a:p>
          <a:p>
            <a:pPr algn="ctr"/>
            <a:r>
              <a:rPr lang="en-US" sz="1400" b="1" dirty="0">
                <a:solidFill>
                  <a:srgbClr val="FF0000"/>
                </a:solidFill>
                <a:latin typeface="Times New Roman" panose="02020603050405020304" pitchFamily="18" charset="0"/>
                <a:cs typeface="Times New Roman" panose="02020603050405020304" pitchFamily="18" charset="0"/>
              </a:rPr>
              <a:t>6:20,21</a:t>
            </a:r>
          </a:p>
        </p:txBody>
      </p:sp>
      <p:sp>
        <p:nvSpPr>
          <p:cNvPr id="12" name="TextBox 11">
            <a:extLst>
              <a:ext uri="{FF2B5EF4-FFF2-40B4-BE49-F238E27FC236}">
                <a16:creationId xmlns:a16="http://schemas.microsoft.com/office/drawing/2014/main" id="{76EA3A7C-5C9C-4541-8CA7-177CA107F1E6}"/>
              </a:ext>
            </a:extLst>
          </p:cNvPr>
          <p:cNvSpPr txBox="1"/>
          <p:nvPr/>
        </p:nvSpPr>
        <p:spPr>
          <a:xfrm>
            <a:off x="1530998" y="1140994"/>
            <a:ext cx="10314159" cy="1754326"/>
          </a:xfrm>
          <a:prstGeom prst="rect">
            <a:avLst/>
          </a:prstGeom>
          <a:noFill/>
        </p:spPr>
        <p:txBody>
          <a:bodyPr wrap="square" rtlCol="0">
            <a:spAutoFit/>
          </a:bodyPr>
          <a:lstStyle/>
          <a:p>
            <a:pPr algn="just"/>
            <a:r>
              <a:rPr lang="en-US" b="1" i="1" dirty="0">
                <a:solidFill>
                  <a:srgbClr val="CC6600"/>
                </a:solidFill>
                <a:latin typeface="Times New Roman" panose="02020603050405020304" pitchFamily="18" charset="0"/>
                <a:cs typeface="Times New Roman" panose="02020603050405020304" pitchFamily="18" charset="0"/>
              </a:rPr>
              <a:t>Now the Spirit speaketh expressly, that in the latter times some shall depart from the faith, giving heed to seducing spirits, and doctrines of devils; Speaking lies in hypocrisy; having their conscience seared with a hot iron; Forbidding to marry, and commanding to abstain from meats, which God hath created to be received with thanksgiving of them which believe and know the truth.  For every creature of God is good, and nothing to be refused, if it be received with thanksgiving:   </a:t>
            </a:r>
            <a:r>
              <a:rPr lang="en-US" dirty="0">
                <a:latin typeface="Times New Roman" panose="02020603050405020304" pitchFamily="18" charset="0"/>
                <a:cs typeface="Times New Roman" panose="02020603050405020304" pitchFamily="18" charset="0"/>
              </a:rPr>
              <a:t>(</a:t>
            </a:r>
            <a:r>
              <a:rPr lang="en-US" b="1" dirty="0">
                <a:solidFill>
                  <a:srgbClr val="FF0000"/>
                </a:solidFill>
                <a:latin typeface="Times New Roman" panose="02020603050405020304" pitchFamily="18" charset="0"/>
                <a:cs typeface="Times New Roman" panose="02020603050405020304" pitchFamily="18" charset="0"/>
              </a:rPr>
              <a:t>7</a:t>
            </a:r>
            <a:r>
              <a:rPr lang="en-US" dirty="0">
                <a:latin typeface="Times New Roman" panose="02020603050405020304" pitchFamily="18" charset="0"/>
                <a:cs typeface="Times New Roman" panose="02020603050405020304" pitchFamily="18" charset="0"/>
              </a:rPr>
              <a:t>) </a:t>
            </a:r>
            <a:r>
              <a:rPr lang="en-US" b="1" i="1" dirty="0">
                <a:solidFill>
                  <a:srgbClr val="CC6600"/>
                </a:solidFill>
                <a:latin typeface="Times New Roman" panose="02020603050405020304" pitchFamily="18" charset="0"/>
                <a:cs typeface="Times New Roman" panose="02020603050405020304" pitchFamily="18" charset="0"/>
              </a:rPr>
              <a:t>But refuse profane and old wives' fables, and exercise thyself rather unto godliness. </a:t>
            </a:r>
          </a:p>
        </p:txBody>
      </p:sp>
      <p:sp>
        <p:nvSpPr>
          <p:cNvPr id="13" name="TextBox 12">
            <a:extLst>
              <a:ext uri="{FF2B5EF4-FFF2-40B4-BE49-F238E27FC236}">
                <a16:creationId xmlns:a16="http://schemas.microsoft.com/office/drawing/2014/main" id="{8219E988-C04A-48A6-889B-A1A3B1F78A6B}"/>
              </a:ext>
            </a:extLst>
          </p:cNvPr>
          <p:cNvSpPr txBox="1"/>
          <p:nvPr/>
        </p:nvSpPr>
        <p:spPr>
          <a:xfrm>
            <a:off x="1429406" y="2887611"/>
            <a:ext cx="10126368" cy="923330"/>
          </a:xfrm>
          <a:prstGeom prst="rect">
            <a:avLst/>
          </a:prstGeom>
          <a:noFill/>
        </p:spPr>
        <p:txBody>
          <a:bodyPr wrap="square" rtlCol="0">
            <a:spAutoFit/>
          </a:bodyPr>
          <a:lstStyle/>
          <a:p>
            <a:pPr algn="just"/>
            <a:r>
              <a:rPr lang="en-US" b="1" i="1" dirty="0">
                <a:solidFill>
                  <a:srgbClr val="CC6600"/>
                </a:solidFill>
                <a:latin typeface="Times New Roman" panose="02020603050405020304" pitchFamily="18" charset="0"/>
                <a:cs typeface="Times New Roman" panose="02020603050405020304" pitchFamily="18" charset="0"/>
              </a:rPr>
              <a:t>Having damnation, because they have cast off their first faith. I will therefore that the younger women marry, bear children, guide the house, give none occasion to the adversary to speak reproachfully. For some are already turned aside after Satan. </a:t>
            </a:r>
          </a:p>
        </p:txBody>
      </p:sp>
      <p:sp>
        <p:nvSpPr>
          <p:cNvPr id="14" name="TextBox 13">
            <a:extLst>
              <a:ext uri="{FF2B5EF4-FFF2-40B4-BE49-F238E27FC236}">
                <a16:creationId xmlns:a16="http://schemas.microsoft.com/office/drawing/2014/main" id="{F726B44C-CAC8-4398-8BE6-3F7D26DBBC07}"/>
              </a:ext>
            </a:extLst>
          </p:cNvPr>
          <p:cNvSpPr txBox="1"/>
          <p:nvPr/>
        </p:nvSpPr>
        <p:spPr>
          <a:xfrm>
            <a:off x="1433384" y="3809333"/>
            <a:ext cx="10610979" cy="1200329"/>
          </a:xfrm>
          <a:prstGeom prst="rect">
            <a:avLst/>
          </a:prstGeom>
          <a:noFill/>
        </p:spPr>
        <p:txBody>
          <a:bodyPr wrap="square" rtlCol="0">
            <a:spAutoFit/>
          </a:bodyPr>
          <a:lstStyle/>
          <a:p>
            <a:pPr algn="just"/>
            <a:r>
              <a:rPr lang="en-US" b="1" i="1" dirty="0">
                <a:solidFill>
                  <a:srgbClr val="CC6600"/>
                </a:solidFill>
                <a:latin typeface="Times New Roman" panose="02020603050405020304" pitchFamily="18" charset="0"/>
                <a:cs typeface="Times New Roman" panose="02020603050405020304" pitchFamily="18" charset="0"/>
              </a:rPr>
              <a:t>If any man teach otherwise, and consent not to wholesome words, even the words of our Lord Jesus Christ, and to the doctrine which is according to godliness; He is proud, knowing nothing, but doting about questions and strifes of words, whereof cometh envy, strife, railings, evil surmisings,  Perverse disputings of men of corrupt minds, and destitute of the truth, supposing that gain is godliness: from such withdraw thyself.</a:t>
            </a:r>
          </a:p>
        </p:txBody>
      </p:sp>
      <p:sp>
        <p:nvSpPr>
          <p:cNvPr id="15" name="TextBox 14">
            <a:extLst>
              <a:ext uri="{FF2B5EF4-FFF2-40B4-BE49-F238E27FC236}">
                <a16:creationId xmlns:a16="http://schemas.microsoft.com/office/drawing/2014/main" id="{24790A12-7656-4F2F-9B15-EEA0BE6DD8BD}"/>
              </a:ext>
            </a:extLst>
          </p:cNvPr>
          <p:cNvSpPr txBox="1"/>
          <p:nvPr/>
        </p:nvSpPr>
        <p:spPr>
          <a:xfrm>
            <a:off x="1433384" y="5030119"/>
            <a:ext cx="10348960" cy="923330"/>
          </a:xfrm>
          <a:prstGeom prst="rect">
            <a:avLst/>
          </a:prstGeom>
          <a:noFill/>
        </p:spPr>
        <p:txBody>
          <a:bodyPr wrap="square" rtlCol="0">
            <a:spAutoFit/>
          </a:bodyPr>
          <a:lstStyle/>
          <a:p>
            <a:pPr algn="just"/>
            <a:r>
              <a:rPr lang="en-US" b="1" i="1" dirty="0">
                <a:solidFill>
                  <a:srgbClr val="CC6600"/>
                </a:solidFill>
                <a:latin typeface="Times New Roman" panose="02020603050405020304" pitchFamily="18" charset="0"/>
                <a:cs typeface="Times New Roman" panose="02020603050405020304" pitchFamily="18" charset="0"/>
              </a:rPr>
              <a:t>But they that will be rich fall into temptation and a snare, and into many foolish and hurtful lusts, which drown men in destruction and perdition. For the love of money is the root of all evil: which while some coveted after, they have erred from the faith, and pierced themselves through with many sorrows.</a:t>
            </a:r>
          </a:p>
        </p:txBody>
      </p:sp>
      <p:sp>
        <p:nvSpPr>
          <p:cNvPr id="16" name="TextBox 15">
            <a:extLst>
              <a:ext uri="{FF2B5EF4-FFF2-40B4-BE49-F238E27FC236}">
                <a16:creationId xmlns:a16="http://schemas.microsoft.com/office/drawing/2014/main" id="{39931E45-DF70-43F8-A541-734F8553F760}"/>
              </a:ext>
            </a:extLst>
          </p:cNvPr>
          <p:cNvSpPr txBox="1"/>
          <p:nvPr/>
        </p:nvSpPr>
        <p:spPr>
          <a:xfrm>
            <a:off x="1433384" y="6006628"/>
            <a:ext cx="10514360" cy="646331"/>
          </a:xfrm>
          <a:prstGeom prst="rect">
            <a:avLst/>
          </a:prstGeom>
          <a:noFill/>
        </p:spPr>
        <p:txBody>
          <a:bodyPr wrap="square" rtlCol="0">
            <a:spAutoFit/>
          </a:bodyPr>
          <a:lstStyle/>
          <a:p>
            <a:pPr algn="just"/>
            <a:r>
              <a:rPr lang="en-US" b="1" i="1" dirty="0">
                <a:solidFill>
                  <a:srgbClr val="CC6600"/>
                </a:solidFill>
                <a:latin typeface="Times New Roman" panose="02020603050405020304" pitchFamily="18" charset="0"/>
                <a:cs typeface="Times New Roman" panose="02020603050405020304" pitchFamily="18" charset="0"/>
              </a:rPr>
              <a:t>O Timothy, keep that which is committed to thy trust, avoiding profane and vain babblings, and oppositions of science falsely so called: Which some professing have erred concerning the faith. Grace be with thee. Amen</a:t>
            </a:r>
          </a:p>
        </p:txBody>
      </p:sp>
    </p:spTree>
    <p:extLst>
      <p:ext uri="{BB962C8B-B14F-4D97-AF65-F5344CB8AC3E}">
        <p14:creationId xmlns:p14="http://schemas.microsoft.com/office/powerpoint/2010/main" val="22558368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Effect transition="in" filter="fade">
                                      <p:cBhvr>
                                        <p:cTn id="14" dur="1000"/>
                                        <p:tgtEl>
                                          <p:spTgt spid="6"/>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125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Effect transition="in" filter="fade">
                                      <p:cBhvr>
                                        <p:cTn id="25" dur="1000"/>
                                        <p:tgtEl>
                                          <p:spTgt spid="8"/>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125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1000" fill="hold"/>
                                        <p:tgtEl>
                                          <p:spTgt spid="9"/>
                                        </p:tgtEl>
                                        <p:attrNameLst>
                                          <p:attrName>ppt_w</p:attrName>
                                        </p:attrNameLst>
                                      </p:cBhvr>
                                      <p:tavLst>
                                        <p:tav tm="0">
                                          <p:val>
                                            <p:fltVal val="0"/>
                                          </p:val>
                                        </p:tav>
                                        <p:tav tm="100000">
                                          <p:val>
                                            <p:strVal val="#ppt_w"/>
                                          </p:val>
                                        </p:tav>
                                      </p:tavLst>
                                    </p:anim>
                                    <p:anim calcmode="lin" valueType="num">
                                      <p:cBhvr>
                                        <p:cTn id="35" dur="1000" fill="hold"/>
                                        <p:tgtEl>
                                          <p:spTgt spid="9"/>
                                        </p:tgtEl>
                                        <p:attrNameLst>
                                          <p:attrName>ppt_h</p:attrName>
                                        </p:attrNameLst>
                                      </p:cBhvr>
                                      <p:tavLst>
                                        <p:tav tm="0">
                                          <p:val>
                                            <p:fltVal val="0"/>
                                          </p:val>
                                        </p:tav>
                                        <p:tav tm="100000">
                                          <p:val>
                                            <p:strVal val="#ppt_h"/>
                                          </p:val>
                                        </p:tav>
                                      </p:tavLst>
                                    </p:anim>
                                    <p:animEffect transition="in" filter="fade">
                                      <p:cBhvr>
                                        <p:cTn id="36" dur="1000"/>
                                        <p:tgtEl>
                                          <p:spTgt spid="9"/>
                                        </p:tgtEl>
                                      </p:cBhvr>
                                    </p:animEffect>
                                  </p:childTnLst>
                                </p:cTn>
                              </p:par>
                            </p:childTnLst>
                          </p:cTn>
                        </p:par>
                        <p:par>
                          <p:cTn id="37" fill="hold">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125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1000" fill="hold"/>
                                        <p:tgtEl>
                                          <p:spTgt spid="10"/>
                                        </p:tgtEl>
                                        <p:attrNameLst>
                                          <p:attrName>ppt_w</p:attrName>
                                        </p:attrNameLst>
                                      </p:cBhvr>
                                      <p:tavLst>
                                        <p:tav tm="0">
                                          <p:val>
                                            <p:fltVal val="0"/>
                                          </p:val>
                                        </p:tav>
                                        <p:tav tm="100000">
                                          <p:val>
                                            <p:strVal val="#ppt_w"/>
                                          </p:val>
                                        </p:tav>
                                      </p:tavLst>
                                    </p:anim>
                                    <p:anim calcmode="lin" valueType="num">
                                      <p:cBhvr>
                                        <p:cTn id="46" dur="1000" fill="hold"/>
                                        <p:tgtEl>
                                          <p:spTgt spid="10"/>
                                        </p:tgtEl>
                                        <p:attrNameLst>
                                          <p:attrName>ppt_h</p:attrName>
                                        </p:attrNameLst>
                                      </p:cBhvr>
                                      <p:tavLst>
                                        <p:tav tm="0">
                                          <p:val>
                                            <p:fltVal val="0"/>
                                          </p:val>
                                        </p:tav>
                                        <p:tav tm="100000">
                                          <p:val>
                                            <p:strVal val="#ppt_h"/>
                                          </p:val>
                                        </p:tav>
                                      </p:tavLst>
                                    </p:anim>
                                    <p:animEffect transition="in" filter="fade">
                                      <p:cBhvr>
                                        <p:cTn id="47" dur="1000"/>
                                        <p:tgtEl>
                                          <p:spTgt spid="10"/>
                                        </p:tgtEl>
                                      </p:cBhvr>
                                    </p:animEffect>
                                  </p:childTnLst>
                                </p:cTn>
                              </p:par>
                            </p:childTnLst>
                          </p:cTn>
                        </p:par>
                        <p:par>
                          <p:cTn id="48" fill="hold">
                            <p:stCondLst>
                              <p:cond delay="1000"/>
                            </p:stCondLst>
                            <p:childTnLst>
                              <p:par>
                                <p:cTn id="49" presetID="22" presetClass="entr" presetSubtype="8"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125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Effect transition="in" filter="fade">
                                      <p:cBhvr>
                                        <p:cTn id="58" dur="1000"/>
                                        <p:tgtEl>
                                          <p:spTgt spid="11"/>
                                        </p:tgtEl>
                                      </p:cBhvr>
                                    </p:animEffect>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left)">
                                      <p:cBhvr>
                                        <p:cTn id="62" dur="1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2" grpId="0"/>
      <p:bldP spid="13"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F48AEA5-85AC-4401-9C20-D372D1C3B9F0}"/>
              </a:ext>
            </a:extLst>
          </p:cNvPr>
          <p:cNvSpPr txBox="1"/>
          <p:nvPr/>
        </p:nvSpPr>
        <p:spPr>
          <a:xfrm>
            <a:off x="4598632" y="35512"/>
            <a:ext cx="3009534" cy="307777"/>
          </a:xfrm>
          <a:prstGeom prst="rect">
            <a:avLst/>
          </a:prstGeom>
          <a:noFill/>
          <a:ln w="28575">
            <a:solidFill>
              <a:schemeClr val="tx1"/>
            </a:solidFill>
          </a:ln>
        </p:spPr>
        <p:txBody>
          <a:bodyPr wrap="square" rtlCol="0">
            <a:spAutoFit/>
          </a:bodyPr>
          <a:lstStyle/>
          <a:p>
            <a:pPr algn="ctr"/>
            <a:r>
              <a:rPr lang="en-US" sz="1400" b="1" dirty="0"/>
              <a:t>Confusion of the Delusion Conclusion</a:t>
            </a:r>
          </a:p>
        </p:txBody>
      </p:sp>
      <p:sp>
        <p:nvSpPr>
          <p:cNvPr id="4" name="TextBox 3">
            <a:extLst>
              <a:ext uri="{FF2B5EF4-FFF2-40B4-BE49-F238E27FC236}">
                <a16:creationId xmlns:a16="http://schemas.microsoft.com/office/drawing/2014/main" id="{EC4D100C-CFB6-495B-AF48-41EB7025C655}"/>
              </a:ext>
            </a:extLst>
          </p:cNvPr>
          <p:cNvSpPr txBox="1"/>
          <p:nvPr/>
        </p:nvSpPr>
        <p:spPr>
          <a:xfrm>
            <a:off x="241739" y="1259981"/>
            <a:ext cx="1818290" cy="523220"/>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II Timothy </a:t>
            </a:r>
          </a:p>
          <a:p>
            <a:pPr algn="ctr"/>
            <a:r>
              <a:rPr lang="en-US" sz="1400" b="1" dirty="0">
                <a:solidFill>
                  <a:srgbClr val="FF0000"/>
                </a:solidFill>
                <a:latin typeface="Times New Roman" panose="02020603050405020304" pitchFamily="18" charset="0"/>
                <a:cs typeface="Times New Roman" panose="02020603050405020304" pitchFamily="18" charset="0"/>
              </a:rPr>
              <a:t>3:1-5</a:t>
            </a:r>
          </a:p>
        </p:txBody>
      </p:sp>
      <p:sp>
        <p:nvSpPr>
          <p:cNvPr id="5" name="TextBox 4">
            <a:extLst>
              <a:ext uri="{FF2B5EF4-FFF2-40B4-BE49-F238E27FC236}">
                <a16:creationId xmlns:a16="http://schemas.microsoft.com/office/drawing/2014/main" id="{EA0F68F6-290B-40C8-8C26-54E055A2D3E9}"/>
              </a:ext>
            </a:extLst>
          </p:cNvPr>
          <p:cNvSpPr txBox="1"/>
          <p:nvPr/>
        </p:nvSpPr>
        <p:spPr>
          <a:xfrm>
            <a:off x="241739" y="2808787"/>
            <a:ext cx="1818290" cy="523220"/>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II Timothy</a:t>
            </a:r>
          </a:p>
          <a:p>
            <a:pPr algn="ctr"/>
            <a:r>
              <a:rPr lang="en-US" sz="1400" b="1" dirty="0">
                <a:solidFill>
                  <a:srgbClr val="FF0000"/>
                </a:solidFill>
                <a:latin typeface="Times New Roman" panose="02020603050405020304" pitchFamily="18" charset="0"/>
                <a:cs typeface="Times New Roman" panose="02020603050405020304" pitchFamily="18" charset="0"/>
              </a:rPr>
              <a:t>3:6-8</a:t>
            </a:r>
          </a:p>
        </p:txBody>
      </p:sp>
      <p:sp>
        <p:nvSpPr>
          <p:cNvPr id="6" name="TextBox 5">
            <a:extLst>
              <a:ext uri="{FF2B5EF4-FFF2-40B4-BE49-F238E27FC236}">
                <a16:creationId xmlns:a16="http://schemas.microsoft.com/office/drawing/2014/main" id="{539D3DE4-CF5B-46C6-825B-88E1259D190D}"/>
              </a:ext>
            </a:extLst>
          </p:cNvPr>
          <p:cNvSpPr txBox="1"/>
          <p:nvPr/>
        </p:nvSpPr>
        <p:spPr>
          <a:xfrm>
            <a:off x="241739" y="4194049"/>
            <a:ext cx="1597574" cy="523220"/>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Titus </a:t>
            </a:r>
          </a:p>
          <a:p>
            <a:pPr algn="ctr"/>
            <a:r>
              <a:rPr lang="en-US" sz="1400" b="1" dirty="0">
                <a:solidFill>
                  <a:srgbClr val="FF0000"/>
                </a:solidFill>
                <a:latin typeface="Times New Roman" panose="02020603050405020304" pitchFamily="18" charset="0"/>
                <a:cs typeface="Times New Roman" panose="02020603050405020304" pitchFamily="18" charset="0"/>
              </a:rPr>
              <a:t>1:10,11</a:t>
            </a:r>
          </a:p>
        </p:txBody>
      </p:sp>
      <p:sp>
        <p:nvSpPr>
          <p:cNvPr id="7" name="TextBox 6">
            <a:extLst>
              <a:ext uri="{FF2B5EF4-FFF2-40B4-BE49-F238E27FC236}">
                <a16:creationId xmlns:a16="http://schemas.microsoft.com/office/drawing/2014/main" id="{17D2E06C-449C-41B4-AD0E-BA381D996C97}"/>
              </a:ext>
            </a:extLst>
          </p:cNvPr>
          <p:cNvSpPr txBox="1"/>
          <p:nvPr/>
        </p:nvSpPr>
        <p:spPr>
          <a:xfrm>
            <a:off x="231228" y="5526024"/>
            <a:ext cx="1597574" cy="523220"/>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Titus </a:t>
            </a:r>
          </a:p>
          <a:p>
            <a:pPr algn="ctr"/>
            <a:r>
              <a:rPr lang="en-US" sz="1400" b="1" dirty="0">
                <a:solidFill>
                  <a:srgbClr val="FF0000"/>
                </a:solidFill>
                <a:latin typeface="Times New Roman" panose="02020603050405020304" pitchFamily="18" charset="0"/>
                <a:cs typeface="Times New Roman" panose="02020603050405020304" pitchFamily="18" charset="0"/>
              </a:rPr>
              <a:t>1:14-16</a:t>
            </a:r>
          </a:p>
        </p:txBody>
      </p:sp>
      <p:sp>
        <p:nvSpPr>
          <p:cNvPr id="8" name="TextBox 7">
            <a:extLst>
              <a:ext uri="{FF2B5EF4-FFF2-40B4-BE49-F238E27FC236}">
                <a16:creationId xmlns:a16="http://schemas.microsoft.com/office/drawing/2014/main" id="{59A8E99E-C986-47F1-B216-09A6088FFC8D}"/>
              </a:ext>
            </a:extLst>
          </p:cNvPr>
          <p:cNvSpPr txBox="1"/>
          <p:nvPr/>
        </p:nvSpPr>
        <p:spPr>
          <a:xfrm>
            <a:off x="2060029" y="925975"/>
            <a:ext cx="9890232" cy="1477328"/>
          </a:xfrm>
          <a:prstGeom prst="rect">
            <a:avLst/>
          </a:prstGeom>
          <a:noFill/>
        </p:spPr>
        <p:txBody>
          <a:bodyPr wrap="square" rtlCol="0">
            <a:spAutoFit/>
          </a:bodyPr>
          <a:lstStyle/>
          <a:p>
            <a:pPr algn="just"/>
            <a:r>
              <a:rPr lang="en-US" b="1" i="1" dirty="0">
                <a:solidFill>
                  <a:srgbClr val="CC6600"/>
                </a:solidFill>
                <a:latin typeface="Times New Roman" panose="02020603050405020304" pitchFamily="18" charset="0"/>
                <a:cs typeface="Times New Roman" panose="02020603050405020304" pitchFamily="18" charset="0"/>
              </a:rPr>
              <a:t>This know also, that in the last days perilous times shall come. For men shall be lovers of their own selves, covetous, boasters, proud, blasphemers, disobedient to parents, unthankful, unholy, Without natural affection, trucebreakers, false accusers, incontinent, fierce, despisers of those that are good, Traitors, heady, highminded, lovers of pleasures more than lovers of God;  Having a form of godliness, but denying the power thereof: from such turn away.</a:t>
            </a:r>
          </a:p>
        </p:txBody>
      </p:sp>
      <p:sp>
        <p:nvSpPr>
          <p:cNvPr id="9" name="TextBox 8">
            <a:extLst>
              <a:ext uri="{FF2B5EF4-FFF2-40B4-BE49-F238E27FC236}">
                <a16:creationId xmlns:a16="http://schemas.microsoft.com/office/drawing/2014/main" id="{08DC23F7-4513-4EBB-9D59-56B2987F685D}"/>
              </a:ext>
            </a:extLst>
          </p:cNvPr>
          <p:cNvSpPr txBox="1"/>
          <p:nvPr/>
        </p:nvSpPr>
        <p:spPr>
          <a:xfrm>
            <a:off x="2060029" y="2592729"/>
            <a:ext cx="9890232" cy="1200329"/>
          </a:xfrm>
          <a:prstGeom prst="rect">
            <a:avLst/>
          </a:prstGeom>
          <a:noFill/>
        </p:spPr>
        <p:txBody>
          <a:bodyPr wrap="square" rtlCol="0">
            <a:spAutoFit/>
          </a:bodyPr>
          <a:lstStyle/>
          <a:p>
            <a:pPr algn="just"/>
            <a:r>
              <a:rPr lang="en-US" b="1" i="1" dirty="0">
                <a:solidFill>
                  <a:srgbClr val="CC6600"/>
                </a:solidFill>
                <a:latin typeface="Times New Roman" panose="02020603050405020304" pitchFamily="18" charset="0"/>
                <a:cs typeface="Times New Roman" panose="02020603050405020304" pitchFamily="18" charset="0"/>
              </a:rPr>
              <a:t>For of this sort are they which creep into houses, and lead captive silly women laden with sins, led away with divers lusts, Ever learning, and never able to come to the knowledge of the truth. Now as </a:t>
            </a:r>
            <a:r>
              <a:rPr lang="en-US" b="1" i="1" dirty="0" err="1">
                <a:solidFill>
                  <a:srgbClr val="CC6600"/>
                </a:solidFill>
                <a:latin typeface="Times New Roman" panose="02020603050405020304" pitchFamily="18" charset="0"/>
                <a:cs typeface="Times New Roman" panose="02020603050405020304" pitchFamily="18" charset="0"/>
              </a:rPr>
              <a:t>Jannes</a:t>
            </a:r>
            <a:r>
              <a:rPr lang="en-US" b="1" i="1" dirty="0">
                <a:solidFill>
                  <a:srgbClr val="CC6600"/>
                </a:solidFill>
                <a:latin typeface="Times New Roman" panose="02020603050405020304" pitchFamily="18" charset="0"/>
                <a:cs typeface="Times New Roman" panose="02020603050405020304" pitchFamily="18" charset="0"/>
              </a:rPr>
              <a:t> and </a:t>
            </a:r>
            <a:r>
              <a:rPr lang="en-US" b="1" i="1" dirty="0" err="1">
                <a:solidFill>
                  <a:srgbClr val="CC6600"/>
                </a:solidFill>
                <a:latin typeface="Times New Roman" panose="02020603050405020304" pitchFamily="18" charset="0"/>
                <a:cs typeface="Times New Roman" panose="02020603050405020304" pitchFamily="18" charset="0"/>
              </a:rPr>
              <a:t>Jambres</a:t>
            </a:r>
            <a:r>
              <a:rPr lang="en-US" b="1" i="1" dirty="0">
                <a:solidFill>
                  <a:srgbClr val="CC6600"/>
                </a:solidFill>
                <a:latin typeface="Times New Roman" panose="02020603050405020304" pitchFamily="18" charset="0"/>
                <a:cs typeface="Times New Roman" panose="02020603050405020304" pitchFamily="18" charset="0"/>
              </a:rPr>
              <a:t> withstood Moses, so do these also resist the truth: men of corrupt minds, reprobate concerning the faith.</a:t>
            </a:r>
          </a:p>
        </p:txBody>
      </p:sp>
      <p:sp>
        <p:nvSpPr>
          <p:cNvPr id="10" name="TextBox 9">
            <a:extLst>
              <a:ext uri="{FF2B5EF4-FFF2-40B4-BE49-F238E27FC236}">
                <a16:creationId xmlns:a16="http://schemas.microsoft.com/office/drawing/2014/main" id="{4353078E-59F9-49C7-8D8D-DE4B0116BDC7}"/>
              </a:ext>
            </a:extLst>
          </p:cNvPr>
          <p:cNvSpPr txBox="1"/>
          <p:nvPr/>
        </p:nvSpPr>
        <p:spPr>
          <a:xfrm>
            <a:off x="2060029" y="3954161"/>
            <a:ext cx="10000166" cy="1200329"/>
          </a:xfrm>
          <a:prstGeom prst="rect">
            <a:avLst/>
          </a:prstGeom>
          <a:noFill/>
        </p:spPr>
        <p:txBody>
          <a:bodyPr wrap="square" rtlCol="0">
            <a:spAutoFit/>
          </a:bodyPr>
          <a:lstStyle/>
          <a:p>
            <a:pPr algn="just"/>
            <a:r>
              <a:rPr lang="en-US" b="1" i="1" dirty="0">
                <a:solidFill>
                  <a:srgbClr val="CC6600"/>
                </a:solidFill>
                <a:latin typeface="Times New Roman" panose="02020603050405020304" pitchFamily="18" charset="0"/>
                <a:cs typeface="Times New Roman" panose="02020603050405020304" pitchFamily="18" charset="0"/>
              </a:rPr>
              <a:t>For there are many unruly and vain talkers and deceivers, specially they of the circumcision: Whose mouths must be stopped, who subvert whole houses, teaching things which they ought not, for filthy lucre's sake.  One of themselves, even a prophet of their own, said, The </a:t>
            </a:r>
            <a:r>
              <a:rPr lang="en-US" b="1" i="1" dirty="0" err="1">
                <a:solidFill>
                  <a:srgbClr val="CC6600"/>
                </a:solidFill>
                <a:latin typeface="Times New Roman" panose="02020603050405020304" pitchFamily="18" charset="0"/>
                <a:cs typeface="Times New Roman" panose="02020603050405020304" pitchFamily="18" charset="0"/>
              </a:rPr>
              <a:t>Cretians</a:t>
            </a:r>
            <a:r>
              <a:rPr lang="en-US" b="1" i="1" dirty="0">
                <a:solidFill>
                  <a:srgbClr val="CC6600"/>
                </a:solidFill>
                <a:latin typeface="Times New Roman" panose="02020603050405020304" pitchFamily="18" charset="0"/>
                <a:cs typeface="Times New Roman" panose="02020603050405020304" pitchFamily="18" charset="0"/>
              </a:rPr>
              <a:t> are alway liars, evil beasts, slow bellies.</a:t>
            </a:r>
          </a:p>
        </p:txBody>
      </p:sp>
      <p:sp>
        <p:nvSpPr>
          <p:cNvPr id="11" name="TextBox 10">
            <a:extLst>
              <a:ext uri="{FF2B5EF4-FFF2-40B4-BE49-F238E27FC236}">
                <a16:creationId xmlns:a16="http://schemas.microsoft.com/office/drawing/2014/main" id="{F0D48C85-E18A-4D6B-A794-156010DAD17E}"/>
              </a:ext>
            </a:extLst>
          </p:cNvPr>
          <p:cNvSpPr txBox="1"/>
          <p:nvPr/>
        </p:nvSpPr>
        <p:spPr>
          <a:xfrm>
            <a:off x="2060029" y="5282936"/>
            <a:ext cx="9666533" cy="1200329"/>
          </a:xfrm>
          <a:prstGeom prst="rect">
            <a:avLst/>
          </a:prstGeom>
          <a:noFill/>
        </p:spPr>
        <p:txBody>
          <a:bodyPr wrap="square" rtlCol="0">
            <a:spAutoFit/>
          </a:bodyPr>
          <a:lstStyle/>
          <a:p>
            <a:pPr algn="just"/>
            <a:r>
              <a:rPr lang="en-US" b="1" i="1" dirty="0">
                <a:solidFill>
                  <a:srgbClr val="CC6600"/>
                </a:solidFill>
                <a:latin typeface="Times New Roman" panose="02020603050405020304" pitchFamily="18" charset="0"/>
                <a:cs typeface="Times New Roman" panose="02020603050405020304" pitchFamily="18" charset="0"/>
              </a:rPr>
              <a:t>Not giving heed to Jewish fables, and commandments of men, that turn from the truth. Unto the pure all things are pure: but unto them that are defiled and unbelieving is nothing pure; but even their mind and conscience is defiled. They profess that they know God; but in works they deny him, being abominable, and disobedient, and unto every good work reprobate.</a:t>
            </a:r>
          </a:p>
        </p:txBody>
      </p:sp>
      <p:sp>
        <p:nvSpPr>
          <p:cNvPr id="12" name="TextBox 11">
            <a:extLst>
              <a:ext uri="{FF2B5EF4-FFF2-40B4-BE49-F238E27FC236}">
                <a16:creationId xmlns:a16="http://schemas.microsoft.com/office/drawing/2014/main" id="{841DC91C-86F5-4AEF-9FCA-781EFABEEA9B}"/>
              </a:ext>
            </a:extLst>
          </p:cNvPr>
          <p:cNvSpPr txBox="1"/>
          <p:nvPr/>
        </p:nvSpPr>
        <p:spPr>
          <a:xfrm>
            <a:off x="95250" y="471736"/>
            <a:ext cx="12091393"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There are SCRIPTURAL CLUES that we are deep into the latter times, drawing closer to the last days – the Tribulation!</a:t>
            </a:r>
          </a:p>
        </p:txBody>
      </p:sp>
    </p:spTree>
    <p:extLst>
      <p:ext uri="{BB962C8B-B14F-4D97-AF65-F5344CB8AC3E}">
        <p14:creationId xmlns:p14="http://schemas.microsoft.com/office/powerpoint/2010/main" val="73657986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Effect transition="in" filter="fade">
                                      <p:cBhvr>
                                        <p:cTn id="14" dur="1000"/>
                                        <p:tgtEl>
                                          <p:spTgt spid="5"/>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125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Effect transition="in" filter="fade">
                                      <p:cBhvr>
                                        <p:cTn id="25" dur="1000"/>
                                        <p:tgtEl>
                                          <p:spTgt spid="6"/>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125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000" fill="hold"/>
                                        <p:tgtEl>
                                          <p:spTgt spid="7"/>
                                        </p:tgtEl>
                                        <p:attrNameLst>
                                          <p:attrName>ppt_w</p:attrName>
                                        </p:attrNameLst>
                                      </p:cBhvr>
                                      <p:tavLst>
                                        <p:tav tm="0">
                                          <p:val>
                                            <p:fltVal val="0"/>
                                          </p:val>
                                        </p:tav>
                                        <p:tav tm="100000">
                                          <p:val>
                                            <p:strVal val="#ppt_w"/>
                                          </p:val>
                                        </p:tav>
                                      </p:tavLst>
                                    </p:anim>
                                    <p:anim calcmode="lin" valueType="num">
                                      <p:cBhvr>
                                        <p:cTn id="35" dur="1000" fill="hold"/>
                                        <p:tgtEl>
                                          <p:spTgt spid="7"/>
                                        </p:tgtEl>
                                        <p:attrNameLst>
                                          <p:attrName>ppt_h</p:attrName>
                                        </p:attrNameLst>
                                      </p:cBhvr>
                                      <p:tavLst>
                                        <p:tav tm="0">
                                          <p:val>
                                            <p:fltVal val="0"/>
                                          </p:val>
                                        </p:tav>
                                        <p:tav tm="100000">
                                          <p:val>
                                            <p:strVal val="#ppt_h"/>
                                          </p:val>
                                        </p:tav>
                                      </p:tavLst>
                                    </p:anim>
                                    <p:animEffect transition="in" filter="fade">
                                      <p:cBhvr>
                                        <p:cTn id="36" dur="1000"/>
                                        <p:tgtEl>
                                          <p:spTgt spid="7"/>
                                        </p:tgtEl>
                                      </p:cBhvr>
                                    </p:animEffect>
                                  </p:childTnLst>
                                </p:cTn>
                              </p:par>
                            </p:childTnLst>
                          </p:cTn>
                        </p:par>
                        <p:par>
                          <p:cTn id="37" fill="hold">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034812A-F5D9-444C-B4D5-71041DC13EC8}"/>
              </a:ext>
            </a:extLst>
          </p:cNvPr>
          <p:cNvSpPr txBox="1"/>
          <p:nvPr/>
        </p:nvSpPr>
        <p:spPr>
          <a:xfrm>
            <a:off x="3032447" y="786463"/>
            <a:ext cx="7240702" cy="830997"/>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For the wrath of God is revealed from heaven against all ungodliness and unrighteousness of men, who hold the truth in unrighteousness; Because that which may be known of God is manifest in them; for God hath shewed it unto them. </a:t>
            </a:r>
          </a:p>
        </p:txBody>
      </p:sp>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F48AEA5-85AC-4401-9C20-D372D1C3B9F0}"/>
              </a:ext>
            </a:extLst>
          </p:cNvPr>
          <p:cNvSpPr txBox="1"/>
          <p:nvPr/>
        </p:nvSpPr>
        <p:spPr>
          <a:xfrm>
            <a:off x="4598632" y="35512"/>
            <a:ext cx="3009534" cy="307777"/>
          </a:xfrm>
          <a:prstGeom prst="rect">
            <a:avLst/>
          </a:prstGeom>
          <a:noFill/>
          <a:ln w="28575">
            <a:solidFill>
              <a:schemeClr val="tx1"/>
            </a:solidFill>
          </a:ln>
        </p:spPr>
        <p:txBody>
          <a:bodyPr wrap="square" rtlCol="0">
            <a:spAutoFit/>
          </a:bodyPr>
          <a:lstStyle/>
          <a:p>
            <a:pPr algn="ctr"/>
            <a:r>
              <a:rPr lang="en-US" sz="1400" b="1" dirty="0"/>
              <a:t>Confusion of the Delusion Conclusion</a:t>
            </a:r>
          </a:p>
        </p:txBody>
      </p:sp>
      <p:sp>
        <p:nvSpPr>
          <p:cNvPr id="4" name="TextBox 3">
            <a:extLst>
              <a:ext uri="{FF2B5EF4-FFF2-40B4-BE49-F238E27FC236}">
                <a16:creationId xmlns:a16="http://schemas.microsoft.com/office/drawing/2014/main" id="{2AF0484C-0FE9-4B7C-B11A-66541D6E585D}"/>
              </a:ext>
            </a:extLst>
          </p:cNvPr>
          <p:cNvSpPr txBox="1"/>
          <p:nvPr/>
        </p:nvSpPr>
        <p:spPr>
          <a:xfrm>
            <a:off x="1918851" y="877017"/>
            <a:ext cx="1256487"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Romans 1:18-32</a:t>
            </a:r>
          </a:p>
        </p:txBody>
      </p:sp>
      <p:sp>
        <p:nvSpPr>
          <p:cNvPr id="6" name="TextBox 5">
            <a:extLst>
              <a:ext uri="{FF2B5EF4-FFF2-40B4-BE49-F238E27FC236}">
                <a16:creationId xmlns:a16="http://schemas.microsoft.com/office/drawing/2014/main" id="{192F25F4-18CA-4427-88DD-1016404F194A}"/>
              </a:ext>
            </a:extLst>
          </p:cNvPr>
          <p:cNvSpPr txBox="1"/>
          <p:nvPr/>
        </p:nvSpPr>
        <p:spPr>
          <a:xfrm>
            <a:off x="176781" y="1573378"/>
            <a:ext cx="11913080" cy="1077218"/>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the invisible things of him from the creation of the world are clearly seen, being understood by the things that are made, </a:t>
            </a:r>
          </a:p>
          <a:p>
            <a:pPr algn="ctr"/>
            <a:r>
              <a:rPr lang="en-US" sz="1600" b="1" i="1" dirty="0">
                <a:solidFill>
                  <a:srgbClr val="CC6600"/>
                </a:solidFill>
                <a:latin typeface="Times New Roman" panose="02020603050405020304" pitchFamily="18" charset="0"/>
                <a:cs typeface="Times New Roman" panose="02020603050405020304" pitchFamily="18" charset="0"/>
              </a:rPr>
              <a:t>even his eternal power and Godhead; so that they are without excuse: Because that, when they knew God, </a:t>
            </a:r>
          </a:p>
          <a:p>
            <a:pPr algn="ctr"/>
            <a:r>
              <a:rPr lang="en-US" sz="1600" b="1" i="1" dirty="0">
                <a:solidFill>
                  <a:srgbClr val="CC6600"/>
                </a:solidFill>
                <a:latin typeface="Times New Roman" panose="02020603050405020304" pitchFamily="18" charset="0"/>
                <a:cs typeface="Times New Roman" panose="02020603050405020304" pitchFamily="18" charset="0"/>
              </a:rPr>
              <a:t>they glorified him not as God, neither were thankful; </a:t>
            </a:r>
          </a:p>
          <a:p>
            <a:pPr algn="ctr"/>
            <a:r>
              <a:rPr lang="en-US" sz="1600" b="1" i="1" dirty="0">
                <a:solidFill>
                  <a:srgbClr val="CC6600"/>
                </a:solidFill>
                <a:latin typeface="Times New Roman" panose="02020603050405020304" pitchFamily="18" charset="0"/>
                <a:cs typeface="Times New Roman" panose="02020603050405020304" pitchFamily="18" charset="0"/>
              </a:rPr>
              <a:t>but became vain in their imaginations, and their foolish heart was darkened. </a:t>
            </a:r>
          </a:p>
        </p:txBody>
      </p:sp>
      <p:sp>
        <p:nvSpPr>
          <p:cNvPr id="7" name="TextBox 6">
            <a:extLst>
              <a:ext uri="{FF2B5EF4-FFF2-40B4-BE49-F238E27FC236}">
                <a16:creationId xmlns:a16="http://schemas.microsoft.com/office/drawing/2014/main" id="{2B1A6762-D5DC-4BDC-BFC2-E2891AD10AC9}"/>
              </a:ext>
            </a:extLst>
          </p:cNvPr>
          <p:cNvSpPr txBox="1"/>
          <p:nvPr/>
        </p:nvSpPr>
        <p:spPr>
          <a:xfrm>
            <a:off x="181196" y="2594197"/>
            <a:ext cx="11913079" cy="86177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Professing themselves to be wise, they became fools, </a:t>
            </a:r>
          </a:p>
          <a:p>
            <a:pPr algn="ctr"/>
            <a:r>
              <a:rPr lang="en-US" sz="1600" b="1" i="1" dirty="0">
                <a:solidFill>
                  <a:srgbClr val="CC6600"/>
                </a:solidFill>
                <a:latin typeface="Times New Roman" panose="02020603050405020304" pitchFamily="18" charset="0"/>
                <a:cs typeface="Times New Roman" panose="02020603050405020304" pitchFamily="18" charset="0"/>
              </a:rPr>
              <a:t>And changed the glory of the uncorruptible God into an image made like to corruptible man, </a:t>
            </a:r>
          </a:p>
          <a:p>
            <a:pPr algn="ctr"/>
            <a:r>
              <a:rPr lang="en-US" sz="1600" b="1" i="1" dirty="0">
                <a:solidFill>
                  <a:srgbClr val="CC6600"/>
                </a:solidFill>
                <a:latin typeface="Times New Roman" panose="02020603050405020304" pitchFamily="18" charset="0"/>
                <a:cs typeface="Times New Roman" panose="02020603050405020304" pitchFamily="18" charset="0"/>
              </a:rPr>
              <a:t>and to birds, and </a:t>
            </a:r>
            <a:r>
              <a:rPr lang="en-US" sz="1600" b="1" i="1" dirty="0" err="1">
                <a:solidFill>
                  <a:srgbClr val="CC6600"/>
                </a:solidFill>
                <a:latin typeface="Times New Roman" panose="02020603050405020304" pitchFamily="18" charset="0"/>
                <a:cs typeface="Times New Roman" panose="02020603050405020304" pitchFamily="18" charset="0"/>
              </a:rPr>
              <a:t>fourfooted</a:t>
            </a:r>
            <a:r>
              <a:rPr lang="en-US" sz="1600" b="1" i="1" dirty="0">
                <a:solidFill>
                  <a:srgbClr val="CC6600"/>
                </a:solidFill>
                <a:latin typeface="Times New Roman" panose="02020603050405020304" pitchFamily="18" charset="0"/>
                <a:cs typeface="Times New Roman" panose="02020603050405020304" pitchFamily="18" charset="0"/>
              </a:rPr>
              <a:t> beasts, and creeping things.  </a:t>
            </a:r>
          </a:p>
        </p:txBody>
      </p:sp>
      <p:sp>
        <p:nvSpPr>
          <p:cNvPr id="8" name="TextBox 7">
            <a:extLst>
              <a:ext uri="{FF2B5EF4-FFF2-40B4-BE49-F238E27FC236}">
                <a16:creationId xmlns:a16="http://schemas.microsoft.com/office/drawing/2014/main" id="{7E724D6E-508B-4800-A4A3-AA9E88B18EE3}"/>
              </a:ext>
            </a:extLst>
          </p:cNvPr>
          <p:cNvSpPr txBox="1"/>
          <p:nvPr/>
        </p:nvSpPr>
        <p:spPr>
          <a:xfrm>
            <a:off x="170588" y="4398087"/>
            <a:ext cx="11913079" cy="830997"/>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this cause God gave them up unto vile affections: for even their women did change the natural use into that which is against nature:  And likewise also the men, leaving the natural use of the woman, burned in their lust one toward another; </a:t>
            </a:r>
          </a:p>
          <a:p>
            <a:pPr algn="ctr"/>
            <a:r>
              <a:rPr lang="en-US" sz="1600" b="1" i="1" dirty="0">
                <a:solidFill>
                  <a:srgbClr val="CC6600"/>
                </a:solidFill>
                <a:latin typeface="Times New Roman" panose="02020603050405020304" pitchFamily="18" charset="0"/>
                <a:cs typeface="Times New Roman" panose="02020603050405020304" pitchFamily="18" charset="0"/>
              </a:rPr>
              <a:t>men with men working that which is unseemly, and receiving in themselves that recompence of their error which was meet. </a:t>
            </a:r>
          </a:p>
        </p:txBody>
      </p:sp>
      <p:sp>
        <p:nvSpPr>
          <p:cNvPr id="9" name="TextBox 8">
            <a:extLst>
              <a:ext uri="{FF2B5EF4-FFF2-40B4-BE49-F238E27FC236}">
                <a16:creationId xmlns:a16="http://schemas.microsoft.com/office/drawing/2014/main" id="{58A0EFEF-72C2-44C9-A72B-6A4794109A87}"/>
              </a:ext>
            </a:extLst>
          </p:cNvPr>
          <p:cNvSpPr txBox="1"/>
          <p:nvPr/>
        </p:nvSpPr>
        <p:spPr>
          <a:xfrm>
            <a:off x="118241" y="5182724"/>
            <a:ext cx="12012771"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even as they did not like to retain God in their knowledge, God gave them over to a reprobate mind, </a:t>
            </a:r>
          </a:p>
          <a:p>
            <a:pPr algn="ctr"/>
            <a:r>
              <a:rPr lang="en-US" sz="1600" b="1" i="1" dirty="0">
                <a:solidFill>
                  <a:srgbClr val="CC6600"/>
                </a:solidFill>
                <a:latin typeface="Times New Roman" panose="02020603050405020304" pitchFamily="18" charset="0"/>
                <a:cs typeface="Times New Roman" panose="02020603050405020304" pitchFamily="18" charset="0"/>
              </a:rPr>
              <a:t>to do those things which are not convenient; </a:t>
            </a:r>
          </a:p>
        </p:txBody>
      </p:sp>
      <p:sp>
        <p:nvSpPr>
          <p:cNvPr id="10" name="TextBox 9">
            <a:extLst>
              <a:ext uri="{FF2B5EF4-FFF2-40B4-BE49-F238E27FC236}">
                <a16:creationId xmlns:a16="http://schemas.microsoft.com/office/drawing/2014/main" id="{BBEFF6CA-2399-413B-A687-94B2CFBCE03C}"/>
              </a:ext>
            </a:extLst>
          </p:cNvPr>
          <p:cNvSpPr txBox="1"/>
          <p:nvPr/>
        </p:nvSpPr>
        <p:spPr>
          <a:xfrm>
            <a:off x="148795" y="3368991"/>
            <a:ext cx="11949020" cy="1077218"/>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Wherefore God also gave them up to uncleanness through the lusts of their own hearts, </a:t>
            </a:r>
          </a:p>
          <a:p>
            <a:pPr algn="ctr"/>
            <a:r>
              <a:rPr lang="en-US" sz="1600" b="1" i="1" dirty="0">
                <a:solidFill>
                  <a:srgbClr val="CC6600"/>
                </a:solidFill>
                <a:latin typeface="Times New Roman" panose="02020603050405020304" pitchFamily="18" charset="0"/>
                <a:cs typeface="Times New Roman" panose="02020603050405020304" pitchFamily="18" charset="0"/>
              </a:rPr>
              <a:t>to dishonour their own bodies between themselves: </a:t>
            </a:r>
          </a:p>
          <a:p>
            <a:pPr algn="ctr"/>
            <a:r>
              <a:rPr lang="en-US" sz="1600" b="1" i="1" dirty="0">
                <a:solidFill>
                  <a:srgbClr val="CC6600"/>
                </a:solidFill>
                <a:latin typeface="Times New Roman" panose="02020603050405020304" pitchFamily="18" charset="0"/>
                <a:cs typeface="Times New Roman" panose="02020603050405020304" pitchFamily="18" charset="0"/>
              </a:rPr>
              <a:t>Who changed the truth of God into a lie,</a:t>
            </a:r>
          </a:p>
          <a:p>
            <a:pPr algn="ctr"/>
            <a:r>
              <a:rPr lang="en-US" sz="1600" b="1" i="1" dirty="0">
                <a:solidFill>
                  <a:srgbClr val="CC6600"/>
                </a:solidFill>
                <a:latin typeface="Times New Roman" panose="02020603050405020304" pitchFamily="18" charset="0"/>
                <a:cs typeface="Times New Roman" panose="02020603050405020304" pitchFamily="18" charset="0"/>
              </a:rPr>
              <a:t>and worshipped and served the creature more than the Creator, who is blessed for ever. Amen. </a:t>
            </a:r>
          </a:p>
        </p:txBody>
      </p:sp>
      <p:sp>
        <p:nvSpPr>
          <p:cNvPr id="11" name="TextBox 10">
            <a:extLst>
              <a:ext uri="{FF2B5EF4-FFF2-40B4-BE49-F238E27FC236}">
                <a16:creationId xmlns:a16="http://schemas.microsoft.com/office/drawing/2014/main" id="{0A961424-063A-4216-AD6A-342F46874F12}"/>
              </a:ext>
            </a:extLst>
          </p:cNvPr>
          <p:cNvSpPr txBox="1"/>
          <p:nvPr/>
        </p:nvSpPr>
        <p:spPr>
          <a:xfrm>
            <a:off x="95250" y="471736"/>
            <a:ext cx="12091393"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There are SCRIPTURAL CLUES that we are deep into the latter times, drawing closer to the last days – the Tribulation!</a:t>
            </a:r>
          </a:p>
        </p:txBody>
      </p:sp>
      <p:sp>
        <p:nvSpPr>
          <p:cNvPr id="13" name="TextBox 12">
            <a:extLst>
              <a:ext uri="{FF2B5EF4-FFF2-40B4-BE49-F238E27FC236}">
                <a16:creationId xmlns:a16="http://schemas.microsoft.com/office/drawing/2014/main" id="{F65E5E47-C78E-4315-B6B7-84917F6CE102}"/>
              </a:ext>
            </a:extLst>
          </p:cNvPr>
          <p:cNvSpPr txBox="1"/>
          <p:nvPr/>
        </p:nvSpPr>
        <p:spPr>
          <a:xfrm>
            <a:off x="146030" y="877017"/>
            <a:ext cx="2052735" cy="584775"/>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Then there are these very powerful verses:</a:t>
            </a:r>
          </a:p>
        </p:txBody>
      </p:sp>
      <p:sp>
        <p:nvSpPr>
          <p:cNvPr id="14" name="TextBox 13">
            <a:extLst>
              <a:ext uri="{FF2B5EF4-FFF2-40B4-BE49-F238E27FC236}">
                <a16:creationId xmlns:a16="http://schemas.microsoft.com/office/drawing/2014/main" id="{2E458C92-D042-4A31-A7EF-DFA3DADBCA94}"/>
              </a:ext>
            </a:extLst>
          </p:cNvPr>
          <p:cNvSpPr txBox="1"/>
          <p:nvPr/>
        </p:nvSpPr>
        <p:spPr>
          <a:xfrm>
            <a:off x="95250" y="5711513"/>
            <a:ext cx="11979776" cy="1077218"/>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Being filled with all unrighteousness, fornication, wickedness, covetousness, maliciousness; full of envy, murder, debate, deceit, malignity; whisperers, Backbiters, haters of God, despiteful, proud, boasters, inventors of evil things, disobedient to parents, Without understanding, </a:t>
            </a:r>
            <a:r>
              <a:rPr lang="en-US" sz="1600" b="1" i="1" dirty="0" err="1">
                <a:solidFill>
                  <a:srgbClr val="CC6600"/>
                </a:solidFill>
                <a:latin typeface="Times New Roman" panose="02020603050405020304" pitchFamily="18" charset="0"/>
                <a:cs typeface="Times New Roman" panose="02020603050405020304" pitchFamily="18" charset="0"/>
              </a:rPr>
              <a:t>covenantbreakers</a:t>
            </a:r>
            <a:r>
              <a:rPr lang="en-US" sz="1600" b="1" i="1" dirty="0">
                <a:solidFill>
                  <a:srgbClr val="CC6600"/>
                </a:solidFill>
                <a:latin typeface="Times New Roman" panose="02020603050405020304" pitchFamily="18" charset="0"/>
                <a:cs typeface="Times New Roman" panose="02020603050405020304" pitchFamily="18" charset="0"/>
              </a:rPr>
              <a:t>, without natural affection, implacable, unmerciful: Who knowing the judgment of God, that they which commit such things are worthy of death, not only do the same, but have pleasure in them that do them.</a:t>
            </a:r>
            <a:endParaRPr lang="en-US" sz="1600" dirty="0"/>
          </a:p>
        </p:txBody>
      </p:sp>
      <p:sp>
        <p:nvSpPr>
          <p:cNvPr id="15" name="Rectangle 14">
            <a:extLst>
              <a:ext uri="{FF2B5EF4-FFF2-40B4-BE49-F238E27FC236}">
                <a16:creationId xmlns:a16="http://schemas.microsoft.com/office/drawing/2014/main" id="{CF6FEB65-A43C-42E8-AC71-EBF15A02072A}"/>
              </a:ext>
            </a:extLst>
          </p:cNvPr>
          <p:cNvSpPr/>
          <p:nvPr/>
        </p:nvSpPr>
        <p:spPr>
          <a:xfrm>
            <a:off x="6438122" y="6484776"/>
            <a:ext cx="3498980" cy="251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196378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125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125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125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up)">
                                      <p:cBhvr>
                                        <p:cTn id="29" dur="125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up)">
                                      <p:cBhvr>
                                        <p:cTn id="34" dur="125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up)">
                                      <p:cBhvr>
                                        <p:cTn id="39" dur="125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up)">
                                      <p:cBhvr>
                                        <p:cTn id="44" dur="10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750"/>
                                        <p:tgtEl>
                                          <p:spTgt spid="15"/>
                                        </p:tgtEl>
                                      </p:cBhvr>
                                    </p:animEffect>
                                    <p:set>
                                      <p:cBhvr>
                                        <p:cTn id="49" dur="1" fill="hold">
                                          <p:stCondLst>
                                            <p:cond delay="74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7" grpId="0"/>
      <p:bldP spid="8" grpId="0"/>
      <p:bldP spid="9" grpId="0"/>
      <p:bldP spid="10" grpId="0"/>
      <p:bldP spid="14" grpId="0"/>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35D47371-2D7A-44F9-A9B5-B845DF5C4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33096" cy="6869972"/>
          </a:xfrm>
          <a:prstGeom prst="rect">
            <a:avLst/>
          </a:prstGeom>
        </p:spPr>
      </p:pic>
      <p:sp>
        <p:nvSpPr>
          <p:cNvPr id="6" name="Rectangle: Rounded Corners 5">
            <a:extLst>
              <a:ext uri="{FF2B5EF4-FFF2-40B4-BE49-F238E27FC236}">
                <a16:creationId xmlns:a16="http://schemas.microsoft.com/office/drawing/2014/main" id="{182F622A-9263-4541-944D-54AA314EF2B3}"/>
              </a:ext>
            </a:extLst>
          </p:cNvPr>
          <p:cNvSpPr/>
          <p:nvPr/>
        </p:nvSpPr>
        <p:spPr>
          <a:xfrm>
            <a:off x="838728" y="474825"/>
            <a:ext cx="10597672" cy="5634229"/>
          </a:xfrm>
          <a:prstGeom prst="roundRect">
            <a:avLst/>
          </a:prstGeom>
          <a:solidFill>
            <a:srgbClr val="FFFFFF">
              <a:alpha val="60000"/>
            </a:srgbClr>
          </a:solidFill>
          <a:ln w="57150" cmpd="thickThi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oper Black" panose="0208090404030B020404" pitchFamily="18" charset="0"/>
            </a:endParaRPr>
          </a:p>
        </p:txBody>
      </p:sp>
      <p:sp>
        <p:nvSpPr>
          <p:cNvPr id="4" name="TextBox 3">
            <a:extLst>
              <a:ext uri="{FF2B5EF4-FFF2-40B4-BE49-F238E27FC236}">
                <a16:creationId xmlns:a16="http://schemas.microsoft.com/office/drawing/2014/main" id="{A24AD689-0BBC-4471-A63F-7D42B4503285}"/>
              </a:ext>
            </a:extLst>
          </p:cNvPr>
          <p:cNvSpPr txBox="1"/>
          <p:nvPr/>
        </p:nvSpPr>
        <p:spPr>
          <a:xfrm>
            <a:off x="3253847" y="670544"/>
            <a:ext cx="5759528" cy="461665"/>
          </a:xfrm>
          <a:prstGeom prst="rect">
            <a:avLst/>
          </a:prstGeom>
          <a:noFill/>
          <a:ln w="57150" cmpd="tri">
            <a:noFill/>
          </a:ln>
        </p:spPr>
        <p:txBody>
          <a:bodyPr wrap="square" rtlCol="0" anchor="ctr">
            <a:spAutoFit/>
          </a:bodyPr>
          <a:lstStyle/>
          <a:p>
            <a:pPr algn="ctr"/>
            <a:r>
              <a:rPr lang="en-US" sz="2400" b="1" dirty="0">
                <a:ln>
                  <a:solidFill>
                    <a:srgbClr val="FFC000"/>
                  </a:solidFill>
                </a:ln>
                <a:latin typeface="Cooper Black" panose="0208090404030B020404" pitchFamily="18" charset="0"/>
                <a:cs typeface="Times New Roman" panose="02020603050405020304" pitchFamily="18" charset="0"/>
              </a:rPr>
              <a:t>Presentation Sermon Contents</a:t>
            </a:r>
          </a:p>
        </p:txBody>
      </p:sp>
      <p:sp>
        <p:nvSpPr>
          <p:cNvPr id="7" name="TextBox 6">
            <a:extLst>
              <a:ext uri="{FF2B5EF4-FFF2-40B4-BE49-F238E27FC236}">
                <a16:creationId xmlns:a16="http://schemas.microsoft.com/office/drawing/2014/main" id="{AD1E5D72-91E1-436D-8B4B-0EF75396260E}"/>
              </a:ext>
            </a:extLst>
          </p:cNvPr>
          <p:cNvSpPr txBox="1"/>
          <p:nvPr/>
        </p:nvSpPr>
        <p:spPr>
          <a:xfrm>
            <a:off x="864161" y="1600415"/>
            <a:ext cx="10530675" cy="459228"/>
          </a:xfrm>
          <a:prstGeom prst="rect">
            <a:avLst/>
          </a:prstGeom>
          <a:noFill/>
        </p:spPr>
        <p:txBody>
          <a:bodyPr wrap="square" rtlCol="0" anchor="ctr">
            <a:spAutoFit/>
          </a:bodyPr>
          <a:lstStyle/>
          <a:p>
            <a:pPr algn="ctr">
              <a:lnSpc>
                <a:spcPct val="150000"/>
              </a:lnSpc>
            </a:pPr>
            <a:r>
              <a:rPr lang="en-US" sz="1800" b="1" dirty="0">
                <a:latin typeface="Times New Roman" panose="02020603050405020304" pitchFamily="18" charset="0"/>
                <a:cs typeface="Times New Roman" panose="02020603050405020304" pitchFamily="18" charset="0"/>
                <a:hlinkClick r:id="rId3" action="ppaction://hlinksldjump">
                  <a:extLst>
                    <a:ext uri="{A12FA001-AC4F-418D-AE19-62706E023703}">
                      <ahyp:hlinkClr xmlns:ahyp="http://schemas.microsoft.com/office/drawing/2018/hyperlinkcolor" val="tx"/>
                    </a:ext>
                  </a:extLst>
                </a:hlinkClick>
              </a:rPr>
              <a:t>Part I – Introduction – “Definitions to Help Understand This Presentation”</a:t>
            </a:r>
            <a:endParaRPr lang="en-US" sz="1800" b="1" dirty="0">
              <a:solidFill>
                <a:srgbClr val="0070C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FB7A908-3CA6-463A-A313-A9EE8F7ED778}"/>
              </a:ext>
            </a:extLst>
          </p:cNvPr>
          <p:cNvSpPr txBox="1"/>
          <p:nvPr/>
        </p:nvSpPr>
        <p:spPr>
          <a:xfrm>
            <a:off x="997227" y="2227186"/>
            <a:ext cx="10256930" cy="458074"/>
          </a:xfrm>
          <a:prstGeom prst="rect">
            <a:avLst/>
          </a:prstGeom>
          <a:noFill/>
        </p:spPr>
        <p:txBody>
          <a:bodyPr wrap="square" rtlCol="0" anchor="ctr">
            <a:spAutoFit/>
          </a:bodyPr>
          <a:lstStyle/>
          <a:p>
            <a:pPr algn="ctr">
              <a:lnSpc>
                <a:spcPct val="150000"/>
              </a:lnSpc>
            </a:pPr>
            <a:r>
              <a:rPr lang="en-US" b="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Part II - “</a:t>
            </a:r>
            <a:r>
              <a:rPr lang="en-US" b="1" i="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’What</a:t>
            </a:r>
            <a:r>
              <a:rPr lang="en-US" b="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 </a:t>
            </a:r>
            <a:r>
              <a:rPr lang="en-US" sz="1400" i="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(not when) </a:t>
            </a:r>
            <a:r>
              <a:rPr lang="en-US" b="1" i="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Will Cause the Beginning of the Tribulation</a:t>
            </a:r>
            <a:r>
              <a:rPr lang="en-US" b="1" dirty="0">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a:t>
            </a:r>
            <a:endParaRPr lang="en-US" sz="18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679946E-A652-4DC8-8A1F-E0F3AA87651C}"/>
              </a:ext>
            </a:extLst>
          </p:cNvPr>
          <p:cNvSpPr txBox="1"/>
          <p:nvPr/>
        </p:nvSpPr>
        <p:spPr>
          <a:xfrm>
            <a:off x="1768506" y="2703222"/>
            <a:ext cx="8732018" cy="376834"/>
          </a:xfrm>
          <a:prstGeom prst="rect">
            <a:avLst/>
          </a:prstGeom>
          <a:noFill/>
        </p:spPr>
        <p:txBody>
          <a:bodyPr wrap="square" rtlCol="0" anchor="ctr">
            <a:spAutoFit/>
          </a:bodyPr>
          <a:lstStyle/>
          <a:p>
            <a:pPr algn="ctr">
              <a:lnSpc>
                <a:spcPct val="150000"/>
              </a:lnSpc>
            </a:pPr>
            <a:r>
              <a:rPr lang="en-US" sz="1400" b="1" dirty="0">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val="tx"/>
                    </a:ext>
                  </a:extLst>
                </a:hlinkClick>
              </a:rPr>
              <a:t>“Are Things Really ‘</a:t>
            </a:r>
            <a:r>
              <a:rPr lang="en-US" sz="1400" b="1" i="1" dirty="0">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val="tx"/>
                    </a:ext>
                  </a:extLst>
                </a:hlinkClick>
              </a:rPr>
              <a:t>Ripe for the Harvest</a:t>
            </a:r>
            <a:r>
              <a:rPr lang="en-US" sz="1400" b="1" dirty="0">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val="tx"/>
                    </a:ext>
                  </a:extLst>
                </a:hlinkClick>
              </a:rPr>
              <a:t>?’” </a:t>
            </a:r>
            <a:endParaRPr lang="en-US" sz="1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07E94C4-19E6-437A-9DDB-9BAE3AEEA590}"/>
              </a:ext>
            </a:extLst>
          </p:cNvPr>
          <p:cNvSpPr txBox="1"/>
          <p:nvPr/>
        </p:nvSpPr>
        <p:spPr>
          <a:xfrm>
            <a:off x="1354372" y="3113575"/>
            <a:ext cx="9583964" cy="376834"/>
          </a:xfrm>
          <a:prstGeom prst="rect">
            <a:avLst/>
          </a:prstGeom>
          <a:noFill/>
        </p:spPr>
        <p:txBody>
          <a:bodyPr wrap="square" rtlCol="0" anchor="ctr">
            <a:spAutoFit/>
          </a:bodyPr>
          <a:lstStyle/>
          <a:p>
            <a:pPr algn="ctr">
              <a:lnSpc>
                <a:spcPct val="150000"/>
              </a:lnSpc>
            </a:pPr>
            <a:r>
              <a:rPr lang="en-US" sz="1400" b="1" dirty="0">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“Scriptural Clues Showing ‘</a:t>
            </a:r>
            <a:r>
              <a:rPr lang="en-US" sz="1400" b="1" i="1" dirty="0">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How Deep We Are Into the Latter Times</a:t>
            </a:r>
            <a:r>
              <a:rPr lang="en-US" sz="1400" b="1" dirty="0">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 </a:t>
            </a:r>
            <a:r>
              <a:rPr lang="en-US" sz="1400" b="1" i="1" dirty="0">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But Still Not Last Days</a:t>
            </a:r>
            <a:r>
              <a:rPr lang="en-US" sz="1400" b="1" dirty="0">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a:t>
            </a:r>
            <a:endParaRPr lang="en-US" sz="1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72D30646-F43D-4D07-A556-A39DC40E7E75}"/>
              </a:ext>
            </a:extLst>
          </p:cNvPr>
          <p:cNvSpPr txBox="1"/>
          <p:nvPr/>
        </p:nvSpPr>
        <p:spPr>
          <a:xfrm>
            <a:off x="1832148" y="3529580"/>
            <a:ext cx="8608088" cy="376834"/>
          </a:xfrm>
          <a:prstGeom prst="rect">
            <a:avLst/>
          </a:prstGeom>
          <a:noFill/>
        </p:spPr>
        <p:txBody>
          <a:bodyPr wrap="square" rtlCol="0" anchor="ctr">
            <a:spAutoFit/>
          </a:bodyPr>
          <a:lstStyle/>
          <a:p>
            <a:pPr algn="ctr">
              <a:lnSpc>
                <a:spcPct val="150000"/>
              </a:lnSpc>
            </a:pPr>
            <a:r>
              <a:rPr lang="en-US" sz="1400" b="1" dirty="0">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val="tx"/>
                    </a:ext>
                  </a:extLst>
                </a:hlinkClick>
              </a:rPr>
              <a:t>“Are You Willing to ‘</a:t>
            </a:r>
            <a:r>
              <a:rPr lang="en-US" sz="1400" b="1" i="1" dirty="0">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val="tx"/>
                    </a:ext>
                  </a:extLst>
                </a:hlinkClick>
              </a:rPr>
              <a:t>Partake of the Affliction of the Gospel</a:t>
            </a:r>
            <a:r>
              <a:rPr lang="en-US" sz="1400" b="1" dirty="0">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val="tx"/>
                    </a:ext>
                  </a:extLst>
                </a:hlinkClick>
              </a:rPr>
              <a:t>?’” </a:t>
            </a:r>
            <a:endParaRPr lang="en-US" sz="1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D2CCCF2-C211-4CE5-8422-B7EB18650FB7}"/>
              </a:ext>
            </a:extLst>
          </p:cNvPr>
          <p:cNvSpPr txBox="1"/>
          <p:nvPr/>
        </p:nvSpPr>
        <p:spPr>
          <a:xfrm>
            <a:off x="1659651" y="3953082"/>
            <a:ext cx="8953082" cy="376834"/>
          </a:xfrm>
          <a:prstGeom prst="rect">
            <a:avLst/>
          </a:prstGeom>
          <a:noFill/>
        </p:spPr>
        <p:txBody>
          <a:bodyPr wrap="square" rtlCol="0" anchor="ctr">
            <a:spAutoFit/>
          </a:bodyPr>
          <a:lstStyle/>
          <a:p>
            <a:pPr algn="ctr">
              <a:lnSpc>
                <a:spcPct val="150000"/>
              </a:lnSpc>
            </a:pPr>
            <a:r>
              <a:rPr lang="en-US" sz="1400" b="1" dirty="0">
                <a:latin typeface="Times New Roman" panose="02020603050405020304" pitchFamily="18" charset="0"/>
                <a:cs typeface="Times New Roman" panose="02020603050405020304" pitchFamily="18" charset="0"/>
                <a:hlinkClick r:id="rId8" action="ppaction://hlinksldjump">
                  <a:extLst>
                    <a:ext uri="{A12FA001-AC4F-418D-AE19-62706E023703}">
                      <ahyp:hlinkClr xmlns:ahyp="http://schemas.microsoft.com/office/drawing/2018/hyperlinkcolor" val="tx"/>
                    </a:ext>
                  </a:extLst>
                </a:hlinkClick>
              </a:rPr>
              <a:t>“Scriptural Reminders of Just ‘</a:t>
            </a:r>
            <a:r>
              <a:rPr lang="en-US" sz="1400" b="1" i="1" dirty="0">
                <a:latin typeface="Times New Roman" panose="02020603050405020304" pitchFamily="18" charset="0"/>
                <a:cs typeface="Times New Roman" panose="02020603050405020304" pitchFamily="18" charset="0"/>
                <a:hlinkClick r:id="rId8" action="ppaction://hlinksldjump">
                  <a:extLst>
                    <a:ext uri="{A12FA001-AC4F-418D-AE19-62706E023703}">
                      <ahyp:hlinkClr xmlns:ahyp="http://schemas.microsoft.com/office/drawing/2018/hyperlinkcolor" val="tx"/>
                    </a:ext>
                  </a:extLst>
                </a:hlinkClick>
              </a:rPr>
              <a:t>How Busy Satan Is At This Time</a:t>
            </a:r>
            <a:r>
              <a:rPr lang="en-US" sz="1400" b="1" dirty="0">
                <a:latin typeface="Times New Roman" panose="02020603050405020304" pitchFamily="18" charset="0"/>
                <a:cs typeface="Times New Roman" panose="02020603050405020304" pitchFamily="18" charset="0"/>
                <a:hlinkClick r:id="rId8" action="ppaction://hlinksldjump">
                  <a:extLst>
                    <a:ext uri="{A12FA001-AC4F-418D-AE19-62706E023703}">
                      <ahyp:hlinkClr xmlns:ahyp="http://schemas.microsoft.com/office/drawing/2018/hyperlinkcolor" val="tx"/>
                    </a:ext>
                  </a:extLst>
                </a:hlinkClick>
              </a:rPr>
              <a:t>!’” </a:t>
            </a:r>
            <a:endParaRPr lang="en-US" sz="1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C40E9497-7F4E-482D-B61E-18FC5078D930}"/>
              </a:ext>
            </a:extLst>
          </p:cNvPr>
          <p:cNvSpPr txBox="1"/>
          <p:nvPr/>
        </p:nvSpPr>
        <p:spPr>
          <a:xfrm>
            <a:off x="2612574" y="4371161"/>
            <a:ext cx="7053943" cy="307777"/>
          </a:xfrm>
          <a:prstGeom prst="rect">
            <a:avLst/>
          </a:prstGeom>
          <a:noFill/>
        </p:spPr>
        <p:txBody>
          <a:bodyPr wrap="square" rtlCol="0" anchor="ctr">
            <a:spAutoFit/>
          </a:bodyPr>
          <a:lstStyle/>
          <a:p>
            <a:pPr algn="ctr"/>
            <a:r>
              <a:rPr lang="en-US" sz="1400" b="1" dirty="0">
                <a:latin typeface="Times New Roman" panose="02020603050405020304" pitchFamily="18" charset="0"/>
                <a:cs typeface="Times New Roman" panose="02020603050405020304" pitchFamily="18" charset="0"/>
                <a:hlinkClick r:id="rId9" action="ppaction://hlinksldjump">
                  <a:extLst>
                    <a:ext uri="{A12FA001-AC4F-418D-AE19-62706E023703}">
                      <ahyp:hlinkClr xmlns:ahyp="http://schemas.microsoft.com/office/drawing/2018/hyperlinkcolor" val="tx"/>
                    </a:ext>
                  </a:extLst>
                </a:hlinkClick>
              </a:rPr>
              <a:t>“Is God Really ‘</a:t>
            </a:r>
            <a:r>
              <a:rPr lang="en-US" sz="1400" b="1" i="1" dirty="0">
                <a:latin typeface="Times New Roman" panose="02020603050405020304" pitchFamily="18" charset="0"/>
                <a:cs typeface="Times New Roman" panose="02020603050405020304" pitchFamily="18" charset="0"/>
                <a:hlinkClick r:id="rId9" action="ppaction://hlinksldjump">
                  <a:extLst>
                    <a:ext uri="{A12FA001-AC4F-418D-AE19-62706E023703}">
                      <ahyp:hlinkClr xmlns:ahyp="http://schemas.microsoft.com/office/drawing/2018/hyperlinkcolor" val="tx"/>
                    </a:ext>
                  </a:extLst>
                </a:hlinkClick>
              </a:rPr>
              <a:t>In Control</a:t>
            </a:r>
            <a:r>
              <a:rPr lang="en-US" sz="1400" b="1" dirty="0">
                <a:latin typeface="Times New Roman" panose="02020603050405020304" pitchFamily="18" charset="0"/>
                <a:cs typeface="Times New Roman" panose="02020603050405020304" pitchFamily="18" charset="0"/>
                <a:hlinkClick r:id="rId9" action="ppaction://hlinksldjump">
                  <a:extLst>
                    <a:ext uri="{A12FA001-AC4F-418D-AE19-62706E023703}">
                      <ahyp:hlinkClr xmlns:ahyp="http://schemas.microsoft.com/office/drawing/2018/hyperlinkcolor" val="tx"/>
                    </a:ext>
                  </a:extLst>
                </a:hlinkClick>
              </a:rPr>
              <a:t>?’” </a:t>
            </a:r>
            <a:endParaRPr lang="en-US" sz="1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CDA0C245-1F4C-4844-ABB2-A40CE067FF5D}"/>
              </a:ext>
            </a:extLst>
          </p:cNvPr>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312D87A-5E1C-40B4-82DC-FA4778E101AA}"/>
              </a:ext>
            </a:extLst>
          </p:cNvPr>
          <p:cNvSpPr txBox="1"/>
          <p:nvPr/>
        </p:nvSpPr>
        <p:spPr>
          <a:xfrm>
            <a:off x="1236220" y="4941209"/>
            <a:ext cx="9804757" cy="369332"/>
          </a:xfrm>
          <a:prstGeom prst="rect">
            <a:avLst/>
          </a:prstGeom>
          <a:noFill/>
        </p:spPr>
        <p:txBody>
          <a:bodyPr wrap="square" rtlCol="0" anchor="ctr">
            <a:spAutoFit/>
          </a:bodyPr>
          <a:lstStyle/>
          <a:p>
            <a:pPr algn="ctr"/>
            <a:r>
              <a:rPr lang="en-US" sz="1800" b="1" dirty="0">
                <a:latin typeface="Times New Roman" panose="02020603050405020304" pitchFamily="18" charset="0"/>
                <a:cs typeface="Times New Roman" panose="02020603050405020304" pitchFamily="18" charset="0"/>
                <a:hlinkClick r:id="rId10" action="ppaction://hlinksldjump">
                  <a:extLst>
                    <a:ext uri="{A12FA001-AC4F-418D-AE19-62706E023703}">
                      <ahyp:hlinkClr xmlns:ahyp="http://schemas.microsoft.com/office/drawing/2018/hyperlinkcolor" val="tx"/>
                    </a:ext>
                  </a:extLst>
                </a:hlinkClick>
              </a:rPr>
              <a:t>Part III – “Conclusion to the ‘</a:t>
            </a:r>
            <a:r>
              <a:rPr lang="en-US" sz="1800" b="1" i="1" dirty="0">
                <a:latin typeface="Times New Roman" panose="02020603050405020304" pitchFamily="18" charset="0"/>
                <a:cs typeface="Times New Roman" panose="02020603050405020304" pitchFamily="18" charset="0"/>
                <a:hlinkClick r:id="rId10" action="ppaction://hlinksldjump">
                  <a:extLst>
                    <a:ext uri="{A12FA001-AC4F-418D-AE19-62706E023703}">
                      <ahyp:hlinkClr xmlns:ahyp="http://schemas.microsoft.com/office/drawing/2018/hyperlinkcolor" val="tx"/>
                    </a:ext>
                  </a:extLst>
                </a:hlinkClick>
              </a:rPr>
              <a:t>Confusion of the Delusion Conclusion</a:t>
            </a:r>
            <a:r>
              <a:rPr lang="en-US" sz="1800" b="1" dirty="0">
                <a:latin typeface="Times New Roman" panose="02020603050405020304" pitchFamily="18" charset="0"/>
                <a:cs typeface="Times New Roman" panose="02020603050405020304" pitchFamily="18" charset="0"/>
                <a:hlinkClick r:id="rId10" action="ppaction://hlinksldjump">
                  <a:extLst>
                    <a:ext uri="{A12FA001-AC4F-418D-AE19-62706E023703}">
                      <ahyp:hlinkClr xmlns:ahyp="http://schemas.microsoft.com/office/drawing/2018/hyperlinkcolor" val="tx"/>
                    </a:ext>
                  </a:extLst>
                </a:hlinkClick>
              </a:rPr>
              <a:t>’” </a:t>
            </a:r>
            <a:endParaRPr lang="en-US"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5E35A8F-1E31-49AF-A77D-44B75E139B4F}"/>
              </a:ext>
            </a:extLst>
          </p:cNvPr>
          <p:cNvSpPr txBox="1"/>
          <p:nvPr/>
        </p:nvSpPr>
        <p:spPr>
          <a:xfrm>
            <a:off x="1710846" y="1264529"/>
            <a:ext cx="8844227"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If you are in the full slide show presentation </a:t>
            </a:r>
            <a:r>
              <a:rPr lang="en-US" sz="1200" dirty="0">
                <a:latin typeface="Times New Roman" panose="02020603050405020304" pitchFamily="18" charset="0"/>
                <a:cs typeface="Times New Roman" panose="02020603050405020304" pitchFamily="18" charset="0"/>
              </a:rPr>
              <a:t>(without the audio), </a:t>
            </a:r>
            <a:r>
              <a:rPr lang="en-US" sz="1200" b="1" dirty="0">
                <a:latin typeface="Times New Roman" panose="02020603050405020304" pitchFamily="18" charset="0"/>
                <a:cs typeface="Times New Roman" panose="02020603050405020304" pitchFamily="18" charset="0"/>
              </a:rPr>
              <a:t>then you can click on title below to go directly to that particular title.</a:t>
            </a:r>
          </a:p>
        </p:txBody>
      </p:sp>
      <p:sp>
        <p:nvSpPr>
          <p:cNvPr id="2" name="Rectangle: Rounded Corners 1">
            <a:extLst>
              <a:ext uri="{FF2B5EF4-FFF2-40B4-BE49-F238E27FC236}">
                <a16:creationId xmlns:a16="http://schemas.microsoft.com/office/drawing/2014/main" id="{104E6903-5B38-4E7D-8681-9527FCDB32E2}"/>
              </a:ext>
            </a:extLst>
          </p:cNvPr>
          <p:cNvSpPr/>
          <p:nvPr/>
        </p:nvSpPr>
        <p:spPr>
          <a:xfrm>
            <a:off x="1768506" y="1610806"/>
            <a:ext cx="8844227" cy="5631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D9FE8F05-9EE2-4562-9BC4-1BFDA740C5C4}"/>
              </a:ext>
            </a:extLst>
          </p:cNvPr>
          <p:cNvSpPr/>
          <p:nvPr/>
        </p:nvSpPr>
        <p:spPr>
          <a:xfrm>
            <a:off x="1354372" y="2251639"/>
            <a:ext cx="9583964" cy="251778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11D652FC-6C83-40D1-84AB-59606F98921A}"/>
              </a:ext>
            </a:extLst>
          </p:cNvPr>
          <p:cNvSpPr/>
          <p:nvPr/>
        </p:nvSpPr>
        <p:spPr>
          <a:xfrm>
            <a:off x="1768504" y="4859081"/>
            <a:ext cx="8844227" cy="5631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F169EF1-45C0-47D2-80BC-1639C0B7130F}"/>
              </a:ext>
            </a:extLst>
          </p:cNvPr>
          <p:cNvSpPr/>
          <p:nvPr/>
        </p:nvSpPr>
        <p:spPr>
          <a:xfrm>
            <a:off x="3489649" y="624350"/>
            <a:ext cx="5225144" cy="564916"/>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65CB27C-94AF-41DC-B8C4-844EED5E796C}"/>
              </a:ext>
            </a:extLst>
          </p:cNvPr>
          <p:cNvSpPr txBox="1"/>
          <p:nvPr/>
        </p:nvSpPr>
        <p:spPr>
          <a:xfrm>
            <a:off x="5421086" y="5514392"/>
            <a:ext cx="1558212"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hlinkClick r:id="rId11" action="ppaction://hlinksldjump">
                  <a:extLst>
                    <a:ext uri="{A12FA001-AC4F-418D-AE19-62706E023703}">
                      <ahyp:hlinkClr xmlns:ahyp="http://schemas.microsoft.com/office/drawing/2018/hyperlinkcolor" val="tx"/>
                    </a:ext>
                  </a:extLst>
                </a:hlinkClick>
              </a:rPr>
              <a:t>Bonus Slide</a:t>
            </a:r>
            <a:endParaRPr lang="en-US" sz="1400" b="1" dirty="0">
              <a:latin typeface="Times New Roman" panose="02020603050405020304" pitchFamily="18" charset="0"/>
              <a:cs typeface="Times New Roman" panose="02020603050405020304" pitchFamily="18" charset="0"/>
            </a:endParaRPr>
          </a:p>
        </p:txBody>
      </p:sp>
      <p:sp>
        <p:nvSpPr>
          <p:cNvPr id="21" name="Rectangle: Rounded Corners 20">
            <a:extLst>
              <a:ext uri="{FF2B5EF4-FFF2-40B4-BE49-F238E27FC236}">
                <a16:creationId xmlns:a16="http://schemas.microsoft.com/office/drawing/2014/main" id="{9659BF11-95F2-4331-AA8D-64E84826DF42}"/>
              </a:ext>
            </a:extLst>
          </p:cNvPr>
          <p:cNvSpPr/>
          <p:nvPr/>
        </p:nvSpPr>
        <p:spPr>
          <a:xfrm>
            <a:off x="5626359" y="5533054"/>
            <a:ext cx="1101012" cy="307777"/>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773633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1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1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up)">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up)">
                                      <p:cBhvr>
                                        <p:cTn id="42" dur="1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1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p:cTn id="52" dur="1000" fill="hold"/>
                                        <p:tgtEl>
                                          <p:spTgt spid="16"/>
                                        </p:tgtEl>
                                        <p:attrNameLst>
                                          <p:attrName>ppt_w</p:attrName>
                                        </p:attrNameLst>
                                      </p:cBhvr>
                                      <p:tavLst>
                                        <p:tav tm="0">
                                          <p:val>
                                            <p:fltVal val="0"/>
                                          </p:val>
                                        </p:tav>
                                        <p:tav tm="100000">
                                          <p:val>
                                            <p:strVal val="#ppt_w"/>
                                          </p:val>
                                        </p:tav>
                                      </p:tavLst>
                                    </p:anim>
                                    <p:anim calcmode="lin" valueType="num">
                                      <p:cBhvr>
                                        <p:cTn id="53" dur="1000" fill="hold"/>
                                        <p:tgtEl>
                                          <p:spTgt spid="16"/>
                                        </p:tgtEl>
                                        <p:attrNameLst>
                                          <p:attrName>ppt_h</p:attrName>
                                        </p:attrNameLst>
                                      </p:cBhvr>
                                      <p:tavLst>
                                        <p:tav tm="0">
                                          <p:val>
                                            <p:fltVal val="0"/>
                                          </p:val>
                                        </p:tav>
                                        <p:tav tm="100000">
                                          <p:val>
                                            <p:strVal val="#ppt_h"/>
                                          </p:val>
                                        </p:tav>
                                      </p:tavLst>
                                    </p:anim>
                                    <p:animEffect transition="in" filter="fade">
                                      <p:cBhvr>
                                        <p:cTn id="54" dur="1000"/>
                                        <p:tgtEl>
                                          <p:spTgt spid="1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P spid="13" grpId="0"/>
      <p:bldP spid="14" grpId="0"/>
      <p:bldP spid="16" grpId="0"/>
      <p:bldP spid="2" grpId="0" animBg="1"/>
      <p:bldP spid="18" grpId="0"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F48AEA5-85AC-4401-9C20-D372D1C3B9F0}"/>
              </a:ext>
            </a:extLst>
          </p:cNvPr>
          <p:cNvSpPr txBox="1"/>
          <p:nvPr/>
        </p:nvSpPr>
        <p:spPr>
          <a:xfrm>
            <a:off x="4598632" y="35512"/>
            <a:ext cx="3009534" cy="307777"/>
          </a:xfrm>
          <a:prstGeom prst="rect">
            <a:avLst/>
          </a:prstGeom>
          <a:noFill/>
          <a:ln w="28575">
            <a:solidFill>
              <a:schemeClr val="tx1"/>
            </a:solidFill>
          </a:ln>
        </p:spPr>
        <p:txBody>
          <a:bodyPr wrap="square" rtlCol="0">
            <a:spAutoFit/>
          </a:bodyPr>
          <a:lstStyle/>
          <a:p>
            <a:pPr algn="ctr"/>
            <a:r>
              <a:rPr lang="en-US" sz="1400" b="1" dirty="0"/>
              <a:t>Confusion of the Delusion Conclusion</a:t>
            </a:r>
          </a:p>
        </p:txBody>
      </p:sp>
      <p:sp>
        <p:nvSpPr>
          <p:cNvPr id="5" name="TextBox 4">
            <a:extLst>
              <a:ext uri="{FF2B5EF4-FFF2-40B4-BE49-F238E27FC236}">
                <a16:creationId xmlns:a16="http://schemas.microsoft.com/office/drawing/2014/main" id="{D6BEFE45-6BED-4F0A-8FA7-1927CF6D8CA6}"/>
              </a:ext>
            </a:extLst>
          </p:cNvPr>
          <p:cNvSpPr txBox="1"/>
          <p:nvPr/>
        </p:nvSpPr>
        <p:spPr>
          <a:xfrm>
            <a:off x="5392953" y="870346"/>
            <a:ext cx="1508185" cy="307777"/>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II Timothy 1:8</a:t>
            </a:r>
          </a:p>
        </p:txBody>
      </p:sp>
      <p:sp>
        <p:nvSpPr>
          <p:cNvPr id="6" name="TextBox 5">
            <a:extLst>
              <a:ext uri="{FF2B5EF4-FFF2-40B4-BE49-F238E27FC236}">
                <a16:creationId xmlns:a16="http://schemas.microsoft.com/office/drawing/2014/main" id="{941BA3EE-3104-41A3-A679-28F7863EC318}"/>
              </a:ext>
            </a:extLst>
          </p:cNvPr>
          <p:cNvSpPr txBox="1"/>
          <p:nvPr/>
        </p:nvSpPr>
        <p:spPr>
          <a:xfrm>
            <a:off x="2308778" y="1084032"/>
            <a:ext cx="7650818"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Be not thou therefore ashamed of the testimony of our Lord, nor of me his prisoner: </a:t>
            </a:r>
          </a:p>
          <a:p>
            <a:pPr algn="ctr"/>
            <a:r>
              <a:rPr lang="en-US" sz="1600" b="1" i="1" u="sng" dirty="0">
                <a:solidFill>
                  <a:srgbClr val="CC6600"/>
                </a:solidFill>
                <a:latin typeface="Times New Roman" panose="02020603050405020304" pitchFamily="18" charset="0"/>
                <a:cs typeface="Times New Roman" panose="02020603050405020304" pitchFamily="18" charset="0"/>
              </a:rPr>
              <a:t>but be thou partaker of the afflictions of the gospel according to the power of God</a:t>
            </a:r>
            <a:r>
              <a:rPr lang="en-US" sz="1600" b="1" i="1" dirty="0">
                <a:solidFill>
                  <a:srgbClr val="CC6600"/>
                </a:solidFill>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7531BD4D-9ACC-43A2-A5BD-1C9BFA42E120}"/>
              </a:ext>
            </a:extLst>
          </p:cNvPr>
          <p:cNvSpPr txBox="1"/>
          <p:nvPr/>
        </p:nvSpPr>
        <p:spPr>
          <a:xfrm>
            <a:off x="4935834" y="1771983"/>
            <a:ext cx="2396706" cy="307777"/>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II Thessalonians 1:4-10</a:t>
            </a:r>
          </a:p>
        </p:txBody>
      </p:sp>
      <p:sp>
        <p:nvSpPr>
          <p:cNvPr id="8" name="TextBox 7">
            <a:extLst>
              <a:ext uri="{FF2B5EF4-FFF2-40B4-BE49-F238E27FC236}">
                <a16:creationId xmlns:a16="http://schemas.microsoft.com/office/drawing/2014/main" id="{34C3CB53-577B-4A1A-87B5-77660D5502FC}"/>
              </a:ext>
            </a:extLst>
          </p:cNvPr>
          <p:cNvSpPr txBox="1"/>
          <p:nvPr/>
        </p:nvSpPr>
        <p:spPr>
          <a:xfrm>
            <a:off x="1493176" y="2030090"/>
            <a:ext cx="9282023"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So that we ourselves glory in you in the churches of God for your patience and faith</a:t>
            </a:r>
          </a:p>
          <a:p>
            <a:pPr algn="ctr"/>
            <a:r>
              <a:rPr lang="en-US" sz="1600" b="1" i="1" dirty="0">
                <a:solidFill>
                  <a:srgbClr val="CC6600"/>
                </a:solidFill>
                <a:latin typeface="Times New Roman" panose="02020603050405020304" pitchFamily="18" charset="0"/>
                <a:cs typeface="Times New Roman" panose="02020603050405020304" pitchFamily="18" charset="0"/>
              </a:rPr>
              <a:t>in all your persecutions and tribulations that ye endure: </a:t>
            </a:r>
          </a:p>
        </p:txBody>
      </p:sp>
      <p:sp>
        <p:nvSpPr>
          <p:cNvPr id="9" name="TextBox 8">
            <a:extLst>
              <a:ext uri="{FF2B5EF4-FFF2-40B4-BE49-F238E27FC236}">
                <a16:creationId xmlns:a16="http://schemas.microsoft.com/office/drawing/2014/main" id="{6B1A64C3-12A7-4294-A5B4-1A8C2B3202DF}"/>
              </a:ext>
            </a:extLst>
          </p:cNvPr>
          <p:cNvSpPr txBox="1"/>
          <p:nvPr/>
        </p:nvSpPr>
        <p:spPr>
          <a:xfrm>
            <a:off x="5193826" y="5527499"/>
            <a:ext cx="1906438" cy="307777"/>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II Timothy 3:11,12</a:t>
            </a:r>
          </a:p>
        </p:txBody>
      </p:sp>
      <p:sp>
        <p:nvSpPr>
          <p:cNvPr id="10" name="TextBox 9">
            <a:extLst>
              <a:ext uri="{FF2B5EF4-FFF2-40B4-BE49-F238E27FC236}">
                <a16:creationId xmlns:a16="http://schemas.microsoft.com/office/drawing/2014/main" id="{83DC89E1-A830-413A-BCA8-E0B465C61390}"/>
              </a:ext>
            </a:extLst>
          </p:cNvPr>
          <p:cNvSpPr txBox="1"/>
          <p:nvPr/>
        </p:nvSpPr>
        <p:spPr>
          <a:xfrm>
            <a:off x="1299000" y="5835276"/>
            <a:ext cx="9678838"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Persecutions, afflictions, which came unto me at Antioch, at Iconium, at Lystra; </a:t>
            </a:r>
          </a:p>
          <a:p>
            <a:pPr algn="ctr"/>
            <a:r>
              <a:rPr lang="en-US" sz="1600" b="1" i="1" dirty="0">
                <a:solidFill>
                  <a:srgbClr val="CC6600"/>
                </a:solidFill>
                <a:latin typeface="Times New Roman" panose="02020603050405020304" pitchFamily="18" charset="0"/>
                <a:cs typeface="Times New Roman" panose="02020603050405020304" pitchFamily="18" charset="0"/>
              </a:rPr>
              <a:t>what persecutions I endured: but out of them all the Lord delivered me. </a:t>
            </a:r>
          </a:p>
        </p:txBody>
      </p:sp>
      <p:sp>
        <p:nvSpPr>
          <p:cNvPr id="11" name="TextBox 10">
            <a:extLst>
              <a:ext uri="{FF2B5EF4-FFF2-40B4-BE49-F238E27FC236}">
                <a16:creationId xmlns:a16="http://schemas.microsoft.com/office/drawing/2014/main" id="{FCF20278-636B-494F-B793-ECB3A9190034}"/>
              </a:ext>
            </a:extLst>
          </p:cNvPr>
          <p:cNvSpPr txBox="1"/>
          <p:nvPr/>
        </p:nvSpPr>
        <p:spPr>
          <a:xfrm>
            <a:off x="2231144" y="3275895"/>
            <a:ext cx="7827260" cy="1077218"/>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to you who are troubled rest with us, </a:t>
            </a:r>
          </a:p>
          <a:p>
            <a:pPr algn="ctr"/>
            <a:r>
              <a:rPr lang="en-US" sz="1600" b="1" i="1" dirty="0">
                <a:solidFill>
                  <a:srgbClr val="CC6600"/>
                </a:solidFill>
                <a:latin typeface="Times New Roman" panose="02020603050405020304" pitchFamily="18" charset="0"/>
                <a:cs typeface="Times New Roman" panose="02020603050405020304" pitchFamily="18" charset="0"/>
              </a:rPr>
              <a:t>when the Lord Jesus shall be revealed from heaven with his mighty angels, </a:t>
            </a:r>
          </a:p>
          <a:p>
            <a:pPr algn="ctr"/>
            <a:r>
              <a:rPr lang="en-US" sz="1600" b="1" i="1" dirty="0">
                <a:solidFill>
                  <a:srgbClr val="CC6600"/>
                </a:solidFill>
                <a:latin typeface="Times New Roman" panose="02020603050405020304" pitchFamily="18" charset="0"/>
                <a:cs typeface="Times New Roman" panose="02020603050405020304" pitchFamily="18" charset="0"/>
              </a:rPr>
              <a:t>In flaming fire taking vengeance on them that know not God, </a:t>
            </a:r>
          </a:p>
          <a:p>
            <a:pPr algn="ctr"/>
            <a:r>
              <a:rPr lang="en-US" sz="1600" b="1" i="1" dirty="0">
                <a:solidFill>
                  <a:srgbClr val="CC6600"/>
                </a:solidFill>
                <a:latin typeface="Times New Roman" panose="02020603050405020304" pitchFamily="18" charset="0"/>
                <a:cs typeface="Times New Roman" panose="02020603050405020304" pitchFamily="18" charset="0"/>
              </a:rPr>
              <a:t>and that obey not the gospel of our Lord Jesus Christ: </a:t>
            </a:r>
          </a:p>
        </p:txBody>
      </p:sp>
      <p:sp>
        <p:nvSpPr>
          <p:cNvPr id="12" name="TextBox 11">
            <a:extLst>
              <a:ext uri="{FF2B5EF4-FFF2-40B4-BE49-F238E27FC236}">
                <a16:creationId xmlns:a16="http://schemas.microsoft.com/office/drawing/2014/main" id="{AE1E2F41-E253-4E74-BAC4-2ABA2D7E6CBE}"/>
              </a:ext>
            </a:extLst>
          </p:cNvPr>
          <p:cNvSpPr txBox="1"/>
          <p:nvPr/>
        </p:nvSpPr>
        <p:spPr>
          <a:xfrm>
            <a:off x="1870362" y="2542128"/>
            <a:ext cx="8530936" cy="1107996"/>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Which is a manifest token of the righteous judgment of God, </a:t>
            </a:r>
          </a:p>
          <a:p>
            <a:pPr algn="ctr"/>
            <a:r>
              <a:rPr lang="en-US" sz="1600" b="1" i="1" dirty="0">
                <a:solidFill>
                  <a:srgbClr val="CC6600"/>
                </a:solidFill>
                <a:latin typeface="Times New Roman" panose="02020603050405020304" pitchFamily="18" charset="0"/>
                <a:cs typeface="Times New Roman" panose="02020603050405020304" pitchFamily="18" charset="0"/>
              </a:rPr>
              <a:t>that ye may be counted worthy of the kingdom of God, for which ye also suffer: </a:t>
            </a:r>
          </a:p>
          <a:p>
            <a:pPr algn="ctr"/>
            <a:r>
              <a:rPr lang="en-US" sz="1600" b="1" i="1" dirty="0">
                <a:solidFill>
                  <a:srgbClr val="CC6600"/>
                </a:solidFill>
                <a:latin typeface="Times New Roman" panose="02020603050405020304" pitchFamily="18" charset="0"/>
                <a:cs typeface="Times New Roman" panose="02020603050405020304" pitchFamily="18" charset="0"/>
              </a:rPr>
              <a:t>Seeing it is a righteous thing with God to recompense tribulation to them that trouble you; </a:t>
            </a:r>
          </a:p>
          <a:p>
            <a:endParaRPr lang="en-US" sz="1600" dirty="0"/>
          </a:p>
        </p:txBody>
      </p:sp>
      <p:sp>
        <p:nvSpPr>
          <p:cNvPr id="13" name="TextBox 12">
            <a:extLst>
              <a:ext uri="{FF2B5EF4-FFF2-40B4-BE49-F238E27FC236}">
                <a16:creationId xmlns:a16="http://schemas.microsoft.com/office/drawing/2014/main" id="{4CC8B03C-2137-4731-AA03-C4980B18D5C7}"/>
              </a:ext>
            </a:extLst>
          </p:cNvPr>
          <p:cNvSpPr txBox="1"/>
          <p:nvPr/>
        </p:nvSpPr>
        <p:spPr>
          <a:xfrm>
            <a:off x="2483426" y="4269590"/>
            <a:ext cx="7299523"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Who shall be punished with everlasting destruction from the presence of the Lord, </a:t>
            </a:r>
          </a:p>
          <a:p>
            <a:pPr algn="ctr"/>
            <a:r>
              <a:rPr lang="en-US" sz="1600" b="1" i="1" dirty="0">
                <a:solidFill>
                  <a:srgbClr val="CC6600"/>
                </a:solidFill>
                <a:latin typeface="Times New Roman" panose="02020603050405020304" pitchFamily="18" charset="0"/>
                <a:cs typeface="Times New Roman" panose="02020603050405020304" pitchFamily="18" charset="0"/>
              </a:rPr>
              <a:t>and from the glory of his power; </a:t>
            </a:r>
          </a:p>
        </p:txBody>
      </p:sp>
      <p:sp>
        <p:nvSpPr>
          <p:cNvPr id="14" name="TextBox 13">
            <a:extLst>
              <a:ext uri="{FF2B5EF4-FFF2-40B4-BE49-F238E27FC236}">
                <a16:creationId xmlns:a16="http://schemas.microsoft.com/office/drawing/2014/main" id="{17DEA9C0-664A-476C-8464-00048183B3D6}"/>
              </a:ext>
            </a:extLst>
          </p:cNvPr>
          <p:cNvSpPr txBox="1"/>
          <p:nvPr/>
        </p:nvSpPr>
        <p:spPr>
          <a:xfrm>
            <a:off x="2107905" y="4781045"/>
            <a:ext cx="8052956"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When he shall come to be glorified in his saints, and to be admired in all them that believe </a:t>
            </a:r>
          </a:p>
        </p:txBody>
      </p:sp>
      <p:sp>
        <p:nvSpPr>
          <p:cNvPr id="15" name="TextBox 14">
            <a:extLst>
              <a:ext uri="{FF2B5EF4-FFF2-40B4-BE49-F238E27FC236}">
                <a16:creationId xmlns:a16="http://schemas.microsoft.com/office/drawing/2014/main" id="{E1EB96C5-977F-4E60-8F55-FAC1B950A1B5}"/>
              </a:ext>
            </a:extLst>
          </p:cNvPr>
          <p:cNvSpPr txBox="1"/>
          <p:nvPr/>
        </p:nvSpPr>
        <p:spPr>
          <a:xfrm>
            <a:off x="3414949" y="5055280"/>
            <a:ext cx="5445230"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(because our testimony among you was believed) in that day.</a:t>
            </a:r>
          </a:p>
          <a:p>
            <a:pPr algn="ctr"/>
            <a:endParaRPr lang="en-US" sz="1600" dirty="0"/>
          </a:p>
        </p:txBody>
      </p:sp>
      <p:sp>
        <p:nvSpPr>
          <p:cNvPr id="16" name="TextBox 15">
            <a:extLst>
              <a:ext uri="{FF2B5EF4-FFF2-40B4-BE49-F238E27FC236}">
                <a16:creationId xmlns:a16="http://schemas.microsoft.com/office/drawing/2014/main" id="{A898C103-72D8-4C57-933C-43BF9334EB59}"/>
              </a:ext>
            </a:extLst>
          </p:cNvPr>
          <p:cNvSpPr txBox="1"/>
          <p:nvPr/>
        </p:nvSpPr>
        <p:spPr>
          <a:xfrm>
            <a:off x="2210362" y="6350053"/>
            <a:ext cx="7852083"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Yea, and all that will live godly in Christ Jesus shall suffer persecution.</a:t>
            </a:r>
          </a:p>
        </p:txBody>
      </p:sp>
      <p:sp>
        <p:nvSpPr>
          <p:cNvPr id="17" name="TextBox 16">
            <a:extLst>
              <a:ext uri="{FF2B5EF4-FFF2-40B4-BE49-F238E27FC236}">
                <a16:creationId xmlns:a16="http://schemas.microsoft.com/office/drawing/2014/main" id="{B547B7ED-E531-4764-BD1E-C495F5F7E9C9}"/>
              </a:ext>
            </a:extLst>
          </p:cNvPr>
          <p:cNvSpPr txBox="1"/>
          <p:nvPr/>
        </p:nvSpPr>
        <p:spPr>
          <a:xfrm>
            <a:off x="10616399" y="977858"/>
            <a:ext cx="1415443" cy="707886"/>
          </a:xfrm>
          <a:prstGeom prst="rect">
            <a:avLst/>
          </a:prstGeom>
          <a:noFill/>
        </p:spPr>
        <p:txBody>
          <a:bodyPr wrap="square" rtlCol="0">
            <a:spAutoFit/>
          </a:bodyPr>
          <a:lstStyle/>
          <a:p>
            <a:pPr algn="just"/>
            <a:r>
              <a:rPr lang="en-US" sz="1000" dirty="0"/>
              <a:t>May I suggest you do a word study on the words “</a:t>
            </a:r>
            <a:r>
              <a:rPr lang="en-US" sz="1000" b="1" i="1" dirty="0">
                <a:solidFill>
                  <a:srgbClr val="CC6600"/>
                </a:solidFill>
              </a:rPr>
              <a:t>power of God</a:t>
            </a:r>
            <a:r>
              <a:rPr lang="en-US" sz="1000" dirty="0"/>
              <a:t>.’ </a:t>
            </a:r>
          </a:p>
          <a:p>
            <a:pPr algn="ctr"/>
            <a:r>
              <a:rPr lang="en-US" sz="1000" dirty="0"/>
              <a:t>It is a great study.</a:t>
            </a:r>
          </a:p>
        </p:txBody>
      </p:sp>
      <p:cxnSp>
        <p:nvCxnSpPr>
          <p:cNvPr id="19" name="Straight Arrow Connector 18">
            <a:extLst>
              <a:ext uri="{FF2B5EF4-FFF2-40B4-BE49-F238E27FC236}">
                <a16:creationId xmlns:a16="http://schemas.microsoft.com/office/drawing/2014/main" id="{208DD880-8CA5-490E-8525-05368DB636D4}"/>
              </a:ext>
            </a:extLst>
          </p:cNvPr>
          <p:cNvCxnSpPr>
            <a:cxnSpLocks/>
          </p:cNvCxnSpPr>
          <p:nvPr/>
        </p:nvCxnSpPr>
        <p:spPr>
          <a:xfrm flipV="1">
            <a:off x="9592056" y="1387360"/>
            <a:ext cx="568805" cy="139833"/>
          </a:xfrm>
          <a:prstGeom prst="straightConnector1">
            <a:avLst/>
          </a:prstGeom>
          <a:ln w="28575">
            <a:solidFill>
              <a:srgbClr val="CC66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pic>
        <p:nvPicPr>
          <p:cNvPr id="21" name="Picture 20" descr="A drawing of a cartoon character&#10;&#10;Description automatically generated">
            <a:extLst>
              <a:ext uri="{FF2B5EF4-FFF2-40B4-BE49-F238E27FC236}">
                <a16:creationId xmlns:a16="http://schemas.microsoft.com/office/drawing/2014/main" id="{6A4AE000-8A6E-46A0-A208-2E1E6C2DD3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7674" y="802398"/>
            <a:ext cx="521912" cy="869853"/>
          </a:xfrm>
          <a:prstGeom prst="rect">
            <a:avLst/>
          </a:prstGeom>
        </p:spPr>
      </p:pic>
      <p:sp>
        <p:nvSpPr>
          <p:cNvPr id="20" name="TextBox 19">
            <a:extLst>
              <a:ext uri="{FF2B5EF4-FFF2-40B4-BE49-F238E27FC236}">
                <a16:creationId xmlns:a16="http://schemas.microsoft.com/office/drawing/2014/main" id="{E945A4B8-42CA-4A3F-A65C-D1657DDDFFA8}"/>
              </a:ext>
            </a:extLst>
          </p:cNvPr>
          <p:cNvSpPr txBox="1"/>
          <p:nvPr/>
        </p:nvSpPr>
        <p:spPr>
          <a:xfrm>
            <a:off x="115500" y="398051"/>
            <a:ext cx="12031842"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Through the Last of the Latter Times, We Must be Strong in Him and be Willing to Partake of the Infliction of the Gospel</a:t>
            </a:r>
          </a:p>
        </p:txBody>
      </p:sp>
    </p:spTree>
    <p:extLst>
      <p:ext uri="{BB962C8B-B14F-4D97-AF65-F5344CB8AC3E}">
        <p14:creationId xmlns:p14="http://schemas.microsoft.com/office/powerpoint/2010/main" val="8603366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125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1250"/>
                                        <p:tgtEl>
                                          <p:spTgt spid="19"/>
                                        </p:tgtEl>
                                      </p:cBhvr>
                                    </p:animEffect>
                                  </p:childTnLst>
                                </p:cTn>
                              </p:par>
                              <p:par>
                                <p:cTn id="19" presetID="26"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down)">
                                      <p:cBhvr>
                                        <p:cTn id="21" dur="580">
                                          <p:stCondLst>
                                            <p:cond delay="0"/>
                                          </p:stCondLst>
                                        </p:cTn>
                                        <p:tgtEl>
                                          <p:spTgt spid="21"/>
                                        </p:tgtEl>
                                      </p:cBhvr>
                                    </p:animEffect>
                                    <p:anim calcmode="lin" valueType="num">
                                      <p:cBhvr>
                                        <p:cTn id="22"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27" dur="26">
                                          <p:stCondLst>
                                            <p:cond delay="650"/>
                                          </p:stCondLst>
                                        </p:cTn>
                                        <p:tgtEl>
                                          <p:spTgt spid="21"/>
                                        </p:tgtEl>
                                      </p:cBhvr>
                                      <p:to x="100000" y="60000"/>
                                    </p:animScale>
                                    <p:animScale>
                                      <p:cBhvr>
                                        <p:cTn id="28" dur="166" decel="50000">
                                          <p:stCondLst>
                                            <p:cond delay="676"/>
                                          </p:stCondLst>
                                        </p:cTn>
                                        <p:tgtEl>
                                          <p:spTgt spid="21"/>
                                        </p:tgtEl>
                                      </p:cBhvr>
                                      <p:to x="100000" y="100000"/>
                                    </p:animScale>
                                    <p:animScale>
                                      <p:cBhvr>
                                        <p:cTn id="29" dur="26">
                                          <p:stCondLst>
                                            <p:cond delay="1312"/>
                                          </p:stCondLst>
                                        </p:cTn>
                                        <p:tgtEl>
                                          <p:spTgt spid="21"/>
                                        </p:tgtEl>
                                      </p:cBhvr>
                                      <p:to x="100000" y="80000"/>
                                    </p:animScale>
                                    <p:animScale>
                                      <p:cBhvr>
                                        <p:cTn id="30" dur="166" decel="50000">
                                          <p:stCondLst>
                                            <p:cond delay="1338"/>
                                          </p:stCondLst>
                                        </p:cTn>
                                        <p:tgtEl>
                                          <p:spTgt spid="21"/>
                                        </p:tgtEl>
                                      </p:cBhvr>
                                      <p:to x="100000" y="100000"/>
                                    </p:animScale>
                                    <p:animScale>
                                      <p:cBhvr>
                                        <p:cTn id="31" dur="26">
                                          <p:stCondLst>
                                            <p:cond delay="1642"/>
                                          </p:stCondLst>
                                        </p:cTn>
                                        <p:tgtEl>
                                          <p:spTgt spid="21"/>
                                        </p:tgtEl>
                                      </p:cBhvr>
                                      <p:to x="100000" y="90000"/>
                                    </p:animScale>
                                    <p:animScale>
                                      <p:cBhvr>
                                        <p:cTn id="32" dur="166" decel="50000">
                                          <p:stCondLst>
                                            <p:cond delay="1668"/>
                                          </p:stCondLst>
                                        </p:cTn>
                                        <p:tgtEl>
                                          <p:spTgt spid="21"/>
                                        </p:tgtEl>
                                      </p:cBhvr>
                                      <p:to x="100000" y="100000"/>
                                    </p:animScale>
                                    <p:animScale>
                                      <p:cBhvr>
                                        <p:cTn id="33" dur="26">
                                          <p:stCondLst>
                                            <p:cond delay="1808"/>
                                          </p:stCondLst>
                                        </p:cTn>
                                        <p:tgtEl>
                                          <p:spTgt spid="21"/>
                                        </p:tgtEl>
                                      </p:cBhvr>
                                      <p:to x="100000" y="95000"/>
                                    </p:animScale>
                                    <p:animScale>
                                      <p:cBhvr>
                                        <p:cTn id="34" dur="166" decel="50000">
                                          <p:stCondLst>
                                            <p:cond delay="1834"/>
                                          </p:stCondLst>
                                        </p:cTn>
                                        <p:tgtEl>
                                          <p:spTgt spid="21"/>
                                        </p:tgtEl>
                                      </p:cBhvr>
                                      <p:to x="100000" y="100000"/>
                                    </p:animScale>
                                  </p:childTnLst>
                                </p:cTn>
                              </p:par>
                            </p:childTnLst>
                          </p:cTn>
                        </p:par>
                        <p:par>
                          <p:cTn id="35" fill="hold">
                            <p:stCondLst>
                              <p:cond delay="2000"/>
                            </p:stCondLst>
                            <p:childTnLst>
                              <p:par>
                                <p:cTn id="36" presetID="2" presetClass="entr" presetSubtype="3"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2000" fill="hold"/>
                                        <p:tgtEl>
                                          <p:spTgt spid="17"/>
                                        </p:tgtEl>
                                        <p:attrNameLst>
                                          <p:attrName>ppt_x</p:attrName>
                                        </p:attrNameLst>
                                      </p:cBhvr>
                                      <p:tavLst>
                                        <p:tav tm="0">
                                          <p:val>
                                            <p:strVal val="1+#ppt_w/2"/>
                                          </p:val>
                                        </p:tav>
                                        <p:tav tm="100000">
                                          <p:val>
                                            <p:strVal val="#ppt_x"/>
                                          </p:val>
                                        </p:tav>
                                      </p:tavLst>
                                    </p:anim>
                                    <p:anim calcmode="lin" valueType="num">
                                      <p:cBhvr additive="base">
                                        <p:cTn id="39" dur="20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1000" fill="hold"/>
                                        <p:tgtEl>
                                          <p:spTgt spid="7"/>
                                        </p:tgtEl>
                                        <p:attrNameLst>
                                          <p:attrName>ppt_w</p:attrName>
                                        </p:attrNameLst>
                                      </p:cBhvr>
                                      <p:tavLst>
                                        <p:tav tm="0">
                                          <p:val>
                                            <p:fltVal val="0"/>
                                          </p:val>
                                        </p:tav>
                                        <p:tav tm="100000">
                                          <p:val>
                                            <p:strVal val="#ppt_w"/>
                                          </p:val>
                                        </p:tav>
                                      </p:tavLst>
                                    </p:anim>
                                    <p:anim calcmode="lin" valueType="num">
                                      <p:cBhvr>
                                        <p:cTn id="45" dur="1000" fill="hold"/>
                                        <p:tgtEl>
                                          <p:spTgt spid="7"/>
                                        </p:tgtEl>
                                        <p:attrNameLst>
                                          <p:attrName>ppt_h</p:attrName>
                                        </p:attrNameLst>
                                      </p:cBhvr>
                                      <p:tavLst>
                                        <p:tav tm="0">
                                          <p:val>
                                            <p:fltVal val="0"/>
                                          </p:val>
                                        </p:tav>
                                        <p:tav tm="100000">
                                          <p:val>
                                            <p:strVal val="#ppt_h"/>
                                          </p:val>
                                        </p:tav>
                                      </p:tavLst>
                                    </p:anim>
                                    <p:animEffect transition="in" filter="fade">
                                      <p:cBhvr>
                                        <p:cTn id="46" dur="1000"/>
                                        <p:tgtEl>
                                          <p:spTgt spid="7"/>
                                        </p:tgtEl>
                                      </p:cBhvr>
                                    </p:animEffect>
                                  </p:childTnLst>
                                </p:cTn>
                              </p:par>
                            </p:childTnLst>
                          </p:cTn>
                        </p:par>
                        <p:par>
                          <p:cTn id="47" fill="hold">
                            <p:stCondLst>
                              <p:cond delay="1000"/>
                            </p:stCondLst>
                            <p:childTnLst>
                              <p:par>
                                <p:cTn id="48" presetID="22" presetClass="entr" presetSubtype="1"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up)">
                                      <p:cBhvr>
                                        <p:cTn id="50" dur="30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up)">
                                      <p:cBhvr>
                                        <p:cTn id="55" dur="125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up)">
                                      <p:cBhvr>
                                        <p:cTn id="60" dur="1250"/>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up)">
                                      <p:cBhvr>
                                        <p:cTn id="65" dur="125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wipe(up)">
                                      <p:cBhvr>
                                        <p:cTn id="70" dur="1250"/>
                                        <p:tgtEl>
                                          <p:spTgt spid="1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up)">
                                      <p:cBhvr>
                                        <p:cTn id="75" dur="125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9"/>
                                        </p:tgtEl>
                                        <p:attrNameLst>
                                          <p:attrName>style.visibility</p:attrName>
                                        </p:attrNameLst>
                                      </p:cBhvr>
                                      <p:to>
                                        <p:strVal val="visible"/>
                                      </p:to>
                                    </p:set>
                                    <p:anim calcmode="lin" valueType="num">
                                      <p:cBhvr>
                                        <p:cTn id="80" dur="1000" fill="hold"/>
                                        <p:tgtEl>
                                          <p:spTgt spid="9"/>
                                        </p:tgtEl>
                                        <p:attrNameLst>
                                          <p:attrName>ppt_w</p:attrName>
                                        </p:attrNameLst>
                                      </p:cBhvr>
                                      <p:tavLst>
                                        <p:tav tm="0">
                                          <p:val>
                                            <p:fltVal val="0"/>
                                          </p:val>
                                        </p:tav>
                                        <p:tav tm="100000">
                                          <p:val>
                                            <p:strVal val="#ppt_w"/>
                                          </p:val>
                                        </p:tav>
                                      </p:tavLst>
                                    </p:anim>
                                    <p:anim calcmode="lin" valueType="num">
                                      <p:cBhvr>
                                        <p:cTn id="81" dur="1000" fill="hold"/>
                                        <p:tgtEl>
                                          <p:spTgt spid="9"/>
                                        </p:tgtEl>
                                        <p:attrNameLst>
                                          <p:attrName>ppt_h</p:attrName>
                                        </p:attrNameLst>
                                      </p:cBhvr>
                                      <p:tavLst>
                                        <p:tav tm="0">
                                          <p:val>
                                            <p:fltVal val="0"/>
                                          </p:val>
                                        </p:tav>
                                        <p:tav tm="100000">
                                          <p:val>
                                            <p:strVal val="#ppt_h"/>
                                          </p:val>
                                        </p:tav>
                                      </p:tavLst>
                                    </p:anim>
                                    <p:animEffect transition="in" filter="fade">
                                      <p:cBhvr>
                                        <p:cTn id="82" dur="1000"/>
                                        <p:tgtEl>
                                          <p:spTgt spid="9"/>
                                        </p:tgtEl>
                                      </p:cBhvr>
                                    </p:animEffect>
                                  </p:childTnLst>
                                </p:cTn>
                              </p:par>
                            </p:childTnLst>
                          </p:cTn>
                        </p:par>
                        <p:par>
                          <p:cTn id="83" fill="hold">
                            <p:stCondLst>
                              <p:cond delay="1000"/>
                            </p:stCondLst>
                            <p:childTnLst>
                              <p:par>
                                <p:cTn id="84" presetID="22" presetClass="entr" presetSubtype="1"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wipe(up)">
                                      <p:cBhvr>
                                        <p:cTn id="86" dur="1250"/>
                                        <p:tgtEl>
                                          <p:spTgt spid="10"/>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wipe(up)">
                                      <p:cBhvr>
                                        <p:cTn id="91" dur="1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F48AEA5-85AC-4401-9C20-D372D1C3B9F0}"/>
              </a:ext>
            </a:extLst>
          </p:cNvPr>
          <p:cNvSpPr txBox="1"/>
          <p:nvPr/>
        </p:nvSpPr>
        <p:spPr>
          <a:xfrm>
            <a:off x="4598632" y="35512"/>
            <a:ext cx="3009534" cy="307777"/>
          </a:xfrm>
          <a:prstGeom prst="rect">
            <a:avLst/>
          </a:prstGeom>
          <a:noFill/>
          <a:ln w="28575">
            <a:solidFill>
              <a:schemeClr val="tx1"/>
            </a:solidFill>
          </a:ln>
        </p:spPr>
        <p:txBody>
          <a:bodyPr wrap="square" rtlCol="0">
            <a:spAutoFit/>
          </a:bodyPr>
          <a:lstStyle/>
          <a:p>
            <a:pPr algn="ctr"/>
            <a:r>
              <a:rPr lang="en-US" sz="1400" b="1" dirty="0"/>
              <a:t>Confusion of the Delusion Conclusion</a:t>
            </a:r>
          </a:p>
        </p:txBody>
      </p:sp>
      <p:sp>
        <p:nvSpPr>
          <p:cNvPr id="6" name="TextBox 5">
            <a:extLst>
              <a:ext uri="{FF2B5EF4-FFF2-40B4-BE49-F238E27FC236}">
                <a16:creationId xmlns:a16="http://schemas.microsoft.com/office/drawing/2014/main" id="{EA0B8FB0-5448-4BE6-A833-70ECE79D62EE}"/>
              </a:ext>
            </a:extLst>
          </p:cNvPr>
          <p:cNvSpPr txBox="1"/>
          <p:nvPr/>
        </p:nvSpPr>
        <p:spPr>
          <a:xfrm>
            <a:off x="115500" y="398051"/>
            <a:ext cx="12031842"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Through the Last of the Latter Times, We Must be Strong in Him and be Willing to Partake of the Infliction of the Gospel</a:t>
            </a:r>
          </a:p>
        </p:txBody>
      </p:sp>
      <p:sp>
        <p:nvSpPr>
          <p:cNvPr id="7" name="TextBox 6">
            <a:extLst>
              <a:ext uri="{FF2B5EF4-FFF2-40B4-BE49-F238E27FC236}">
                <a16:creationId xmlns:a16="http://schemas.microsoft.com/office/drawing/2014/main" id="{2DC6844C-A103-453D-A793-BC08FE4644F1}"/>
              </a:ext>
            </a:extLst>
          </p:cNvPr>
          <p:cNvSpPr txBox="1"/>
          <p:nvPr/>
        </p:nvSpPr>
        <p:spPr>
          <a:xfrm>
            <a:off x="142133" y="955048"/>
            <a:ext cx="1742172"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Thessalonians 2:15-17</a:t>
            </a:r>
          </a:p>
        </p:txBody>
      </p:sp>
      <p:sp>
        <p:nvSpPr>
          <p:cNvPr id="8" name="TextBox 7">
            <a:extLst>
              <a:ext uri="{FF2B5EF4-FFF2-40B4-BE49-F238E27FC236}">
                <a16:creationId xmlns:a16="http://schemas.microsoft.com/office/drawing/2014/main" id="{550E872B-FF30-4800-99CE-7BD71FD246F3}"/>
              </a:ext>
            </a:extLst>
          </p:cNvPr>
          <p:cNvSpPr txBox="1"/>
          <p:nvPr/>
        </p:nvSpPr>
        <p:spPr>
          <a:xfrm>
            <a:off x="483510" y="1694314"/>
            <a:ext cx="909908"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Titus 3:9-11</a:t>
            </a:r>
          </a:p>
        </p:txBody>
      </p:sp>
      <p:sp>
        <p:nvSpPr>
          <p:cNvPr id="9" name="TextBox 8">
            <a:extLst>
              <a:ext uri="{FF2B5EF4-FFF2-40B4-BE49-F238E27FC236}">
                <a16:creationId xmlns:a16="http://schemas.microsoft.com/office/drawing/2014/main" id="{5B1A3BE9-898E-42FF-A4DE-26CDFB15F19C}"/>
              </a:ext>
            </a:extLst>
          </p:cNvPr>
          <p:cNvSpPr txBox="1"/>
          <p:nvPr/>
        </p:nvSpPr>
        <p:spPr>
          <a:xfrm>
            <a:off x="67377" y="2728370"/>
            <a:ext cx="1742173"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Thessalonians 3:1-5</a:t>
            </a:r>
          </a:p>
        </p:txBody>
      </p:sp>
      <p:sp>
        <p:nvSpPr>
          <p:cNvPr id="10" name="TextBox 9">
            <a:extLst>
              <a:ext uri="{FF2B5EF4-FFF2-40B4-BE49-F238E27FC236}">
                <a16:creationId xmlns:a16="http://schemas.microsoft.com/office/drawing/2014/main" id="{073CF1FB-86AD-4FB0-AFF8-D46BE821268C}"/>
              </a:ext>
            </a:extLst>
          </p:cNvPr>
          <p:cNvSpPr txBox="1"/>
          <p:nvPr/>
        </p:nvSpPr>
        <p:spPr>
          <a:xfrm>
            <a:off x="238067" y="3916762"/>
            <a:ext cx="1251286"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Timothy 4:16-18</a:t>
            </a:r>
          </a:p>
        </p:txBody>
      </p:sp>
      <p:sp>
        <p:nvSpPr>
          <p:cNvPr id="11" name="TextBox 10">
            <a:extLst>
              <a:ext uri="{FF2B5EF4-FFF2-40B4-BE49-F238E27FC236}">
                <a16:creationId xmlns:a16="http://schemas.microsoft.com/office/drawing/2014/main" id="{592E2A7A-B322-4284-8212-661FDAA3107C}"/>
              </a:ext>
            </a:extLst>
          </p:cNvPr>
          <p:cNvSpPr txBox="1"/>
          <p:nvPr/>
        </p:nvSpPr>
        <p:spPr>
          <a:xfrm>
            <a:off x="1876928" y="822145"/>
            <a:ext cx="10107808" cy="830997"/>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Therefore, brethren, stand fast, and hold the traditions which ye have been taught, whether by word, or our epistle. Now our Lord Jesus Christ himself, and God, even our Father, which hath loved us, and hath given us everlasting consolation and good hope through grace, Comfort your hearts, and stablish you in every good word and work. </a:t>
            </a:r>
          </a:p>
        </p:txBody>
      </p:sp>
      <p:sp>
        <p:nvSpPr>
          <p:cNvPr id="12" name="TextBox 11">
            <a:extLst>
              <a:ext uri="{FF2B5EF4-FFF2-40B4-BE49-F238E27FC236}">
                <a16:creationId xmlns:a16="http://schemas.microsoft.com/office/drawing/2014/main" id="{BB4A1691-D4CD-4CE3-AA31-93AB27D7A9CF}"/>
              </a:ext>
            </a:extLst>
          </p:cNvPr>
          <p:cNvSpPr txBox="1"/>
          <p:nvPr/>
        </p:nvSpPr>
        <p:spPr>
          <a:xfrm>
            <a:off x="1876928" y="1612209"/>
            <a:ext cx="10107808" cy="830997"/>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But avoid foolish questions, and genealogies, and contentions, and strivings about the law; for they are unprofitable and vain. A man that is an heretick after the first and second admonition reject; Knowing that he that is such is subverted, and sinneth, being condemned of himself. </a:t>
            </a:r>
          </a:p>
        </p:txBody>
      </p:sp>
      <p:sp>
        <p:nvSpPr>
          <p:cNvPr id="13" name="TextBox 12">
            <a:extLst>
              <a:ext uri="{FF2B5EF4-FFF2-40B4-BE49-F238E27FC236}">
                <a16:creationId xmlns:a16="http://schemas.microsoft.com/office/drawing/2014/main" id="{53AEEE4D-17DE-46FE-A1BA-719BFD7E5272}"/>
              </a:ext>
            </a:extLst>
          </p:cNvPr>
          <p:cNvSpPr txBox="1"/>
          <p:nvPr/>
        </p:nvSpPr>
        <p:spPr>
          <a:xfrm>
            <a:off x="1876928" y="2395335"/>
            <a:ext cx="10175186" cy="1323439"/>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Finally, brethren, pray for us, that the word of the Lord may have free course, and be glorified, even as it is with you: And that we may be delivered from unreasonable and wicked men: for all men have not faith. But the Lord is faithful, who shall stablish you, and keep you from evil. And we have confidence in the Lord touching you, that ye both do and will do the things which we command you. And the Lord direct your hearts into the love of God, and into the patient waiting for Christ. </a:t>
            </a:r>
          </a:p>
        </p:txBody>
      </p:sp>
      <p:sp>
        <p:nvSpPr>
          <p:cNvPr id="14" name="TextBox 13">
            <a:extLst>
              <a:ext uri="{FF2B5EF4-FFF2-40B4-BE49-F238E27FC236}">
                <a16:creationId xmlns:a16="http://schemas.microsoft.com/office/drawing/2014/main" id="{5AC35D1D-26DD-41FC-88DC-54C2CA68D414}"/>
              </a:ext>
            </a:extLst>
          </p:cNvPr>
          <p:cNvSpPr txBox="1"/>
          <p:nvPr/>
        </p:nvSpPr>
        <p:spPr>
          <a:xfrm>
            <a:off x="1828213" y="3682872"/>
            <a:ext cx="10165562" cy="1077218"/>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At my first answer no man stood with me, but all men forsook me: I pray God that it may not be laid to their charge. Notwithstanding the Lord stood with me, and strengthened me; that by me the preaching might be fully known, and that all the Gentiles might hear: and I was delivered out of the mouth of the lion. And the Lord shall deliver me from every evil work, and will preserve me unto his heavenly kingdom: to whom be glory for ever and ever. Amen. </a:t>
            </a:r>
          </a:p>
        </p:txBody>
      </p:sp>
      <p:sp>
        <p:nvSpPr>
          <p:cNvPr id="15" name="TextBox 14">
            <a:extLst>
              <a:ext uri="{FF2B5EF4-FFF2-40B4-BE49-F238E27FC236}">
                <a16:creationId xmlns:a16="http://schemas.microsoft.com/office/drawing/2014/main" id="{8991C52D-5111-4E7A-BC85-2A06924E879C}"/>
              </a:ext>
            </a:extLst>
          </p:cNvPr>
          <p:cNvSpPr txBox="1"/>
          <p:nvPr/>
        </p:nvSpPr>
        <p:spPr>
          <a:xfrm>
            <a:off x="1828160" y="4709587"/>
            <a:ext cx="10098185" cy="584775"/>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Hold fast the form of sound words, which thou hast heard of me, in faith and love which is in Christ Jesus. That good thing which was committed unto thee keep by the Holy Ghost which dwelleth in us. </a:t>
            </a:r>
          </a:p>
        </p:txBody>
      </p:sp>
      <p:sp>
        <p:nvSpPr>
          <p:cNvPr id="16" name="TextBox 15">
            <a:extLst>
              <a:ext uri="{FF2B5EF4-FFF2-40B4-BE49-F238E27FC236}">
                <a16:creationId xmlns:a16="http://schemas.microsoft.com/office/drawing/2014/main" id="{56603B35-5976-42E7-B926-80D6B9200C50}"/>
              </a:ext>
            </a:extLst>
          </p:cNvPr>
          <p:cNvSpPr txBox="1"/>
          <p:nvPr/>
        </p:nvSpPr>
        <p:spPr>
          <a:xfrm>
            <a:off x="142133" y="4718916"/>
            <a:ext cx="1443154"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Timothy 1:13,14</a:t>
            </a:r>
          </a:p>
        </p:txBody>
      </p:sp>
      <p:sp>
        <p:nvSpPr>
          <p:cNvPr id="17" name="TextBox 16">
            <a:extLst>
              <a:ext uri="{FF2B5EF4-FFF2-40B4-BE49-F238E27FC236}">
                <a16:creationId xmlns:a16="http://schemas.microsoft.com/office/drawing/2014/main" id="{950D9343-3A89-418A-83BB-E47A6960F7F7}"/>
              </a:ext>
            </a:extLst>
          </p:cNvPr>
          <p:cNvSpPr txBox="1"/>
          <p:nvPr/>
        </p:nvSpPr>
        <p:spPr>
          <a:xfrm>
            <a:off x="1809550" y="5253407"/>
            <a:ext cx="10098185" cy="584775"/>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Thou therefore endure hardness, as a good soldier of Jesus Christ. No man that warreth entangleth himself with the affairs of this life; that he may please him who hath chosen him to be a soldier. </a:t>
            </a:r>
          </a:p>
        </p:txBody>
      </p:sp>
      <p:sp>
        <p:nvSpPr>
          <p:cNvPr id="18" name="TextBox 17">
            <a:extLst>
              <a:ext uri="{FF2B5EF4-FFF2-40B4-BE49-F238E27FC236}">
                <a16:creationId xmlns:a16="http://schemas.microsoft.com/office/drawing/2014/main" id="{58B1E2A6-9EF6-4140-AC38-55ED7F3040C9}"/>
              </a:ext>
            </a:extLst>
          </p:cNvPr>
          <p:cNvSpPr txBox="1"/>
          <p:nvPr/>
        </p:nvSpPr>
        <p:spPr>
          <a:xfrm>
            <a:off x="216887" y="5262738"/>
            <a:ext cx="1231719"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Timothy 2:3,4</a:t>
            </a:r>
          </a:p>
        </p:txBody>
      </p:sp>
      <p:sp>
        <p:nvSpPr>
          <p:cNvPr id="4" name="TextBox 3">
            <a:extLst>
              <a:ext uri="{FF2B5EF4-FFF2-40B4-BE49-F238E27FC236}">
                <a16:creationId xmlns:a16="http://schemas.microsoft.com/office/drawing/2014/main" id="{F5817166-B030-4C4D-B7DB-68FA4EF92F76}"/>
              </a:ext>
            </a:extLst>
          </p:cNvPr>
          <p:cNvSpPr txBox="1"/>
          <p:nvPr/>
        </p:nvSpPr>
        <p:spPr>
          <a:xfrm>
            <a:off x="171438" y="5794956"/>
            <a:ext cx="1347220"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Ephesians 6:13</a:t>
            </a:r>
          </a:p>
        </p:txBody>
      </p:sp>
      <p:sp>
        <p:nvSpPr>
          <p:cNvPr id="5" name="TextBox 4">
            <a:extLst>
              <a:ext uri="{FF2B5EF4-FFF2-40B4-BE49-F238E27FC236}">
                <a16:creationId xmlns:a16="http://schemas.microsoft.com/office/drawing/2014/main" id="{10FC026C-BA9B-4000-8144-AECEDF26DB33}"/>
              </a:ext>
            </a:extLst>
          </p:cNvPr>
          <p:cNvSpPr txBox="1"/>
          <p:nvPr/>
        </p:nvSpPr>
        <p:spPr>
          <a:xfrm>
            <a:off x="1523360" y="5791527"/>
            <a:ext cx="9928411"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 Wherefore take unto you the whole </a:t>
            </a:r>
            <a:r>
              <a:rPr lang="en-US" sz="1600" b="1" i="1" dirty="0" err="1">
                <a:solidFill>
                  <a:srgbClr val="CC6600"/>
                </a:solidFill>
                <a:latin typeface="Times New Roman" panose="02020603050405020304" pitchFamily="18" charset="0"/>
                <a:cs typeface="Times New Roman" panose="02020603050405020304" pitchFamily="18" charset="0"/>
              </a:rPr>
              <a:t>armour</a:t>
            </a:r>
            <a:r>
              <a:rPr lang="en-US" sz="1600" b="1" i="1" dirty="0">
                <a:solidFill>
                  <a:srgbClr val="CC6600"/>
                </a:solidFill>
                <a:latin typeface="Times New Roman" panose="02020603050405020304" pitchFamily="18" charset="0"/>
                <a:cs typeface="Times New Roman" panose="02020603050405020304" pitchFamily="18" charset="0"/>
              </a:rPr>
              <a:t> of God, that ye may be able to withstand in the evil day, </a:t>
            </a:r>
          </a:p>
          <a:p>
            <a:pPr algn="ctr"/>
            <a:r>
              <a:rPr lang="en-US" sz="1600" b="1" i="1" dirty="0">
                <a:solidFill>
                  <a:srgbClr val="CC6600"/>
                </a:solidFill>
                <a:latin typeface="Times New Roman" panose="02020603050405020304" pitchFamily="18" charset="0"/>
                <a:cs typeface="Times New Roman" panose="02020603050405020304" pitchFamily="18" charset="0"/>
              </a:rPr>
              <a:t>and having done all, to stand. </a:t>
            </a:r>
          </a:p>
        </p:txBody>
      </p:sp>
      <p:sp>
        <p:nvSpPr>
          <p:cNvPr id="19" name="TextBox 18">
            <a:extLst>
              <a:ext uri="{FF2B5EF4-FFF2-40B4-BE49-F238E27FC236}">
                <a16:creationId xmlns:a16="http://schemas.microsoft.com/office/drawing/2014/main" id="{B6F553ED-3B43-415D-8A64-2434A3FA0202}"/>
              </a:ext>
            </a:extLst>
          </p:cNvPr>
          <p:cNvSpPr txBox="1"/>
          <p:nvPr/>
        </p:nvSpPr>
        <p:spPr>
          <a:xfrm>
            <a:off x="4281973" y="6420488"/>
            <a:ext cx="3704253"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How to stand…  </a:t>
            </a:r>
            <a:r>
              <a:rPr lang="en-US" sz="1600" b="1" dirty="0">
                <a:solidFill>
                  <a:srgbClr val="FF0000"/>
                </a:solidFill>
                <a:latin typeface="Times New Roman" panose="02020603050405020304" pitchFamily="18" charset="0"/>
                <a:cs typeface="Times New Roman" panose="02020603050405020304" pitchFamily="18" charset="0"/>
              </a:rPr>
              <a:t>Ephesians 6:14-18</a:t>
            </a:r>
          </a:p>
        </p:txBody>
      </p:sp>
      <p:sp>
        <p:nvSpPr>
          <p:cNvPr id="20" name="Rectangle 19">
            <a:extLst>
              <a:ext uri="{FF2B5EF4-FFF2-40B4-BE49-F238E27FC236}">
                <a16:creationId xmlns:a16="http://schemas.microsoft.com/office/drawing/2014/main" id="{992064D3-13FA-407B-ABC0-8E3B63A06F4F}"/>
              </a:ext>
            </a:extLst>
          </p:cNvPr>
          <p:cNvSpPr/>
          <p:nvPr/>
        </p:nvSpPr>
        <p:spPr>
          <a:xfrm>
            <a:off x="9442579" y="5832482"/>
            <a:ext cx="1207399" cy="324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042898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25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Effect transition="in" filter="fade">
                                      <p:cBhvr>
                                        <p:cTn id="14" dur="1000"/>
                                        <p:tgtEl>
                                          <p:spTgt spid="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25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Effect transition="in" filter="fade">
                                      <p:cBhvr>
                                        <p:cTn id="25" dur="1000"/>
                                        <p:tgtEl>
                                          <p:spTgt spid="9"/>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25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1000" fill="hold"/>
                                        <p:tgtEl>
                                          <p:spTgt spid="10"/>
                                        </p:tgtEl>
                                        <p:attrNameLst>
                                          <p:attrName>ppt_w</p:attrName>
                                        </p:attrNameLst>
                                      </p:cBhvr>
                                      <p:tavLst>
                                        <p:tav tm="0">
                                          <p:val>
                                            <p:fltVal val="0"/>
                                          </p:val>
                                        </p:tav>
                                        <p:tav tm="100000">
                                          <p:val>
                                            <p:strVal val="#ppt_w"/>
                                          </p:val>
                                        </p:tav>
                                      </p:tavLst>
                                    </p:anim>
                                    <p:anim calcmode="lin" valueType="num">
                                      <p:cBhvr>
                                        <p:cTn id="35" dur="1000" fill="hold"/>
                                        <p:tgtEl>
                                          <p:spTgt spid="10"/>
                                        </p:tgtEl>
                                        <p:attrNameLst>
                                          <p:attrName>ppt_h</p:attrName>
                                        </p:attrNameLst>
                                      </p:cBhvr>
                                      <p:tavLst>
                                        <p:tav tm="0">
                                          <p:val>
                                            <p:fltVal val="0"/>
                                          </p:val>
                                        </p:tav>
                                        <p:tav tm="100000">
                                          <p:val>
                                            <p:strVal val="#ppt_h"/>
                                          </p:val>
                                        </p:tav>
                                      </p:tavLst>
                                    </p:anim>
                                    <p:animEffect transition="in" filter="fade">
                                      <p:cBhvr>
                                        <p:cTn id="36" dur="1000"/>
                                        <p:tgtEl>
                                          <p:spTgt spid="10"/>
                                        </p:tgtEl>
                                      </p:cBhvr>
                                    </p:animEffect>
                                  </p:childTnLst>
                                </p:cTn>
                              </p:par>
                            </p:childTnLst>
                          </p:cTn>
                        </p:par>
                        <p:par>
                          <p:cTn id="37" fill="hold">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25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1000" fill="hold"/>
                                        <p:tgtEl>
                                          <p:spTgt spid="16"/>
                                        </p:tgtEl>
                                        <p:attrNameLst>
                                          <p:attrName>ppt_w</p:attrName>
                                        </p:attrNameLst>
                                      </p:cBhvr>
                                      <p:tavLst>
                                        <p:tav tm="0">
                                          <p:val>
                                            <p:fltVal val="0"/>
                                          </p:val>
                                        </p:tav>
                                        <p:tav tm="100000">
                                          <p:val>
                                            <p:strVal val="#ppt_w"/>
                                          </p:val>
                                        </p:tav>
                                      </p:tavLst>
                                    </p:anim>
                                    <p:anim calcmode="lin" valueType="num">
                                      <p:cBhvr>
                                        <p:cTn id="46" dur="1000" fill="hold"/>
                                        <p:tgtEl>
                                          <p:spTgt spid="16"/>
                                        </p:tgtEl>
                                        <p:attrNameLst>
                                          <p:attrName>ppt_h</p:attrName>
                                        </p:attrNameLst>
                                      </p:cBhvr>
                                      <p:tavLst>
                                        <p:tav tm="0">
                                          <p:val>
                                            <p:fltVal val="0"/>
                                          </p:val>
                                        </p:tav>
                                        <p:tav tm="100000">
                                          <p:val>
                                            <p:strVal val="#ppt_h"/>
                                          </p:val>
                                        </p:tav>
                                      </p:tavLst>
                                    </p:anim>
                                    <p:animEffect transition="in" filter="fade">
                                      <p:cBhvr>
                                        <p:cTn id="47" dur="1000"/>
                                        <p:tgtEl>
                                          <p:spTgt spid="16"/>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25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1000" fill="hold"/>
                                        <p:tgtEl>
                                          <p:spTgt spid="18"/>
                                        </p:tgtEl>
                                        <p:attrNameLst>
                                          <p:attrName>ppt_w</p:attrName>
                                        </p:attrNameLst>
                                      </p:cBhvr>
                                      <p:tavLst>
                                        <p:tav tm="0">
                                          <p:val>
                                            <p:fltVal val="0"/>
                                          </p:val>
                                        </p:tav>
                                        <p:tav tm="100000">
                                          <p:val>
                                            <p:strVal val="#ppt_w"/>
                                          </p:val>
                                        </p:tav>
                                      </p:tavLst>
                                    </p:anim>
                                    <p:anim calcmode="lin" valueType="num">
                                      <p:cBhvr>
                                        <p:cTn id="57" dur="1000" fill="hold"/>
                                        <p:tgtEl>
                                          <p:spTgt spid="18"/>
                                        </p:tgtEl>
                                        <p:attrNameLst>
                                          <p:attrName>ppt_h</p:attrName>
                                        </p:attrNameLst>
                                      </p:cBhvr>
                                      <p:tavLst>
                                        <p:tav tm="0">
                                          <p:val>
                                            <p:fltVal val="0"/>
                                          </p:val>
                                        </p:tav>
                                        <p:tav tm="100000">
                                          <p:val>
                                            <p:strVal val="#ppt_h"/>
                                          </p:val>
                                        </p:tav>
                                      </p:tavLst>
                                    </p:anim>
                                    <p:animEffect transition="in" filter="fade">
                                      <p:cBhvr>
                                        <p:cTn id="58" dur="1000"/>
                                        <p:tgtEl>
                                          <p:spTgt spid="18"/>
                                        </p:tgtEl>
                                      </p:cBhvr>
                                    </p:animEffect>
                                  </p:childTnLst>
                                </p:cTn>
                              </p:par>
                            </p:childTnLst>
                          </p:cTn>
                        </p:par>
                        <p:par>
                          <p:cTn id="59" fill="hold">
                            <p:stCondLst>
                              <p:cond delay="1000"/>
                            </p:stCondLst>
                            <p:childTnLst>
                              <p:par>
                                <p:cTn id="60" presetID="10" presetClass="entr" presetSubtype="0"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25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1000" fill="hold"/>
                                        <p:tgtEl>
                                          <p:spTgt spid="4"/>
                                        </p:tgtEl>
                                        <p:attrNameLst>
                                          <p:attrName>ppt_w</p:attrName>
                                        </p:attrNameLst>
                                      </p:cBhvr>
                                      <p:tavLst>
                                        <p:tav tm="0">
                                          <p:val>
                                            <p:fltVal val="0"/>
                                          </p:val>
                                        </p:tav>
                                        <p:tav tm="100000">
                                          <p:val>
                                            <p:strVal val="#ppt_w"/>
                                          </p:val>
                                        </p:tav>
                                      </p:tavLst>
                                    </p:anim>
                                    <p:anim calcmode="lin" valueType="num">
                                      <p:cBhvr>
                                        <p:cTn id="68" dur="1000" fill="hold"/>
                                        <p:tgtEl>
                                          <p:spTgt spid="4"/>
                                        </p:tgtEl>
                                        <p:attrNameLst>
                                          <p:attrName>ppt_h</p:attrName>
                                        </p:attrNameLst>
                                      </p:cBhvr>
                                      <p:tavLst>
                                        <p:tav tm="0">
                                          <p:val>
                                            <p:fltVal val="0"/>
                                          </p:val>
                                        </p:tav>
                                        <p:tav tm="100000">
                                          <p:val>
                                            <p:strVal val="#ppt_h"/>
                                          </p:val>
                                        </p:tav>
                                      </p:tavLst>
                                    </p:anim>
                                    <p:animEffect transition="in" filter="fade">
                                      <p:cBhvr>
                                        <p:cTn id="69" dur="1000"/>
                                        <p:tgtEl>
                                          <p:spTgt spid="4"/>
                                        </p:tgtEl>
                                      </p:cBhvr>
                                    </p:animEffect>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fade">
                                      <p:cBhvr>
                                        <p:cTn id="73" dur="1250"/>
                                        <p:tgtEl>
                                          <p:spTgt spid="5"/>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0" nodeType="clickEffect">
                                  <p:stCondLst>
                                    <p:cond delay="0"/>
                                  </p:stCondLst>
                                  <p:childTnLst>
                                    <p:animEffect transition="out" filter="fade">
                                      <p:cBhvr>
                                        <p:cTn id="77" dur="750"/>
                                        <p:tgtEl>
                                          <p:spTgt spid="20"/>
                                        </p:tgtEl>
                                      </p:cBhvr>
                                    </p:animEffect>
                                    <p:set>
                                      <p:cBhvr>
                                        <p:cTn id="78" dur="1" fill="hold">
                                          <p:stCondLst>
                                            <p:cond delay="749"/>
                                          </p:stCondLst>
                                        </p:cTn>
                                        <p:tgtEl>
                                          <p:spTgt spid="20"/>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1000"/>
                                        <p:tgtEl>
                                          <p:spTgt spid="19"/>
                                        </p:tgtEl>
                                      </p:cBhvr>
                                    </p:animEffect>
                                    <p:anim calcmode="lin" valueType="num">
                                      <p:cBhvr>
                                        <p:cTn id="84" dur="1000" fill="hold"/>
                                        <p:tgtEl>
                                          <p:spTgt spid="19"/>
                                        </p:tgtEl>
                                        <p:attrNameLst>
                                          <p:attrName>ppt_x</p:attrName>
                                        </p:attrNameLst>
                                      </p:cBhvr>
                                      <p:tavLst>
                                        <p:tav tm="0">
                                          <p:val>
                                            <p:strVal val="#ppt_x"/>
                                          </p:val>
                                        </p:tav>
                                        <p:tav tm="100000">
                                          <p:val>
                                            <p:strVal val="#ppt_x"/>
                                          </p:val>
                                        </p:tav>
                                      </p:tavLst>
                                    </p:anim>
                                    <p:anim calcmode="lin" valueType="num">
                                      <p:cBhvr>
                                        <p:cTn id="8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4" grpId="0"/>
      <p:bldP spid="5" grpId="0"/>
      <p:bldP spid="19" grpId="0"/>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F48AEA5-85AC-4401-9C20-D372D1C3B9F0}"/>
              </a:ext>
            </a:extLst>
          </p:cNvPr>
          <p:cNvSpPr txBox="1"/>
          <p:nvPr/>
        </p:nvSpPr>
        <p:spPr>
          <a:xfrm>
            <a:off x="4598632" y="35512"/>
            <a:ext cx="3009534" cy="307777"/>
          </a:xfrm>
          <a:prstGeom prst="rect">
            <a:avLst/>
          </a:prstGeom>
          <a:noFill/>
          <a:ln w="28575">
            <a:solidFill>
              <a:schemeClr val="tx1"/>
            </a:solidFill>
          </a:ln>
        </p:spPr>
        <p:txBody>
          <a:bodyPr wrap="square" rtlCol="0">
            <a:spAutoFit/>
          </a:bodyPr>
          <a:lstStyle/>
          <a:p>
            <a:pPr algn="ctr"/>
            <a:r>
              <a:rPr lang="en-US" sz="1400" b="1" dirty="0"/>
              <a:t>Confusion of the Delusion Conclusion</a:t>
            </a:r>
          </a:p>
        </p:txBody>
      </p:sp>
      <p:sp>
        <p:nvSpPr>
          <p:cNvPr id="6" name="TextBox 5">
            <a:extLst>
              <a:ext uri="{FF2B5EF4-FFF2-40B4-BE49-F238E27FC236}">
                <a16:creationId xmlns:a16="http://schemas.microsoft.com/office/drawing/2014/main" id="{EA0B8FB0-5448-4BE6-A833-70ECE79D62EE}"/>
              </a:ext>
            </a:extLst>
          </p:cNvPr>
          <p:cNvSpPr txBox="1"/>
          <p:nvPr/>
        </p:nvSpPr>
        <p:spPr>
          <a:xfrm>
            <a:off x="115500" y="398051"/>
            <a:ext cx="12031842"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Through the Last of the Latter Times, We Must be Strong in Him and be Willing to Partake of the Infliction of the Gospel</a:t>
            </a:r>
          </a:p>
        </p:txBody>
      </p:sp>
      <p:sp>
        <p:nvSpPr>
          <p:cNvPr id="4" name="TextBox 3">
            <a:extLst>
              <a:ext uri="{FF2B5EF4-FFF2-40B4-BE49-F238E27FC236}">
                <a16:creationId xmlns:a16="http://schemas.microsoft.com/office/drawing/2014/main" id="{EAF5D08C-6B71-4117-847B-7C39BFA3850F}"/>
              </a:ext>
            </a:extLst>
          </p:cNvPr>
          <p:cNvSpPr txBox="1"/>
          <p:nvPr/>
        </p:nvSpPr>
        <p:spPr>
          <a:xfrm>
            <a:off x="426720" y="804672"/>
            <a:ext cx="1402080"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Timothy 2:16</a:t>
            </a:r>
          </a:p>
        </p:txBody>
      </p:sp>
      <p:sp>
        <p:nvSpPr>
          <p:cNvPr id="5" name="TextBox 4">
            <a:extLst>
              <a:ext uri="{FF2B5EF4-FFF2-40B4-BE49-F238E27FC236}">
                <a16:creationId xmlns:a16="http://schemas.microsoft.com/office/drawing/2014/main" id="{DE974E35-B2F4-49A4-A812-E8CBCF81C167}"/>
              </a:ext>
            </a:extLst>
          </p:cNvPr>
          <p:cNvSpPr txBox="1"/>
          <p:nvPr/>
        </p:nvSpPr>
        <p:spPr>
          <a:xfrm>
            <a:off x="304800" y="1336822"/>
            <a:ext cx="1633728"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Timothy 3:14,15</a:t>
            </a:r>
          </a:p>
        </p:txBody>
      </p:sp>
      <p:sp>
        <p:nvSpPr>
          <p:cNvPr id="7" name="TextBox 6">
            <a:extLst>
              <a:ext uri="{FF2B5EF4-FFF2-40B4-BE49-F238E27FC236}">
                <a16:creationId xmlns:a16="http://schemas.microsoft.com/office/drawing/2014/main" id="{1BF34993-1EF8-4920-B08C-83A76E77E3DF}"/>
              </a:ext>
            </a:extLst>
          </p:cNvPr>
          <p:cNvSpPr txBox="1"/>
          <p:nvPr/>
        </p:nvSpPr>
        <p:spPr>
          <a:xfrm>
            <a:off x="213360" y="2080678"/>
            <a:ext cx="1828800"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Thessalonians 2:16,17</a:t>
            </a:r>
          </a:p>
        </p:txBody>
      </p:sp>
      <p:sp>
        <p:nvSpPr>
          <p:cNvPr id="10" name="TextBox 9">
            <a:extLst>
              <a:ext uri="{FF2B5EF4-FFF2-40B4-BE49-F238E27FC236}">
                <a16:creationId xmlns:a16="http://schemas.microsoft.com/office/drawing/2014/main" id="{F2D7CC9A-D918-40E5-9C0A-C7AE3ED0C595}"/>
              </a:ext>
            </a:extLst>
          </p:cNvPr>
          <p:cNvSpPr txBox="1"/>
          <p:nvPr/>
        </p:nvSpPr>
        <p:spPr>
          <a:xfrm>
            <a:off x="2042160" y="2682951"/>
            <a:ext cx="9589008" cy="584775"/>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And he said unto me, My grace is sufficient for thee: for my strength is made perfect in weakness. Most gladly therefore will I rather glory in my infirmities, that the power of Christ may rest upon me. </a:t>
            </a:r>
          </a:p>
        </p:txBody>
      </p:sp>
      <p:sp>
        <p:nvSpPr>
          <p:cNvPr id="11" name="TextBox 10">
            <a:extLst>
              <a:ext uri="{FF2B5EF4-FFF2-40B4-BE49-F238E27FC236}">
                <a16:creationId xmlns:a16="http://schemas.microsoft.com/office/drawing/2014/main" id="{BF7B8BAF-B761-4AD7-9342-9C1F8FA6D2CD}"/>
              </a:ext>
            </a:extLst>
          </p:cNvPr>
          <p:cNvSpPr txBox="1"/>
          <p:nvPr/>
        </p:nvSpPr>
        <p:spPr>
          <a:xfrm>
            <a:off x="256032" y="2681987"/>
            <a:ext cx="1731264"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Corinthians 12:9 </a:t>
            </a:r>
          </a:p>
        </p:txBody>
      </p:sp>
      <p:sp>
        <p:nvSpPr>
          <p:cNvPr id="12" name="TextBox 11">
            <a:extLst>
              <a:ext uri="{FF2B5EF4-FFF2-40B4-BE49-F238E27FC236}">
                <a16:creationId xmlns:a16="http://schemas.microsoft.com/office/drawing/2014/main" id="{EC7221F5-E17B-4B69-ABC7-237364247F3E}"/>
              </a:ext>
            </a:extLst>
          </p:cNvPr>
          <p:cNvSpPr txBox="1"/>
          <p:nvPr/>
        </p:nvSpPr>
        <p:spPr>
          <a:xfrm>
            <a:off x="694480" y="3291180"/>
            <a:ext cx="10890388" cy="461665"/>
          </a:xfrm>
          <a:prstGeom prst="rect">
            <a:avLst/>
          </a:prstGeom>
          <a:noFill/>
          <a:ln w="38100" cmpd="thinThick">
            <a:solidFill>
              <a:srgbClr val="CC6600"/>
            </a:solidFill>
          </a:ln>
          <a:effectLst/>
        </p:spPr>
        <p:txBody>
          <a:bodyPr wrap="square" rtlCol="0">
            <a:spAutoFit/>
          </a:bodyPr>
          <a:lstStyle/>
          <a:p>
            <a:pPr algn="ctr"/>
            <a:r>
              <a:rPr lang="en-US" sz="2400" b="1" dirty="0">
                <a:ln>
                  <a:solidFill>
                    <a:schemeClr val="tx1"/>
                  </a:solidFill>
                </a:ln>
                <a:solidFill>
                  <a:srgbClr val="FF0000"/>
                </a:solidFill>
                <a:effectLst>
                  <a:glow rad="63500">
                    <a:schemeClr val="accent4">
                      <a:satMod val="175000"/>
                      <a:alpha val="40000"/>
                    </a:schemeClr>
                  </a:glow>
                </a:effectLst>
                <a:latin typeface="Chiller" panose="04020404031007020602" pitchFamily="82" charset="0"/>
              </a:rPr>
              <a:t>Remember - Satan always has been, always is, and always will be busy seeking worship and to be like the most High!</a:t>
            </a:r>
          </a:p>
        </p:txBody>
      </p:sp>
      <p:sp>
        <p:nvSpPr>
          <p:cNvPr id="13" name="TextBox 12">
            <a:extLst>
              <a:ext uri="{FF2B5EF4-FFF2-40B4-BE49-F238E27FC236}">
                <a16:creationId xmlns:a16="http://schemas.microsoft.com/office/drawing/2014/main" id="{D0CC1E0D-AB45-456F-8F34-1D0CB75CEAC3}"/>
              </a:ext>
            </a:extLst>
          </p:cNvPr>
          <p:cNvSpPr txBox="1"/>
          <p:nvPr/>
        </p:nvSpPr>
        <p:spPr>
          <a:xfrm>
            <a:off x="2042160" y="895043"/>
            <a:ext cx="8424672" cy="338554"/>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But shun profane and vain babblings: for they will increase unto more ungodliness. </a:t>
            </a:r>
          </a:p>
        </p:txBody>
      </p:sp>
      <p:sp>
        <p:nvSpPr>
          <p:cNvPr id="14" name="TextBox 13">
            <a:extLst>
              <a:ext uri="{FF2B5EF4-FFF2-40B4-BE49-F238E27FC236}">
                <a16:creationId xmlns:a16="http://schemas.microsoft.com/office/drawing/2014/main" id="{B52A3C86-B465-4130-BF46-C3BAEF3F04DA}"/>
              </a:ext>
            </a:extLst>
          </p:cNvPr>
          <p:cNvSpPr txBox="1"/>
          <p:nvPr/>
        </p:nvSpPr>
        <p:spPr>
          <a:xfrm>
            <a:off x="2042160" y="1234628"/>
            <a:ext cx="9589008" cy="830997"/>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But continue thou in the things which thou hast learned and hast been assured of, knowing of whom thou hast learned them; And that from a child thou hast known the holy scriptures, which are able to make thee wise unto salvation through faith which is in Christ Jesus. </a:t>
            </a:r>
          </a:p>
        </p:txBody>
      </p:sp>
      <p:sp>
        <p:nvSpPr>
          <p:cNvPr id="15" name="TextBox 14">
            <a:extLst>
              <a:ext uri="{FF2B5EF4-FFF2-40B4-BE49-F238E27FC236}">
                <a16:creationId xmlns:a16="http://schemas.microsoft.com/office/drawing/2014/main" id="{8FDB383E-3ABB-42C4-8C31-7341E6775BE1}"/>
              </a:ext>
            </a:extLst>
          </p:cNvPr>
          <p:cNvSpPr txBox="1"/>
          <p:nvPr/>
        </p:nvSpPr>
        <p:spPr>
          <a:xfrm>
            <a:off x="2042160" y="2081118"/>
            <a:ext cx="9832848" cy="584775"/>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Now our Lord Jesus Christ himself, and God, even our Father, which hath loved us, and hath given us everlasting consolation and good hope through grace, Comfort your hearts, and stablish you in every good word and work. </a:t>
            </a:r>
          </a:p>
        </p:txBody>
      </p:sp>
      <p:sp>
        <p:nvSpPr>
          <p:cNvPr id="16" name="TextBox 15">
            <a:extLst>
              <a:ext uri="{FF2B5EF4-FFF2-40B4-BE49-F238E27FC236}">
                <a16:creationId xmlns:a16="http://schemas.microsoft.com/office/drawing/2014/main" id="{081F9254-88C7-4467-B79C-B80832EAD010}"/>
              </a:ext>
            </a:extLst>
          </p:cNvPr>
          <p:cNvSpPr txBox="1"/>
          <p:nvPr/>
        </p:nvSpPr>
        <p:spPr>
          <a:xfrm>
            <a:off x="530352" y="3766600"/>
            <a:ext cx="1182624" cy="615553"/>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Isaiah</a:t>
            </a:r>
            <a:r>
              <a:rPr lang="en-US" b="1" dirty="0">
                <a:solidFill>
                  <a:srgbClr val="FF0000"/>
                </a:solidFill>
                <a:latin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cs typeface="Times New Roman" panose="02020603050405020304" pitchFamily="18" charset="0"/>
              </a:rPr>
              <a:t>14:13,14</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66BDBC3F-4460-4ECF-8164-F2D1BFBC11B5}"/>
              </a:ext>
            </a:extLst>
          </p:cNvPr>
          <p:cNvSpPr txBox="1"/>
          <p:nvPr/>
        </p:nvSpPr>
        <p:spPr>
          <a:xfrm>
            <a:off x="2051304" y="3722324"/>
            <a:ext cx="7833414" cy="830997"/>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 For thou hast said in thine heart, I will ascend into heaven, I will exalt my throne above the stars of God: I will sit also upon the mount of the congregation, in the sides of the north: I will ascend above the heights of the clouds; I will be like the most High. </a:t>
            </a:r>
          </a:p>
        </p:txBody>
      </p:sp>
      <p:sp>
        <p:nvSpPr>
          <p:cNvPr id="18" name="TextBox 17">
            <a:extLst>
              <a:ext uri="{FF2B5EF4-FFF2-40B4-BE49-F238E27FC236}">
                <a16:creationId xmlns:a16="http://schemas.microsoft.com/office/drawing/2014/main" id="{04475177-4F9E-452B-B8C5-DD4974A4B1ED}"/>
              </a:ext>
            </a:extLst>
          </p:cNvPr>
          <p:cNvSpPr txBox="1"/>
          <p:nvPr/>
        </p:nvSpPr>
        <p:spPr>
          <a:xfrm>
            <a:off x="2051304" y="4483321"/>
            <a:ext cx="7676348" cy="584775"/>
          </a:xfrm>
          <a:prstGeom prst="rect">
            <a:avLst/>
          </a:prstGeom>
          <a:noFill/>
        </p:spPr>
        <p:txBody>
          <a:bodyPr wrap="square" rtlCol="0">
            <a:spAutoFit/>
          </a:bodyPr>
          <a:lstStyle/>
          <a:p>
            <a:r>
              <a:rPr lang="en-US" sz="1600" b="1" i="1" dirty="0">
                <a:solidFill>
                  <a:srgbClr val="CC6600"/>
                </a:solidFill>
                <a:latin typeface="Times New Roman" panose="02020603050405020304" pitchFamily="18" charset="0"/>
                <a:cs typeface="Times New Roman" panose="02020603050405020304" pitchFamily="18" charset="0"/>
              </a:rPr>
              <a:t>Even him, who's coming is after the working of Satan with all power and signs and lying wonders, </a:t>
            </a:r>
          </a:p>
        </p:txBody>
      </p:sp>
      <p:sp>
        <p:nvSpPr>
          <p:cNvPr id="19" name="TextBox 18">
            <a:extLst>
              <a:ext uri="{FF2B5EF4-FFF2-40B4-BE49-F238E27FC236}">
                <a16:creationId xmlns:a16="http://schemas.microsoft.com/office/drawing/2014/main" id="{EF7BC492-25B7-4754-87DC-36C53CBFC08B}"/>
              </a:ext>
            </a:extLst>
          </p:cNvPr>
          <p:cNvSpPr txBox="1"/>
          <p:nvPr/>
        </p:nvSpPr>
        <p:spPr>
          <a:xfrm>
            <a:off x="320040" y="4447962"/>
            <a:ext cx="1731264"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Thessalonians 2:9,10</a:t>
            </a:r>
          </a:p>
        </p:txBody>
      </p:sp>
      <p:sp>
        <p:nvSpPr>
          <p:cNvPr id="20" name="TextBox 19">
            <a:extLst>
              <a:ext uri="{FF2B5EF4-FFF2-40B4-BE49-F238E27FC236}">
                <a16:creationId xmlns:a16="http://schemas.microsoft.com/office/drawing/2014/main" id="{FC50FB95-A6E9-455B-98CB-DBA08A05CFBE}"/>
              </a:ext>
            </a:extLst>
          </p:cNvPr>
          <p:cNvSpPr txBox="1"/>
          <p:nvPr/>
        </p:nvSpPr>
        <p:spPr>
          <a:xfrm>
            <a:off x="2051304" y="4991135"/>
            <a:ext cx="7996822" cy="584775"/>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For they are the spirits of devils, working miracles, which go forth unto the kings of the earth and of the whole world, to gather them to the battle of that great day of God Almighty. </a:t>
            </a:r>
          </a:p>
        </p:txBody>
      </p:sp>
      <p:sp>
        <p:nvSpPr>
          <p:cNvPr id="21" name="TextBox 20">
            <a:extLst>
              <a:ext uri="{FF2B5EF4-FFF2-40B4-BE49-F238E27FC236}">
                <a16:creationId xmlns:a16="http://schemas.microsoft.com/office/drawing/2014/main" id="{A3891083-3F2A-4644-B86C-FF45D0170458}"/>
              </a:ext>
            </a:extLst>
          </p:cNvPr>
          <p:cNvSpPr txBox="1"/>
          <p:nvPr/>
        </p:nvSpPr>
        <p:spPr>
          <a:xfrm>
            <a:off x="399288" y="4986815"/>
            <a:ext cx="1572768"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Revelation 16:14</a:t>
            </a:r>
          </a:p>
        </p:txBody>
      </p:sp>
      <p:sp>
        <p:nvSpPr>
          <p:cNvPr id="22" name="TextBox 21">
            <a:extLst>
              <a:ext uri="{FF2B5EF4-FFF2-40B4-BE49-F238E27FC236}">
                <a16:creationId xmlns:a16="http://schemas.microsoft.com/office/drawing/2014/main" id="{7AD9E726-683C-4863-883E-2962476F13F4}"/>
              </a:ext>
            </a:extLst>
          </p:cNvPr>
          <p:cNvSpPr txBox="1"/>
          <p:nvPr/>
        </p:nvSpPr>
        <p:spPr>
          <a:xfrm>
            <a:off x="2051304" y="5563755"/>
            <a:ext cx="7863258" cy="584775"/>
          </a:xfrm>
          <a:prstGeom prst="rect">
            <a:avLst/>
          </a:prstGeom>
          <a:noFill/>
        </p:spPr>
        <p:txBody>
          <a:bodyPr wrap="square" rtlCol="0">
            <a:spAutoFit/>
          </a:bodyPr>
          <a:lstStyle/>
          <a:p>
            <a:pPr algn="just"/>
            <a:r>
              <a:rPr lang="en-US" sz="1600" b="1" i="1" dirty="0">
                <a:solidFill>
                  <a:srgbClr val="CC6600"/>
                </a:solidFill>
                <a:latin typeface="Times New Roman" panose="02020603050405020304" pitchFamily="18" charset="0"/>
                <a:cs typeface="Times New Roman" panose="02020603050405020304" pitchFamily="18" charset="0"/>
              </a:rPr>
              <a:t>For we wrestle not against flesh and blood, but against principalities, against powers, against the rulers of the darkness of this world, against spiritual wickedness in high places. </a:t>
            </a:r>
          </a:p>
        </p:txBody>
      </p:sp>
      <p:sp>
        <p:nvSpPr>
          <p:cNvPr id="23" name="TextBox 22">
            <a:extLst>
              <a:ext uri="{FF2B5EF4-FFF2-40B4-BE49-F238E27FC236}">
                <a16:creationId xmlns:a16="http://schemas.microsoft.com/office/drawing/2014/main" id="{536BC830-8768-48A3-91B9-CEE645834637}"/>
              </a:ext>
            </a:extLst>
          </p:cNvPr>
          <p:cNvSpPr txBox="1"/>
          <p:nvPr/>
        </p:nvSpPr>
        <p:spPr>
          <a:xfrm>
            <a:off x="472440" y="5565652"/>
            <a:ext cx="1298448" cy="584775"/>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Ephesians 6:12</a:t>
            </a:r>
          </a:p>
        </p:txBody>
      </p:sp>
      <p:sp>
        <p:nvSpPr>
          <p:cNvPr id="24" name="TextBox 23">
            <a:extLst>
              <a:ext uri="{FF2B5EF4-FFF2-40B4-BE49-F238E27FC236}">
                <a16:creationId xmlns:a16="http://schemas.microsoft.com/office/drawing/2014/main" id="{2F810730-AA44-4984-B8C5-55A89199928E}"/>
              </a:ext>
            </a:extLst>
          </p:cNvPr>
          <p:cNvSpPr txBox="1"/>
          <p:nvPr/>
        </p:nvSpPr>
        <p:spPr>
          <a:xfrm>
            <a:off x="2562405" y="6176466"/>
            <a:ext cx="7121864"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Lest Satan should get an advantage of us: for we are not ignorant of his devices.  </a:t>
            </a:r>
          </a:p>
        </p:txBody>
      </p:sp>
      <p:sp>
        <p:nvSpPr>
          <p:cNvPr id="25" name="TextBox 24">
            <a:extLst>
              <a:ext uri="{FF2B5EF4-FFF2-40B4-BE49-F238E27FC236}">
                <a16:creationId xmlns:a16="http://schemas.microsoft.com/office/drawing/2014/main" id="{61504132-48F1-43B4-89DE-0F098C72F90F}"/>
              </a:ext>
            </a:extLst>
          </p:cNvPr>
          <p:cNvSpPr txBox="1"/>
          <p:nvPr/>
        </p:nvSpPr>
        <p:spPr>
          <a:xfrm>
            <a:off x="729559" y="6178163"/>
            <a:ext cx="1966833" cy="338554"/>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Corinthians 2:11</a:t>
            </a:r>
          </a:p>
        </p:txBody>
      </p:sp>
      <p:sp>
        <p:nvSpPr>
          <p:cNvPr id="28" name="TextBox 27">
            <a:extLst>
              <a:ext uri="{FF2B5EF4-FFF2-40B4-BE49-F238E27FC236}">
                <a16:creationId xmlns:a16="http://schemas.microsoft.com/office/drawing/2014/main" id="{1DEA61E5-F0F3-44F2-913F-C8D5CE5529AC}"/>
              </a:ext>
            </a:extLst>
          </p:cNvPr>
          <p:cNvSpPr txBox="1"/>
          <p:nvPr/>
        </p:nvSpPr>
        <p:spPr>
          <a:xfrm>
            <a:off x="9265315" y="6413999"/>
            <a:ext cx="2147356" cy="338554"/>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II Corinthians 11:14</a:t>
            </a:r>
          </a:p>
        </p:txBody>
      </p:sp>
      <p:sp>
        <p:nvSpPr>
          <p:cNvPr id="30" name="TextBox 29">
            <a:extLst>
              <a:ext uri="{FF2B5EF4-FFF2-40B4-BE49-F238E27FC236}">
                <a16:creationId xmlns:a16="http://schemas.microsoft.com/office/drawing/2014/main" id="{1D9930CF-63E0-47E2-8EC5-EB2D2CE8F99E}"/>
              </a:ext>
            </a:extLst>
          </p:cNvPr>
          <p:cNvSpPr txBox="1"/>
          <p:nvPr/>
        </p:nvSpPr>
        <p:spPr>
          <a:xfrm>
            <a:off x="2577720" y="6416719"/>
            <a:ext cx="7121864" cy="338554"/>
          </a:xfrm>
          <a:prstGeom prst="rect">
            <a:avLst/>
          </a:prstGeom>
          <a:noFill/>
        </p:spPr>
        <p:txBody>
          <a:bodyPr wrap="square">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no marvel; for Satan himself is transformed into an angel of light. </a:t>
            </a:r>
          </a:p>
        </p:txBody>
      </p:sp>
      <p:sp>
        <p:nvSpPr>
          <p:cNvPr id="31" name="TextBox 30">
            <a:extLst>
              <a:ext uri="{FF2B5EF4-FFF2-40B4-BE49-F238E27FC236}">
                <a16:creationId xmlns:a16="http://schemas.microsoft.com/office/drawing/2014/main" id="{A97F59CF-5896-4982-A53E-CBAD3DAF32AB}"/>
              </a:ext>
            </a:extLst>
          </p:cNvPr>
          <p:cNvSpPr txBox="1"/>
          <p:nvPr/>
        </p:nvSpPr>
        <p:spPr>
          <a:xfrm>
            <a:off x="9979603" y="3849923"/>
            <a:ext cx="2147356" cy="2431435"/>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ea typeface="Times New Roman" panose="02020603050405020304" pitchFamily="18" charset="0"/>
                <a:cs typeface="Times New Roman" panose="02020603050405020304" pitchFamily="18" charset="0"/>
              </a:rPr>
              <a:t>…falling away first and that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man of sin be revealed, the son of perdition; </a:t>
            </a:r>
            <a:r>
              <a:rPr lang="en-US" sz="1400" b="1" i="1" dirty="0">
                <a:solidFill>
                  <a:srgbClr val="CC6600"/>
                </a:solidFill>
                <a:effectLst/>
                <a:latin typeface="Times New Roman" panose="02020603050405020304" pitchFamily="18" charset="0"/>
                <a:ea typeface="Times New Roman" panose="02020603050405020304" pitchFamily="18" charset="0"/>
              </a:rPr>
              <a:t>Who opposeth and exalteth himself above all that is called God, or that is worshipped; so that he as God sitteth in the temple of God, shewing himself that he is God.      </a:t>
            </a:r>
            <a:r>
              <a:rPr lang="en-US" sz="1200" b="1" dirty="0">
                <a:solidFill>
                  <a:srgbClr val="FF0000"/>
                </a:solidFill>
                <a:latin typeface="Times New Roman" panose="02020603050405020304" pitchFamily="18" charset="0"/>
                <a:ea typeface="Times New Roman" panose="02020603050405020304" pitchFamily="18" charset="0"/>
              </a:rPr>
              <a:t>II Thess 2:3b4</a:t>
            </a:r>
            <a:endParaRPr lang="en-US" sz="1400" dirty="0">
              <a:solidFill>
                <a:srgbClr val="FF0000"/>
              </a:solidFill>
            </a:endParaRPr>
          </a:p>
        </p:txBody>
      </p:sp>
    </p:spTree>
    <p:extLst>
      <p:ext uri="{BB962C8B-B14F-4D97-AF65-F5344CB8AC3E}">
        <p14:creationId xmlns:p14="http://schemas.microsoft.com/office/powerpoint/2010/main" val="23146481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25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Effect transition="in" filter="fade">
                                      <p:cBhvr>
                                        <p:cTn id="14" dur="1000"/>
                                        <p:tgtEl>
                                          <p:spTgt spid="5"/>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25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Effect transition="in" filter="fade">
                                      <p:cBhvr>
                                        <p:cTn id="25" dur="1000"/>
                                        <p:tgtEl>
                                          <p:spTgt spid="7"/>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25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1000" fill="hold"/>
                                        <p:tgtEl>
                                          <p:spTgt spid="11"/>
                                        </p:tgtEl>
                                        <p:attrNameLst>
                                          <p:attrName>ppt_w</p:attrName>
                                        </p:attrNameLst>
                                      </p:cBhvr>
                                      <p:tavLst>
                                        <p:tav tm="0">
                                          <p:val>
                                            <p:fltVal val="0"/>
                                          </p:val>
                                        </p:tav>
                                        <p:tav tm="100000">
                                          <p:val>
                                            <p:strVal val="#ppt_w"/>
                                          </p:val>
                                        </p:tav>
                                      </p:tavLst>
                                    </p:anim>
                                    <p:anim calcmode="lin" valueType="num">
                                      <p:cBhvr>
                                        <p:cTn id="35" dur="1000" fill="hold"/>
                                        <p:tgtEl>
                                          <p:spTgt spid="11"/>
                                        </p:tgtEl>
                                        <p:attrNameLst>
                                          <p:attrName>ppt_h</p:attrName>
                                        </p:attrNameLst>
                                      </p:cBhvr>
                                      <p:tavLst>
                                        <p:tav tm="0">
                                          <p:val>
                                            <p:fltVal val="0"/>
                                          </p:val>
                                        </p:tav>
                                        <p:tav tm="100000">
                                          <p:val>
                                            <p:strVal val="#ppt_h"/>
                                          </p:val>
                                        </p:tav>
                                      </p:tavLst>
                                    </p:anim>
                                    <p:animEffect transition="in" filter="fade">
                                      <p:cBhvr>
                                        <p:cTn id="36" dur="1000"/>
                                        <p:tgtEl>
                                          <p:spTgt spid="11"/>
                                        </p:tgtEl>
                                      </p:cBhvr>
                                    </p:animEffect>
                                  </p:childTnLst>
                                </p:cTn>
                              </p:par>
                            </p:childTnLst>
                          </p:cTn>
                        </p:par>
                        <p:par>
                          <p:cTn id="37" fill="hold">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25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2000" fill="hold"/>
                                        <p:tgtEl>
                                          <p:spTgt spid="12"/>
                                        </p:tgtEl>
                                        <p:attrNameLst>
                                          <p:attrName>ppt_w</p:attrName>
                                        </p:attrNameLst>
                                      </p:cBhvr>
                                      <p:tavLst>
                                        <p:tav tm="0">
                                          <p:val>
                                            <p:fltVal val="0"/>
                                          </p:val>
                                        </p:tav>
                                        <p:tav tm="100000">
                                          <p:val>
                                            <p:strVal val="#ppt_w"/>
                                          </p:val>
                                        </p:tav>
                                      </p:tavLst>
                                    </p:anim>
                                    <p:anim calcmode="lin" valueType="num">
                                      <p:cBhvr>
                                        <p:cTn id="46" dur="2000" fill="hold"/>
                                        <p:tgtEl>
                                          <p:spTgt spid="12"/>
                                        </p:tgtEl>
                                        <p:attrNameLst>
                                          <p:attrName>ppt_h</p:attrName>
                                        </p:attrNameLst>
                                      </p:cBhvr>
                                      <p:tavLst>
                                        <p:tav tm="0">
                                          <p:val>
                                            <p:fltVal val="0"/>
                                          </p:val>
                                        </p:tav>
                                        <p:tav tm="100000">
                                          <p:val>
                                            <p:strVal val="#ppt_h"/>
                                          </p:val>
                                        </p:tav>
                                      </p:tavLst>
                                    </p:anim>
                                    <p:animEffect transition="in" filter="fade">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p:cTn id="52" dur="1000" fill="hold"/>
                                        <p:tgtEl>
                                          <p:spTgt spid="16"/>
                                        </p:tgtEl>
                                        <p:attrNameLst>
                                          <p:attrName>ppt_w</p:attrName>
                                        </p:attrNameLst>
                                      </p:cBhvr>
                                      <p:tavLst>
                                        <p:tav tm="0">
                                          <p:val>
                                            <p:fltVal val="0"/>
                                          </p:val>
                                        </p:tav>
                                        <p:tav tm="100000">
                                          <p:val>
                                            <p:strVal val="#ppt_w"/>
                                          </p:val>
                                        </p:tav>
                                      </p:tavLst>
                                    </p:anim>
                                    <p:anim calcmode="lin" valueType="num">
                                      <p:cBhvr>
                                        <p:cTn id="53" dur="1000" fill="hold"/>
                                        <p:tgtEl>
                                          <p:spTgt spid="16"/>
                                        </p:tgtEl>
                                        <p:attrNameLst>
                                          <p:attrName>ppt_h</p:attrName>
                                        </p:attrNameLst>
                                      </p:cBhvr>
                                      <p:tavLst>
                                        <p:tav tm="0">
                                          <p:val>
                                            <p:fltVal val="0"/>
                                          </p:val>
                                        </p:tav>
                                        <p:tav tm="100000">
                                          <p:val>
                                            <p:strVal val="#ppt_h"/>
                                          </p:val>
                                        </p:tav>
                                      </p:tavLst>
                                    </p:anim>
                                    <p:animEffect transition="in" filter="fade">
                                      <p:cBhvr>
                                        <p:cTn id="54" dur="1000"/>
                                        <p:tgtEl>
                                          <p:spTgt spid="16"/>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125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wipe(up)">
                                      <p:cBhvr>
                                        <p:cTn id="63" dur="125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p:cTn id="68" dur="1000" fill="hold"/>
                                        <p:tgtEl>
                                          <p:spTgt spid="19"/>
                                        </p:tgtEl>
                                        <p:attrNameLst>
                                          <p:attrName>ppt_w</p:attrName>
                                        </p:attrNameLst>
                                      </p:cBhvr>
                                      <p:tavLst>
                                        <p:tav tm="0">
                                          <p:val>
                                            <p:fltVal val="0"/>
                                          </p:val>
                                        </p:tav>
                                        <p:tav tm="100000">
                                          <p:val>
                                            <p:strVal val="#ppt_w"/>
                                          </p:val>
                                        </p:tav>
                                      </p:tavLst>
                                    </p:anim>
                                    <p:anim calcmode="lin" valueType="num">
                                      <p:cBhvr>
                                        <p:cTn id="69" dur="1000" fill="hold"/>
                                        <p:tgtEl>
                                          <p:spTgt spid="19"/>
                                        </p:tgtEl>
                                        <p:attrNameLst>
                                          <p:attrName>ppt_h</p:attrName>
                                        </p:attrNameLst>
                                      </p:cBhvr>
                                      <p:tavLst>
                                        <p:tav tm="0">
                                          <p:val>
                                            <p:fltVal val="0"/>
                                          </p:val>
                                        </p:tav>
                                        <p:tav tm="100000">
                                          <p:val>
                                            <p:strVal val="#ppt_h"/>
                                          </p:val>
                                        </p:tav>
                                      </p:tavLst>
                                    </p:anim>
                                    <p:animEffect transition="in" filter="fade">
                                      <p:cBhvr>
                                        <p:cTn id="70" dur="1000"/>
                                        <p:tgtEl>
                                          <p:spTgt spid="19"/>
                                        </p:tgtEl>
                                      </p:cBhvr>
                                    </p:animEffect>
                                  </p:childTnLst>
                                </p:cTn>
                              </p:par>
                            </p:childTnLst>
                          </p:cTn>
                        </p:par>
                        <p:par>
                          <p:cTn id="71" fill="hold">
                            <p:stCondLst>
                              <p:cond delay="1000"/>
                            </p:stCondLst>
                            <p:childTnLst>
                              <p:par>
                                <p:cTn id="72" presetID="10"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250"/>
                                        <p:tgtEl>
                                          <p:spTgt spid="18"/>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1000" fill="hold"/>
                                        <p:tgtEl>
                                          <p:spTgt spid="21"/>
                                        </p:tgtEl>
                                        <p:attrNameLst>
                                          <p:attrName>ppt_w</p:attrName>
                                        </p:attrNameLst>
                                      </p:cBhvr>
                                      <p:tavLst>
                                        <p:tav tm="0">
                                          <p:val>
                                            <p:fltVal val="0"/>
                                          </p:val>
                                        </p:tav>
                                        <p:tav tm="100000">
                                          <p:val>
                                            <p:strVal val="#ppt_w"/>
                                          </p:val>
                                        </p:tav>
                                      </p:tavLst>
                                    </p:anim>
                                    <p:anim calcmode="lin" valueType="num">
                                      <p:cBhvr>
                                        <p:cTn id="80" dur="1000" fill="hold"/>
                                        <p:tgtEl>
                                          <p:spTgt spid="21"/>
                                        </p:tgtEl>
                                        <p:attrNameLst>
                                          <p:attrName>ppt_h</p:attrName>
                                        </p:attrNameLst>
                                      </p:cBhvr>
                                      <p:tavLst>
                                        <p:tav tm="0">
                                          <p:val>
                                            <p:fltVal val="0"/>
                                          </p:val>
                                        </p:tav>
                                        <p:tav tm="100000">
                                          <p:val>
                                            <p:strVal val="#ppt_h"/>
                                          </p:val>
                                        </p:tav>
                                      </p:tavLst>
                                    </p:anim>
                                    <p:animEffect transition="in" filter="fade">
                                      <p:cBhvr>
                                        <p:cTn id="81" dur="1000"/>
                                        <p:tgtEl>
                                          <p:spTgt spid="21"/>
                                        </p:tgtEl>
                                      </p:cBhvr>
                                    </p:animEffect>
                                  </p:childTnLst>
                                </p:cTn>
                              </p:par>
                            </p:childTnLst>
                          </p:cTn>
                        </p:par>
                        <p:par>
                          <p:cTn id="82" fill="hold">
                            <p:stCondLst>
                              <p:cond delay="1000"/>
                            </p:stCondLst>
                            <p:childTnLst>
                              <p:par>
                                <p:cTn id="83" presetID="10" presetClass="entr" presetSubtype="0"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fade">
                                      <p:cBhvr>
                                        <p:cTn id="85" dur="1250"/>
                                        <p:tgtEl>
                                          <p:spTgt spid="20"/>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grpId="0" nodeType="clickEffect">
                                  <p:stCondLst>
                                    <p:cond delay="0"/>
                                  </p:stCondLst>
                                  <p:childTnLst>
                                    <p:set>
                                      <p:cBhvr>
                                        <p:cTn id="89" dur="1" fill="hold">
                                          <p:stCondLst>
                                            <p:cond delay="0"/>
                                          </p:stCondLst>
                                        </p:cTn>
                                        <p:tgtEl>
                                          <p:spTgt spid="23"/>
                                        </p:tgtEl>
                                        <p:attrNameLst>
                                          <p:attrName>style.visibility</p:attrName>
                                        </p:attrNameLst>
                                      </p:cBhvr>
                                      <p:to>
                                        <p:strVal val="visible"/>
                                      </p:to>
                                    </p:set>
                                    <p:anim calcmode="lin" valueType="num">
                                      <p:cBhvr>
                                        <p:cTn id="90" dur="1000" fill="hold"/>
                                        <p:tgtEl>
                                          <p:spTgt spid="23"/>
                                        </p:tgtEl>
                                        <p:attrNameLst>
                                          <p:attrName>ppt_w</p:attrName>
                                        </p:attrNameLst>
                                      </p:cBhvr>
                                      <p:tavLst>
                                        <p:tav tm="0">
                                          <p:val>
                                            <p:fltVal val="0"/>
                                          </p:val>
                                        </p:tav>
                                        <p:tav tm="100000">
                                          <p:val>
                                            <p:strVal val="#ppt_w"/>
                                          </p:val>
                                        </p:tav>
                                      </p:tavLst>
                                    </p:anim>
                                    <p:anim calcmode="lin" valueType="num">
                                      <p:cBhvr>
                                        <p:cTn id="91" dur="1000" fill="hold"/>
                                        <p:tgtEl>
                                          <p:spTgt spid="23"/>
                                        </p:tgtEl>
                                        <p:attrNameLst>
                                          <p:attrName>ppt_h</p:attrName>
                                        </p:attrNameLst>
                                      </p:cBhvr>
                                      <p:tavLst>
                                        <p:tav tm="0">
                                          <p:val>
                                            <p:fltVal val="0"/>
                                          </p:val>
                                        </p:tav>
                                        <p:tav tm="100000">
                                          <p:val>
                                            <p:strVal val="#ppt_h"/>
                                          </p:val>
                                        </p:tav>
                                      </p:tavLst>
                                    </p:anim>
                                    <p:animEffect transition="in" filter="fade">
                                      <p:cBhvr>
                                        <p:cTn id="92" dur="1000"/>
                                        <p:tgtEl>
                                          <p:spTgt spid="23"/>
                                        </p:tgtEl>
                                      </p:cBhvr>
                                    </p:animEffect>
                                  </p:childTnLst>
                                </p:cTn>
                              </p:par>
                            </p:childTnLst>
                          </p:cTn>
                        </p:par>
                        <p:par>
                          <p:cTn id="93" fill="hold">
                            <p:stCondLst>
                              <p:cond delay="1000"/>
                            </p:stCondLst>
                            <p:childTnLst>
                              <p:par>
                                <p:cTn id="94" presetID="10" presetClass="entr" presetSubtype="0"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fade">
                                      <p:cBhvr>
                                        <p:cTn id="96" dur="1250"/>
                                        <p:tgtEl>
                                          <p:spTgt spid="22"/>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25"/>
                                        </p:tgtEl>
                                        <p:attrNameLst>
                                          <p:attrName>style.visibility</p:attrName>
                                        </p:attrNameLst>
                                      </p:cBhvr>
                                      <p:to>
                                        <p:strVal val="visible"/>
                                      </p:to>
                                    </p:set>
                                    <p:anim calcmode="lin" valueType="num">
                                      <p:cBhvr>
                                        <p:cTn id="101" dur="1000" fill="hold"/>
                                        <p:tgtEl>
                                          <p:spTgt spid="25"/>
                                        </p:tgtEl>
                                        <p:attrNameLst>
                                          <p:attrName>ppt_w</p:attrName>
                                        </p:attrNameLst>
                                      </p:cBhvr>
                                      <p:tavLst>
                                        <p:tav tm="0">
                                          <p:val>
                                            <p:fltVal val="0"/>
                                          </p:val>
                                        </p:tav>
                                        <p:tav tm="100000">
                                          <p:val>
                                            <p:strVal val="#ppt_w"/>
                                          </p:val>
                                        </p:tav>
                                      </p:tavLst>
                                    </p:anim>
                                    <p:anim calcmode="lin" valueType="num">
                                      <p:cBhvr>
                                        <p:cTn id="102" dur="1000" fill="hold"/>
                                        <p:tgtEl>
                                          <p:spTgt spid="25"/>
                                        </p:tgtEl>
                                        <p:attrNameLst>
                                          <p:attrName>ppt_h</p:attrName>
                                        </p:attrNameLst>
                                      </p:cBhvr>
                                      <p:tavLst>
                                        <p:tav tm="0">
                                          <p:val>
                                            <p:fltVal val="0"/>
                                          </p:val>
                                        </p:tav>
                                        <p:tav tm="100000">
                                          <p:val>
                                            <p:strVal val="#ppt_h"/>
                                          </p:val>
                                        </p:tav>
                                      </p:tavLst>
                                    </p:anim>
                                    <p:animEffect transition="in" filter="fade">
                                      <p:cBhvr>
                                        <p:cTn id="103" dur="1000"/>
                                        <p:tgtEl>
                                          <p:spTgt spid="25"/>
                                        </p:tgtEl>
                                      </p:cBhvr>
                                    </p:animEffect>
                                  </p:childTnLst>
                                </p:cTn>
                              </p:par>
                            </p:childTnLst>
                          </p:cTn>
                        </p:par>
                        <p:par>
                          <p:cTn id="104" fill="hold">
                            <p:stCondLst>
                              <p:cond delay="1000"/>
                            </p:stCondLst>
                            <p:childTnLst>
                              <p:par>
                                <p:cTn id="105" presetID="22" presetClass="entr" presetSubtype="8"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wipe(left)">
                                      <p:cBhvr>
                                        <p:cTn id="107" dur="1250"/>
                                        <p:tgtEl>
                                          <p:spTgt spid="24"/>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28"/>
                                        </p:tgtEl>
                                        <p:attrNameLst>
                                          <p:attrName>style.visibility</p:attrName>
                                        </p:attrNameLst>
                                      </p:cBhvr>
                                      <p:to>
                                        <p:strVal val="visible"/>
                                      </p:to>
                                    </p:set>
                                    <p:anim calcmode="lin" valueType="num">
                                      <p:cBhvr>
                                        <p:cTn id="112" dur="1000" fill="hold"/>
                                        <p:tgtEl>
                                          <p:spTgt spid="28"/>
                                        </p:tgtEl>
                                        <p:attrNameLst>
                                          <p:attrName>ppt_w</p:attrName>
                                        </p:attrNameLst>
                                      </p:cBhvr>
                                      <p:tavLst>
                                        <p:tav tm="0">
                                          <p:val>
                                            <p:fltVal val="0"/>
                                          </p:val>
                                        </p:tav>
                                        <p:tav tm="100000">
                                          <p:val>
                                            <p:strVal val="#ppt_w"/>
                                          </p:val>
                                        </p:tav>
                                      </p:tavLst>
                                    </p:anim>
                                    <p:anim calcmode="lin" valueType="num">
                                      <p:cBhvr>
                                        <p:cTn id="113" dur="1000" fill="hold"/>
                                        <p:tgtEl>
                                          <p:spTgt spid="28"/>
                                        </p:tgtEl>
                                        <p:attrNameLst>
                                          <p:attrName>ppt_h</p:attrName>
                                        </p:attrNameLst>
                                      </p:cBhvr>
                                      <p:tavLst>
                                        <p:tav tm="0">
                                          <p:val>
                                            <p:fltVal val="0"/>
                                          </p:val>
                                        </p:tav>
                                        <p:tav tm="100000">
                                          <p:val>
                                            <p:strVal val="#ppt_h"/>
                                          </p:val>
                                        </p:tav>
                                      </p:tavLst>
                                    </p:anim>
                                    <p:animEffect transition="in" filter="fade">
                                      <p:cBhvr>
                                        <p:cTn id="114" dur="1000"/>
                                        <p:tgtEl>
                                          <p:spTgt spid="28"/>
                                        </p:tgtEl>
                                      </p:cBhvr>
                                    </p:animEffect>
                                  </p:childTnLst>
                                </p:cTn>
                              </p:par>
                            </p:childTnLst>
                          </p:cTn>
                        </p:par>
                        <p:par>
                          <p:cTn id="115" fill="hold">
                            <p:stCondLst>
                              <p:cond delay="1000"/>
                            </p:stCondLst>
                            <p:childTnLst>
                              <p:par>
                                <p:cTn id="116" presetID="22" presetClass="entr" presetSubtype="2" fill="hold" grpId="0" nodeType="afterEffect">
                                  <p:stCondLst>
                                    <p:cond delay="0"/>
                                  </p:stCondLst>
                                  <p:childTnLst>
                                    <p:set>
                                      <p:cBhvr>
                                        <p:cTn id="117" dur="1" fill="hold">
                                          <p:stCondLst>
                                            <p:cond delay="0"/>
                                          </p:stCondLst>
                                        </p:cTn>
                                        <p:tgtEl>
                                          <p:spTgt spid="30"/>
                                        </p:tgtEl>
                                        <p:attrNameLst>
                                          <p:attrName>style.visibility</p:attrName>
                                        </p:attrNameLst>
                                      </p:cBhvr>
                                      <p:to>
                                        <p:strVal val="visible"/>
                                      </p:to>
                                    </p:set>
                                    <p:animEffect transition="in" filter="wipe(right)">
                                      <p:cBhvr>
                                        <p:cTn id="118" dur="12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P spid="11" grpId="0"/>
      <p:bldP spid="12" grpId="0" animBg="1"/>
      <p:bldP spid="13" grpId="0"/>
      <p:bldP spid="14" grpId="0"/>
      <p:bldP spid="15" grpId="0"/>
      <p:bldP spid="16" grpId="0"/>
      <p:bldP spid="17" grpId="0"/>
      <p:bldP spid="18" grpId="0"/>
      <p:bldP spid="19" grpId="0"/>
      <p:bldP spid="20" grpId="0"/>
      <p:bldP spid="21" grpId="0"/>
      <p:bldP spid="22" grpId="0"/>
      <p:bldP spid="23" grpId="0"/>
      <p:bldP spid="24" grpId="0"/>
      <p:bldP spid="25" grpId="0"/>
      <p:bldP spid="28" grpId="0"/>
      <p:bldP spid="30" grpId="0"/>
      <p:bldP spid="3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F48AEA5-85AC-4401-9C20-D372D1C3B9F0}"/>
              </a:ext>
            </a:extLst>
          </p:cNvPr>
          <p:cNvSpPr txBox="1"/>
          <p:nvPr/>
        </p:nvSpPr>
        <p:spPr>
          <a:xfrm>
            <a:off x="4598632" y="35512"/>
            <a:ext cx="3009534" cy="307777"/>
          </a:xfrm>
          <a:prstGeom prst="rect">
            <a:avLst/>
          </a:prstGeom>
          <a:noFill/>
          <a:ln w="28575">
            <a:solidFill>
              <a:schemeClr val="tx1"/>
            </a:solidFill>
          </a:ln>
        </p:spPr>
        <p:txBody>
          <a:bodyPr wrap="square" rtlCol="0">
            <a:spAutoFit/>
          </a:bodyPr>
          <a:lstStyle/>
          <a:p>
            <a:pPr algn="ctr"/>
            <a:r>
              <a:rPr lang="en-US" sz="1400" b="1" dirty="0"/>
              <a:t>Confusion of the Delusion Conclusion</a:t>
            </a:r>
          </a:p>
        </p:txBody>
      </p:sp>
      <p:sp>
        <p:nvSpPr>
          <p:cNvPr id="4" name="TextBox 3">
            <a:extLst>
              <a:ext uri="{FF2B5EF4-FFF2-40B4-BE49-F238E27FC236}">
                <a16:creationId xmlns:a16="http://schemas.microsoft.com/office/drawing/2014/main" id="{0854AA59-C62D-4AC1-8CAD-A2C98D9A513D}"/>
              </a:ext>
            </a:extLst>
          </p:cNvPr>
          <p:cNvSpPr txBox="1"/>
          <p:nvPr/>
        </p:nvSpPr>
        <p:spPr>
          <a:xfrm>
            <a:off x="4783544" y="372164"/>
            <a:ext cx="2824621"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Is God Really ‘In Control?</a:t>
            </a:r>
          </a:p>
        </p:txBody>
      </p:sp>
      <p:sp>
        <p:nvSpPr>
          <p:cNvPr id="5" name="TextBox 4">
            <a:extLst>
              <a:ext uri="{FF2B5EF4-FFF2-40B4-BE49-F238E27FC236}">
                <a16:creationId xmlns:a16="http://schemas.microsoft.com/office/drawing/2014/main" id="{C22685E0-27F1-4E42-B6F6-1508CB458E57}"/>
              </a:ext>
            </a:extLst>
          </p:cNvPr>
          <p:cNvSpPr txBox="1"/>
          <p:nvPr/>
        </p:nvSpPr>
        <p:spPr>
          <a:xfrm>
            <a:off x="48125" y="721900"/>
            <a:ext cx="12147081" cy="1169551"/>
          </a:xfrm>
          <a:prstGeom prst="rect">
            <a:avLst/>
          </a:prstGeom>
          <a:noFill/>
        </p:spPr>
        <p:txBody>
          <a:bodyPr wrap="square" rtlCol="0">
            <a:spAutoFit/>
          </a:bodyPr>
          <a:lstStyle/>
          <a:p>
            <a:pPr marL="0" marR="0" algn="just">
              <a:spcBef>
                <a:spcPts val="0"/>
              </a:spcBef>
              <a:spcAft>
                <a:spcPts val="0"/>
              </a:spcAft>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eople who say God is ‘</a:t>
            </a:r>
            <a:r>
              <a:rPr lang="en-US"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control</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need to realize that while God IS in control because He is God of gods, He will NOT interfere with the daily goings on in our lives, in the country or in the world. Without a doubt, we have ‘spiritual’ activity going on as we are living with what Paul preaches in the kingdom of God,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 14:17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For the kingdom of God is not meat and drink; but righteousness, and peace, and joy in the Holy Ghost.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We are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living in or being involved with the kingdom of heaven</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described as a</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visible, earthly kingdom that Christ took away after they rejected him th</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 second time</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And Paul …received all that came in unto him, preaching the kingdom of God, and teaching those things which concern the Lord Jesus Christ, with all confidence, no man forbidding him.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Acts 28:30,31</a:t>
            </a:r>
          </a:p>
        </p:txBody>
      </p:sp>
      <p:sp>
        <p:nvSpPr>
          <p:cNvPr id="6" name="TextBox 5">
            <a:extLst>
              <a:ext uri="{FF2B5EF4-FFF2-40B4-BE49-F238E27FC236}">
                <a16:creationId xmlns:a16="http://schemas.microsoft.com/office/drawing/2014/main" id="{91A60CAD-B0C7-4E5E-BB1C-B895DC2DD1D1}"/>
              </a:ext>
            </a:extLst>
          </p:cNvPr>
          <p:cNvSpPr txBox="1"/>
          <p:nvPr/>
        </p:nvSpPr>
        <p:spPr>
          <a:xfrm>
            <a:off x="19253" y="1847830"/>
            <a:ext cx="12147081" cy="738664"/>
          </a:xfrm>
          <a:prstGeom prst="rect">
            <a:avLst/>
          </a:prstGeom>
          <a:noFill/>
        </p:spPr>
        <p:txBody>
          <a:bodyPr wrap="square" rtlCol="0">
            <a:spAutoFit/>
          </a:bodyPr>
          <a:lstStyle/>
          <a:p>
            <a:pPr marL="0" marR="0" algn="just">
              <a:spcBef>
                <a:spcPts val="0"/>
              </a:spcBef>
              <a:spcAft>
                <a:spcPts val="0"/>
              </a:spcAft>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Think about it… i</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 God truly was in ‘control,’ why would you have had your troubles that you had personally, family, jobs, health, etc. Why would God have allowed the modern bibles to exist, let alone Jefferson’s cutting apart his KJB to make his own bible? Or the perversions from Clinton and Obama; the Bushes talking globalism; Reagan giving the Vatican a seat in the American government; JFK a Catholic?  Etc. It is all simply just part of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the falling away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today.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Thess 2:3</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CD27836-AF8C-42CA-94FD-DA2520064740}"/>
              </a:ext>
            </a:extLst>
          </p:cNvPr>
          <p:cNvSpPr txBox="1"/>
          <p:nvPr/>
        </p:nvSpPr>
        <p:spPr>
          <a:xfrm>
            <a:off x="22459" y="2517281"/>
            <a:ext cx="12147081" cy="523220"/>
          </a:xfrm>
          <a:prstGeom prst="rect">
            <a:avLst/>
          </a:prstGeom>
          <a:noFill/>
        </p:spPr>
        <p:txBody>
          <a:bodyPr wrap="square" rtlCol="0">
            <a:spAutoFit/>
          </a:bodyPr>
          <a:lstStyle/>
          <a:p>
            <a:pPr marL="0" marR="0" algn="just">
              <a:spcBef>
                <a:spcPts val="0"/>
              </a:spcBef>
              <a:spcAft>
                <a:spcPts val="0"/>
              </a:spcAft>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Think about this, too -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I was a lost person and heard that God was the one making these awful things happen, I certainly wouldn’t be interested in ‘</a:t>
            </a:r>
            <a:r>
              <a:rPr lang="en-US"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your God</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fact, I have studied the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words of a stranger</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devil) and 7 out of nine mentions of his words are all positive – thus his deception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 subtle and successful today.</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1A2DA24-0A6F-4787-9BA7-F563EA994C3B}"/>
              </a:ext>
            </a:extLst>
          </p:cNvPr>
          <p:cNvSpPr txBox="1"/>
          <p:nvPr/>
        </p:nvSpPr>
        <p:spPr>
          <a:xfrm>
            <a:off x="12838" y="3005573"/>
            <a:ext cx="12147081" cy="954107"/>
          </a:xfrm>
          <a:prstGeom prst="rect">
            <a:avLst/>
          </a:prstGeom>
          <a:noFill/>
        </p:spPr>
        <p:txBody>
          <a:bodyPr wrap="square" rtlCol="0">
            <a:spAutoFit/>
          </a:bodyPr>
          <a:lstStyle/>
          <a:p>
            <a:pPr marL="0" marR="0" algn="just">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being a saved person, or even just religious, I would wonder why I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was</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being chastised / punished so much. I would ask, ‘</a:t>
            </a:r>
            <a:r>
              <a:rPr lang="en-US"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have I done to receive this – or what has America done to deserve this?”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 course, all the pastors would answer from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Revelation 3:19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Hebrews 12:8</a:t>
            </a:r>
            <a:r>
              <a:rPr lang="en-US"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but</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being that we understand rightly dividing, we know those are referring to the tribulation, </a:t>
            </a: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us today.  We are living during the dispensation of the grace of God with the goodness of God, not the severity of God.  We often act like spoiled children whining about not having the ‘good’ life we have come to expect as promised by pastors and their love gospel.</a:t>
            </a:r>
          </a:p>
        </p:txBody>
      </p:sp>
      <p:sp>
        <p:nvSpPr>
          <p:cNvPr id="9" name="TextBox 8">
            <a:extLst>
              <a:ext uri="{FF2B5EF4-FFF2-40B4-BE49-F238E27FC236}">
                <a16:creationId xmlns:a16="http://schemas.microsoft.com/office/drawing/2014/main" id="{B63DE934-CBB4-4AA4-B669-9288EF58AE8C}"/>
              </a:ext>
            </a:extLst>
          </p:cNvPr>
          <p:cNvSpPr txBox="1"/>
          <p:nvPr/>
        </p:nvSpPr>
        <p:spPr>
          <a:xfrm>
            <a:off x="32081" y="3904777"/>
            <a:ext cx="12147080" cy="1169551"/>
          </a:xfrm>
          <a:prstGeom prst="rect">
            <a:avLst/>
          </a:prstGeom>
          <a:noFill/>
        </p:spPr>
        <p:txBody>
          <a:bodyPr wrap="square" rtlCol="0">
            <a:spAutoFit/>
          </a:bodyPr>
          <a:lstStyle/>
          <a:p>
            <a:pPr marL="0" marR="0" algn="just">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God gave us Paul, the 1611KJB, and right division to help us grow up right away and by our own choice and studies and efforts through our enduring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hardness, as a good soldier of Jesus Christ </a:t>
            </a:r>
            <a:r>
              <a:rPr lang="en-US" sz="1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nothing is ever</a:t>
            </a: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forced upon us by God!</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And he gave some, apostles; and some, prophets; and some, evangelists; and some, pastors and teachers; For the perfecting of the saints, for the work of the ministry, for the edifying of the body of Christ: Till we all come in the unity of the faith, and of the knowledge of the Son of God, unto a perfect man, unto the measure of the stature of the fulness of Christ: </a:t>
            </a:r>
            <a:r>
              <a:rPr lang="en-US" sz="1400" b="1" i="1" u="sng"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That we henceforth be no more children, tossed to and </a:t>
            </a:r>
            <a:r>
              <a:rPr lang="en-US" sz="1400" b="1" i="1" u="sng" dirty="0" err="1">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fro</a:t>
            </a:r>
            <a:r>
              <a:rPr lang="en-US" sz="1400" b="1" i="1" u="sng"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and carried about with every wind of doctrine, by the sleight of men, and cunning craftiness, whereby they lie in wait to deceive;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4EE1EA5A-A822-409B-947D-6D99CF50CAD0}"/>
              </a:ext>
            </a:extLst>
          </p:cNvPr>
          <p:cNvSpPr txBox="1"/>
          <p:nvPr/>
        </p:nvSpPr>
        <p:spPr>
          <a:xfrm>
            <a:off x="32081" y="5016526"/>
            <a:ext cx="12166334" cy="1169551"/>
          </a:xfrm>
          <a:prstGeom prst="rect">
            <a:avLst/>
          </a:prstGeom>
          <a:noFill/>
        </p:spPr>
        <p:txBody>
          <a:bodyPr wrap="square" rtlCol="0">
            <a:spAutoFit/>
          </a:bodyPr>
          <a:lstStyle/>
          <a:p>
            <a:pPr marL="0" marR="0" algn="just">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think we can agree that ‘growing up’ isn’t always fun…  we all certainly have been through some trials and have grown up through them… but </a:t>
            </a: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didn’t put those trials in our lives to ‘make us a better person,’ or to ‘trust in Him more,’ or be ‘chastised for not being a good boy,’ or for not ‘obeying’ your pastors and their severity of God preaching along with all that other malarky the pastors teach with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their good words and fair speeches that deceive the simple</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We live in a cursed world – it’s that simple… the curse still exists, and we are not ‘saved’ out of it until the ‘cutting away’ or until we die and go to be with him!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While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God has great things for us in the future, for now he tells us to grow up, be tough, endure hardness, etc.  Our war is with our own flesh and not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the affairs of this life</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26C1A6B4-6E2F-48B0-8670-A759E6420F89}"/>
              </a:ext>
            </a:extLst>
          </p:cNvPr>
          <p:cNvSpPr txBox="1"/>
          <p:nvPr/>
        </p:nvSpPr>
        <p:spPr>
          <a:xfrm>
            <a:off x="32081" y="6110048"/>
            <a:ext cx="12127838" cy="738664"/>
          </a:xfrm>
          <a:prstGeom prst="rect">
            <a:avLst/>
          </a:prstGeom>
          <a:noFill/>
        </p:spPr>
        <p:txBody>
          <a:bodyPr wrap="square" rtlCol="0">
            <a:spAutoFit/>
          </a:bodyPr>
          <a:lstStyle/>
          <a:p>
            <a:pPr algn="just"/>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 hope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all make sense?  People who think God is ‘in control’ ‘</a:t>
            </a:r>
            <a:r>
              <a:rPr lang="en-US"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haven’t seen nuthin’ yet</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as it will be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God making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things</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happen in His severity!  Satan will also be making people think they are following Christ! So </a:t>
            </a: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today</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telling people that God is ‘in control’ is a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subtle</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setup’ from the devil to help him trick more people into preparing for his coming because while they think God is making all the ‘good stuff’ still happen, we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should know by now that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is all really the devil still at work.</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131873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2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25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25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25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25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35D47371-2D7A-44F9-A9B5-B845DF5C4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33096" cy="6869972"/>
          </a:xfrm>
          <a:prstGeom prst="rect">
            <a:avLst/>
          </a:prstGeom>
        </p:spPr>
      </p:pic>
      <p:sp>
        <p:nvSpPr>
          <p:cNvPr id="6" name="Rectangle: Rounded Corners 5">
            <a:extLst>
              <a:ext uri="{FF2B5EF4-FFF2-40B4-BE49-F238E27FC236}">
                <a16:creationId xmlns:a16="http://schemas.microsoft.com/office/drawing/2014/main" id="{182F622A-9263-4541-944D-54AA314EF2B3}"/>
              </a:ext>
            </a:extLst>
          </p:cNvPr>
          <p:cNvSpPr/>
          <p:nvPr/>
        </p:nvSpPr>
        <p:spPr>
          <a:xfrm>
            <a:off x="838728" y="474825"/>
            <a:ext cx="10597672" cy="5634229"/>
          </a:xfrm>
          <a:prstGeom prst="roundRect">
            <a:avLst/>
          </a:prstGeom>
          <a:solidFill>
            <a:srgbClr val="FFFFFF">
              <a:alpha val="60000"/>
            </a:srgbClr>
          </a:solidFill>
          <a:ln w="57150" cmpd="thickThi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oper Black" panose="0208090404030B020404" pitchFamily="18" charset="0"/>
            </a:endParaRPr>
          </a:p>
        </p:txBody>
      </p:sp>
      <p:sp>
        <p:nvSpPr>
          <p:cNvPr id="4" name="TextBox 3">
            <a:extLst>
              <a:ext uri="{FF2B5EF4-FFF2-40B4-BE49-F238E27FC236}">
                <a16:creationId xmlns:a16="http://schemas.microsoft.com/office/drawing/2014/main" id="{A24AD689-0BBC-4471-A63F-7D42B4503285}"/>
              </a:ext>
            </a:extLst>
          </p:cNvPr>
          <p:cNvSpPr txBox="1"/>
          <p:nvPr/>
        </p:nvSpPr>
        <p:spPr>
          <a:xfrm>
            <a:off x="2248026" y="541203"/>
            <a:ext cx="7776992" cy="461665"/>
          </a:xfrm>
          <a:prstGeom prst="rect">
            <a:avLst/>
          </a:prstGeom>
          <a:noFill/>
          <a:ln w="57150" cmpd="tri">
            <a:noFill/>
          </a:ln>
        </p:spPr>
        <p:txBody>
          <a:bodyPr wrap="square" rtlCol="0" anchor="ctr">
            <a:spAutoFit/>
          </a:bodyPr>
          <a:lstStyle/>
          <a:p>
            <a:pPr algn="ctr"/>
            <a:r>
              <a:rPr lang="en-US" sz="2400" b="1" dirty="0">
                <a:ln>
                  <a:solidFill>
                    <a:srgbClr val="FFC000"/>
                  </a:solidFill>
                </a:ln>
                <a:latin typeface="Cooper Black" panose="0208090404030B020404" pitchFamily="18" charset="0"/>
                <a:cs typeface="Times New Roman" panose="02020603050405020304" pitchFamily="18" charset="0"/>
              </a:rPr>
              <a:t>You Have Just Finished Part II</a:t>
            </a:r>
          </a:p>
        </p:txBody>
      </p:sp>
      <p:sp>
        <p:nvSpPr>
          <p:cNvPr id="7" name="TextBox 6">
            <a:extLst>
              <a:ext uri="{FF2B5EF4-FFF2-40B4-BE49-F238E27FC236}">
                <a16:creationId xmlns:a16="http://schemas.microsoft.com/office/drawing/2014/main" id="{AD1E5D72-91E1-436D-8B4B-0EF75396260E}"/>
              </a:ext>
            </a:extLst>
          </p:cNvPr>
          <p:cNvSpPr txBox="1"/>
          <p:nvPr/>
        </p:nvSpPr>
        <p:spPr>
          <a:xfrm>
            <a:off x="864161" y="1600415"/>
            <a:ext cx="10530675" cy="459228"/>
          </a:xfrm>
          <a:prstGeom prst="rect">
            <a:avLst/>
          </a:prstGeom>
          <a:noFill/>
        </p:spPr>
        <p:txBody>
          <a:bodyPr wrap="square" rtlCol="0" anchor="ctr">
            <a:spAutoFit/>
          </a:bodyPr>
          <a:lstStyle/>
          <a:p>
            <a:pPr algn="ctr">
              <a:lnSpc>
                <a:spcPct val="150000"/>
              </a:lnSpc>
            </a:pPr>
            <a:r>
              <a:rPr lang="en-US" sz="1800" b="1" dirty="0">
                <a:solidFill>
                  <a:schemeClr val="bg1">
                    <a:lumMod val="50000"/>
                  </a:schemeClr>
                </a:solidFill>
                <a:latin typeface="Times New Roman" panose="02020603050405020304" pitchFamily="18" charset="0"/>
                <a:cs typeface="Times New Roman" panose="02020603050405020304" pitchFamily="18" charset="0"/>
              </a:rPr>
              <a:t>Part I – Introduction – “Definitions to Help Understand This Presentation”</a:t>
            </a:r>
          </a:p>
        </p:txBody>
      </p:sp>
      <p:sp>
        <p:nvSpPr>
          <p:cNvPr id="8" name="TextBox 7">
            <a:extLst>
              <a:ext uri="{FF2B5EF4-FFF2-40B4-BE49-F238E27FC236}">
                <a16:creationId xmlns:a16="http://schemas.microsoft.com/office/drawing/2014/main" id="{7FB7A908-3CA6-463A-A313-A9EE8F7ED778}"/>
              </a:ext>
            </a:extLst>
          </p:cNvPr>
          <p:cNvSpPr txBox="1"/>
          <p:nvPr/>
        </p:nvSpPr>
        <p:spPr>
          <a:xfrm>
            <a:off x="997227" y="2227186"/>
            <a:ext cx="10256930" cy="458074"/>
          </a:xfrm>
          <a:prstGeom prst="rect">
            <a:avLst/>
          </a:prstGeom>
          <a:noFill/>
        </p:spPr>
        <p:txBody>
          <a:bodyPr wrap="square" rtlCol="0" anchor="ctr">
            <a:spAutoFit/>
          </a:bodyPr>
          <a:lstStyle/>
          <a:p>
            <a:pPr algn="ctr">
              <a:lnSpc>
                <a:spcPct val="150000"/>
              </a:lnSpc>
            </a:pPr>
            <a:r>
              <a:rPr lang="en-US" b="1" dirty="0">
                <a:solidFill>
                  <a:schemeClr val="bg1">
                    <a:lumMod val="50000"/>
                  </a:schemeClr>
                </a:solidFill>
                <a:effectLst/>
                <a:latin typeface="Times New Roman" panose="02020603050405020304" pitchFamily="18" charset="0"/>
                <a:cs typeface="Times New Roman" panose="02020603050405020304" pitchFamily="18" charset="0"/>
              </a:rPr>
              <a:t>Part II - “</a:t>
            </a:r>
            <a:r>
              <a:rPr lang="en-US" b="1" i="1" dirty="0">
                <a:solidFill>
                  <a:schemeClr val="bg1">
                    <a:lumMod val="50000"/>
                  </a:schemeClr>
                </a:solidFill>
                <a:effectLst/>
                <a:latin typeface="Times New Roman" panose="02020603050405020304" pitchFamily="18" charset="0"/>
                <a:cs typeface="Times New Roman" panose="02020603050405020304" pitchFamily="18" charset="0"/>
              </a:rPr>
              <a:t>’What</a:t>
            </a:r>
            <a:r>
              <a:rPr lang="en-US" b="1" dirty="0">
                <a:solidFill>
                  <a:schemeClr val="bg1">
                    <a:lumMod val="50000"/>
                  </a:schemeClr>
                </a:solidFill>
                <a:effectLst/>
                <a:latin typeface="Times New Roman" panose="02020603050405020304" pitchFamily="18" charset="0"/>
                <a:cs typeface="Times New Roman" panose="02020603050405020304" pitchFamily="18" charset="0"/>
              </a:rPr>
              <a:t> </a:t>
            </a:r>
            <a:r>
              <a:rPr lang="en-US" sz="1400" i="1" dirty="0">
                <a:solidFill>
                  <a:schemeClr val="bg1">
                    <a:lumMod val="50000"/>
                  </a:schemeClr>
                </a:solidFill>
                <a:effectLst/>
                <a:latin typeface="Times New Roman" panose="02020603050405020304" pitchFamily="18" charset="0"/>
                <a:cs typeface="Times New Roman" panose="02020603050405020304" pitchFamily="18" charset="0"/>
              </a:rPr>
              <a:t>(not when) </a:t>
            </a:r>
            <a:r>
              <a:rPr lang="en-US" b="1" i="1" dirty="0">
                <a:solidFill>
                  <a:schemeClr val="bg1">
                    <a:lumMod val="50000"/>
                  </a:schemeClr>
                </a:solidFill>
                <a:effectLst/>
                <a:latin typeface="Times New Roman" panose="02020603050405020304" pitchFamily="18" charset="0"/>
                <a:cs typeface="Times New Roman" panose="02020603050405020304" pitchFamily="18" charset="0"/>
              </a:rPr>
              <a:t>Will Cause the Beginning of the Tribulation</a:t>
            </a:r>
            <a:r>
              <a:rPr lang="en-US" b="1" dirty="0">
                <a:solidFill>
                  <a:schemeClr val="bg1">
                    <a:lumMod val="50000"/>
                  </a:schemeClr>
                </a:solidFill>
                <a:effectLst/>
                <a:latin typeface="Times New Roman" panose="02020603050405020304" pitchFamily="18" charset="0"/>
                <a:cs typeface="Times New Roman" panose="02020603050405020304" pitchFamily="18" charset="0"/>
              </a:rPr>
              <a:t>?”</a:t>
            </a:r>
            <a:endParaRPr lang="en-US" sz="18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679946E-A652-4DC8-8A1F-E0F3AA87651C}"/>
              </a:ext>
            </a:extLst>
          </p:cNvPr>
          <p:cNvSpPr txBox="1"/>
          <p:nvPr/>
        </p:nvSpPr>
        <p:spPr>
          <a:xfrm>
            <a:off x="1768506" y="2703222"/>
            <a:ext cx="8732018" cy="376834"/>
          </a:xfrm>
          <a:prstGeom prst="rect">
            <a:avLst/>
          </a:prstGeom>
          <a:noFill/>
        </p:spPr>
        <p:txBody>
          <a:bodyPr wrap="square" rtlCol="0" anchor="ctr">
            <a:spAutoFit/>
          </a:bodyPr>
          <a:lstStyle/>
          <a:p>
            <a:pPr algn="ctr">
              <a:lnSpc>
                <a:spcPct val="150000"/>
              </a:lnSpc>
            </a:pPr>
            <a:r>
              <a:rPr lang="en-US" sz="1400" b="1" dirty="0">
                <a:solidFill>
                  <a:schemeClr val="bg1">
                    <a:lumMod val="50000"/>
                  </a:schemeClr>
                </a:solidFill>
                <a:latin typeface="Times New Roman" panose="02020603050405020304" pitchFamily="18" charset="0"/>
                <a:cs typeface="Times New Roman" panose="02020603050405020304" pitchFamily="18" charset="0"/>
              </a:rPr>
              <a:t>“Are Things Really ‘</a:t>
            </a:r>
            <a:r>
              <a:rPr lang="en-US" sz="1400" b="1" i="1" dirty="0">
                <a:solidFill>
                  <a:schemeClr val="bg1">
                    <a:lumMod val="50000"/>
                  </a:schemeClr>
                </a:solidFill>
                <a:latin typeface="Times New Roman" panose="02020603050405020304" pitchFamily="18" charset="0"/>
                <a:cs typeface="Times New Roman" panose="02020603050405020304" pitchFamily="18" charset="0"/>
              </a:rPr>
              <a:t>Ripe for the Harvest</a:t>
            </a:r>
            <a:r>
              <a:rPr lang="en-US" sz="1400" b="1" dirty="0">
                <a:solidFill>
                  <a:schemeClr val="bg1">
                    <a:lumMod val="50000"/>
                  </a:schemeClr>
                </a:solidFill>
                <a:latin typeface="Times New Roman" panose="02020603050405020304" pitchFamily="18" charset="0"/>
                <a:cs typeface="Times New Roman" panose="02020603050405020304" pitchFamily="18" charset="0"/>
              </a:rPr>
              <a:t>?’”</a:t>
            </a:r>
          </a:p>
        </p:txBody>
      </p:sp>
      <p:sp>
        <p:nvSpPr>
          <p:cNvPr id="11" name="TextBox 10">
            <a:extLst>
              <a:ext uri="{FF2B5EF4-FFF2-40B4-BE49-F238E27FC236}">
                <a16:creationId xmlns:a16="http://schemas.microsoft.com/office/drawing/2014/main" id="{307E94C4-19E6-437A-9DDB-9BAE3AEEA590}"/>
              </a:ext>
            </a:extLst>
          </p:cNvPr>
          <p:cNvSpPr txBox="1"/>
          <p:nvPr/>
        </p:nvSpPr>
        <p:spPr>
          <a:xfrm>
            <a:off x="1382365" y="3113575"/>
            <a:ext cx="9506456" cy="376834"/>
          </a:xfrm>
          <a:prstGeom prst="rect">
            <a:avLst/>
          </a:prstGeom>
          <a:noFill/>
        </p:spPr>
        <p:txBody>
          <a:bodyPr wrap="square" rtlCol="0" anchor="ctr">
            <a:spAutoFit/>
          </a:bodyPr>
          <a:lstStyle/>
          <a:p>
            <a:pPr algn="ctr">
              <a:lnSpc>
                <a:spcPct val="150000"/>
              </a:lnSpc>
            </a:pPr>
            <a:r>
              <a:rPr lang="en-US" sz="1400" b="1" dirty="0">
                <a:solidFill>
                  <a:schemeClr val="bg1">
                    <a:lumMod val="50000"/>
                  </a:schemeClr>
                </a:solidFill>
                <a:latin typeface="Times New Roman" panose="02020603050405020304" pitchFamily="18" charset="0"/>
                <a:cs typeface="Times New Roman" panose="02020603050405020304" pitchFamily="18" charset="0"/>
              </a:rPr>
              <a:t>“Scriptural Clues Showing ‘</a:t>
            </a:r>
            <a:r>
              <a:rPr lang="en-US" sz="1400" b="1" i="1" dirty="0">
                <a:solidFill>
                  <a:schemeClr val="bg1">
                    <a:lumMod val="50000"/>
                  </a:schemeClr>
                </a:solidFill>
                <a:latin typeface="Times New Roman" panose="02020603050405020304" pitchFamily="18" charset="0"/>
                <a:cs typeface="Times New Roman" panose="02020603050405020304" pitchFamily="18" charset="0"/>
              </a:rPr>
              <a:t>How Deep We Are Into the Latter Times, But Still Not Last Days</a:t>
            </a:r>
            <a:r>
              <a:rPr lang="en-US" sz="1400" b="1" dirty="0">
                <a:solidFill>
                  <a:schemeClr val="bg1">
                    <a:lumMod val="50000"/>
                  </a:schemeClr>
                </a:solidFill>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72D30646-F43D-4D07-A556-A39DC40E7E75}"/>
              </a:ext>
            </a:extLst>
          </p:cNvPr>
          <p:cNvSpPr txBox="1"/>
          <p:nvPr/>
        </p:nvSpPr>
        <p:spPr>
          <a:xfrm>
            <a:off x="1832148" y="3529580"/>
            <a:ext cx="8608088" cy="376834"/>
          </a:xfrm>
          <a:prstGeom prst="rect">
            <a:avLst/>
          </a:prstGeom>
          <a:noFill/>
        </p:spPr>
        <p:txBody>
          <a:bodyPr wrap="square" rtlCol="0" anchor="ctr">
            <a:spAutoFit/>
          </a:bodyPr>
          <a:lstStyle/>
          <a:p>
            <a:pPr algn="ctr">
              <a:lnSpc>
                <a:spcPct val="150000"/>
              </a:lnSpc>
            </a:pPr>
            <a:r>
              <a:rPr lang="en-US" sz="1400" b="1" dirty="0">
                <a:solidFill>
                  <a:schemeClr val="bg1">
                    <a:lumMod val="50000"/>
                  </a:schemeClr>
                </a:solidFill>
                <a:latin typeface="Times New Roman" panose="02020603050405020304" pitchFamily="18" charset="0"/>
                <a:cs typeface="Times New Roman" panose="02020603050405020304" pitchFamily="18" charset="0"/>
              </a:rPr>
              <a:t>“Are You Willing to ‘</a:t>
            </a:r>
            <a:r>
              <a:rPr lang="en-US" sz="1400" b="1" i="1" dirty="0">
                <a:solidFill>
                  <a:schemeClr val="bg1">
                    <a:lumMod val="50000"/>
                  </a:schemeClr>
                </a:solidFill>
                <a:latin typeface="Times New Roman" panose="02020603050405020304" pitchFamily="18" charset="0"/>
                <a:cs typeface="Times New Roman" panose="02020603050405020304" pitchFamily="18" charset="0"/>
              </a:rPr>
              <a:t>Partake of the Affliction of the Gospel</a:t>
            </a:r>
            <a:r>
              <a:rPr lang="en-US" sz="1400" b="1" dirty="0">
                <a:solidFill>
                  <a:schemeClr val="bg1">
                    <a:lumMod val="50000"/>
                  </a:schemeClr>
                </a:solidFill>
                <a:latin typeface="Times New Roman" panose="02020603050405020304" pitchFamily="18" charset="0"/>
                <a:cs typeface="Times New Roman" panose="02020603050405020304" pitchFamily="18" charset="0"/>
              </a:rPr>
              <a:t>?’”</a:t>
            </a:r>
          </a:p>
        </p:txBody>
      </p:sp>
      <p:sp>
        <p:nvSpPr>
          <p:cNvPr id="13" name="TextBox 12">
            <a:extLst>
              <a:ext uri="{FF2B5EF4-FFF2-40B4-BE49-F238E27FC236}">
                <a16:creationId xmlns:a16="http://schemas.microsoft.com/office/drawing/2014/main" id="{7D2CCCF2-C211-4CE5-8422-B7EB18650FB7}"/>
              </a:ext>
            </a:extLst>
          </p:cNvPr>
          <p:cNvSpPr txBox="1"/>
          <p:nvPr/>
        </p:nvSpPr>
        <p:spPr>
          <a:xfrm>
            <a:off x="1659651" y="3953082"/>
            <a:ext cx="8953082" cy="376834"/>
          </a:xfrm>
          <a:prstGeom prst="rect">
            <a:avLst/>
          </a:prstGeom>
          <a:noFill/>
        </p:spPr>
        <p:txBody>
          <a:bodyPr wrap="square" rtlCol="0" anchor="ctr">
            <a:spAutoFit/>
          </a:bodyPr>
          <a:lstStyle/>
          <a:p>
            <a:pPr algn="ctr">
              <a:lnSpc>
                <a:spcPct val="150000"/>
              </a:lnSpc>
            </a:pPr>
            <a:r>
              <a:rPr lang="en-US" sz="1400" b="1" dirty="0">
                <a:solidFill>
                  <a:schemeClr val="bg1">
                    <a:lumMod val="50000"/>
                  </a:schemeClr>
                </a:solidFill>
                <a:latin typeface="Times New Roman" panose="02020603050405020304" pitchFamily="18" charset="0"/>
                <a:cs typeface="Times New Roman" panose="02020603050405020304" pitchFamily="18" charset="0"/>
              </a:rPr>
              <a:t>“Scriptural Reminders of Just ‘</a:t>
            </a:r>
            <a:r>
              <a:rPr lang="en-US" sz="1400" b="1" i="1" dirty="0">
                <a:solidFill>
                  <a:schemeClr val="bg1">
                    <a:lumMod val="50000"/>
                  </a:schemeClr>
                </a:solidFill>
                <a:latin typeface="Times New Roman" panose="02020603050405020304" pitchFamily="18" charset="0"/>
                <a:cs typeface="Times New Roman" panose="02020603050405020304" pitchFamily="18" charset="0"/>
              </a:rPr>
              <a:t>How Busy Satan Is At This Time</a:t>
            </a:r>
            <a:r>
              <a:rPr lang="en-US" sz="1400" b="1" dirty="0">
                <a:solidFill>
                  <a:schemeClr val="bg1">
                    <a:lumMod val="50000"/>
                  </a:schemeClr>
                </a:solidFill>
                <a:latin typeface="Times New Roman" panose="02020603050405020304" pitchFamily="18" charset="0"/>
                <a:cs typeface="Times New Roman" panose="02020603050405020304" pitchFamily="18" charset="0"/>
              </a:rPr>
              <a:t>!’”</a:t>
            </a:r>
          </a:p>
        </p:txBody>
      </p:sp>
      <p:sp>
        <p:nvSpPr>
          <p:cNvPr id="14" name="TextBox 13">
            <a:extLst>
              <a:ext uri="{FF2B5EF4-FFF2-40B4-BE49-F238E27FC236}">
                <a16:creationId xmlns:a16="http://schemas.microsoft.com/office/drawing/2014/main" id="{C40E9497-7F4E-482D-B61E-18FC5078D930}"/>
              </a:ext>
            </a:extLst>
          </p:cNvPr>
          <p:cNvSpPr txBox="1"/>
          <p:nvPr/>
        </p:nvSpPr>
        <p:spPr>
          <a:xfrm>
            <a:off x="2612574" y="4371161"/>
            <a:ext cx="7053943" cy="307777"/>
          </a:xfrm>
          <a:prstGeom prst="rect">
            <a:avLst/>
          </a:prstGeom>
          <a:noFill/>
        </p:spPr>
        <p:txBody>
          <a:bodyPr wrap="square" rtlCol="0" anchor="ctr">
            <a:spAutoFit/>
          </a:bodyPr>
          <a:lstStyle/>
          <a:p>
            <a:pPr algn="ctr"/>
            <a:r>
              <a:rPr lang="en-US" sz="1400" b="1" dirty="0">
                <a:solidFill>
                  <a:schemeClr val="bg1">
                    <a:lumMod val="50000"/>
                  </a:schemeClr>
                </a:solidFill>
                <a:latin typeface="Times New Roman" panose="02020603050405020304" pitchFamily="18" charset="0"/>
                <a:cs typeface="Times New Roman" panose="02020603050405020304" pitchFamily="18" charset="0"/>
              </a:rPr>
              <a:t>“Is God Really ‘</a:t>
            </a:r>
            <a:r>
              <a:rPr lang="en-US" sz="1400" b="1" i="1" dirty="0">
                <a:solidFill>
                  <a:schemeClr val="bg1">
                    <a:lumMod val="50000"/>
                  </a:schemeClr>
                </a:solidFill>
                <a:latin typeface="Times New Roman" panose="02020603050405020304" pitchFamily="18" charset="0"/>
                <a:cs typeface="Times New Roman" panose="02020603050405020304" pitchFamily="18" charset="0"/>
              </a:rPr>
              <a:t>In Control</a:t>
            </a:r>
            <a:r>
              <a:rPr lang="en-US" sz="1400" b="1" dirty="0">
                <a:solidFill>
                  <a:schemeClr val="bg1">
                    <a:lumMod val="50000"/>
                  </a:schemeClr>
                </a:solidFill>
                <a:latin typeface="Times New Roman" panose="02020603050405020304" pitchFamily="18" charset="0"/>
                <a:cs typeface="Times New Roman" panose="02020603050405020304" pitchFamily="18" charset="0"/>
              </a:rPr>
              <a:t>?’”</a:t>
            </a:r>
          </a:p>
        </p:txBody>
      </p:sp>
      <p:sp>
        <p:nvSpPr>
          <p:cNvPr id="15" name="Rectangle 14">
            <a:extLst>
              <a:ext uri="{FF2B5EF4-FFF2-40B4-BE49-F238E27FC236}">
                <a16:creationId xmlns:a16="http://schemas.microsoft.com/office/drawing/2014/main" id="{CDA0C245-1F4C-4844-ABB2-A40CE067FF5D}"/>
              </a:ext>
            </a:extLst>
          </p:cNvPr>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312D87A-5E1C-40B4-82DC-FA4778E101AA}"/>
              </a:ext>
            </a:extLst>
          </p:cNvPr>
          <p:cNvSpPr txBox="1"/>
          <p:nvPr/>
        </p:nvSpPr>
        <p:spPr>
          <a:xfrm>
            <a:off x="1236220" y="4941209"/>
            <a:ext cx="9804757" cy="369332"/>
          </a:xfrm>
          <a:prstGeom prst="rect">
            <a:avLst/>
          </a:prstGeom>
          <a:noFill/>
        </p:spPr>
        <p:txBody>
          <a:bodyPr wrap="square" rtlCol="0" anchor="ctr">
            <a:spAutoFit/>
          </a:bodyPr>
          <a:lstStyle/>
          <a:p>
            <a:pPr algn="ctr"/>
            <a:r>
              <a:rPr lang="en-US" sz="1800" b="1" dirty="0">
                <a:latin typeface="Times New Roman" panose="02020603050405020304" pitchFamily="18" charset="0"/>
                <a:cs typeface="Times New Roman" panose="02020603050405020304" pitchFamily="18" charset="0"/>
              </a:rPr>
              <a:t>Part III – “Conclusion to the ‘</a:t>
            </a:r>
            <a:r>
              <a:rPr lang="en-US" sz="1800" b="1" i="1" dirty="0">
                <a:latin typeface="Times New Roman" panose="02020603050405020304" pitchFamily="18" charset="0"/>
                <a:cs typeface="Times New Roman" panose="02020603050405020304" pitchFamily="18" charset="0"/>
              </a:rPr>
              <a:t>Confusion of the Delusion Conclusion</a:t>
            </a:r>
            <a:r>
              <a:rPr lang="en-US" sz="1800" b="1" dirty="0">
                <a:latin typeface="Times New Roman" panose="02020603050405020304" pitchFamily="18" charset="0"/>
                <a:cs typeface="Times New Roman" panose="02020603050405020304" pitchFamily="18" charset="0"/>
              </a:rPr>
              <a:t>’”</a:t>
            </a:r>
            <a:endParaRPr lang="en-US"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5E35A8F-1E31-49AF-A77D-44B75E139B4F}"/>
              </a:ext>
            </a:extLst>
          </p:cNvPr>
          <p:cNvSpPr txBox="1"/>
          <p:nvPr/>
        </p:nvSpPr>
        <p:spPr>
          <a:xfrm>
            <a:off x="4097867" y="1311184"/>
            <a:ext cx="4076509"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Please go on to the next presentation, as listed below:</a:t>
            </a:r>
          </a:p>
        </p:txBody>
      </p:sp>
      <p:sp>
        <p:nvSpPr>
          <p:cNvPr id="2" name="Rectangle: Rounded Corners 1">
            <a:extLst>
              <a:ext uri="{FF2B5EF4-FFF2-40B4-BE49-F238E27FC236}">
                <a16:creationId xmlns:a16="http://schemas.microsoft.com/office/drawing/2014/main" id="{104E6903-5B38-4E7D-8681-9527FCDB32E2}"/>
              </a:ext>
            </a:extLst>
          </p:cNvPr>
          <p:cNvSpPr/>
          <p:nvPr/>
        </p:nvSpPr>
        <p:spPr>
          <a:xfrm>
            <a:off x="1768506" y="1610806"/>
            <a:ext cx="8844227" cy="5631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D9FE8F05-9EE2-4562-9BC4-1BFDA740C5C4}"/>
              </a:ext>
            </a:extLst>
          </p:cNvPr>
          <p:cNvSpPr/>
          <p:nvPr/>
        </p:nvSpPr>
        <p:spPr>
          <a:xfrm>
            <a:off x="1303179" y="2251639"/>
            <a:ext cx="9660290" cy="251778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11D652FC-6C83-40D1-84AB-59606F98921A}"/>
              </a:ext>
            </a:extLst>
          </p:cNvPr>
          <p:cNvSpPr/>
          <p:nvPr/>
        </p:nvSpPr>
        <p:spPr>
          <a:xfrm>
            <a:off x="1768504" y="4859081"/>
            <a:ext cx="8844227" cy="5631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F169EF1-45C0-47D2-80BC-1639C0B7130F}"/>
              </a:ext>
            </a:extLst>
          </p:cNvPr>
          <p:cNvSpPr/>
          <p:nvPr/>
        </p:nvSpPr>
        <p:spPr>
          <a:xfrm>
            <a:off x="2673552" y="558575"/>
            <a:ext cx="6885992" cy="76497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3755C19-9222-4758-9B77-87AE755A799D}"/>
              </a:ext>
            </a:extLst>
          </p:cNvPr>
          <p:cNvSpPr txBox="1"/>
          <p:nvPr/>
        </p:nvSpPr>
        <p:spPr>
          <a:xfrm>
            <a:off x="2673552" y="934381"/>
            <a:ext cx="6885992" cy="369332"/>
          </a:xfrm>
          <a:prstGeom prst="rect">
            <a:avLst/>
          </a:prstGeom>
          <a:noFill/>
        </p:spPr>
        <p:txBody>
          <a:bodyPr wrap="square" rtlCol="0">
            <a:spAutoFit/>
          </a:bodyPr>
          <a:lstStyle/>
          <a:p>
            <a:pPr algn="ctr"/>
            <a:r>
              <a:rPr lang="en-US" b="1" dirty="0">
                <a:effectLst/>
                <a:latin typeface="Times New Roman" panose="02020603050405020304" pitchFamily="18" charset="0"/>
                <a:cs typeface="Times New Roman" panose="02020603050405020304" pitchFamily="18" charset="0"/>
              </a:rPr>
              <a:t>“</a:t>
            </a:r>
            <a:r>
              <a:rPr lang="en-US" b="1" i="1" dirty="0">
                <a:effectLst/>
                <a:latin typeface="Times New Roman" panose="02020603050405020304" pitchFamily="18" charset="0"/>
                <a:cs typeface="Times New Roman" panose="02020603050405020304" pitchFamily="18" charset="0"/>
              </a:rPr>
              <a:t>’What</a:t>
            </a:r>
            <a:r>
              <a:rPr lang="en-US" b="1" dirty="0">
                <a:effectLst/>
                <a:latin typeface="Times New Roman" panose="02020603050405020304" pitchFamily="18" charset="0"/>
                <a:cs typeface="Times New Roman" panose="02020603050405020304" pitchFamily="18" charset="0"/>
              </a:rPr>
              <a:t> </a:t>
            </a:r>
            <a:r>
              <a:rPr lang="en-US" sz="1400" i="1" dirty="0">
                <a:effectLst/>
                <a:latin typeface="Times New Roman" panose="02020603050405020304" pitchFamily="18" charset="0"/>
                <a:cs typeface="Times New Roman" panose="02020603050405020304" pitchFamily="18" charset="0"/>
              </a:rPr>
              <a:t>(not when) </a:t>
            </a:r>
            <a:r>
              <a:rPr lang="en-US" b="1" i="1" dirty="0">
                <a:effectLst/>
                <a:latin typeface="Times New Roman" panose="02020603050405020304" pitchFamily="18" charset="0"/>
                <a:cs typeface="Times New Roman" panose="02020603050405020304" pitchFamily="18" charset="0"/>
              </a:rPr>
              <a:t>Will Cause the Beginning of the Tribulation</a:t>
            </a:r>
            <a:r>
              <a:rPr lang="en-US" b="1" dirty="0">
                <a:effectLst/>
                <a:latin typeface="Times New Roman" panose="02020603050405020304" pitchFamily="18" charset="0"/>
                <a:cs typeface="Times New Roman" panose="02020603050405020304" pitchFamily="18" charset="0"/>
              </a:rPr>
              <a:t>?”</a:t>
            </a:r>
            <a:endParaRPr lang="en-US" dirty="0"/>
          </a:p>
        </p:txBody>
      </p:sp>
      <p:sp>
        <p:nvSpPr>
          <p:cNvPr id="21" name="Rectangle: Rounded Corners 20">
            <a:extLst>
              <a:ext uri="{FF2B5EF4-FFF2-40B4-BE49-F238E27FC236}">
                <a16:creationId xmlns:a16="http://schemas.microsoft.com/office/drawing/2014/main" id="{EBF1135A-B1D0-4E1E-8A84-232A4C2DBDC9}"/>
              </a:ext>
            </a:extLst>
          </p:cNvPr>
          <p:cNvSpPr/>
          <p:nvPr/>
        </p:nvSpPr>
        <p:spPr>
          <a:xfrm>
            <a:off x="5626359" y="5533054"/>
            <a:ext cx="1101012" cy="307777"/>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5B1F87C2-BF18-46C2-95F8-75E51FB503BD}"/>
              </a:ext>
            </a:extLst>
          </p:cNvPr>
          <p:cNvSpPr txBox="1"/>
          <p:nvPr/>
        </p:nvSpPr>
        <p:spPr>
          <a:xfrm>
            <a:off x="5421086" y="5514392"/>
            <a:ext cx="1558212"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hlinkClick r:id="rId3" action="ppaction://hlinksldjump">
                  <a:extLst>
                    <a:ext uri="{A12FA001-AC4F-418D-AE19-62706E023703}">
                      <ahyp:hlinkClr xmlns:ahyp="http://schemas.microsoft.com/office/drawing/2018/hyperlinkcolor" val="tx"/>
                    </a:ext>
                  </a:extLst>
                </a:hlinkClick>
              </a:rPr>
              <a:t>Bonus Slide</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31574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C8E8B09-EE9E-4718-B63E-528ED81DD4D3}"/>
              </a:ext>
            </a:extLst>
          </p:cNvPr>
          <p:cNvSpPr txBox="1"/>
          <p:nvPr/>
        </p:nvSpPr>
        <p:spPr>
          <a:xfrm>
            <a:off x="1442621" y="1615737"/>
            <a:ext cx="9306757" cy="1938992"/>
          </a:xfrm>
          <a:prstGeom prst="rect">
            <a:avLst/>
          </a:prstGeom>
          <a:noFill/>
        </p:spPr>
        <p:txBody>
          <a:bodyPr wrap="square" rtlCol="0">
            <a:spAutoFit/>
          </a:bodyPr>
          <a:lstStyle/>
          <a:p>
            <a:pPr algn="ctr"/>
            <a:r>
              <a:rPr lang="en-US" sz="6000" dirty="0">
                <a:solidFill>
                  <a:schemeClr val="bg1"/>
                </a:solidFill>
                <a:latin typeface="Arial Black" panose="020B0A04020102020204" pitchFamily="34" charset="0"/>
              </a:rPr>
              <a:t>Confusion of the Delusion Conclusion</a:t>
            </a:r>
          </a:p>
        </p:txBody>
      </p:sp>
      <p:pic>
        <p:nvPicPr>
          <p:cNvPr id="10" name="Picture 9" descr="Text&#10;&#10;Description automatically generated">
            <a:extLst>
              <a:ext uri="{FF2B5EF4-FFF2-40B4-BE49-F238E27FC236}">
                <a16:creationId xmlns:a16="http://schemas.microsoft.com/office/drawing/2014/main" id="{A1BEF771-B4D6-49D9-B10C-8B094214B2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1765"/>
          </a:xfrm>
          <a:prstGeom prst="rect">
            <a:avLst/>
          </a:prstGeom>
        </p:spPr>
      </p:pic>
      <p:sp>
        <p:nvSpPr>
          <p:cNvPr id="11" name="TextBox 10">
            <a:extLst>
              <a:ext uri="{FF2B5EF4-FFF2-40B4-BE49-F238E27FC236}">
                <a16:creationId xmlns:a16="http://schemas.microsoft.com/office/drawing/2014/main" id="{483F2CCF-4BF3-4380-9182-2A049A379056}"/>
              </a:ext>
            </a:extLst>
          </p:cNvPr>
          <p:cNvSpPr txBox="1"/>
          <p:nvPr/>
        </p:nvSpPr>
        <p:spPr>
          <a:xfrm>
            <a:off x="1578330" y="1425677"/>
            <a:ext cx="9108490" cy="1754326"/>
          </a:xfrm>
          <a:prstGeom prst="rect">
            <a:avLst/>
          </a:prstGeom>
          <a:noFill/>
        </p:spPr>
        <p:txBody>
          <a:bodyPr wrap="square" rtlCol="0">
            <a:spAutoFit/>
          </a:bodyPr>
          <a:lstStyle/>
          <a:p>
            <a:pPr algn="ctr"/>
            <a:r>
              <a:rPr lang="en-US" sz="5400" b="1" dirty="0">
                <a:ln>
                  <a:solidFill>
                    <a:schemeClr val="accent4"/>
                  </a:solidFill>
                </a:ln>
                <a:effectLst>
                  <a:glow rad="63500">
                    <a:schemeClr val="accent2">
                      <a:satMod val="175000"/>
                      <a:alpha val="40000"/>
                    </a:schemeClr>
                  </a:glow>
                </a:effectLst>
                <a:latin typeface="Arial Black" panose="020B0A04020102020204" pitchFamily="34" charset="0"/>
              </a:rPr>
              <a:t>Confusion of the Delusion Conclusion</a:t>
            </a:r>
          </a:p>
        </p:txBody>
      </p:sp>
      <p:sp>
        <p:nvSpPr>
          <p:cNvPr id="13" name="TextBox 12">
            <a:extLst>
              <a:ext uri="{FF2B5EF4-FFF2-40B4-BE49-F238E27FC236}">
                <a16:creationId xmlns:a16="http://schemas.microsoft.com/office/drawing/2014/main" id="{2120DDEF-686A-43AB-950B-E8B3C83405BA}"/>
              </a:ext>
            </a:extLst>
          </p:cNvPr>
          <p:cNvSpPr txBox="1"/>
          <p:nvPr/>
        </p:nvSpPr>
        <p:spPr>
          <a:xfrm>
            <a:off x="9821662" y="1725966"/>
            <a:ext cx="1756299" cy="307777"/>
          </a:xfrm>
          <a:prstGeom prst="rect">
            <a:avLst/>
          </a:prstGeom>
          <a:noFill/>
        </p:spPr>
        <p:txBody>
          <a:bodyPr wrap="square" rtlCol="0">
            <a:spAutoFit/>
          </a:bodyPr>
          <a:lstStyle/>
          <a:p>
            <a:pPr algn="ctr"/>
            <a:r>
              <a:rPr lang="en-US" sz="1400" b="1" dirty="0">
                <a:ln w="3175">
                  <a:solidFill>
                    <a:schemeClr val="tx1"/>
                  </a:solidFill>
                </a:ln>
                <a:solidFill>
                  <a:srgbClr val="FF0000"/>
                </a:solidFill>
                <a:effectLst>
                  <a:glow rad="101600">
                    <a:schemeClr val="bg1">
                      <a:alpha val="60000"/>
                    </a:schemeClr>
                  </a:glow>
                </a:effectLst>
              </a:rPr>
              <a:t>II Thessalonians 2:11</a:t>
            </a:r>
          </a:p>
        </p:txBody>
      </p:sp>
      <p:sp>
        <p:nvSpPr>
          <p:cNvPr id="2" name="Rectangle 1">
            <a:extLst>
              <a:ext uri="{FF2B5EF4-FFF2-40B4-BE49-F238E27FC236}">
                <a16:creationId xmlns:a16="http://schemas.microsoft.com/office/drawing/2014/main" id="{7167B284-E983-4E97-97D7-128EAD0FE82A}"/>
              </a:ext>
            </a:extLst>
          </p:cNvPr>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6D0F5C7-FC5E-49E1-B654-D963C32A56A1}"/>
              </a:ext>
            </a:extLst>
          </p:cNvPr>
          <p:cNvSpPr txBox="1"/>
          <p:nvPr/>
        </p:nvSpPr>
        <p:spPr>
          <a:xfrm>
            <a:off x="-21408" y="756885"/>
            <a:ext cx="3115971" cy="1015663"/>
          </a:xfrm>
          <a:prstGeom prst="rect">
            <a:avLst/>
          </a:prstGeom>
          <a:noFill/>
        </p:spPr>
        <p:txBody>
          <a:bodyPr wrap="square" rtlCol="0">
            <a:spAutoFit/>
          </a:bodyPr>
          <a:lstStyle/>
          <a:p>
            <a:pPr algn="ctr"/>
            <a:r>
              <a:rPr lang="en-US" sz="2000" b="1" i="1" dirty="0">
                <a:ln w="3175">
                  <a:solidFill>
                    <a:schemeClr val="tx1"/>
                  </a:solidFill>
                </a:ln>
                <a:solidFill>
                  <a:srgbClr val="CC6600"/>
                </a:solidFill>
                <a:effectLst>
                  <a:glow rad="101600">
                    <a:schemeClr val="bg1">
                      <a:lumMod val="95000"/>
                      <a:alpha val="60000"/>
                    </a:schemeClr>
                  </a:glow>
                </a:effectLst>
                <a:latin typeface="Arial Black" panose="020B0A04020102020204" pitchFamily="34" charset="0"/>
                <a:cs typeface="Times New Roman" panose="02020603050405020304" pitchFamily="18" charset="0"/>
              </a:rPr>
              <a:t>And for this cause God shall send them strong delusion…</a:t>
            </a:r>
            <a:endParaRPr lang="en-US" sz="2000" dirty="0"/>
          </a:p>
        </p:txBody>
      </p:sp>
      <p:sp>
        <p:nvSpPr>
          <p:cNvPr id="4" name="TextBox 3">
            <a:extLst>
              <a:ext uri="{FF2B5EF4-FFF2-40B4-BE49-F238E27FC236}">
                <a16:creationId xmlns:a16="http://schemas.microsoft.com/office/drawing/2014/main" id="{C5F8C8DF-74BC-43A5-B849-2146B9AE9176}"/>
              </a:ext>
            </a:extLst>
          </p:cNvPr>
          <p:cNvSpPr txBox="1"/>
          <p:nvPr/>
        </p:nvSpPr>
        <p:spPr>
          <a:xfrm>
            <a:off x="9587327" y="710303"/>
            <a:ext cx="2324100" cy="1015663"/>
          </a:xfrm>
          <a:prstGeom prst="rect">
            <a:avLst/>
          </a:prstGeom>
          <a:noFill/>
        </p:spPr>
        <p:txBody>
          <a:bodyPr wrap="square" rtlCol="0">
            <a:spAutoFit/>
          </a:bodyPr>
          <a:lstStyle/>
          <a:p>
            <a:pPr algn="ctr"/>
            <a:r>
              <a:rPr lang="en-US" sz="2000" b="1" i="1" dirty="0">
                <a:ln w="3175">
                  <a:solidFill>
                    <a:schemeClr val="tx1"/>
                  </a:solidFill>
                </a:ln>
                <a:solidFill>
                  <a:srgbClr val="CC6600"/>
                </a:solidFill>
                <a:effectLst>
                  <a:glow rad="101600">
                    <a:schemeClr val="bg1">
                      <a:lumMod val="95000"/>
                      <a:alpha val="60000"/>
                    </a:schemeClr>
                  </a:glow>
                </a:effectLst>
                <a:latin typeface="Arial Black" panose="020B0A04020102020204" pitchFamily="34" charset="0"/>
                <a:cs typeface="Times New Roman" panose="02020603050405020304" pitchFamily="18" charset="0"/>
              </a:rPr>
              <a:t>…that they should believe a lie:</a:t>
            </a:r>
            <a:endParaRPr lang="en-US" sz="2000" dirty="0"/>
          </a:p>
        </p:txBody>
      </p:sp>
      <p:sp>
        <p:nvSpPr>
          <p:cNvPr id="6" name="TextBox 5">
            <a:extLst>
              <a:ext uri="{FF2B5EF4-FFF2-40B4-BE49-F238E27FC236}">
                <a16:creationId xmlns:a16="http://schemas.microsoft.com/office/drawing/2014/main" id="{2AD11E86-B968-46D5-B9AE-45D31E2E8FB5}"/>
              </a:ext>
            </a:extLst>
          </p:cNvPr>
          <p:cNvSpPr txBox="1"/>
          <p:nvPr/>
        </p:nvSpPr>
        <p:spPr>
          <a:xfrm>
            <a:off x="37323" y="3152571"/>
            <a:ext cx="12191999" cy="523220"/>
          </a:xfrm>
          <a:prstGeom prst="rect">
            <a:avLst/>
          </a:prstGeom>
          <a:noFill/>
        </p:spPr>
        <p:txBody>
          <a:bodyPr wrap="square" rtlCol="0">
            <a:spAutoFit/>
          </a:bodyPr>
          <a:lstStyle/>
          <a:p>
            <a:pPr algn="ctr"/>
            <a:r>
              <a:rPr lang="en-US" sz="2800" dirty="0">
                <a:ln>
                  <a:solidFill>
                    <a:srgbClr val="CC6600"/>
                  </a:solidFill>
                </a:ln>
                <a:solidFill>
                  <a:schemeClr val="bg1"/>
                </a:solidFill>
                <a:effectLst>
                  <a:glow rad="101600">
                    <a:schemeClr val="accent2">
                      <a:satMod val="175000"/>
                      <a:alpha val="40000"/>
                    </a:schemeClr>
                  </a:glow>
                </a:effectLst>
                <a:latin typeface="Britannic Bold" panose="020B0903060703020204" pitchFamily="34" charset="0"/>
              </a:rPr>
              <a:t>Part III – “Conclusion to the Confusion of the Delusion Conclusion”</a:t>
            </a:r>
          </a:p>
        </p:txBody>
      </p:sp>
    </p:spTree>
    <p:extLst>
      <p:ext uri="{BB962C8B-B14F-4D97-AF65-F5344CB8AC3E}">
        <p14:creationId xmlns:p14="http://schemas.microsoft.com/office/powerpoint/2010/main" val="87014764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35D47371-2D7A-44F9-A9B5-B845DF5C4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33096" cy="6869972"/>
          </a:xfrm>
          <a:prstGeom prst="rect">
            <a:avLst/>
          </a:prstGeom>
        </p:spPr>
      </p:pic>
      <p:sp>
        <p:nvSpPr>
          <p:cNvPr id="6" name="Rectangle: Rounded Corners 5">
            <a:extLst>
              <a:ext uri="{FF2B5EF4-FFF2-40B4-BE49-F238E27FC236}">
                <a16:creationId xmlns:a16="http://schemas.microsoft.com/office/drawing/2014/main" id="{182F622A-9263-4541-944D-54AA314EF2B3}"/>
              </a:ext>
            </a:extLst>
          </p:cNvPr>
          <p:cNvSpPr/>
          <p:nvPr/>
        </p:nvSpPr>
        <p:spPr>
          <a:xfrm>
            <a:off x="838728" y="474825"/>
            <a:ext cx="10597672" cy="5634229"/>
          </a:xfrm>
          <a:prstGeom prst="roundRect">
            <a:avLst/>
          </a:prstGeom>
          <a:solidFill>
            <a:srgbClr val="FFFFFF">
              <a:alpha val="60000"/>
            </a:srgbClr>
          </a:solidFill>
          <a:ln w="57150" cmpd="thickThi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oper Black" panose="0208090404030B020404" pitchFamily="18" charset="0"/>
            </a:endParaRPr>
          </a:p>
        </p:txBody>
      </p:sp>
      <p:sp>
        <p:nvSpPr>
          <p:cNvPr id="4" name="TextBox 3">
            <a:extLst>
              <a:ext uri="{FF2B5EF4-FFF2-40B4-BE49-F238E27FC236}">
                <a16:creationId xmlns:a16="http://schemas.microsoft.com/office/drawing/2014/main" id="{A24AD689-0BBC-4471-A63F-7D42B4503285}"/>
              </a:ext>
            </a:extLst>
          </p:cNvPr>
          <p:cNvSpPr txBox="1"/>
          <p:nvPr/>
        </p:nvSpPr>
        <p:spPr>
          <a:xfrm>
            <a:off x="3253847" y="670544"/>
            <a:ext cx="5759528" cy="461665"/>
          </a:xfrm>
          <a:prstGeom prst="rect">
            <a:avLst/>
          </a:prstGeom>
          <a:noFill/>
          <a:ln w="57150" cmpd="tri">
            <a:noFill/>
          </a:ln>
        </p:spPr>
        <p:txBody>
          <a:bodyPr wrap="square" rtlCol="0" anchor="ctr">
            <a:spAutoFit/>
          </a:bodyPr>
          <a:lstStyle/>
          <a:p>
            <a:pPr algn="ctr"/>
            <a:r>
              <a:rPr lang="en-US" sz="2400" b="1" dirty="0">
                <a:ln>
                  <a:solidFill>
                    <a:srgbClr val="FFC000"/>
                  </a:solidFill>
                </a:ln>
                <a:latin typeface="Cooper Black" panose="0208090404030B020404" pitchFamily="18" charset="0"/>
                <a:cs typeface="Times New Roman" panose="02020603050405020304" pitchFamily="18" charset="0"/>
              </a:rPr>
              <a:t>Presentation Sermon Contents</a:t>
            </a:r>
          </a:p>
        </p:txBody>
      </p:sp>
      <p:sp>
        <p:nvSpPr>
          <p:cNvPr id="7" name="TextBox 6">
            <a:extLst>
              <a:ext uri="{FF2B5EF4-FFF2-40B4-BE49-F238E27FC236}">
                <a16:creationId xmlns:a16="http://schemas.microsoft.com/office/drawing/2014/main" id="{AD1E5D72-91E1-436D-8B4B-0EF75396260E}"/>
              </a:ext>
            </a:extLst>
          </p:cNvPr>
          <p:cNvSpPr txBox="1"/>
          <p:nvPr/>
        </p:nvSpPr>
        <p:spPr>
          <a:xfrm>
            <a:off x="864161" y="1600415"/>
            <a:ext cx="10530675" cy="459228"/>
          </a:xfrm>
          <a:prstGeom prst="rect">
            <a:avLst/>
          </a:prstGeom>
          <a:noFill/>
        </p:spPr>
        <p:txBody>
          <a:bodyPr wrap="square" rtlCol="0" anchor="ctr">
            <a:spAutoFit/>
          </a:bodyPr>
          <a:lstStyle/>
          <a:p>
            <a:pPr algn="ctr">
              <a:lnSpc>
                <a:spcPct val="150000"/>
              </a:lnSpc>
            </a:pPr>
            <a:r>
              <a:rPr lang="en-US" sz="1800" b="1" dirty="0">
                <a:solidFill>
                  <a:schemeClr val="bg1">
                    <a:lumMod val="50000"/>
                  </a:schemeClr>
                </a:solidFill>
                <a:latin typeface="Times New Roman" panose="02020603050405020304" pitchFamily="18" charset="0"/>
                <a:cs typeface="Times New Roman" panose="02020603050405020304" pitchFamily="18" charset="0"/>
                <a:hlinkClick r:id="rId3" action="ppaction://hlinksldjump">
                  <a:extLst>
                    <a:ext uri="{A12FA001-AC4F-418D-AE19-62706E023703}">
                      <ahyp:hlinkClr xmlns:ahyp="http://schemas.microsoft.com/office/drawing/2018/hyperlinkcolor" val="tx"/>
                    </a:ext>
                  </a:extLst>
                </a:hlinkClick>
              </a:rPr>
              <a:t>Part I – Introduction – “Definitions to Help Understand This Presentation”</a:t>
            </a:r>
            <a:endParaRPr lang="en-US" sz="18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FB7A908-3CA6-463A-A313-A9EE8F7ED778}"/>
              </a:ext>
            </a:extLst>
          </p:cNvPr>
          <p:cNvSpPr txBox="1"/>
          <p:nvPr/>
        </p:nvSpPr>
        <p:spPr>
          <a:xfrm>
            <a:off x="997227" y="2227186"/>
            <a:ext cx="10256930" cy="458074"/>
          </a:xfrm>
          <a:prstGeom prst="rect">
            <a:avLst/>
          </a:prstGeom>
          <a:noFill/>
        </p:spPr>
        <p:txBody>
          <a:bodyPr wrap="square" rtlCol="0" anchor="ctr">
            <a:spAutoFit/>
          </a:bodyPr>
          <a:lstStyle/>
          <a:p>
            <a:pPr algn="ctr">
              <a:lnSpc>
                <a:spcPct val="150000"/>
              </a:lnSpc>
            </a:pPr>
            <a:r>
              <a:rPr lang="en-US" b="1" dirty="0">
                <a:solidFill>
                  <a:schemeClr val="bg1">
                    <a:lumMod val="50000"/>
                  </a:schemeClr>
                </a:solidFill>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Part II - “</a:t>
            </a:r>
            <a:r>
              <a:rPr lang="en-US" b="1" i="1" dirty="0">
                <a:solidFill>
                  <a:schemeClr val="bg1">
                    <a:lumMod val="50000"/>
                  </a:schemeClr>
                </a:solidFill>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’What</a:t>
            </a:r>
            <a:r>
              <a:rPr lang="en-US" b="1" dirty="0">
                <a:solidFill>
                  <a:schemeClr val="bg1">
                    <a:lumMod val="50000"/>
                  </a:schemeClr>
                </a:solidFill>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 </a:t>
            </a:r>
            <a:r>
              <a:rPr lang="en-US" dirty="0">
                <a:solidFill>
                  <a:schemeClr val="bg1">
                    <a:lumMod val="50000"/>
                  </a:schemeClr>
                </a:solidFill>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(not when) </a:t>
            </a:r>
            <a:r>
              <a:rPr lang="en-US" b="1" i="1" dirty="0">
                <a:solidFill>
                  <a:schemeClr val="bg1">
                    <a:lumMod val="50000"/>
                  </a:schemeClr>
                </a:solidFill>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Will Cause the Beginning of the Tribulation</a:t>
            </a:r>
            <a:r>
              <a:rPr lang="en-US" b="1" dirty="0">
                <a:solidFill>
                  <a:schemeClr val="bg1">
                    <a:lumMod val="50000"/>
                  </a:schemeClr>
                </a:solidFill>
                <a:effectLst/>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val="tx"/>
                    </a:ext>
                  </a:extLst>
                </a:hlinkClick>
              </a:rPr>
              <a:t>?”</a:t>
            </a:r>
            <a:endParaRPr lang="en-US" sz="18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679946E-A652-4DC8-8A1F-E0F3AA87651C}"/>
              </a:ext>
            </a:extLst>
          </p:cNvPr>
          <p:cNvSpPr txBox="1"/>
          <p:nvPr/>
        </p:nvSpPr>
        <p:spPr>
          <a:xfrm>
            <a:off x="1768506" y="2682383"/>
            <a:ext cx="8732018" cy="418513"/>
          </a:xfrm>
          <a:prstGeom prst="rect">
            <a:avLst/>
          </a:prstGeom>
          <a:noFill/>
        </p:spPr>
        <p:txBody>
          <a:bodyPr wrap="square" rtlCol="0" anchor="ctr">
            <a:spAutoFit/>
          </a:bodyPr>
          <a:lstStyle/>
          <a:p>
            <a:pPr algn="ctr">
              <a:lnSpc>
                <a:spcPct val="150000"/>
              </a:lnSpc>
            </a:pP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val="tx"/>
                    </a:ext>
                  </a:extLst>
                </a:hlinkClick>
              </a:rPr>
              <a:t>“Are Things Really ‘</a:t>
            </a:r>
            <a:r>
              <a:rPr lang="en-US" sz="1600" b="1" i="1" dirty="0">
                <a:solidFill>
                  <a:schemeClr val="bg1">
                    <a:lumMod val="50000"/>
                  </a:schemeClr>
                </a:solidFill>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val="tx"/>
                    </a:ext>
                  </a:extLst>
                </a:hlinkClick>
              </a:rPr>
              <a:t>Ripe for the Harvest</a:t>
            </a: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val="tx"/>
                    </a:ext>
                  </a:extLst>
                </a:hlinkClick>
              </a:rPr>
              <a:t>?’” </a:t>
            </a:r>
            <a:endParaRPr lang="en-US" sz="16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07E94C4-19E6-437A-9DDB-9BAE3AEEA590}"/>
              </a:ext>
            </a:extLst>
          </p:cNvPr>
          <p:cNvSpPr txBox="1"/>
          <p:nvPr/>
        </p:nvSpPr>
        <p:spPr>
          <a:xfrm>
            <a:off x="1354372" y="3093281"/>
            <a:ext cx="9583964" cy="417422"/>
          </a:xfrm>
          <a:prstGeom prst="rect">
            <a:avLst/>
          </a:prstGeom>
          <a:noFill/>
        </p:spPr>
        <p:txBody>
          <a:bodyPr wrap="square" rtlCol="0" anchor="ctr">
            <a:spAutoFit/>
          </a:bodyPr>
          <a:lstStyle/>
          <a:p>
            <a:pPr algn="ctr">
              <a:lnSpc>
                <a:spcPct val="150000"/>
              </a:lnSpc>
            </a:pP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“Scriptural Clues Showing ‘</a:t>
            </a:r>
            <a:r>
              <a:rPr lang="en-US" sz="1600" b="1" i="1" dirty="0">
                <a:solidFill>
                  <a:schemeClr val="bg1">
                    <a:lumMod val="50000"/>
                  </a:schemeClr>
                </a:solidFill>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How Deep We Are Into the Latter Times</a:t>
            </a: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 </a:t>
            </a:r>
            <a:r>
              <a:rPr lang="en-US" sz="1600" b="1" i="1" dirty="0">
                <a:solidFill>
                  <a:schemeClr val="bg1">
                    <a:lumMod val="50000"/>
                  </a:schemeClr>
                </a:solidFill>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But Still Not Last Days</a:t>
            </a: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val="tx"/>
                    </a:ext>
                  </a:extLst>
                </a:hlinkClick>
              </a:rPr>
              <a:t>’”</a:t>
            </a:r>
            <a:endParaRPr lang="en-US" sz="16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72D30646-F43D-4D07-A556-A39DC40E7E75}"/>
              </a:ext>
            </a:extLst>
          </p:cNvPr>
          <p:cNvSpPr txBox="1"/>
          <p:nvPr/>
        </p:nvSpPr>
        <p:spPr>
          <a:xfrm>
            <a:off x="1832148" y="3508741"/>
            <a:ext cx="8608088" cy="418513"/>
          </a:xfrm>
          <a:prstGeom prst="rect">
            <a:avLst/>
          </a:prstGeom>
          <a:noFill/>
        </p:spPr>
        <p:txBody>
          <a:bodyPr wrap="square" rtlCol="0" anchor="ctr">
            <a:spAutoFit/>
          </a:bodyPr>
          <a:lstStyle/>
          <a:p>
            <a:pPr algn="ctr">
              <a:lnSpc>
                <a:spcPct val="150000"/>
              </a:lnSpc>
            </a:pP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val="tx"/>
                    </a:ext>
                  </a:extLst>
                </a:hlinkClick>
              </a:rPr>
              <a:t>“Are You Willing to ‘</a:t>
            </a:r>
            <a:r>
              <a:rPr lang="en-US" sz="1600" b="1" i="1" dirty="0">
                <a:solidFill>
                  <a:schemeClr val="bg1">
                    <a:lumMod val="50000"/>
                  </a:schemeClr>
                </a:solidFill>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val="tx"/>
                    </a:ext>
                  </a:extLst>
                </a:hlinkClick>
              </a:rPr>
              <a:t>Partake of the Affliction of the Gospel</a:t>
            </a: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val="tx"/>
                    </a:ext>
                  </a:extLst>
                </a:hlinkClick>
              </a:rPr>
              <a:t>?’” </a:t>
            </a:r>
            <a:endParaRPr lang="en-US" sz="16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D2CCCF2-C211-4CE5-8422-B7EB18650FB7}"/>
              </a:ext>
            </a:extLst>
          </p:cNvPr>
          <p:cNvSpPr txBox="1"/>
          <p:nvPr/>
        </p:nvSpPr>
        <p:spPr>
          <a:xfrm>
            <a:off x="1659651" y="3932243"/>
            <a:ext cx="8953082" cy="418513"/>
          </a:xfrm>
          <a:prstGeom prst="rect">
            <a:avLst/>
          </a:prstGeom>
          <a:noFill/>
        </p:spPr>
        <p:txBody>
          <a:bodyPr wrap="square" rtlCol="0" anchor="ctr">
            <a:spAutoFit/>
          </a:bodyPr>
          <a:lstStyle/>
          <a:p>
            <a:pPr algn="ctr">
              <a:lnSpc>
                <a:spcPct val="150000"/>
              </a:lnSpc>
            </a:pP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8" action="ppaction://hlinksldjump">
                  <a:extLst>
                    <a:ext uri="{A12FA001-AC4F-418D-AE19-62706E023703}">
                      <ahyp:hlinkClr xmlns:ahyp="http://schemas.microsoft.com/office/drawing/2018/hyperlinkcolor" val="tx"/>
                    </a:ext>
                  </a:extLst>
                </a:hlinkClick>
              </a:rPr>
              <a:t>“Scriptural Reminders of Just ‘</a:t>
            </a:r>
            <a:r>
              <a:rPr lang="en-US" sz="1600" b="1" i="1" dirty="0">
                <a:solidFill>
                  <a:schemeClr val="bg1">
                    <a:lumMod val="50000"/>
                  </a:schemeClr>
                </a:solidFill>
                <a:latin typeface="Times New Roman" panose="02020603050405020304" pitchFamily="18" charset="0"/>
                <a:cs typeface="Times New Roman" panose="02020603050405020304" pitchFamily="18" charset="0"/>
                <a:hlinkClick r:id="rId8" action="ppaction://hlinksldjump">
                  <a:extLst>
                    <a:ext uri="{A12FA001-AC4F-418D-AE19-62706E023703}">
                      <ahyp:hlinkClr xmlns:ahyp="http://schemas.microsoft.com/office/drawing/2018/hyperlinkcolor" val="tx"/>
                    </a:ext>
                  </a:extLst>
                </a:hlinkClick>
              </a:rPr>
              <a:t>How Busy Satan Is At This Time</a:t>
            </a: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8" action="ppaction://hlinksldjump">
                  <a:extLst>
                    <a:ext uri="{A12FA001-AC4F-418D-AE19-62706E023703}">
                      <ahyp:hlinkClr xmlns:ahyp="http://schemas.microsoft.com/office/drawing/2018/hyperlinkcolor" val="tx"/>
                    </a:ext>
                  </a:extLst>
                </a:hlinkClick>
              </a:rPr>
              <a:t>!’” </a:t>
            </a:r>
            <a:endParaRPr lang="en-US" sz="16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C40E9497-7F4E-482D-B61E-18FC5078D930}"/>
              </a:ext>
            </a:extLst>
          </p:cNvPr>
          <p:cNvSpPr txBox="1"/>
          <p:nvPr/>
        </p:nvSpPr>
        <p:spPr>
          <a:xfrm>
            <a:off x="2612574" y="4355773"/>
            <a:ext cx="7053943" cy="338554"/>
          </a:xfrm>
          <a:prstGeom prst="rect">
            <a:avLst/>
          </a:prstGeom>
          <a:noFill/>
        </p:spPr>
        <p:txBody>
          <a:bodyPr wrap="square" rtlCol="0" anchor="ctr">
            <a:spAutoFit/>
          </a:bodyPr>
          <a:lstStyle/>
          <a:p>
            <a:pPr algn="ct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9" action="ppaction://hlinksldjump">
                  <a:extLst>
                    <a:ext uri="{A12FA001-AC4F-418D-AE19-62706E023703}">
                      <ahyp:hlinkClr xmlns:ahyp="http://schemas.microsoft.com/office/drawing/2018/hyperlinkcolor" val="tx"/>
                    </a:ext>
                  </a:extLst>
                </a:hlinkClick>
              </a:rPr>
              <a:t>“Is God Really ‘</a:t>
            </a:r>
            <a:r>
              <a:rPr lang="en-US" sz="1600" b="1" i="1" dirty="0">
                <a:solidFill>
                  <a:schemeClr val="bg1">
                    <a:lumMod val="50000"/>
                  </a:schemeClr>
                </a:solidFill>
                <a:latin typeface="Times New Roman" panose="02020603050405020304" pitchFamily="18" charset="0"/>
                <a:cs typeface="Times New Roman" panose="02020603050405020304" pitchFamily="18" charset="0"/>
                <a:hlinkClick r:id="rId9" action="ppaction://hlinksldjump">
                  <a:extLst>
                    <a:ext uri="{A12FA001-AC4F-418D-AE19-62706E023703}">
                      <ahyp:hlinkClr xmlns:ahyp="http://schemas.microsoft.com/office/drawing/2018/hyperlinkcolor" val="tx"/>
                    </a:ext>
                  </a:extLst>
                </a:hlinkClick>
              </a:rPr>
              <a:t>In Control</a:t>
            </a:r>
            <a:r>
              <a:rPr lang="en-US" sz="1600" b="1" dirty="0">
                <a:solidFill>
                  <a:schemeClr val="bg1">
                    <a:lumMod val="50000"/>
                  </a:schemeClr>
                </a:solidFill>
                <a:latin typeface="Times New Roman" panose="02020603050405020304" pitchFamily="18" charset="0"/>
                <a:cs typeface="Times New Roman" panose="02020603050405020304" pitchFamily="18" charset="0"/>
                <a:hlinkClick r:id="rId9" action="ppaction://hlinksldjump">
                  <a:extLst>
                    <a:ext uri="{A12FA001-AC4F-418D-AE19-62706E023703}">
                      <ahyp:hlinkClr xmlns:ahyp="http://schemas.microsoft.com/office/drawing/2018/hyperlinkcolor" val="tx"/>
                    </a:ext>
                  </a:extLst>
                </a:hlinkClick>
              </a:rPr>
              <a:t>?’” </a:t>
            </a:r>
            <a:endParaRPr lang="en-US" sz="16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CDA0C245-1F4C-4844-ABB2-A40CE067FF5D}"/>
              </a:ext>
            </a:extLst>
          </p:cNvPr>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312D87A-5E1C-40B4-82DC-FA4778E101AA}"/>
              </a:ext>
            </a:extLst>
          </p:cNvPr>
          <p:cNvSpPr txBox="1"/>
          <p:nvPr/>
        </p:nvSpPr>
        <p:spPr>
          <a:xfrm>
            <a:off x="1236220" y="4941209"/>
            <a:ext cx="9804757" cy="369332"/>
          </a:xfrm>
          <a:prstGeom prst="rect">
            <a:avLst/>
          </a:prstGeom>
          <a:noFill/>
        </p:spPr>
        <p:txBody>
          <a:bodyPr wrap="square" rtlCol="0" anchor="ctr">
            <a:spAutoFit/>
          </a:bodyPr>
          <a:lstStyle/>
          <a:p>
            <a:pPr algn="ctr"/>
            <a:r>
              <a:rPr lang="en-US" sz="1800" b="1" dirty="0">
                <a:latin typeface="Times New Roman" panose="02020603050405020304" pitchFamily="18" charset="0"/>
                <a:cs typeface="Times New Roman" panose="02020603050405020304" pitchFamily="18" charset="0"/>
                <a:hlinkClick r:id="rId10" action="ppaction://hlinksldjump">
                  <a:extLst>
                    <a:ext uri="{A12FA001-AC4F-418D-AE19-62706E023703}">
                      <ahyp:hlinkClr xmlns:ahyp="http://schemas.microsoft.com/office/drawing/2018/hyperlinkcolor" val="tx"/>
                    </a:ext>
                  </a:extLst>
                </a:hlinkClick>
              </a:rPr>
              <a:t>Part III – “Conclusion to the ‘</a:t>
            </a:r>
            <a:r>
              <a:rPr lang="en-US" sz="1800" b="1" i="1" dirty="0">
                <a:latin typeface="Times New Roman" panose="02020603050405020304" pitchFamily="18" charset="0"/>
                <a:cs typeface="Times New Roman" panose="02020603050405020304" pitchFamily="18" charset="0"/>
                <a:hlinkClick r:id="rId10" action="ppaction://hlinksldjump">
                  <a:extLst>
                    <a:ext uri="{A12FA001-AC4F-418D-AE19-62706E023703}">
                      <ahyp:hlinkClr xmlns:ahyp="http://schemas.microsoft.com/office/drawing/2018/hyperlinkcolor" val="tx"/>
                    </a:ext>
                  </a:extLst>
                </a:hlinkClick>
              </a:rPr>
              <a:t>Confusion of the Delusion Conclusion</a:t>
            </a:r>
            <a:r>
              <a:rPr lang="en-US" sz="1800" b="1" dirty="0">
                <a:latin typeface="Times New Roman" panose="02020603050405020304" pitchFamily="18" charset="0"/>
                <a:cs typeface="Times New Roman" panose="02020603050405020304" pitchFamily="18" charset="0"/>
                <a:hlinkClick r:id="rId10" action="ppaction://hlinksldjump">
                  <a:extLst>
                    <a:ext uri="{A12FA001-AC4F-418D-AE19-62706E023703}">
                      <ahyp:hlinkClr xmlns:ahyp="http://schemas.microsoft.com/office/drawing/2018/hyperlinkcolor" val="tx"/>
                    </a:ext>
                  </a:extLst>
                </a:hlinkClick>
              </a:rPr>
              <a:t>’” </a:t>
            </a:r>
            <a:endParaRPr lang="en-US"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5E35A8F-1E31-49AF-A77D-44B75E139B4F}"/>
              </a:ext>
            </a:extLst>
          </p:cNvPr>
          <p:cNvSpPr txBox="1"/>
          <p:nvPr/>
        </p:nvSpPr>
        <p:spPr>
          <a:xfrm>
            <a:off x="1710846" y="1264529"/>
            <a:ext cx="8844227"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If you in the full slide show presentation </a:t>
            </a:r>
            <a:r>
              <a:rPr lang="en-US" sz="1200" dirty="0">
                <a:latin typeface="Times New Roman" panose="02020603050405020304" pitchFamily="18" charset="0"/>
                <a:cs typeface="Times New Roman" panose="02020603050405020304" pitchFamily="18" charset="0"/>
              </a:rPr>
              <a:t>(without the audio), </a:t>
            </a:r>
            <a:r>
              <a:rPr lang="en-US" sz="1200" b="1" dirty="0">
                <a:latin typeface="Times New Roman" panose="02020603050405020304" pitchFamily="18" charset="0"/>
                <a:cs typeface="Times New Roman" panose="02020603050405020304" pitchFamily="18" charset="0"/>
              </a:rPr>
              <a:t>then you can click on title below to go directly to that particular title.</a:t>
            </a:r>
          </a:p>
        </p:txBody>
      </p:sp>
      <p:sp>
        <p:nvSpPr>
          <p:cNvPr id="2" name="Rectangle: Rounded Corners 1">
            <a:extLst>
              <a:ext uri="{FF2B5EF4-FFF2-40B4-BE49-F238E27FC236}">
                <a16:creationId xmlns:a16="http://schemas.microsoft.com/office/drawing/2014/main" id="{104E6903-5B38-4E7D-8681-9527FCDB32E2}"/>
              </a:ext>
            </a:extLst>
          </p:cNvPr>
          <p:cNvSpPr/>
          <p:nvPr/>
        </p:nvSpPr>
        <p:spPr>
          <a:xfrm>
            <a:off x="1768506" y="1610806"/>
            <a:ext cx="8844227" cy="5631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D9FE8F05-9EE2-4562-9BC4-1BFDA740C5C4}"/>
              </a:ext>
            </a:extLst>
          </p:cNvPr>
          <p:cNvSpPr/>
          <p:nvPr/>
        </p:nvSpPr>
        <p:spPr>
          <a:xfrm>
            <a:off x="1354372" y="2251639"/>
            <a:ext cx="9583964" cy="251778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11D652FC-6C83-40D1-84AB-59606F98921A}"/>
              </a:ext>
            </a:extLst>
          </p:cNvPr>
          <p:cNvSpPr/>
          <p:nvPr/>
        </p:nvSpPr>
        <p:spPr>
          <a:xfrm>
            <a:off x="1768504" y="4859081"/>
            <a:ext cx="8844227" cy="5631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F169EF1-45C0-47D2-80BC-1639C0B7130F}"/>
              </a:ext>
            </a:extLst>
          </p:cNvPr>
          <p:cNvSpPr/>
          <p:nvPr/>
        </p:nvSpPr>
        <p:spPr>
          <a:xfrm>
            <a:off x="3489649" y="624350"/>
            <a:ext cx="5225144" cy="564916"/>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4D632865-20E4-4B62-A729-5A32512D1764}"/>
              </a:ext>
            </a:extLst>
          </p:cNvPr>
          <p:cNvSpPr txBox="1"/>
          <p:nvPr/>
        </p:nvSpPr>
        <p:spPr>
          <a:xfrm>
            <a:off x="5421086" y="5514392"/>
            <a:ext cx="1558212"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hlinkClick r:id="rId11" action="ppaction://hlinksldjump">
                  <a:extLst>
                    <a:ext uri="{A12FA001-AC4F-418D-AE19-62706E023703}">
                      <ahyp:hlinkClr xmlns:ahyp="http://schemas.microsoft.com/office/drawing/2018/hyperlinkcolor" val="tx"/>
                    </a:ext>
                  </a:extLst>
                </a:hlinkClick>
              </a:rPr>
              <a:t>Bonus Slide</a:t>
            </a:r>
            <a:endParaRPr lang="en-US" sz="1400" b="1" dirty="0">
              <a:latin typeface="Times New Roman" panose="02020603050405020304" pitchFamily="18" charset="0"/>
              <a:cs typeface="Times New Roman" panose="02020603050405020304" pitchFamily="18" charset="0"/>
            </a:endParaRPr>
          </a:p>
        </p:txBody>
      </p:sp>
      <p:sp>
        <p:nvSpPr>
          <p:cNvPr id="22" name="Rectangle: Rounded Corners 21">
            <a:extLst>
              <a:ext uri="{FF2B5EF4-FFF2-40B4-BE49-F238E27FC236}">
                <a16:creationId xmlns:a16="http://schemas.microsoft.com/office/drawing/2014/main" id="{0253C511-231E-4A56-96C4-C75D7EB28BB0}"/>
              </a:ext>
            </a:extLst>
          </p:cNvPr>
          <p:cNvSpPr/>
          <p:nvPr/>
        </p:nvSpPr>
        <p:spPr>
          <a:xfrm>
            <a:off x="5626359" y="5533054"/>
            <a:ext cx="1101012" cy="307777"/>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623498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Effect transition="in" filter="fade">
                                      <p:cBhvr>
                                        <p:cTn id="9" dur="1000"/>
                                        <p:tgtEl>
                                          <p:spTgt spid="16"/>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0">
                                            <p:txEl>
                                              <p:pRg st="0" end="0"/>
                                            </p:txEl>
                                          </p:spTgt>
                                        </p:tgtEl>
                                        <p:attrNameLst>
                                          <p:attrName>style.visibility</p:attrName>
                                        </p:attrNameLst>
                                      </p:cBhvr>
                                      <p:to>
                                        <p:strVal val="visible"/>
                                      </p:to>
                                    </p:set>
                                    <p:anim calcmode="lin" valueType="num">
                                      <p:cBhvr>
                                        <p:cTn id="17" dur="750" fill="hold"/>
                                        <p:tgtEl>
                                          <p:spTgt spid="20">
                                            <p:txEl>
                                              <p:pRg st="0" end="0"/>
                                            </p:txEl>
                                          </p:spTgt>
                                        </p:tgtEl>
                                        <p:attrNameLst>
                                          <p:attrName>ppt_w</p:attrName>
                                        </p:attrNameLst>
                                      </p:cBhvr>
                                      <p:tavLst>
                                        <p:tav tm="0">
                                          <p:val>
                                            <p:fltVal val="0"/>
                                          </p:val>
                                        </p:tav>
                                        <p:tav tm="100000">
                                          <p:val>
                                            <p:strVal val="#ppt_w"/>
                                          </p:val>
                                        </p:tav>
                                      </p:tavLst>
                                    </p:anim>
                                    <p:anim calcmode="lin" valueType="num">
                                      <p:cBhvr>
                                        <p:cTn id="18" dur="750" fill="hold"/>
                                        <p:tgtEl>
                                          <p:spTgt spid="20">
                                            <p:txEl>
                                              <p:pRg st="0" end="0"/>
                                            </p:txEl>
                                          </p:spTgt>
                                        </p:tgtEl>
                                        <p:attrNameLst>
                                          <p:attrName>ppt_h</p:attrName>
                                        </p:attrNameLst>
                                      </p:cBhvr>
                                      <p:tavLst>
                                        <p:tav tm="0">
                                          <p:val>
                                            <p:fltVal val="0"/>
                                          </p:val>
                                        </p:tav>
                                        <p:tav tm="100000">
                                          <p:val>
                                            <p:strVal val="#ppt_h"/>
                                          </p:val>
                                        </p:tav>
                                      </p:tavLst>
                                    </p:anim>
                                    <p:animEffect transition="in" filter="fade">
                                      <p:cBhvr>
                                        <p:cTn id="19" dur="750"/>
                                        <p:tgtEl>
                                          <p:spTgt spid="20">
                                            <p:txEl>
                                              <p:pRg st="0" end="0"/>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1000" fill="hold"/>
                                        <p:tgtEl>
                                          <p:spTgt spid="22"/>
                                        </p:tgtEl>
                                        <p:attrNameLst>
                                          <p:attrName>ppt_w</p:attrName>
                                        </p:attrNameLst>
                                      </p:cBhvr>
                                      <p:tavLst>
                                        <p:tav tm="0">
                                          <p:val>
                                            <p:fltVal val="0"/>
                                          </p:val>
                                        </p:tav>
                                        <p:tav tm="100000">
                                          <p:val>
                                            <p:strVal val="#ppt_w"/>
                                          </p:val>
                                        </p:tav>
                                      </p:tavLst>
                                    </p:anim>
                                    <p:anim calcmode="lin" valueType="num">
                                      <p:cBhvr>
                                        <p:cTn id="23" dur="1000" fill="hold"/>
                                        <p:tgtEl>
                                          <p:spTgt spid="22"/>
                                        </p:tgtEl>
                                        <p:attrNameLst>
                                          <p:attrName>ppt_h</p:attrName>
                                        </p:attrNameLst>
                                      </p:cBhvr>
                                      <p:tavLst>
                                        <p:tav tm="0">
                                          <p:val>
                                            <p:fltVal val="0"/>
                                          </p:val>
                                        </p:tav>
                                        <p:tav tm="100000">
                                          <p:val>
                                            <p:strVal val="#ppt_h"/>
                                          </p:val>
                                        </p:tav>
                                      </p:tavLst>
                                    </p:anim>
                                    <p:animEffect transition="in" filter="fade">
                                      <p:cBhvr>
                                        <p:cTn id="24"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animBg="1"/>
      <p:bldP spid="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FFB42D-620B-497B-807F-572ADE22112F}"/>
              </a:ext>
            </a:extLst>
          </p:cNvPr>
          <p:cNvSpPr txBox="1"/>
          <p:nvPr/>
        </p:nvSpPr>
        <p:spPr>
          <a:xfrm>
            <a:off x="1848868" y="302359"/>
            <a:ext cx="2584235" cy="369332"/>
          </a:xfrm>
          <a:prstGeom prst="rect">
            <a:avLst/>
          </a:prstGeom>
          <a:noFill/>
        </p:spPr>
        <p:txBody>
          <a:bodyPr wrap="square" rtlCol="0">
            <a:spAutoFit/>
          </a:bodyPr>
          <a:lstStyle/>
          <a:p>
            <a:r>
              <a:rPr lang="en-US" b="1" dirty="0">
                <a:solidFill>
                  <a:srgbClr val="FF0000"/>
                </a:solidFill>
                <a:latin typeface="Times New Roman" panose="02020603050405020304" pitchFamily="18" charset="0"/>
                <a:cs typeface="Times New Roman" panose="02020603050405020304" pitchFamily="18" charset="0"/>
              </a:rPr>
              <a:t>II Thessalonians 2:1-12</a:t>
            </a:r>
          </a:p>
        </p:txBody>
      </p:sp>
      <p:sp>
        <p:nvSpPr>
          <p:cNvPr id="7" name="TextBox 6">
            <a:extLst>
              <a:ext uri="{FF2B5EF4-FFF2-40B4-BE49-F238E27FC236}">
                <a16:creationId xmlns:a16="http://schemas.microsoft.com/office/drawing/2014/main" id="{62A41F31-9FC7-4975-A604-4BA5CEDCC791}"/>
              </a:ext>
            </a:extLst>
          </p:cNvPr>
          <p:cNvSpPr txBox="1"/>
          <p:nvPr/>
        </p:nvSpPr>
        <p:spPr>
          <a:xfrm>
            <a:off x="4598631" y="35512"/>
            <a:ext cx="3058291" cy="523220"/>
          </a:xfrm>
          <a:prstGeom prst="rect">
            <a:avLst/>
          </a:prstGeom>
          <a:noFill/>
          <a:ln w="28575">
            <a:solidFill>
              <a:schemeClr val="tx1"/>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Conclusion to the </a:t>
            </a:r>
          </a:p>
          <a:p>
            <a:pPr algn="ctr"/>
            <a:r>
              <a:rPr lang="en-US" sz="1400" b="1" dirty="0">
                <a:latin typeface="Times New Roman" panose="02020603050405020304" pitchFamily="18" charset="0"/>
                <a:cs typeface="Times New Roman" panose="02020603050405020304" pitchFamily="18" charset="0"/>
              </a:rPr>
              <a:t>Confusion of the Delusion Conclusion</a:t>
            </a:r>
          </a:p>
        </p:txBody>
      </p:sp>
      <p:sp>
        <p:nvSpPr>
          <p:cNvPr id="3" name="TextBox 2">
            <a:extLst>
              <a:ext uri="{FF2B5EF4-FFF2-40B4-BE49-F238E27FC236}">
                <a16:creationId xmlns:a16="http://schemas.microsoft.com/office/drawing/2014/main" id="{C530A108-4F0E-4F6E-90C5-4A45D37E8D6E}"/>
              </a:ext>
            </a:extLst>
          </p:cNvPr>
          <p:cNvSpPr txBox="1"/>
          <p:nvPr/>
        </p:nvSpPr>
        <p:spPr>
          <a:xfrm>
            <a:off x="309552" y="837146"/>
            <a:ext cx="1759093"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I said all this</a:t>
            </a:r>
            <a:r>
              <a:rPr lang="en-US" sz="1200" b="1"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AD7D0D1-AB88-4704-BEE7-0129D1F67770}"/>
              </a:ext>
            </a:extLst>
          </p:cNvPr>
          <p:cNvSpPr txBox="1"/>
          <p:nvPr/>
        </p:nvSpPr>
        <p:spPr>
          <a:xfrm>
            <a:off x="86804" y="5587727"/>
            <a:ext cx="843679" cy="646331"/>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To say </a:t>
            </a:r>
          </a:p>
          <a:p>
            <a:r>
              <a:rPr lang="en-US" b="1" dirty="0">
                <a:latin typeface="Times New Roman" panose="02020603050405020304" pitchFamily="18" charset="0"/>
                <a:cs typeface="Times New Roman" panose="02020603050405020304" pitchFamily="18" charset="0"/>
              </a:rPr>
              <a:t>this</a:t>
            </a:r>
            <a:r>
              <a:rPr lang="en-US" sz="1200" b="1"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851B94F-185E-425A-95D8-4E0B6038F3D3}"/>
              </a:ext>
            </a:extLst>
          </p:cNvPr>
          <p:cNvSpPr txBox="1"/>
          <p:nvPr/>
        </p:nvSpPr>
        <p:spPr>
          <a:xfrm>
            <a:off x="963790" y="1266515"/>
            <a:ext cx="10983504" cy="369332"/>
          </a:xfrm>
          <a:prstGeom prst="rect">
            <a:avLst/>
          </a:prstGeom>
          <a:noFill/>
        </p:spPr>
        <p:txBody>
          <a:bodyPr wrap="square" rtlCol="0">
            <a:spAutoFit/>
          </a:bodyPr>
          <a:lstStyle/>
          <a:p>
            <a:pPr marL="285750" indent="-285750">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define major key words that will help you understand what I have been trying to show you here ‘scripturally’!</a:t>
            </a:r>
          </a:p>
        </p:txBody>
      </p:sp>
      <p:sp>
        <p:nvSpPr>
          <p:cNvPr id="9" name="TextBox 8">
            <a:extLst>
              <a:ext uri="{FF2B5EF4-FFF2-40B4-BE49-F238E27FC236}">
                <a16:creationId xmlns:a16="http://schemas.microsoft.com/office/drawing/2014/main" id="{FD3026C4-20BE-4501-AF11-67CBD43F1FD0}"/>
              </a:ext>
            </a:extLst>
          </p:cNvPr>
          <p:cNvSpPr txBox="1"/>
          <p:nvPr/>
        </p:nvSpPr>
        <p:spPr>
          <a:xfrm>
            <a:off x="950344" y="1599117"/>
            <a:ext cx="10283706" cy="369332"/>
          </a:xfrm>
          <a:prstGeom prst="rect">
            <a:avLst/>
          </a:prstGeom>
          <a:noFill/>
        </p:spPr>
        <p:txBody>
          <a:bodyPr wrap="square" rtlCol="0">
            <a:spAutoFit/>
          </a:bodyPr>
          <a:lstStyle/>
          <a:p>
            <a:pPr marL="285750" indent="-285750">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show you it isn’t ‘when’ the tribulation will officially begin but what’s more important is the ‘cause’!</a:t>
            </a:r>
          </a:p>
        </p:txBody>
      </p:sp>
      <p:sp>
        <p:nvSpPr>
          <p:cNvPr id="10" name="TextBox 9">
            <a:extLst>
              <a:ext uri="{FF2B5EF4-FFF2-40B4-BE49-F238E27FC236}">
                <a16:creationId xmlns:a16="http://schemas.microsoft.com/office/drawing/2014/main" id="{80271F46-6D46-47A8-9DB9-C145E8EB3F8F}"/>
              </a:ext>
            </a:extLst>
          </p:cNvPr>
          <p:cNvSpPr txBox="1"/>
          <p:nvPr/>
        </p:nvSpPr>
        <p:spPr>
          <a:xfrm>
            <a:off x="963789" y="1915818"/>
            <a:ext cx="10584391" cy="369332"/>
          </a:xfrm>
          <a:prstGeom prst="rect">
            <a:avLst/>
          </a:prstGeom>
          <a:noFill/>
        </p:spPr>
        <p:txBody>
          <a:bodyPr wrap="square" rtlCol="0">
            <a:spAutoFit/>
          </a:bodyPr>
          <a:lstStyle/>
          <a:p>
            <a:pPr marL="285750" indent="-285750">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show you that conditions are ripe for the arrival of the Antichrist and his harvesting of souls!</a:t>
            </a:r>
          </a:p>
        </p:txBody>
      </p:sp>
      <p:sp>
        <p:nvSpPr>
          <p:cNvPr id="11" name="TextBox 10">
            <a:extLst>
              <a:ext uri="{FF2B5EF4-FFF2-40B4-BE49-F238E27FC236}">
                <a16:creationId xmlns:a16="http://schemas.microsoft.com/office/drawing/2014/main" id="{D8D20EF5-4D4F-4887-9A3F-403FA74D7EF0}"/>
              </a:ext>
            </a:extLst>
          </p:cNvPr>
          <p:cNvSpPr txBox="1"/>
          <p:nvPr/>
        </p:nvSpPr>
        <p:spPr>
          <a:xfrm>
            <a:off x="963790" y="2238857"/>
            <a:ext cx="10830103" cy="369332"/>
          </a:xfrm>
          <a:prstGeom prst="rect">
            <a:avLst/>
          </a:prstGeom>
          <a:noFill/>
        </p:spPr>
        <p:txBody>
          <a:bodyPr wrap="square" rtlCol="0">
            <a:spAutoFit/>
          </a:bodyPr>
          <a:lstStyle/>
          <a:p>
            <a:pPr marL="285750" indent="-285750">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remind you the Scriptures are clear that we are in the end of the ‘</a:t>
            </a:r>
            <a:r>
              <a:rPr lang="en-US" i="1" dirty="0">
                <a:latin typeface="Times New Roman" panose="02020603050405020304" pitchFamily="18" charset="0"/>
                <a:cs typeface="Times New Roman" panose="02020603050405020304" pitchFamily="18" charset="0"/>
              </a:rPr>
              <a:t>latter times,</a:t>
            </a:r>
            <a:r>
              <a:rPr lang="en-US" dirty="0">
                <a:latin typeface="Times New Roman" panose="02020603050405020304" pitchFamily="18" charset="0"/>
                <a:cs typeface="Times New Roman" panose="02020603050405020304" pitchFamily="18" charset="0"/>
              </a:rPr>
              <a:t>’ NOT in the ‘last days’… yet!</a:t>
            </a:r>
          </a:p>
        </p:txBody>
      </p:sp>
      <p:sp>
        <p:nvSpPr>
          <p:cNvPr id="12" name="TextBox 11">
            <a:extLst>
              <a:ext uri="{FF2B5EF4-FFF2-40B4-BE49-F238E27FC236}">
                <a16:creationId xmlns:a16="http://schemas.microsoft.com/office/drawing/2014/main" id="{A558B984-8B77-41B4-A88D-0C0C56308D58}"/>
              </a:ext>
            </a:extLst>
          </p:cNvPr>
          <p:cNvSpPr txBox="1"/>
          <p:nvPr/>
        </p:nvSpPr>
        <p:spPr>
          <a:xfrm>
            <a:off x="963791" y="2569578"/>
            <a:ext cx="9561140" cy="369332"/>
          </a:xfrm>
          <a:prstGeom prst="rect">
            <a:avLst/>
          </a:prstGeom>
          <a:noFill/>
        </p:spPr>
        <p:txBody>
          <a:bodyPr wrap="square" rtlCol="0">
            <a:spAutoFit/>
          </a:bodyPr>
          <a:lstStyle/>
          <a:p>
            <a:pPr marL="285750" indent="-285750">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show you the Scriptures to help us stay willing to be partakers of the affliction of the Gospel!</a:t>
            </a:r>
          </a:p>
        </p:txBody>
      </p:sp>
      <p:sp>
        <p:nvSpPr>
          <p:cNvPr id="13" name="TextBox 12">
            <a:extLst>
              <a:ext uri="{FF2B5EF4-FFF2-40B4-BE49-F238E27FC236}">
                <a16:creationId xmlns:a16="http://schemas.microsoft.com/office/drawing/2014/main" id="{4A3143C0-8814-4770-B2D3-388DE52EAC4D}"/>
              </a:ext>
            </a:extLst>
          </p:cNvPr>
          <p:cNvSpPr txBox="1"/>
          <p:nvPr/>
        </p:nvSpPr>
        <p:spPr>
          <a:xfrm>
            <a:off x="950344" y="2887686"/>
            <a:ext cx="10983504" cy="369332"/>
          </a:xfrm>
          <a:prstGeom prst="rect">
            <a:avLst/>
          </a:prstGeom>
          <a:noFill/>
        </p:spPr>
        <p:txBody>
          <a:bodyPr wrap="square" rtlCol="0">
            <a:spAutoFit/>
          </a:bodyPr>
          <a:lstStyle/>
          <a:p>
            <a:pPr marL="285750" indent="-285750">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warn you that Satan is still going strong as he senses his dream to be like the most-High is about to come true!</a:t>
            </a:r>
          </a:p>
        </p:txBody>
      </p:sp>
      <p:sp>
        <p:nvSpPr>
          <p:cNvPr id="14" name="TextBox 13">
            <a:extLst>
              <a:ext uri="{FF2B5EF4-FFF2-40B4-BE49-F238E27FC236}">
                <a16:creationId xmlns:a16="http://schemas.microsoft.com/office/drawing/2014/main" id="{04AFA7A1-5555-4BA5-839F-06D429EB5FF8}"/>
              </a:ext>
            </a:extLst>
          </p:cNvPr>
          <p:cNvSpPr txBox="1"/>
          <p:nvPr/>
        </p:nvSpPr>
        <p:spPr>
          <a:xfrm>
            <a:off x="942113" y="3208534"/>
            <a:ext cx="11141030" cy="923330"/>
          </a:xfrm>
          <a:prstGeom prst="rect">
            <a:avLst/>
          </a:prstGeom>
          <a:noFill/>
        </p:spPr>
        <p:txBody>
          <a:bodyPr wrap="square" rtlCol="0">
            <a:spAutoFit/>
          </a:bodyPr>
          <a:lstStyle/>
          <a:p>
            <a:pPr marL="285750" indent="-285750"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show you that while God is in ‘all control,’ this world still belongs to Satan; God will not interfere with the affairs of this cursed world nor is God the one making these things happen. He just told us ahead of time, in a rightly divided King James 1611 Bible what is going to take place. </a:t>
            </a:r>
          </a:p>
        </p:txBody>
      </p:sp>
      <p:sp>
        <p:nvSpPr>
          <p:cNvPr id="17" name="TextBox 16">
            <a:extLst>
              <a:ext uri="{FF2B5EF4-FFF2-40B4-BE49-F238E27FC236}">
                <a16:creationId xmlns:a16="http://schemas.microsoft.com/office/drawing/2014/main" id="{969C5978-8953-46AF-8B34-D7C03448B0A5}"/>
              </a:ext>
            </a:extLst>
          </p:cNvPr>
          <p:cNvSpPr txBox="1"/>
          <p:nvPr/>
        </p:nvSpPr>
        <p:spPr>
          <a:xfrm>
            <a:off x="2027096" y="6480766"/>
            <a:ext cx="8217916"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So now, in conclusion, allow me show you </a:t>
            </a:r>
            <a:r>
              <a:rPr lang="en-US" b="1" dirty="0">
                <a:solidFill>
                  <a:srgbClr val="FF3300"/>
                </a:solidFill>
                <a:latin typeface="Times New Roman" panose="02020603050405020304" pitchFamily="18" charset="0"/>
                <a:cs typeface="Times New Roman" panose="02020603050405020304" pitchFamily="18" charset="0"/>
              </a:rPr>
              <a:t>II Thessalonians 2:1-12 </a:t>
            </a:r>
            <a:r>
              <a:rPr lang="en-US" b="1" dirty="0">
                <a:latin typeface="Times New Roman" panose="02020603050405020304" pitchFamily="18" charset="0"/>
                <a:cs typeface="Times New Roman" panose="02020603050405020304" pitchFamily="18" charset="0"/>
              </a:rPr>
              <a:t>in detail:</a:t>
            </a:r>
          </a:p>
        </p:txBody>
      </p:sp>
      <p:sp>
        <p:nvSpPr>
          <p:cNvPr id="18" name="Rectangle 17">
            <a:extLst>
              <a:ext uri="{FF2B5EF4-FFF2-40B4-BE49-F238E27FC236}">
                <a16:creationId xmlns:a16="http://schemas.microsoft.com/office/drawing/2014/main" id="{4733E9B2-71A9-4556-B644-A773B047ACE4}"/>
              </a:ext>
            </a:extLst>
          </p:cNvPr>
          <p:cNvSpPr/>
          <p:nvPr/>
        </p:nvSpPr>
        <p:spPr>
          <a:xfrm>
            <a:off x="1848867" y="302359"/>
            <a:ext cx="2461876" cy="35877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FDACC4E8-703A-4FBF-89A7-32D0F53B04DE}"/>
              </a:ext>
            </a:extLst>
          </p:cNvPr>
          <p:cNvSpPr txBox="1"/>
          <p:nvPr/>
        </p:nvSpPr>
        <p:spPr>
          <a:xfrm>
            <a:off x="811763" y="5596584"/>
            <a:ext cx="11325374" cy="954107"/>
          </a:xfrm>
          <a:prstGeom prst="rect">
            <a:avLst/>
          </a:prstGeom>
          <a:noFill/>
        </p:spPr>
        <p:txBody>
          <a:bodyPr wrap="square" rtlCol="0">
            <a:spAutoFit/>
          </a:bodyPr>
          <a:lstStyle/>
          <a:p>
            <a:pPr algn="just"/>
            <a:r>
              <a:rPr lang="en-US" sz="1400" i="1" dirty="0">
                <a:latin typeface="Times New Roman" panose="02020603050405020304" pitchFamily="18" charset="0"/>
                <a:cs typeface="Times New Roman" panose="02020603050405020304" pitchFamily="18" charset="0"/>
              </a:rPr>
              <a:t>Despite all that we hearing about China, the United Nations 2030 Agenda, the fraudulent election, the corruption of our own government bringing in communism, Covid 19, the media, the mask, the vaccine, Bill Gates, apostasy, tribulation and the return of Jesus Christ, we must pay attention to the scriptures, the King James Bible, so that we can truly know what God will ‘allow’ us to know during these ‘latter times.’ We now have a great opportunity to warn people about the ‘last days’ when Satan will be on the earth, seeking whom he may devour as well as who to bring to the Great Supper with him.</a:t>
            </a:r>
          </a:p>
        </p:txBody>
      </p:sp>
      <p:sp>
        <p:nvSpPr>
          <p:cNvPr id="20" name="TextBox 19">
            <a:extLst>
              <a:ext uri="{FF2B5EF4-FFF2-40B4-BE49-F238E27FC236}">
                <a16:creationId xmlns:a16="http://schemas.microsoft.com/office/drawing/2014/main" id="{03678C35-9EAB-415B-B547-C3B28A4679C8}"/>
              </a:ext>
            </a:extLst>
          </p:cNvPr>
          <p:cNvSpPr txBox="1"/>
          <p:nvPr/>
        </p:nvSpPr>
        <p:spPr>
          <a:xfrm>
            <a:off x="902461" y="4077453"/>
            <a:ext cx="9323890" cy="369332"/>
          </a:xfrm>
          <a:prstGeom prst="rect">
            <a:avLst/>
          </a:prstGeom>
          <a:noFill/>
        </p:spPr>
        <p:txBody>
          <a:bodyPr wrap="square" rtlCol="0">
            <a:spAutoFit/>
          </a:bodyPr>
          <a:lstStyle/>
          <a:p>
            <a:pPr marL="285750" indent="-285750">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show you that all the other modern / ancient, etc. bibles are not telling you the truth – at all!</a:t>
            </a:r>
            <a:endParaRPr lang="en-US" dirty="0"/>
          </a:p>
        </p:txBody>
      </p:sp>
      <p:sp>
        <p:nvSpPr>
          <p:cNvPr id="21" name="TextBox 20">
            <a:extLst>
              <a:ext uri="{FF2B5EF4-FFF2-40B4-BE49-F238E27FC236}">
                <a16:creationId xmlns:a16="http://schemas.microsoft.com/office/drawing/2014/main" id="{A2A536BB-B0D3-4BE9-A7DE-410C07982413}"/>
              </a:ext>
            </a:extLst>
          </p:cNvPr>
          <p:cNvSpPr txBox="1"/>
          <p:nvPr/>
        </p:nvSpPr>
        <p:spPr>
          <a:xfrm>
            <a:off x="908672" y="4394801"/>
            <a:ext cx="11025176" cy="646331"/>
          </a:xfrm>
          <a:prstGeom prst="rect">
            <a:avLst/>
          </a:prstGeom>
          <a:noFill/>
        </p:spPr>
        <p:txBody>
          <a:bodyPr wrap="square" rtlCol="0">
            <a:spAutoFit/>
          </a:bodyPr>
          <a:lstStyle/>
          <a:p>
            <a:pPr marL="285750" indent="-285750"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show you that pastors are not preaching the truth but instead are preaching good words and fair speeches that are nothing but profane and vain babblings.</a:t>
            </a:r>
          </a:p>
        </p:txBody>
      </p:sp>
      <p:sp>
        <p:nvSpPr>
          <p:cNvPr id="22" name="TextBox 21">
            <a:extLst>
              <a:ext uri="{FF2B5EF4-FFF2-40B4-BE49-F238E27FC236}">
                <a16:creationId xmlns:a16="http://schemas.microsoft.com/office/drawing/2014/main" id="{BF90104F-9CAD-48B2-9DAC-6674AD7FEDF8}"/>
              </a:ext>
            </a:extLst>
          </p:cNvPr>
          <p:cNvSpPr txBox="1"/>
          <p:nvPr/>
        </p:nvSpPr>
        <p:spPr>
          <a:xfrm>
            <a:off x="902461" y="4996260"/>
            <a:ext cx="11141030" cy="646331"/>
          </a:xfrm>
          <a:prstGeom prst="rect">
            <a:avLst/>
          </a:prstGeom>
          <a:noFill/>
        </p:spPr>
        <p:txBody>
          <a:bodyPr wrap="square" rtlCol="0">
            <a:spAutoFit/>
          </a:bodyPr>
          <a:lstStyle/>
          <a:p>
            <a:pPr marL="285750" indent="-285750">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show you that so-called worship in the local church today is an ecumenical waste of time – if not possibly even giving Satan the worship he always desires, seeing that he has so destroyed the local ‘church’ design today.</a:t>
            </a:r>
            <a:endParaRPr lang="en-US" dirty="0"/>
          </a:p>
        </p:txBody>
      </p:sp>
    </p:spTree>
    <p:extLst>
      <p:ext uri="{BB962C8B-B14F-4D97-AF65-F5344CB8AC3E}">
        <p14:creationId xmlns:p14="http://schemas.microsoft.com/office/powerpoint/2010/main" val="212966853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75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75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7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75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75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75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75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75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75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1000" fill="hold"/>
                                        <p:tgtEl>
                                          <p:spTgt spid="4"/>
                                        </p:tgtEl>
                                        <p:attrNameLst>
                                          <p:attrName>ppt_x</p:attrName>
                                        </p:attrNameLst>
                                      </p:cBhvr>
                                      <p:tavLst>
                                        <p:tav tm="0">
                                          <p:val>
                                            <p:strVal val="0-#ppt_w/2"/>
                                          </p:val>
                                        </p:tav>
                                        <p:tav tm="100000">
                                          <p:val>
                                            <p:strVal val="#ppt_x"/>
                                          </p:val>
                                        </p:tav>
                                      </p:tavLst>
                                    </p:anim>
                                    <p:anim calcmode="lin" valueType="num">
                                      <p:cBhvr additive="base">
                                        <p:cTn id="5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ipe(up)">
                                      <p:cBhvr>
                                        <p:cTn id="63" dur="1500"/>
                                        <p:tgtEl>
                                          <p:spTgt spid="19"/>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p:cTn id="68" dur="500" fill="hold"/>
                                        <p:tgtEl>
                                          <p:spTgt spid="17"/>
                                        </p:tgtEl>
                                        <p:attrNameLst>
                                          <p:attrName>ppt_w</p:attrName>
                                        </p:attrNameLst>
                                      </p:cBhvr>
                                      <p:tavLst>
                                        <p:tav tm="0">
                                          <p:val>
                                            <p:fltVal val="0"/>
                                          </p:val>
                                        </p:tav>
                                        <p:tav tm="100000">
                                          <p:val>
                                            <p:strVal val="#ppt_w"/>
                                          </p:val>
                                        </p:tav>
                                      </p:tavLst>
                                    </p:anim>
                                    <p:anim calcmode="lin" valueType="num">
                                      <p:cBhvr>
                                        <p:cTn id="69" dur="500" fill="hold"/>
                                        <p:tgtEl>
                                          <p:spTgt spid="17"/>
                                        </p:tgtEl>
                                        <p:attrNameLst>
                                          <p:attrName>ppt_h</p:attrName>
                                        </p:attrNameLst>
                                      </p:cBhvr>
                                      <p:tavLst>
                                        <p:tav tm="0">
                                          <p:val>
                                            <p:fltVal val="0"/>
                                          </p:val>
                                        </p:tav>
                                        <p:tav tm="100000">
                                          <p:val>
                                            <p:strVal val="#ppt_h"/>
                                          </p:val>
                                        </p:tav>
                                      </p:tavLst>
                                    </p:anim>
                                    <p:animEffect transition="in" filter="fade">
                                      <p:cBhvr>
                                        <p:cTn id="70" dur="500"/>
                                        <p:tgtEl>
                                          <p:spTgt spid="17"/>
                                        </p:tgtEl>
                                      </p:cBhvr>
                                    </p:animEffect>
                                  </p:childTnLst>
                                </p:cTn>
                              </p:par>
                              <p:par>
                                <p:cTn id="71" presetID="10" presetClass="exit" presetSubtype="0" fill="hold" grpId="0" nodeType="withEffect">
                                  <p:stCondLst>
                                    <p:cond delay="0"/>
                                  </p:stCondLst>
                                  <p:childTnLst>
                                    <p:animEffect transition="out" filter="fade">
                                      <p:cBhvr>
                                        <p:cTn id="72" dur="500"/>
                                        <p:tgtEl>
                                          <p:spTgt spid="18"/>
                                        </p:tgtEl>
                                      </p:cBhvr>
                                    </p:animEffect>
                                    <p:set>
                                      <p:cBhvr>
                                        <p:cTn id="73"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2" grpId="0"/>
      <p:bldP spid="13" grpId="0"/>
      <p:bldP spid="14" grpId="0"/>
      <p:bldP spid="17" grpId="0"/>
      <p:bldP spid="18" grpId="0" animBg="1"/>
      <p:bldP spid="19" grpId="0"/>
      <p:bldP spid="20" grpId="0"/>
      <p:bldP spid="21" grpId="0"/>
      <p:bldP spid="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59504D4-42DB-4E3D-A562-E843EEC877E5}"/>
              </a:ext>
            </a:extLst>
          </p:cNvPr>
          <p:cNvSpPr txBox="1"/>
          <p:nvPr/>
        </p:nvSpPr>
        <p:spPr>
          <a:xfrm>
            <a:off x="140240" y="4325527"/>
            <a:ext cx="12032658" cy="1015663"/>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                                                            - I Corinthians 15:33 - </a:t>
            </a:r>
            <a:r>
              <a:rPr lang="en-US" sz="1200" b="1" i="1" dirty="0">
                <a:solidFill>
                  <a:srgbClr val="CC6600"/>
                </a:solidFill>
                <a:latin typeface="Times New Roman" panose="02020603050405020304" pitchFamily="18" charset="0"/>
                <a:cs typeface="Times New Roman" panose="02020603050405020304" pitchFamily="18" charset="0"/>
              </a:rPr>
              <a:t>Be not deceived: evil communications corrupt good manners.  </a:t>
            </a:r>
            <a:r>
              <a:rPr lang="en-US" sz="1200" dirty="0">
                <a:latin typeface="Times New Roman" panose="02020603050405020304" pitchFamily="18" charset="0"/>
                <a:cs typeface="Times New Roman" panose="02020603050405020304" pitchFamily="18" charset="0"/>
              </a:rPr>
              <a:t>We all ought to be able to see how the media has been evil communications.  From radio, tv, videos, movies, newspapers, news programs, documentaries, modern bibles, etc. have all done their part in deceiving people today. It is too bad we didn’t heed Paul’s words many years ago.  If we had, then we wouldn’t be in the mess we are in now!  </a:t>
            </a:r>
            <a:r>
              <a:rPr lang="en-US" sz="1200" b="1" i="1" dirty="0">
                <a:solidFill>
                  <a:srgbClr val="CC6600"/>
                </a:solidFill>
                <a:latin typeface="Times New Roman" panose="02020603050405020304" pitchFamily="18" charset="0"/>
                <a:cs typeface="Times New Roman" panose="02020603050405020304" pitchFamily="18" charset="0"/>
              </a:rPr>
              <a:t>Manners</a:t>
            </a:r>
            <a:r>
              <a:rPr lang="en-US" sz="1200" dirty="0">
                <a:latin typeface="Times New Roman" panose="02020603050405020304" pitchFamily="18" charset="0"/>
                <a:cs typeface="Times New Roman" panose="02020603050405020304" pitchFamily="18" charset="0"/>
              </a:rPr>
              <a:t>, by the way, is referring to way of life, not the please and thank you manners, etc. although in a small way, our ‘good manners’ of etiquette has been corrupted over the years too – by Hollywood, tv programs showing the humor and entertainment that destroyed our families and homes, etc.  People today trust the ‘media’ for their final authority and example for their lives.  Following a rightly divided King James Bible could have prevented all this ruination going on today.</a:t>
            </a:r>
          </a:p>
        </p:txBody>
      </p:sp>
      <p:sp>
        <p:nvSpPr>
          <p:cNvPr id="2" name="TextBox 1">
            <a:extLst>
              <a:ext uri="{FF2B5EF4-FFF2-40B4-BE49-F238E27FC236}">
                <a16:creationId xmlns:a16="http://schemas.microsoft.com/office/drawing/2014/main" id="{9BBB7BF4-8931-4C43-BD6A-37221C073CCA}"/>
              </a:ext>
            </a:extLst>
          </p:cNvPr>
          <p:cNvSpPr txBox="1"/>
          <p:nvPr/>
        </p:nvSpPr>
        <p:spPr>
          <a:xfrm>
            <a:off x="2049602" y="594244"/>
            <a:ext cx="8167408" cy="369332"/>
          </a:xfrm>
          <a:prstGeom prst="rect">
            <a:avLst/>
          </a:prstGeom>
          <a:noFill/>
        </p:spPr>
        <p:txBody>
          <a:bodyPr wrap="square" rtlCol="0">
            <a:spAutoFit/>
          </a:bodyPr>
          <a:lstStyle/>
          <a:p>
            <a:pPr algn="ctr"/>
            <a:r>
              <a:rPr lang="en-US" b="1" i="1" dirty="0">
                <a:latin typeface="Times New Roman" panose="02020603050405020304" pitchFamily="18" charset="0"/>
                <a:cs typeface="Times New Roman" panose="02020603050405020304" pitchFamily="18" charset="0"/>
              </a:rPr>
              <a:t>A Few More Key Word Definitions to Help You at the End of This Presentation</a:t>
            </a:r>
          </a:p>
        </p:txBody>
      </p:sp>
      <p:sp>
        <p:nvSpPr>
          <p:cNvPr id="3" name="TextBox 2">
            <a:extLst>
              <a:ext uri="{FF2B5EF4-FFF2-40B4-BE49-F238E27FC236}">
                <a16:creationId xmlns:a16="http://schemas.microsoft.com/office/drawing/2014/main" id="{B47FDE79-C698-4295-BFF6-CA6BDF28CC9A}"/>
              </a:ext>
            </a:extLst>
          </p:cNvPr>
          <p:cNvSpPr txBox="1"/>
          <p:nvPr/>
        </p:nvSpPr>
        <p:spPr>
          <a:xfrm>
            <a:off x="141382" y="1106761"/>
            <a:ext cx="2079301"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Mark of the Beast / 666</a:t>
            </a:r>
          </a:p>
        </p:txBody>
      </p:sp>
      <p:sp>
        <p:nvSpPr>
          <p:cNvPr id="5" name="TextBox 4">
            <a:extLst>
              <a:ext uri="{FF2B5EF4-FFF2-40B4-BE49-F238E27FC236}">
                <a16:creationId xmlns:a16="http://schemas.microsoft.com/office/drawing/2014/main" id="{8CB38350-6D38-49D0-BF1C-2FE2726966FD}"/>
              </a:ext>
            </a:extLst>
          </p:cNvPr>
          <p:cNvSpPr txBox="1"/>
          <p:nvPr/>
        </p:nvSpPr>
        <p:spPr>
          <a:xfrm>
            <a:off x="132051" y="5847537"/>
            <a:ext cx="2878516"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Faith IN Christ &amp; Faith OF Christ</a:t>
            </a:r>
          </a:p>
        </p:txBody>
      </p:sp>
      <p:sp>
        <p:nvSpPr>
          <p:cNvPr id="6" name="TextBox 5">
            <a:extLst>
              <a:ext uri="{FF2B5EF4-FFF2-40B4-BE49-F238E27FC236}">
                <a16:creationId xmlns:a16="http://schemas.microsoft.com/office/drawing/2014/main" id="{9877BD8D-CC16-4D10-86E4-1ADD86382233}"/>
              </a:ext>
            </a:extLst>
          </p:cNvPr>
          <p:cNvSpPr txBox="1"/>
          <p:nvPr/>
        </p:nvSpPr>
        <p:spPr>
          <a:xfrm>
            <a:off x="132051" y="5256538"/>
            <a:ext cx="2717994"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Operation Made Without Hands</a:t>
            </a:r>
          </a:p>
        </p:txBody>
      </p:sp>
      <p:sp>
        <p:nvSpPr>
          <p:cNvPr id="7" name="TextBox 6">
            <a:extLst>
              <a:ext uri="{FF2B5EF4-FFF2-40B4-BE49-F238E27FC236}">
                <a16:creationId xmlns:a16="http://schemas.microsoft.com/office/drawing/2014/main" id="{EB1D8D6A-1351-4C55-973D-ED5EB9CC8ABA}"/>
              </a:ext>
            </a:extLst>
          </p:cNvPr>
          <p:cNvSpPr txBox="1"/>
          <p:nvPr/>
        </p:nvSpPr>
        <p:spPr>
          <a:xfrm>
            <a:off x="142088" y="4293943"/>
            <a:ext cx="2385226"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Evil Communication / Media</a:t>
            </a:r>
          </a:p>
        </p:txBody>
      </p:sp>
      <p:sp>
        <p:nvSpPr>
          <p:cNvPr id="8" name="Rectangle 7">
            <a:extLst>
              <a:ext uri="{FF2B5EF4-FFF2-40B4-BE49-F238E27FC236}">
                <a16:creationId xmlns:a16="http://schemas.microsoft.com/office/drawing/2014/main" id="{E967DF78-DF63-4D51-9DE3-CF426F67E219}"/>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8F7B052-A5EB-4A10-97E9-2608B1CF0F04}"/>
              </a:ext>
            </a:extLst>
          </p:cNvPr>
          <p:cNvSpPr txBox="1"/>
          <p:nvPr/>
        </p:nvSpPr>
        <p:spPr>
          <a:xfrm>
            <a:off x="4598631" y="35512"/>
            <a:ext cx="3058291" cy="523220"/>
          </a:xfrm>
          <a:prstGeom prst="rect">
            <a:avLst/>
          </a:prstGeom>
          <a:noFill/>
          <a:ln w="28575">
            <a:solidFill>
              <a:schemeClr val="tx1"/>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Conclusion to the </a:t>
            </a:r>
          </a:p>
          <a:p>
            <a:pPr algn="ctr"/>
            <a:r>
              <a:rPr lang="en-US" sz="1400" b="1" dirty="0">
                <a:latin typeface="Times New Roman" panose="02020603050405020304" pitchFamily="18" charset="0"/>
                <a:cs typeface="Times New Roman" panose="02020603050405020304" pitchFamily="18" charset="0"/>
              </a:rPr>
              <a:t>Confusion of the Delusion Conclusion</a:t>
            </a:r>
          </a:p>
        </p:txBody>
      </p:sp>
      <p:sp>
        <p:nvSpPr>
          <p:cNvPr id="15" name="TextBox 14">
            <a:extLst>
              <a:ext uri="{FF2B5EF4-FFF2-40B4-BE49-F238E27FC236}">
                <a16:creationId xmlns:a16="http://schemas.microsoft.com/office/drawing/2014/main" id="{4A35C18D-0E79-4651-949E-C58CEEB8AEA0}"/>
              </a:ext>
            </a:extLst>
          </p:cNvPr>
          <p:cNvSpPr txBox="1"/>
          <p:nvPr/>
        </p:nvSpPr>
        <p:spPr>
          <a:xfrm>
            <a:off x="2122280" y="1111462"/>
            <a:ext cx="9969229" cy="276999"/>
          </a:xfrm>
          <a:prstGeom prst="rect">
            <a:avLst/>
          </a:prstGeom>
          <a:noFill/>
        </p:spPr>
        <p:txBody>
          <a:bodyPr wrap="square" rtlCol="0">
            <a:spAutoFit/>
          </a:bodyPr>
          <a:lstStyle/>
          <a:p>
            <a:r>
              <a:rPr lang="en-US" sz="1200" b="1" dirty="0">
                <a:solidFill>
                  <a:srgbClr val="FF0000"/>
                </a:solidFill>
                <a:latin typeface="Times New Roman" panose="02020603050405020304" pitchFamily="18" charset="0"/>
                <a:cs typeface="Times New Roman" panose="02020603050405020304" pitchFamily="18" charset="0"/>
              </a:rPr>
              <a:t>Revelation 13:16-18 – </a:t>
            </a:r>
            <a:r>
              <a:rPr lang="en-US" sz="1200" dirty="0">
                <a:latin typeface="Times New Roman" panose="02020603050405020304" pitchFamily="18" charset="0"/>
                <a:cs typeface="Times New Roman" panose="02020603050405020304" pitchFamily="18" charset="0"/>
              </a:rPr>
              <a:t>This is a ‘mark’ will be required to buy and sell or be beheaded - unless you can </a:t>
            </a:r>
            <a:r>
              <a:rPr lang="en-US" sz="1200" b="1" i="1" dirty="0">
                <a:solidFill>
                  <a:srgbClr val="CC6600"/>
                </a:solidFill>
                <a:latin typeface="Times New Roman" panose="02020603050405020304" pitchFamily="18" charset="0"/>
                <a:cs typeface="Times New Roman" panose="02020603050405020304" pitchFamily="18" charset="0"/>
              </a:rPr>
              <a:t>endure to the end </a:t>
            </a:r>
            <a:r>
              <a:rPr lang="en-US" sz="1200" dirty="0">
                <a:latin typeface="Times New Roman" panose="02020603050405020304" pitchFamily="18" charset="0"/>
                <a:cs typeface="Times New Roman" panose="02020603050405020304" pitchFamily="18" charset="0"/>
              </a:rPr>
              <a:t>by hiding during the Tribulation.</a:t>
            </a:r>
          </a:p>
        </p:txBody>
      </p:sp>
      <p:sp>
        <p:nvSpPr>
          <p:cNvPr id="16" name="TextBox 15">
            <a:extLst>
              <a:ext uri="{FF2B5EF4-FFF2-40B4-BE49-F238E27FC236}">
                <a16:creationId xmlns:a16="http://schemas.microsoft.com/office/drawing/2014/main" id="{8C628BBF-81BD-42AE-9450-A89AE02E0144}"/>
              </a:ext>
            </a:extLst>
          </p:cNvPr>
          <p:cNvSpPr txBox="1"/>
          <p:nvPr/>
        </p:nvSpPr>
        <p:spPr>
          <a:xfrm>
            <a:off x="150009" y="1325894"/>
            <a:ext cx="11810545" cy="461665"/>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1) </a:t>
            </a:r>
            <a:r>
              <a:rPr lang="en-US" sz="1200" dirty="0">
                <a:latin typeface="Times New Roman" panose="02020603050405020304" pitchFamily="18" charset="0"/>
                <a:cs typeface="Times New Roman" panose="02020603050405020304" pitchFamily="18" charset="0"/>
              </a:rPr>
              <a:t>If you are saved now, you will not have to deal with the mark because you will NOT be on the earth during the Tribulation; you will be saved from God’s wrath. However, if this ‘mark’ is suddenly in ‘law’ format, then you missed the ‘rapture.’ Note that you then have a completely different set of doctrine to follow – </a:t>
            </a:r>
            <a:r>
              <a:rPr lang="en-US" sz="1200" b="1" dirty="0">
                <a:solidFill>
                  <a:srgbClr val="FF0000"/>
                </a:solidFill>
                <a:latin typeface="Times New Roman" panose="02020603050405020304" pitchFamily="18" charset="0"/>
                <a:cs typeface="Times New Roman" panose="02020603050405020304" pitchFamily="18" charset="0"/>
              </a:rPr>
              <a:t>Hebrews </a:t>
            </a:r>
            <a:r>
              <a:rPr lang="en-US" sz="1200" dirty="0">
                <a:latin typeface="Times New Roman" panose="02020603050405020304" pitchFamily="18" charset="0"/>
                <a:cs typeface="Times New Roman" panose="02020603050405020304" pitchFamily="18" charset="0"/>
              </a:rPr>
              <a:t>to</a:t>
            </a:r>
            <a:r>
              <a:rPr lang="en-US" sz="1200" b="1" dirty="0">
                <a:solidFill>
                  <a:srgbClr val="FF0000"/>
                </a:solidFill>
                <a:latin typeface="Times New Roman" panose="02020603050405020304" pitchFamily="18" charset="0"/>
                <a:cs typeface="Times New Roman" panose="02020603050405020304" pitchFamily="18" charset="0"/>
              </a:rPr>
              <a:t> Jude</a:t>
            </a:r>
            <a:r>
              <a:rPr lang="en-US" sz="1200" dirty="0">
                <a:latin typeface="Times New Roman" panose="02020603050405020304" pitchFamily="18" charset="0"/>
                <a:cs typeface="Times New Roman" panose="02020603050405020304" pitchFamily="18" charset="0"/>
              </a:rPr>
              <a:t>!  Following Paul will be of no value!  </a:t>
            </a:r>
            <a:endParaRPr lang="en-US" sz="1200" dirty="0"/>
          </a:p>
        </p:txBody>
      </p:sp>
      <p:sp>
        <p:nvSpPr>
          <p:cNvPr id="17" name="TextBox 16">
            <a:extLst>
              <a:ext uri="{FF2B5EF4-FFF2-40B4-BE49-F238E27FC236}">
                <a16:creationId xmlns:a16="http://schemas.microsoft.com/office/drawing/2014/main" id="{4F22AC21-6FF5-4406-A85B-DCD12293B47D}"/>
              </a:ext>
            </a:extLst>
          </p:cNvPr>
          <p:cNvSpPr txBox="1"/>
          <p:nvPr/>
        </p:nvSpPr>
        <p:spPr>
          <a:xfrm>
            <a:off x="137429" y="1717507"/>
            <a:ext cx="11693785" cy="646331"/>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2) </a:t>
            </a:r>
            <a:r>
              <a:rPr lang="en-US" sz="1200" dirty="0">
                <a:latin typeface="Times New Roman" panose="02020603050405020304" pitchFamily="18" charset="0"/>
                <a:cs typeface="Times New Roman" panose="02020603050405020304" pitchFamily="18" charset="0"/>
              </a:rPr>
              <a:t>You will not be able to ‘</a:t>
            </a:r>
            <a:r>
              <a:rPr lang="en-US" sz="1200" dirty="0" err="1">
                <a:latin typeface="Times New Roman" panose="02020603050405020304" pitchFamily="18" charset="0"/>
                <a:cs typeface="Times New Roman" panose="02020603050405020304" pitchFamily="18" charset="0"/>
              </a:rPr>
              <a:t>untake</a:t>
            </a:r>
            <a:r>
              <a:rPr lang="en-US" sz="1200" dirty="0">
                <a:latin typeface="Times New Roman" panose="02020603050405020304" pitchFamily="18" charset="0"/>
                <a:cs typeface="Times New Roman" panose="02020603050405020304" pitchFamily="18" charset="0"/>
              </a:rPr>
              <a:t>’ the mark!  Once you take it, you are lost forever! </a:t>
            </a:r>
            <a:r>
              <a:rPr lang="en-US" sz="1200" b="1" dirty="0">
                <a:solidFill>
                  <a:srgbClr val="FF0000"/>
                </a:solidFill>
                <a:latin typeface="Times New Roman" panose="02020603050405020304" pitchFamily="18" charset="0"/>
                <a:cs typeface="Times New Roman" panose="02020603050405020304" pitchFamily="18" charset="0"/>
              </a:rPr>
              <a:t>Hebrews 6:4-6 </a:t>
            </a:r>
            <a:r>
              <a:rPr lang="en-US" sz="1200" b="1" i="1" dirty="0">
                <a:solidFill>
                  <a:srgbClr val="CC6600"/>
                </a:solidFill>
                <a:latin typeface="Times New Roman" panose="02020603050405020304" pitchFamily="18" charset="0"/>
                <a:cs typeface="Times New Roman" panose="02020603050405020304" pitchFamily="18" charset="0"/>
              </a:rPr>
              <a:t>- For it is impossible for those who were once enlightened, and have tasted of the heavenly gift, and were made partakers of the Holy Ghost, And have tasted the good word of God, and the powers of the world to come, If they shall fall away, to renew them again unto repentance; seeing they crucify to themselves the Son of God afresh, and put him to an open shame</a:t>
            </a:r>
            <a:r>
              <a:rPr lang="en-US" sz="1200" dirty="0">
                <a:latin typeface="Times New Roman" panose="02020603050405020304" pitchFamily="18" charset="0"/>
                <a:cs typeface="Times New Roman" panose="02020603050405020304" pitchFamily="18" charset="0"/>
              </a:rPr>
              <a:t>.  You can ‘survive’ but it will have to be total survival – enduring to the end!</a:t>
            </a:r>
            <a:endParaRPr lang="en-US" sz="1200" dirty="0"/>
          </a:p>
        </p:txBody>
      </p:sp>
      <p:sp>
        <p:nvSpPr>
          <p:cNvPr id="18" name="TextBox 17">
            <a:extLst>
              <a:ext uri="{FF2B5EF4-FFF2-40B4-BE49-F238E27FC236}">
                <a16:creationId xmlns:a16="http://schemas.microsoft.com/office/drawing/2014/main" id="{136EC203-001C-46A3-8101-306A2811E4D9}"/>
              </a:ext>
            </a:extLst>
          </p:cNvPr>
          <p:cNvSpPr txBox="1"/>
          <p:nvPr/>
        </p:nvSpPr>
        <p:spPr>
          <a:xfrm>
            <a:off x="141381" y="2297454"/>
            <a:ext cx="11951273"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3) </a:t>
            </a:r>
            <a:r>
              <a:rPr lang="en-US" sz="1200" dirty="0">
                <a:latin typeface="Times New Roman" panose="02020603050405020304" pitchFamily="18" charset="0"/>
                <a:cs typeface="Times New Roman" panose="02020603050405020304" pitchFamily="18" charset="0"/>
              </a:rPr>
              <a:t>The computer letters ‘</a:t>
            </a:r>
            <a:r>
              <a:rPr lang="en-US" sz="1200" b="1" dirty="0">
                <a:latin typeface="Times New Roman" panose="02020603050405020304" pitchFamily="18" charset="0"/>
                <a:cs typeface="Times New Roman" panose="02020603050405020304" pitchFamily="18" charset="0"/>
              </a:rPr>
              <a:t>www</a:t>
            </a:r>
            <a:r>
              <a:rPr lang="en-US" sz="1200" dirty="0">
                <a:latin typeface="Times New Roman" panose="02020603050405020304" pitchFamily="18" charset="0"/>
                <a:cs typeface="Times New Roman" panose="02020603050405020304" pitchFamily="18" charset="0"/>
              </a:rPr>
              <a:t>’ that you already type to access the web are the numbers 666 in Hebrew language, so the number 666, while it is not a yet ‘required,’ is already in place.</a:t>
            </a:r>
            <a:endParaRPr lang="en-US" sz="1200" dirty="0"/>
          </a:p>
        </p:txBody>
      </p:sp>
      <p:sp>
        <p:nvSpPr>
          <p:cNvPr id="19" name="TextBox 18">
            <a:extLst>
              <a:ext uri="{FF2B5EF4-FFF2-40B4-BE49-F238E27FC236}">
                <a16:creationId xmlns:a16="http://schemas.microsoft.com/office/drawing/2014/main" id="{DACCD68B-D9AF-43D6-A2DC-404445A5A50F}"/>
              </a:ext>
            </a:extLst>
          </p:cNvPr>
          <p:cNvSpPr txBox="1"/>
          <p:nvPr/>
        </p:nvSpPr>
        <p:spPr>
          <a:xfrm>
            <a:off x="142087" y="2517389"/>
            <a:ext cx="11429991"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4) </a:t>
            </a:r>
            <a:r>
              <a:rPr lang="en-US" sz="1200" dirty="0">
                <a:latin typeface="Times New Roman" panose="02020603050405020304" pitchFamily="18" charset="0"/>
                <a:cs typeface="Times New Roman" panose="02020603050405020304" pitchFamily="18" charset="0"/>
              </a:rPr>
              <a:t>Modern bibles say ‘</a:t>
            </a:r>
            <a:r>
              <a:rPr lang="en-US" sz="1200" b="1" i="1" dirty="0">
                <a:latin typeface="Times New Roman" panose="02020603050405020304" pitchFamily="18" charset="0"/>
                <a:cs typeface="Times New Roman" panose="02020603050405020304" pitchFamily="18" charset="0"/>
              </a:rPr>
              <a:t>on</a:t>
            </a:r>
            <a:r>
              <a:rPr lang="en-US" sz="1200" dirty="0">
                <a:latin typeface="Times New Roman" panose="02020603050405020304" pitchFamily="18" charset="0"/>
                <a:cs typeface="Times New Roman" panose="02020603050405020304" pitchFamily="18" charset="0"/>
              </a:rPr>
              <a:t>’ the forehead or ‘</a:t>
            </a:r>
            <a:r>
              <a:rPr lang="en-US" sz="1200" b="1" i="1" dirty="0">
                <a:latin typeface="Times New Roman" panose="02020603050405020304" pitchFamily="18" charset="0"/>
                <a:cs typeface="Times New Roman" panose="02020603050405020304" pitchFamily="18" charset="0"/>
              </a:rPr>
              <a:t>on’</a:t>
            </a:r>
            <a:r>
              <a:rPr lang="en-US" sz="1200" dirty="0">
                <a:latin typeface="Times New Roman" panose="02020603050405020304" pitchFamily="18" charset="0"/>
                <a:cs typeface="Times New Roman" panose="02020603050405020304" pitchFamily="18" charset="0"/>
              </a:rPr>
              <a:t> the hand; however, the King James Bible says ‘</a:t>
            </a:r>
            <a:r>
              <a:rPr lang="en-US" sz="1200" b="1" i="1" dirty="0">
                <a:solidFill>
                  <a:srgbClr val="CC6600"/>
                </a:solidFill>
                <a:latin typeface="Times New Roman" panose="02020603050405020304" pitchFamily="18" charset="0"/>
                <a:cs typeface="Times New Roman" panose="02020603050405020304" pitchFamily="18" charset="0"/>
              </a:rPr>
              <a:t>IN</a:t>
            </a:r>
            <a:r>
              <a:rPr lang="en-US" sz="1200" dirty="0">
                <a:latin typeface="Times New Roman" panose="02020603050405020304" pitchFamily="18" charset="0"/>
                <a:cs typeface="Times New Roman" panose="02020603050405020304" pitchFamily="18" charset="0"/>
              </a:rPr>
              <a:t>’ their </a:t>
            </a:r>
            <a:r>
              <a:rPr lang="en-US" sz="1200" b="1" i="1" dirty="0">
                <a:solidFill>
                  <a:srgbClr val="CC6600"/>
                </a:solidFill>
                <a:latin typeface="Times New Roman" panose="02020603050405020304" pitchFamily="18" charset="0"/>
                <a:cs typeface="Times New Roman" panose="02020603050405020304" pitchFamily="18" charset="0"/>
              </a:rPr>
              <a:t>foreheads</a:t>
            </a:r>
            <a:r>
              <a:rPr lang="en-US" sz="1200" dirty="0">
                <a:latin typeface="Times New Roman" panose="02020603050405020304" pitchFamily="18" charset="0"/>
                <a:cs typeface="Times New Roman" panose="02020603050405020304" pitchFamily="18" charset="0"/>
              </a:rPr>
              <a:t> or ‘</a:t>
            </a:r>
            <a:r>
              <a:rPr lang="en-US" sz="1200" b="1" i="1" dirty="0">
                <a:solidFill>
                  <a:srgbClr val="CC6600"/>
                </a:solidFill>
                <a:latin typeface="Times New Roman" panose="02020603050405020304" pitchFamily="18" charset="0"/>
                <a:cs typeface="Times New Roman" panose="02020603050405020304" pitchFamily="18" charset="0"/>
              </a:rPr>
              <a:t>IN’ their right hand</a:t>
            </a:r>
            <a:r>
              <a:rPr lang="en-US" sz="1200" dirty="0">
                <a:latin typeface="Times New Roman" panose="02020603050405020304" pitchFamily="18" charset="0"/>
                <a:cs typeface="Times New Roman" panose="02020603050405020304" pitchFamily="18" charset="0"/>
              </a:rPr>
              <a:t>.  Note the mark must go ‘</a:t>
            </a:r>
            <a:r>
              <a:rPr lang="en-US" sz="1200" b="1" i="1" dirty="0">
                <a:solidFill>
                  <a:srgbClr val="CC6600"/>
                </a:solidFill>
                <a:latin typeface="Times New Roman" panose="02020603050405020304" pitchFamily="18" charset="0"/>
                <a:cs typeface="Times New Roman" panose="02020603050405020304" pitchFamily="18" charset="0"/>
              </a:rPr>
              <a:t>IN</a:t>
            </a:r>
            <a:r>
              <a:rPr lang="en-US" sz="1200" dirty="0">
                <a:latin typeface="Times New Roman" panose="02020603050405020304" pitchFamily="18" charset="0"/>
                <a:cs typeface="Times New Roman" panose="02020603050405020304" pitchFamily="18" charset="0"/>
              </a:rPr>
              <a:t>,’ not </a:t>
            </a:r>
            <a:r>
              <a:rPr lang="en-US" sz="1200" b="1" i="1" dirty="0">
                <a:latin typeface="Times New Roman" panose="02020603050405020304" pitchFamily="18" charset="0"/>
                <a:cs typeface="Times New Roman" panose="02020603050405020304" pitchFamily="18" charset="0"/>
              </a:rPr>
              <a:t>on</a:t>
            </a:r>
            <a:r>
              <a:rPr lang="en-US" sz="1200" dirty="0">
                <a:latin typeface="Times New Roman" panose="02020603050405020304" pitchFamily="18" charset="0"/>
                <a:cs typeface="Times New Roman" panose="02020603050405020304" pitchFamily="18" charset="0"/>
              </a:rPr>
              <a:t>!</a:t>
            </a:r>
            <a:r>
              <a:rPr lang="en-US" sz="1200" b="1" dirty="0">
                <a:latin typeface="Times New Roman" panose="02020603050405020304" pitchFamily="18" charset="0"/>
                <a:cs typeface="Times New Roman" panose="02020603050405020304" pitchFamily="18" charset="0"/>
              </a:rPr>
              <a:t> </a:t>
            </a:r>
            <a:endParaRPr lang="en-US" sz="1200" dirty="0"/>
          </a:p>
        </p:txBody>
      </p:sp>
      <p:sp>
        <p:nvSpPr>
          <p:cNvPr id="20" name="TextBox 19">
            <a:extLst>
              <a:ext uri="{FF2B5EF4-FFF2-40B4-BE49-F238E27FC236}">
                <a16:creationId xmlns:a16="http://schemas.microsoft.com/office/drawing/2014/main" id="{E38C421F-1105-4656-9F7C-4F74D6F4D811}"/>
              </a:ext>
            </a:extLst>
          </p:cNvPr>
          <p:cNvSpPr txBox="1"/>
          <p:nvPr/>
        </p:nvSpPr>
        <p:spPr>
          <a:xfrm>
            <a:off x="140678" y="2730874"/>
            <a:ext cx="12032658"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5) </a:t>
            </a:r>
            <a:r>
              <a:rPr lang="en-US" sz="1200" dirty="0">
                <a:latin typeface="Times New Roman" panose="02020603050405020304" pitchFamily="18" charset="0"/>
                <a:cs typeface="Times New Roman" panose="02020603050405020304" pitchFamily="18" charset="0"/>
              </a:rPr>
              <a:t>There are some earlier editions of the NIV that say, during the Tribulation, they will need to </a:t>
            </a:r>
            <a:r>
              <a:rPr lang="en-US" sz="1200" b="1" i="1" dirty="0">
                <a:latin typeface="Times New Roman" panose="02020603050405020304" pitchFamily="18" charset="0"/>
                <a:cs typeface="Times New Roman" panose="02020603050405020304" pitchFamily="18" charset="0"/>
              </a:rPr>
              <a:t>take</a:t>
            </a:r>
            <a:r>
              <a:rPr lang="en-US" sz="1200" dirty="0">
                <a:latin typeface="Times New Roman" panose="02020603050405020304" pitchFamily="18" charset="0"/>
                <a:cs typeface="Times New Roman" panose="02020603050405020304" pitchFamily="18" charset="0"/>
              </a:rPr>
              <a:t> a mark to show that they </a:t>
            </a:r>
            <a:r>
              <a:rPr lang="en-US" sz="1200" b="1" i="1" dirty="0">
                <a:latin typeface="Times New Roman" panose="02020603050405020304" pitchFamily="18" charset="0"/>
                <a:cs typeface="Times New Roman" panose="02020603050405020304" pitchFamily="18" charset="0"/>
              </a:rPr>
              <a:t>are</a:t>
            </a:r>
            <a:r>
              <a:rPr lang="en-US" sz="1200" i="1" dirty="0">
                <a:latin typeface="Times New Roman" panose="02020603050405020304" pitchFamily="18" charset="0"/>
                <a:cs typeface="Times New Roman" panose="02020603050405020304" pitchFamily="18" charset="0"/>
              </a:rPr>
              <a:t> </a:t>
            </a:r>
            <a:r>
              <a:rPr lang="en-US" sz="1200" b="1" i="1" dirty="0">
                <a:latin typeface="Times New Roman" panose="02020603050405020304" pitchFamily="18" charset="0"/>
                <a:cs typeface="Times New Roman" panose="02020603050405020304" pitchFamily="18" charset="0"/>
              </a:rPr>
              <a:t>a Christian</a:t>
            </a:r>
            <a:r>
              <a:rPr lang="en-US" sz="1200" dirty="0">
                <a:latin typeface="Times New Roman" panose="02020603050405020304" pitchFamily="18" charset="0"/>
                <a:cs typeface="Times New Roman" panose="02020603050405020304" pitchFamily="18" charset="0"/>
              </a:rPr>
              <a:t>.  See how the devil operates in modern Bibles!</a:t>
            </a:r>
            <a:endParaRPr lang="en-US" sz="1200" dirty="0"/>
          </a:p>
        </p:txBody>
      </p:sp>
      <p:sp>
        <p:nvSpPr>
          <p:cNvPr id="21" name="TextBox 20">
            <a:extLst>
              <a:ext uri="{FF2B5EF4-FFF2-40B4-BE49-F238E27FC236}">
                <a16:creationId xmlns:a16="http://schemas.microsoft.com/office/drawing/2014/main" id="{D84FBC69-9887-4015-9CC5-8CCE2863C4A4}"/>
              </a:ext>
            </a:extLst>
          </p:cNvPr>
          <p:cNvSpPr txBox="1"/>
          <p:nvPr/>
        </p:nvSpPr>
        <p:spPr>
          <a:xfrm>
            <a:off x="142087" y="2941637"/>
            <a:ext cx="12030811" cy="646331"/>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6) </a:t>
            </a:r>
            <a:r>
              <a:rPr lang="en-US" sz="1200" dirty="0">
                <a:latin typeface="Times New Roman" panose="02020603050405020304" pitchFamily="18" charset="0"/>
                <a:cs typeface="Times New Roman" panose="02020603050405020304" pitchFamily="18" charset="0"/>
              </a:rPr>
              <a:t>American life as we know it is over.  It is not a ‘new normal’ – it is a new ‘</a:t>
            </a:r>
            <a:r>
              <a:rPr lang="en-US" sz="1200" b="1" i="1" dirty="0">
                <a:latin typeface="Times New Roman" panose="02020603050405020304" pitchFamily="18" charset="0"/>
                <a:cs typeface="Times New Roman" panose="02020603050405020304" pitchFamily="18" charset="0"/>
              </a:rPr>
              <a:t>abnormal</a:t>
            </a:r>
            <a:r>
              <a:rPr lang="en-US" sz="1200" dirty="0">
                <a:latin typeface="Times New Roman" panose="02020603050405020304" pitchFamily="18" charset="0"/>
                <a:cs typeface="Times New Roman" panose="02020603050405020304" pitchFamily="18" charset="0"/>
              </a:rPr>
              <a:t>’  It is also being called a </a:t>
            </a:r>
            <a:r>
              <a:rPr lang="en-US" sz="1200" b="1" i="1" dirty="0">
                <a:latin typeface="Times New Roman" panose="02020603050405020304" pitchFamily="18" charset="0"/>
                <a:cs typeface="Times New Roman" panose="02020603050405020304" pitchFamily="18" charset="0"/>
              </a:rPr>
              <a:t>global reset</a:t>
            </a:r>
            <a:r>
              <a:rPr lang="en-US" sz="1200" dirty="0">
                <a:latin typeface="Times New Roman" panose="02020603050405020304" pitchFamily="18" charset="0"/>
                <a:cs typeface="Times New Roman" panose="02020603050405020304" pitchFamily="18" charset="0"/>
              </a:rPr>
              <a:t>. Daily life must now be in global format. Life will be a permanent global affair!  Global, meaning ‘</a:t>
            </a:r>
            <a:r>
              <a:rPr lang="en-US" sz="1200" b="1" i="1" dirty="0">
                <a:latin typeface="Times New Roman" panose="02020603050405020304" pitchFamily="18" charset="0"/>
                <a:cs typeface="Times New Roman" panose="02020603050405020304" pitchFamily="18" charset="0"/>
              </a:rPr>
              <a:t>world control</a:t>
            </a:r>
            <a:r>
              <a:rPr lang="en-US" sz="1200" dirty="0">
                <a:latin typeface="Times New Roman" panose="02020603050405020304" pitchFamily="18" charset="0"/>
                <a:cs typeface="Times New Roman" panose="02020603050405020304" pitchFamily="18" charset="0"/>
              </a:rPr>
              <a:t>’ will be a global economy, global government, global religion, global education, global law by a global leader, and our constitution will be eliminated! Ecumenicalism is about getting all religions together.  Education will become one system; United Nations 2030 is the global government plan; Socialism will be the global economy.</a:t>
            </a:r>
          </a:p>
        </p:txBody>
      </p:sp>
      <p:sp>
        <p:nvSpPr>
          <p:cNvPr id="12" name="TextBox 11">
            <a:extLst>
              <a:ext uri="{FF2B5EF4-FFF2-40B4-BE49-F238E27FC236}">
                <a16:creationId xmlns:a16="http://schemas.microsoft.com/office/drawing/2014/main" id="{F0AD629A-46BC-41D6-8C61-7B16AE2B0ECC}"/>
              </a:ext>
            </a:extLst>
          </p:cNvPr>
          <p:cNvSpPr txBox="1"/>
          <p:nvPr/>
        </p:nvSpPr>
        <p:spPr>
          <a:xfrm>
            <a:off x="131172" y="5267812"/>
            <a:ext cx="11890564"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 This is explained in </a:t>
            </a:r>
            <a:r>
              <a:rPr lang="en-US" sz="1200" b="1" dirty="0">
                <a:solidFill>
                  <a:srgbClr val="FF0000"/>
                </a:solidFill>
                <a:latin typeface="Times New Roman" panose="02020603050405020304" pitchFamily="18" charset="0"/>
                <a:cs typeface="Times New Roman" panose="02020603050405020304" pitchFamily="18" charset="0"/>
              </a:rPr>
              <a:t>Colossians 2:11-15.  </a:t>
            </a:r>
            <a:r>
              <a:rPr lang="en-US" sz="1200" dirty="0">
                <a:latin typeface="Times New Roman" panose="02020603050405020304" pitchFamily="18" charset="0"/>
                <a:cs typeface="Times New Roman" panose="02020603050405020304" pitchFamily="18" charset="0"/>
              </a:rPr>
              <a:t>When someone put their faith and trust in the Risen Saviour, then God cuts our soul and spirit away from our flesh. This is a spiritual operation, thus ‘</a:t>
            </a:r>
            <a:r>
              <a:rPr lang="en-US" sz="1200" b="1" i="1" dirty="0">
                <a:solidFill>
                  <a:srgbClr val="CC6600"/>
                </a:solidFill>
                <a:latin typeface="Times New Roman" panose="02020603050405020304" pitchFamily="18" charset="0"/>
                <a:cs typeface="Times New Roman" panose="02020603050405020304" pitchFamily="18" charset="0"/>
              </a:rPr>
              <a:t>made without hands</a:t>
            </a:r>
            <a:r>
              <a:rPr lang="en-US" sz="1200" dirty="0">
                <a:latin typeface="Times New Roman" panose="02020603050405020304" pitchFamily="18" charset="0"/>
                <a:cs typeface="Times New Roman" panose="02020603050405020304" pitchFamily="18" charset="0"/>
              </a:rPr>
              <a:t>.’  Now that we are cut away from our flesh, 1) Christ is able to come INTO us; 2) The Holy Spirit can now seal us; 3) our flesh will continue the desire and action to sin but we will not be held accountable because it wasn’t ‘us’ that did the sinning. See </a:t>
            </a:r>
            <a:r>
              <a:rPr lang="en-US" sz="1200" b="1" dirty="0">
                <a:solidFill>
                  <a:srgbClr val="FF0000"/>
                </a:solidFill>
                <a:latin typeface="Times New Roman" panose="02020603050405020304" pitchFamily="18" charset="0"/>
                <a:cs typeface="Times New Roman" panose="02020603050405020304" pitchFamily="18" charset="0"/>
              </a:rPr>
              <a:t>Romans 7:14-25 </a:t>
            </a:r>
            <a:r>
              <a:rPr lang="en-US" sz="1200" dirty="0">
                <a:latin typeface="Times New Roman" panose="02020603050405020304" pitchFamily="18" charset="0"/>
                <a:cs typeface="Times New Roman" panose="02020603050405020304" pitchFamily="18" charset="0"/>
              </a:rPr>
              <a:t>to read it said best by Paul!</a:t>
            </a:r>
          </a:p>
        </p:txBody>
      </p:sp>
      <p:sp>
        <p:nvSpPr>
          <p:cNvPr id="22" name="TextBox 21">
            <a:extLst>
              <a:ext uri="{FF2B5EF4-FFF2-40B4-BE49-F238E27FC236}">
                <a16:creationId xmlns:a16="http://schemas.microsoft.com/office/drawing/2014/main" id="{9B8A3A70-3BD0-4D0F-8FC3-888511B3E035}"/>
              </a:ext>
            </a:extLst>
          </p:cNvPr>
          <p:cNvSpPr txBox="1"/>
          <p:nvPr/>
        </p:nvSpPr>
        <p:spPr>
          <a:xfrm>
            <a:off x="150009" y="3516166"/>
            <a:ext cx="11871729" cy="276999"/>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7) </a:t>
            </a:r>
            <a:r>
              <a:rPr lang="en-US" sz="1200" dirty="0">
                <a:latin typeface="Times New Roman" panose="02020603050405020304" pitchFamily="18" charset="0"/>
                <a:cs typeface="Times New Roman" panose="02020603050405020304" pitchFamily="18" charset="0"/>
              </a:rPr>
              <a:t>So, for now, what is yet to come before the mark?  What do we need to be concerned about today?  Read the rest of this presentation for that answer!  It is in </a:t>
            </a:r>
            <a:r>
              <a:rPr lang="en-US" sz="1200" b="1" dirty="0">
                <a:solidFill>
                  <a:srgbClr val="FF0000"/>
                </a:solidFill>
                <a:latin typeface="Times New Roman" panose="02020603050405020304" pitchFamily="18" charset="0"/>
                <a:cs typeface="Times New Roman" panose="02020603050405020304" pitchFamily="18" charset="0"/>
              </a:rPr>
              <a:t>II Thessalonians 2:1-12</a:t>
            </a:r>
            <a:r>
              <a:rPr lang="en-US" sz="1200" dirty="0">
                <a:latin typeface="Times New Roman" panose="02020603050405020304" pitchFamily="18" charset="0"/>
                <a:cs typeface="Times New Roman" panose="02020603050405020304" pitchFamily="18" charset="0"/>
              </a:rPr>
              <a:t>!</a:t>
            </a:r>
            <a:endParaRPr lang="en-US" sz="1200" dirty="0"/>
          </a:p>
        </p:txBody>
      </p:sp>
      <p:sp>
        <p:nvSpPr>
          <p:cNvPr id="14" name="TextBox 13">
            <a:extLst>
              <a:ext uri="{FF2B5EF4-FFF2-40B4-BE49-F238E27FC236}">
                <a16:creationId xmlns:a16="http://schemas.microsoft.com/office/drawing/2014/main" id="{22227B4B-990E-49AE-9E67-F24BFB58E8B6}"/>
              </a:ext>
            </a:extLst>
          </p:cNvPr>
          <p:cNvSpPr txBox="1"/>
          <p:nvPr/>
        </p:nvSpPr>
        <p:spPr>
          <a:xfrm>
            <a:off x="147794" y="5869058"/>
            <a:ext cx="11943715"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 When we put our faith IN Christ, we receive the faith OF Christ.  We live our daily life with HIS faith; unfortunately, no matter how strong you think your faith is, your faith can waver, etc. His faith will not.  </a:t>
            </a:r>
            <a:r>
              <a:rPr lang="en-US" sz="1200" b="1" i="1" dirty="0">
                <a:solidFill>
                  <a:srgbClr val="CC6600"/>
                </a:solidFill>
                <a:latin typeface="Times New Roman" panose="02020603050405020304" pitchFamily="18" charset="0"/>
                <a:cs typeface="Times New Roman" panose="02020603050405020304" pitchFamily="18" charset="0"/>
              </a:rPr>
              <a:t>I am crucified with Christ: nevertheless I live; yet not I, but Christ </a:t>
            </a:r>
            <a:r>
              <a:rPr lang="en-US" sz="1200" b="1" i="1" dirty="0" err="1">
                <a:solidFill>
                  <a:srgbClr val="CC6600"/>
                </a:solidFill>
                <a:latin typeface="Times New Roman" panose="02020603050405020304" pitchFamily="18" charset="0"/>
                <a:cs typeface="Times New Roman" panose="02020603050405020304" pitchFamily="18" charset="0"/>
              </a:rPr>
              <a:t>liveth</a:t>
            </a:r>
            <a:r>
              <a:rPr lang="en-US" sz="1200" b="1" i="1" dirty="0">
                <a:solidFill>
                  <a:srgbClr val="CC6600"/>
                </a:solidFill>
                <a:latin typeface="Times New Roman" panose="02020603050405020304" pitchFamily="18" charset="0"/>
                <a:cs typeface="Times New Roman" panose="02020603050405020304" pitchFamily="18" charset="0"/>
              </a:rPr>
              <a:t> in me: and the life which I now live in the flesh I live by the faith of the Son of God, who loved me, and gave himself for me. </a:t>
            </a:r>
            <a:r>
              <a:rPr lang="en-US" sz="1200" b="1" dirty="0">
                <a:solidFill>
                  <a:srgbClr val="FF3300"/>
                </a:solidFill>
                <a:latin typeface="Times New Roman" panose="02020603050405020304" pitchFamily="18" charset="0"/>
                <a:cs typeface="Times New Roman" panose="02020603050405020304" pitchFamily="18" charset="0"/>
              </a:rPr>
              <a:t>Galatians 2:20   </a:t>
            </a:r>
            <a:r>
              <a:rPr lang="en-US" sz="1200" b="1" i="1" dirty="0">
                <a:solidFill>
                  <a:srgbClr val="CC6600"/>
                </a:solidFill>
                <a:latin typeface="Times New Roman" panose="02020603050405020304" pitchFamily="18" charset="0"/>
                <a:cs typeface="Times New Roman" panose="02020603050405020304" pitchFamily="18" charset="0"/>
              </a:rPr>
              <a:t>Knowing that a man is not justified by the works of the law, but by the faith of Jesus Christ, even we have believed in Jesus Christ, that we might be justified by the faith of Christ, and not by the works of the law: for by the works of the law shall no flesh be justified.  </a:t>
            </a:r>
            <a:r>
              <a:rPr lang="en-US" sz="1200" b="1" dirty="0">
                <a:solidFill>
                  <a:srgbClr val="FF3300"/>
                </a:solidFill>
                <a:latin typeface="Times New Roman" panose="02020603050405020304" pitchFamily="18" charset="0"/>
                <a:cs typeface="Times New Roman" panose="02020603050405020304" pitchFamily="18" charset="0"/>
              </a:rPr>
              <a:t>Gal 2:16</a:t>
            </a:r>
          </a:p>
        </p:txBody>
      </p:sp>
      <p:sp>
        <p:nvSpPr>
          <p:cNvPr id="4" name="TextBox 3">
            <a:extLst>
              <a:ext uri="{FF2B5EF4-FFF2-40B4-BE49-F238E27FC236}">
                <a16:creationId xmlns:a16="http://schemas.microsoft.com/office/drawing/2014/main" id="{75AA738B-D128-4122-B182-32824172CCBA}"/>
              </a:ext>
            </a:extLst>
          </p:cNvPr>
          <p:cNvSpPr txBox="1"/>
          <p:nvPr/>
        </p:nvSpPr>
        <p:spPr>
          <a:xfrm>
            <a:off x="147794" y="3713263"/>
            <a:ext cx="889986"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Rapture</a:t>
            </a:r>
          </a:p>
        </p:txBody>
      </p:sp>
      <p:sp>
        <p:nvSpPr>
          <p:cNvPr id="11" name="TextBox 10">
            <a:extLst>
              <a:ext uri="{FF2B5EF4-FFF2-40B4-BE49-F238E27FC236}">
                <a16:creationId xmlns:a16="http://schemas.microsoft.com/office/drawing/2014/main" id="{5C04F20E-885B-4D27-A696-55983055CCC4}"/>
              </a:ext>
            </a:extLst>
          </p:cNvPr>
          <p:cNvSpPr txBox="1"/>
          <p:nvPr/>
        </p:nvSpPr>
        <p:spPr>
          <a:xfrm>
            <a:off x="147794" y="3731019"/>
            <a:ext cx="11943715"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 This is the common term used for when the ‘saved’ – the ‘church of God’ - will be taken up and off this earth to meet Christ in the clouds.  This is not when Christ returns to the earth – that is the second coming. This event takes place when the Gentiles are ‘through’ with hearing about the goodness of God, KJV and Paul! This is all described in </a:t>
            </a:r>
            <a:r>
              <a:rPr lang="en-US" sz="1200" b="1" dirty="0">
                <a:solidFill>
                  <a:srgbClr val="FF0000"/>
                </a:solidFill>
                <a:latin typeface="Times New Roman" panose="02020603050405020304" pitchFamily="18" charset="0"/>
                <a:cs typeface="Times New Roman" panose="02020603050405020304" pitchFamily="18" charset="0"/>
              </a:rPr>
              <a:t>II Thessalonians 4:13-18 </a:t>
            </a:r>
            <a:r>
              <a:rPr lang="en-US" sz="1200" dirty="0">
                <a:latin typeface="Times New Roman" panose="02020603050405020304" pitchFamily="18" charset="0"/>
                <a:cs typeface="Times New Roman" panose="02020603050405020304" pitchFamily="18" charset="0"/>
              </a:rPr>
              <a:t>and </a:t>
            </a:r>
            <a:r>
              <a:rPr lang="en-US" sz="1200" b="1" dirty="0">
                <a:solidFill>
                  <a:srgbClr val="FF0000"/>
                </a:solidFill>
                <a:latin typeface="Times New Roman" panose="02020603050405020304" pitchFamily="18" charset="0"/>
                <a:cs typeface="Times New Roman" panose="02020603050405020304" pitchFamily="18" charset="0"/>
              </a:rPr>
              <a:t>Romans 11:22. </a:t>
            </a:r>
            <a:r>
              <a:rPr lang="en-US" sz="1200" dirty="0">
                <a:latin typeface="Times New Roman" panose="02020603050405020304" pitchFamily="18" charset="0"/>
                <a:cs typeface="Times New Roman" panose="02020603050405020304" pitchFamily="18" charset="0"/>
              </a:rPr>
              <a:t>This event triggers the beginning of the tribulation. The only way to be part of this cutting off is to be ‘saved’/‘quickened,’ according to Paul’s gospel, (not ‘born-again’)</a:t>
            </a:r>
          </a:p>
        </p:txBody>
      </p:sp>
    </p:spTree>
    <p:extLst>
      <p:ext uri="{BB962C8B-B14F-4D97-AF65-F5344CB8AC3E}">
        <p14:creationId xmlns:p14="http://schemas.microsoft.com/office/powerpoint/2010/main" val="371894240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25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up)">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1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up)">
                                      <p:cBhvr>
                                        <p:cTn id="28" dur="10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up)">
                                      <p:cBhvr>
                                        <p:cTn id="33" dur="10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up)">
                                      <p:cBhvr>
                                        <p:cTn id="38" dur="10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10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up)">
                                      <p:cBhvr>
                                        <p:cTn id="48" dur="100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p:cTn id="53" dur="1000" fill="hold"/>
                                        <p:tgtEl>
                                          <p:spTgt spid="4"/>
                                        </p:tgtEl>
                                        <p:attrNameLst>
                                          <p:attrName>ppt_w</p:attrName>
                                        </p:attrNameLst>
                                      </p:cBhvr>
                                      <p:tavLst>
                                        <p:tav tm="0">
                                          <p:val>
                                            <p:fltVal val="0"/>
                                          </p:val>
                                        </p:tav>
                                        <p:tav tm="100000">
                                          <p:val>
                                            <p:strVal val="#ppt_w"/>
                                          </p:val>
                                        </p:tav>
                                      </p:tavLst>
                                    </p:anim>
                                    <p:anim calcmode="lin" valueType="num">
                                      <p:cBhvr>
                                        <p:cTn id="54" dur="1000" fill="hold"/>
                                        <p:tgtEl>
                                          <p:spTgt spid="4"/>
                                        </p:tgtEl>
                                        <p:attrNameLst>
                                          <p:attrName>ppt_h</p:attrName>
                                        </p:attrNameLst>
                                      </p:cBhvr>
                                      <p:tavLst>
                                        <p:tav tm="0">
                                          <p:val>
                                            <p:fltVal val="0"/>
                                          </p:val>
                                        </p:tav>
                                        <p:tav tm="100000">
                                          <p:val>
                                            <p:strVal val="#ppt_h"/>
                                          </p:val>
                                        </p:tav>
                                      </p:tavLst>
                                    </p:anim>
                                    <p:animEffect transition="in" filter="fade">
                                      <p:cBhvr>
                                        <p:cTn id="55" dur="1000"/>
                                        <p:tgtEl>
                                          <p:spTgt spid="4"/>
                                        </p:tgtEl>
                                      </p:cBhvr>
                                    </p:animEffect>
                                  </p:childTnLst>
                                </p:cTn>
                              </p:par>
                            </p:childTnLst>
                          </p:cTn>
                        </p:par>
                        <p:par>
                          <p:cTn id="56" fill="hold">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25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anim calcmode="lin" valueType="num">
                                      <p:cBhvr>
                                        <p:cTn id="64" dur="1000" fill="hold"/>
                                        <p:tgtEl>
                                          <p:spTgt spid="7"/>
                                        </p:tgtEl>
                                        <p:attrNameLst>
                                          <p:attrName>ppt_w</p:attrName>
                                        </p:attrNameLst>
                                      </p:cBhvr>
                                      <p:tavLst>
                                        <p:tav tm="0">
                                          <p:val>
                                            <p:fltVal val="0"/>
                                          </p:val>
                                        </p:tav>
                                        <p:tav tm="100000">
                                          <p:val>
                                            <p:strVal val="#ppt_w"/>
                                          </p:val>
                                        </p:tav>
                                      </p:tavLst>
                                    </p:anim>
                                    <p:anim calcmode="lin" valueType="num">
                                      <p:cBhvr>
                                        <p:cTn id="65" dur="1000" fill="hold"/>
                                        <p:tgtEl>
                                          <p:spTgt spid="7"/>
                                        </p:tgtEl>
                                        <p:attrNameLst>
                                          <p:attrName>ppt_h</p:attrName>
                                        </p:attrNameLst>
                                      </p:cBhvr>
                                      <p:tavLst>
                                        <p:tav tm="0">
                                          <p:val>
                                            <p:fltVal val="0"/>
                                          </p:val>
                                        </p:tav>
                                        <p:tav tm="100000">
                                          <p:val>
                                            <p:strVal val="#ppt_h"/>
                                          </p:val>
                                        </p:tav>
                                      </p:tavLst>
                                    </p:anim>
                                    <p:animEffect transition="in" filter="fade">
                                      <p:cBhvr>
                                        <p:cTn id="66" dur="1000"/>
                                        <p:tgtEl>
                                          <p:spTgt spid="7"/>
                                        </p:tgtEl>
                                      </p:cBhvr>
                                    </p:animEffect>
                                  </p:childTnLst>
                                </p:cTn>
                              </p:par>
                            </p:childTnLst>
                          </p:cTn>
                        </p:par>
                        <p:par>
                          <p:cTn id="67" fill="hold">
                            <p:stCondLst>
                              <p:cond delay="1000"/>
                            </p:stCondLst>
                            <p:childTnLst>
                              <p:par>
                                <p:cTn id="68" presetID="10" presetClass="entr" presetSubtype="0" fill="hold" grpId="0" nodeType="after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fade">
                                      <p:cBhvr>
                                        <p:cTn id="70" dur="1250"/>
                                        <p:tgtEl>
                                          <p:spTgt spid="10"/>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6"/>
                                        </p:tgtEl>
                                        <p:attrNameLst>
                                          <p:attrName>style.visibility</p:attrName>
                                        </p:attrNameLst>
                                      </p:cBhvr>
                                      <p:to>
                                        <p:strVal val="visible"/>
                                      </p:to>
                                    </p:set>
                                    <p:anim calcmode="lin" valueType="num">
                                      <p:cBhvr>
                                        <p:cTn id="75" dur="1000" fill="hold"/>
                                        <p:tgtEl>
                                          <p:spTgt spid="6"/>
                                        </p:tgtEl>
                                        <p:attrNameLst>
                                          <p:attrName>ppt_w</p:attrName>
                                        </p:attrNameLst>
                                      </p:cBhvr>
                                      <p:tavLst>
                                        <p:tav tm="0">
                                          <p:val>
                                            <p:fltVal val="0"/>
                                          </p:val>
                                        </p:tav>
                                        <p:tav tm="100000">
                                          <p:val>
                                            <p:strVal val="#ppt_w"/>
                                          </p:val>
                                        </p:tav>
                                      </p:tavLst>
                                    </p:anim>
                                    <p:anim calcmode="lin" valueType="num">
                                      <p:cBhvr>
                                        <p:cTn id="76" dur="1000" fill="hold"/>
                                        <p:tgtEl>
                                          <p:spTgt spid="6"/>
                                        </p:tgtEl>
                                        <p:attrNameLst>
                                          <p:attrName>ppt_h</p:attrName>
                                        </p:attrNameLst>
                                      </p:cBhvr>
                                      <p:tavLst>
                                        <p:tav tm="0">
                                          <p:val>
                                            <p:fltVal val="0"/>
                                          </p:val>
                                        </p:tav>
                                        <p:tav tm="100000">
                                          <p:val>
                                            <p:strVal val="#ppt_h"/>
                                          </p:val>
                                        </p:tav>
                                      </p:tavLst>
                                    </p:anim>
                                    <p:animEffect transition="in" filter="fade">
                                      <p:cBhvr>
                                        <p:cTn id="77" dur="1000"/>
                                        <p:tgtEl>
                                          <p:spTgt spid="6"/>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fade">
                                      <p:cBhvr>
                                        <p:cTn id="81" dur="1250"/>
                                        <p:tgtEl>
                                          <p:spTgt spid="12"/>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5"/>
                                        </p:tgtEl>
                                        <p:attrNameLst>
                                          <p:attrName>style.visibility</p:attrName>
                                        </p:attrNameLst>
                                      </p:cBhvr>
                                      <p:to>
                                        <p:strVal val="visible"/>
                                      </p:to>
                                    </p:set>
                                    <p:anim calcmode="lin" valueType="num">
                                      <p:cBhvr>
                                        <p:cTn id="86" dur="1000" fill="hold"/>
                                        <p:tgtEl>
                                          <p:spTgt spid="5"/>
                                        </p:tgtEl>
                                        <p:attrNameLst>
                                          <p:attrName>ppt_w</p:attrName>
                                        </p:attrNameLst>
                                      </p:cBhvr>
                                      <p:tavLst>
                                        <p:tav tm="0">
                                          <p:val>
                                            <p:fltVal val="0"/>
                                          </p:val>
                                        </p:tav>
                                        <p:tav tm="100000">
                                          <p:val>
                                            <p:strVal val="#ppt_w"/>
                                          </p:val>
                                        </p:tav>
                                      </p:tavLst>
                                    </p:anim>
                                    <p:anim calcmode="lin" valueType="num">
                                      <p:cBhvr>
                                        <p:cTn id="87" dur="1000" fill="hold"/>
                                        <p:tgtEl>
                                          <p:spTgt spid="5"/>
                                        </p:tgtEl>
                                        <p:attrNameLst>
                                          <p:attrName>ppt_h</p:attrName>
                                        </p:attrNameLst>
                                      </p:cBhvr>
                                      <p:tavLst>
                                        <p:tav tm="0">
                                          <p:val>
                                            <p:fltVal val="0"/>
                                          </p:val>
                                        </p:tav>
                                        <p:tav tm="100000">
                                          <p:val>
                                            <p:strVal val="#ppt_h"/>
                                          </p:val>
                                        </p:tav>
                                      </p:tavLst>
                                    </p:anim>
                                    <p:animEffect transition="in" filter="fade">
                                      <p:cBhvr>
                                        <p:cTn id="88" dur="1000"/>
                                        <p:tgtEl>
                                          <p:spTgt spid="5"/>
                                        </p:tgtEl>
                                      </p:cBhvr>
                                    </p:animEffect>
                                  </p:childTnLst>
                                </p:cTn>
                              </p:par>
                            </p:childTnLst>
                          </p:cTn>
                        </p:par>
                        <p:par>
                          <p:cTn id="89" fill="hold">
                            <p:stCondLst>
                              <p:cond delay="1000"/>
                            </p:stCondLst>
                            <p:childTnLst>
                              <p:par>
                                <p:cTn id="90" presetID="10" presetClass="entr" presetSubtype="0" fill="hold" grpId="0" nodeType="afterEffect">
                                  <p:stCondLst>
                                    <p:cond delay="0"/>
                                  </p:stCondLst>
                                  <p:childTnLst>
                                    <p:set>
                                      <p:cBhvr>
                                        <p:cTn id="91" dur="1" fill="hold">
                                          <p:stCondLst>
                                            <p:cond delay="0"/>
                                          </p:stCondLst>
                                        </p:cTn>
                                        <p:tgtEl>
                                          <p:spTgt spid="14"/>
                                        </p:tgtEl>
                                        <p:attrNameLst>
                                          <p:attrName>style.visibility</p:attrName>
                                        </p:attrNameLst>
                                      </p:cBhvr>
                                      <p:to>
                                        <p:strVal val="visible"/>
                                      </p:to>
                                    </p:set>
                                    <p:animEffect transition="in" filter="fade">
                                      <p:cBhvr>
                                        <p:cTn id="92"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5" grpId="0"/>
      <p:bldP spid="6" grpId="0"/>
      <p:bldP spid="7" grpId="0"/>
      <p:bldP spid="15" grpId="0"/>
      <p:bldP spid="16" grpId="0"/>
      <p:bldP spid="17" grpId="0"/>
      <p:bldP spid="18" grpId="0"/>
      <p:bldP spid="19" grpId="0"/>
      <p:bldP spid="20" grpId="0"/>
      <p:bldP spid="21" grpId="0"/>
      <p:bldP spid="12" grpId="0"/>
      <p:bldP spid="22" grpId="0"/>
      <p:bldP spid="14" grpId="0"/>
      <p:bldP spid="4"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F48AEA5-85AC-4401-9C20-D372D1C3B9F0}"/>
              </a:ext>
            </a:extLst>
          </p:cNvPr>
          <p:cNvSpPr txBox="1"/>
          <p:nvPr/>
        </p:nvSpPr>
        <p:spPr>
          <a:xfrm>
            <a:off x="4598631" y="35512"/>
            <a:ext cx="3058291" cy="523220"/>
          </a:xfrm>
          <a:prstGeom prst="rect">
            <a:avLst/>
          </a:prstGeom>
          <a:noFill/>
          <a:ln w="28575">
            <a:solidFill>
              <a:schemeClr val="tx1"/>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Conclusion to the </a:t>
            </a:r>
          </a:p>
          <a:p>
            <a:pPr algn="ctr"/>
            <a:r>
              <a:rPr lang="en-US" sz="1400" b="1" dirty="0">
                <a:latin typeface="Times New Roman" panose="02020603050405020304" pitchFamily="18" charset="0"/>
                <a:cs typeface="Times New Roman" panose="02020603050405020304" pitchFamily="18" charset="0"/>
              </a:rPr>
              <a:t>Confusion of the Delusion Conclusion</a:t>
            </a:r>
          </a:p>
        </p:txBody>
      </p:sp>
      <p:sp>
        <p:nvSpPr>
          <p:cNvPr id="4" name="TextBox 3">
            <a:extLst>
              <a:ext uri="{FF2B5EF4-FFF2-40B4-BE49-F238E27FC236}">
                <a16:creationId xmlns:a16="http://schemas.microsoft.com/office/drawing/2014/main" id="{CAB7982C-3FBD-4CEB-B5C1-844885C94FE6}"/>
              </a:ext>
            </a:extLst>
          </p:cNvPr>
          <p:cNvSpPr txBox="1"/>
          <p:nvPr/>
        </p:nvSpPr>
        <p:spPr>
          <a:xfrm>
            <a:off x="78772" y="708918"/>
            <a:ext cx="6055328" cy="6186309"/>
          </a:xfrm>
          <a:prstGeom prst="rect">
            <a:avLst/>
          </a:prstGeom>
          <a:noFill/>
        </p:spPr>
        <p:txBody>
          <a:bodyPr wrap="square" rtlCol="0">
            <a:spAutoFit/>
          </a:bodyPr>
          <a:lstStyle/>
          <a:p>
            <a:pPr algn="ctr"/>
            <a:r>
              <a:rPr lang="en-US" b="1" dirty="0">
                <a:solidFill>
                  <a:srgbClr val="FF3300"/>
                </a:solidFill>
                <a:latin typeface="Times New Roman" panose="02020603050405020304" pitchFamily="18" charset="0"/>
                <a:cs typeface="Times New Roman" panose="02020603050405020304" pitchFamily="18" charset="0"/>
              </a:rPr>
              <a:t>1</a:t>
            </a:r>
            <a:endParaRPr lang="en-US"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 Now we beseech you, brethren, </a:t>
            </a:r>
          </a:p>
          <a:p>
            <a:pPr algn="ctr"/>
            <a:r>
              <a:rPr lang="en-US" b="1" i="1" dirty="0">
                <a:solidFill>
                  <a:srgbClr val="CC6600"/>
                </a:solidFill>
                <a:latin typeface="Times New Roman" panose="02020603050405020304" pitchFamily="18" charset="0"/>
                <a:cs typeface="Times New Roman" panose="02020603050405020304" pitchFamily="18" charset="0"/>
              </a:rPr>
              <a:t>by the coming of our Lord Jesus Christ, </a:t>
            </a:r>
          </a:p>
          <a:p>
            <a:pPr algn="ctr"/>
            <a:r>
              <a:rPr lang="en-US" b="1" i="1" dirty="0">
                <a:solidFill>
                  <a:srgbClr val="CC6600"/>
                </a:solidFill>
                <a:latin typeface="Times New Roman" panose="02020603050405020304" pitchFamily="18" charset="0"/>
                <a:cs typeface="Times New Roman" panose="02020603050405020304" pitchFamily="18" charset="0"/>
              </a:rPr>
              <a:t>and by our gathering together unto him, </a:t>
            </a:r>
          </a:p>
          <a:p>
            <a:pPr algn="ctr"/>
            <a:r>
              <a:rPr lang="en-US" b="1" dirty="0">
                <a:solidFill>
                  <a:srgbClr val="FF3300"/>
                </a:solidFill>
                <a:latin typeface="Times New Roman" panose="02020603050405020304" pitchFamily="18" charset="0"/>
                <a:cs typeface="Times New Roman" panose="02020603050405020304" pitchFamily="18" charset="0"/>
              </a:rPr>
              <a:t>2</a:t>
            </a:r>
          </a:p>
          <a:p>
            <a:pPr algn="ctr"/>
            <a:r>
              <a:rPr lang="en-US" b="1" i="1" dirty="0">
                <a:solidFill>
                  <a:srgbClr val="CC6600"/>
                </a:solidFill>
                <a:latin typeface="Times New Roman" panose="02020603050405020304" pitchFamily="18" charset="0"/>
                <a:cs typeface="Times New Roman" panose="02020603050405020304" pitchFamily="18" charset="0"/>
              </a:rPr>
              <a:t>That ye be not soon shaken in mind, or be troubled, </a:t>
            </a:r>
          </a:p>
          <a:p>
            <a:pPr algn="ctr"/>
            <a:r>
              <a:rPr lang="en-US" b="1" i="1" dirty="0">
                <a:solidFill>
                  <a:srgbClr val="CC6600"/>
                </a:solidFill>
                <a:latin typeface="Times New Roman" panose="02020603050405020304" pitchFamily="18" charset="0"/>
                <a:cs typeface="Times New Roman" panose="02020603050405020304" pitchFamily="18" charset="0"/>
              </a:rPr>
              <a:t>neither by spirit, nor by word, nor by letter as from us, </a:t>
            </a:r>
          </a:p>
          <a:p>
            <a:pPr algn="ctr"/>
            <a:r>
              <a:rPr lang="en-US" b="1" i="1" dirty="0">
                <a:solidFill>
                  <a:srgbClr val="CC6600"/>
                </a:solidFill>
                <a:latin typeface="Times New Roman" panose="02020603050405020304" pitchFamily="18" charset="0"/>
                <a:cs typeface="Times New Roman" panose="02020603050405020304" pitchFamily="18" charset="0"/>
              </a:rPr>
              <a:t>as that the day of Christ is at hand. </a:t>
            </a:r>
            <a:endParaRPr lang="en-US" b="1" dirty="0">
              <a:solidFill>
                <a:srgbClr val="FF3300"/>
              </a:solidFill>
              <a:latin typeface="Times New Roman" panose="02020603050405020304" pitchFamily="18" charset="0"/>
              <a:cs typeface="Times New Roman" panose="02020603050405020304" pitchFamily="18" charset="0"/>
            </a:endParaRPr>
          </a:p>
          <a:p>
            <a:pPr algn="ctr"/>
            <a:r>
              <a:rPr lang="en-US" b="1" dirty="0">
                <a:solidFill>
                  <a:srgbClr val="FF3300"/>
                </a:solidFill>
                <a:latin typeface="Times New Roman" panose="02020603050405020304" pitchFamily="18" charset="0"/>
                <a:cs typeface="Times New Roman" panose="02020603050405020304" pitchFamily="18" charset="0"/>
              </a:rPr>
              <a:t>3</a:t>
            </a:r>
            <a:endParaRPr lang="en-US"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Let no man deceive you by any means: </a:t>
            </a:r>
          </a:p>
          <a:p>
            <a:pPr algn="ctr"/>
            <a:r>
              <a:rPr lang="en-US" b="1" i="1" dirty="0">
                <a:solidFill>
                  <a:srgbClr val="CC6600"/>
                </a:solidFill>
                <a:latin typeface="Times New Roman" panose="02020603050405020304" pitchFamily="18" charset="0"/>
                <a:cs typeface="Times New Roman" panose="02020603050405020304" pitchFamily="18" charset="0"/>
              </a:rPr>
              <a:t>for that day shall not come, </a:t>
            </a:r>
          </a:p>
          <a:p>
            <a:pPr algn="ctr"/>
            <a:r>
              <a:rPr lang="en-US" b="1" i="1" dirty="0">
                <a:solidFill>
                  <a:srgbClr val="CC6600"/>
                </a:solidFill>
                <a:latin typeface="Times New Roman" panose="02020603050405020304" pitchFamily="18" charset="0"/>
                <a:cs typeface="Times New Roman" panose="02020603050405020304" pitchFamily="18" charset="0"/>
              </a:rPr>
              <a:t>except there come a falling away first, </a:t>
            </a:r>
          </a:p>
          <a:p>
            <a:pPr algn="ctr"/>
            <a:r>
              <a:rPr lang="en-US" b="1" i="1" dirty="0">
                <a:solidFill>
                  <a:srgbClr val="CC6600"/>
                </a:solidFill>
                <a:latin typeface="Times New Roman" panose="02020603050405020304" pitchFamily="18" charset="0"/>
                <a:cs typeface="Times New Roman" panose="02020603050405020304" pitchFamily="18" charset="0"/>
              </a:rPr>
              <a:t>and that man of sin be revealed, the son of perdition; </a:t>
            </a:r>
            <a:endParaRPr lang="en-US" b="1" dirty="0">
              <a:solidFill>
                <a:srgbClr val="FF3300"/>
              </a:solidFill>
              <a:latin typeface="Times New Roman" panose="02020603050405020304" pitchFamily="18" charset="0"/>
              <a:cs typeface="Times New Roman" panose="02020603050405020304" pitchFamily="18" charset="0"/>
            </a:endParaRPr>
          </a:p>
          <a:p>
            <a:pPr algn="ctr"/>
            <a:r>
              <a:rPr lang="en-US" b="1" dirty="0">
                <a:solidFill>
                  <a:srgbClr val="FF3300"/>
                </a:solidFill>
                <a:latin typeface="Times New Roman" panose="02020603050405020304" pitchFamily="18" charset="0"/>
                <a:cs typeface="Times New Roman" panose="02020603050405020304" pitchFamily="18" charset="0"/>
              </a:rPr>
              <a:t>4</a:t>
            </a:r>
            <a:endParaRPr lang="en-US"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Who opposeth and exalteth himself </a:t>
            </a:r>
          </a:p>
          <a:p>
            <a:pPr algn="ctr"/>
            <a:r>
              <a:rPr lang="en-US" b="1" i="1" dirty="0">
                <a:solidFill>
                  <a:srgbClr val="CC6600"/>
                </a:solidFill>
                <a:latin typeface="Times New Roman" panose="02020603050405020304" pitchFamily="18" charset="0"/>
                <a:cs typeface="Times New Roman" panose="02020603050405020304" pitchFamily="18" charset="0"/>
              </a:rPr>
              <a:t>above all that is called God, </a:t>
            </a:r>
          </a:p>
          <a:p>
            <a:pPr algn="ctr"/>
            <a:r>
              <a:rPr lang="en-US" b="1" i="1" dirty="0">
                <a:solidFill>
                  <a:srgbClr val="CC6600"/>
                </a:solidFill>
                <a:latin typeface="Times New Roman" panose="02020603050405020304" pitchFamily="18" charset="0"/>
                <a:cs typeface="Times New Roman" panose="02020603050405020304" pitchFamily="18" charset="0"/>
              </a:rPr>
              <a:t>or that is worshipped;</a:t>
            </a:r>
          </a:p>
          <a:p>
            <a:pPr algn="ctr"/>
            <a:r>
              <a:rPr lang="en-US" b="1" i="1" dirty="0">
                <a:solidFill>
                  <a:srgbClr val="CC6600"/>
                </a:solidFill>
                <a:latin typeface="Times New Roman" panose="02020603050405020304" pitchFamily="18" charset="0"/>
                <a:cs typeface="Times New Roman" panose="02020603050405020304" pitchFamily="18" charset="0"/>
              </a:rPr>
              <a:t> so that he as God sitteth in the temple of God,</a:t>
            </a:r>
          </a:p>
          <a:p>
            <a:pPr algn="ctr"/>
            <a:r>
              <a:rPr lang="en-US" b="1" i="1" dirty="0">
                <a:solidFill>
                  <a:srgbClr val="CC6600"/>
                </a:solidFill>
                <a:latin typeface="Times New Roman" panose="02020603050405020304" pitchFamily="18" charset="0"/>
                <a:cs typeface="Times New Roman" panose="02020603050405020304" pitchFamily="18" charset="0"/>
              </a:rPr>
              <a:t>shewing himself that he is God. </a:t>
            </a:r>
            <a:endParaRPr lang="en-US" b="1" dirty="0">
              <a:solidFill>
                <a:srgbClr val="FF3300"/>
              </a:solidFill>
              <a:latin typeface="Times New Roman" panose="02020603050405020304" pitchFamily="18" charset="0"/>
              <a:cs typeface="Times New Roman" panose="02020603050405020304" pitchFamily="18" charset="0"/>
            </a:endParaRPr>
          </a:p>
          <a:p>
            <a:pPr algn="ctr"/>
            <a:r>
              <a:rPr lang="en-US" b="1" dirty="0">
                <a:solidFill>
                  <a:srgbClr val="FF3300"/>
                </a:solidFill>
                <a:latin typeface="Times New Roman" panose="02020603050405020304" pitchFamily="18" charset="0"/>
                <a:cs typeface="Times New Roman" panose="02020603050405020304" pitchFamily="18" charset="0"/>
              </a:rPr>
              <a:t>5</a:t>
            </a:r>
            <a:endParaRPr lang="en-US"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Remember ye not, that, when I was yet with you,</a:t>
            </a:r>
          </a:p>
          <a:p>
            <a:pPr algn="ctr"/>
            <a:r>
              <a:rPr lang="en-US" b="1" i="1" dirty="0">
                <a:solidFill>
                  <a:srgbClr val="CC6600"/>
                </a:solidFill>
                <a:latin typeface="Times New Roman" panose="02020603050405020304" pitchFamily="18" charset="0"/>
                <a:cs typeface="Times New Roman" panose="02020603050405020304" pitchFamily="18" charset="0"/>
              </a:rPr>
              <a:t>I told you these things? </a:t>
            </a:r>
          </a:p>
        </p:txBody>
      </p:sp>
      <p:sp>
        <p:nvSpPr>
          <p:cNvPr id="7" name="TextBox 6">
            <a:extLst>
              <a:ext uri="{FF2B5EF4-FFF2-40B4-BE49-F238E27FC236}">
                <a16:creationId xmlns:a16="http://schemas.microsoft.com/office/drawing/2014/main" id="{02E65C66-C361-4306-A353-400795421549}"/>
              </a:ext>
            </a:extLst>
          </p:cNvPr>
          <p:cNvSpPr txBox="1"/>
          <p:nvPr/>
        </p:nvSpPr>
        <p:spPr>
          <a:xfrm>
            <a:off x="1848868" y="302359"/>
            <a:ext cx="2584235" cy="369332"/>
          </a:xfrm>
          <a:prstGeom prst="rect">
            <a:avLst/>
          </a:prstGeom>
          <a:noFill/>
        </p:spPr>
        <p:txBody>
          <a:bodyPr wrap="square" rtlCol="0">
            <a:spAutoFit/>
          </a:bodyPr>
          <a:lstStyle/>
          <a:p>
            <a:r>
              <a:rPr lang="en-US" b="1" dirty="0">
                <a:solidFill>
                  <a:srgbClr val="FF0000"/>
                </a:solidFill>
                <a:latin typeface="Times New Roman" panose="02020603050405020304" pitchFamily="18" charset="0"/>
                <a:cs typeface="Times New Roman" panose="02020603050405020304" pitchFamily="18" charset="0"/>
              </a:rPr>
              <a:t>II Thessalonians 2:1-6</a:t>
            </a:r>
          </a:p>
        </p:txBody>
      </p:sp>
      <p:sp>
        <p:nvSpPr>
          <p:cNvPr id="5" name="Rectangle 4">
            <a:extLst>
              <a:ext uri="{FF2B5EF4-FFF2-40B4-BE49-F238E27FC236}">
                <a16:creationId xmlns:a16="http://schemas.microsoft.com/office/drawing/2014/main" id="{CECD2535-E84F-4C35-A5BC-F98FE6538172}"/>
              </a:ext>
            </a:extLst>
          </p:cNvPr>
          <p:cNvSpPr/>
          <p:nvPr/>
        </p:nvSpPr>
        <p:spPr>
          <a:xfrm>
            <a:off x="2432482" y="1056442"/>
            <a:ext cx="834501" cy="221941"/>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45F8B11C-D54F-4FC0-A629-10C91A28627D}"/>
              </a:ext>
            </a:extLst>
          </p:cNvPr>
          <p:cNvSpPr/>
          <p:nvPr/>
        </p:nvSpPr>
        <p:spPr>
          <a:xfrm>
            <a:off x="1848868" y="1308778"/>
            <a:ext cx="3131505" cy="26633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59D160C1-1CA5-4D49-B500-E98176283836}"/>
              </a:ext>
            </a:extLst>
          </p:cNvPr>
          <p:cNvSpPr/>
          <p:nvPr/>
        </p:nvSpPr>
        <p:spPr>
          <a:xfrm>
            <a:off x="1837677" y="1600072"/>
            <a:ext cx="2237173" cy="29290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DF554C04-FB50-4641-B135-C8789EC9CDFC}"/>
              </a:ext>
            </a:extLst>
          </p:cNvPr>
          <p:cNvSpPr/>
          <p:nvPr/>
        </p:nvSpPr>
        <p:spPr>
          <a:xfrm>
            <a:off x="4074850" y="1600072"/>
            <a:ext cx="523782" cy="29290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C3D62F5-AEA4-44AD-A823-65F311A180C4}"/>
              </a:ext>
            </a:extLst>
          </p:cNvPr>
          <p:cNvSpPr/>
          <p:nvPr/>
        </p:nvSpPr>
        <p:spPr>
          <a:xfrm>
            <a:off x="1402672" y="2725445"/>
            <a:ext cx="310718" cy="204186"/>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92FAA08A-C8FE-4F0D-BD9E-172B03C98270}"/>
              </a:ext>
            </a:extLst>
          </p:cNvPr>
          <p:cNvSpPr/>
          <p:nvPr/>
        </p:nvSpPr>
        <p:spPr>
          <a:xfrm>
            <a:off x="2126512" y="2702323"/>
            <a:ext cx="1610987" cy="221632"/>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3FBAB84B-145B-45F8-A075-C05C268473B1}"/>
              </a:ext>
            </a:extLst>
          </p:cNvPr>
          <p:cNvSpPr/>
          <p:nvPr/>
        </p:nvSpPr>
        <p:spPr>
          <a:xfrm>
            <a:off x="2077374" y="3508435"/>
            <a:ext cx="887767" cy="26633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AB86D014-7410-4856-A7DA-B441C72E06DD}"/>
              </a:ext>
            </a:extLst>
          </p:cNvPr>
          <p:cNvSpPr/>
          <p:nvPr/>
        </p:nvSpPr>
        <p:spPr>
          <a:xfrm>
            <a:off x="3195961" y="3755253"/>
            <a:ext cx="1784412" cy="292963"/>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32105BE1-65CF-47F2-B591-1F5D67CF6D07}"/>
              </a:ext>
            </a:extLst>
          </p:cNvPr>
          <p:cNvSpPr/>
          <p:nvPr/>
        </p:nvSpPr>
        <p:spPr>
          <a:xfrm>
            <a:off x="1402672" y="4078611"/>
            <a:ext cx="2237173" cy="275208"/>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E08648F6-CCBD-498F-A2F9-89AFD4DE852B}"/>
              </a:ext>
            </a:extLst>
          </p:cNvPr>
          <p:cNvSpPr/>
          <p:nvPr/>
        </p:nvSpPr>
        <p:spPr>
          <a:xfrm>
            <a:off x="3997842" y="4078610"/>
            <a:ext cx="1657234" cy="282292"/>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164246A1-EDAA-434E-809A-5C2E0B18336B}"/>
              </a:ext>
            </a:extLst>
          </p:cNvPr>
          <p:cNvSpPr/>
          <p:nvPr/>
        </p:nvSpPr>
        <p:spPr>
          <a:xfrm>
            <a:off x="719091" y="4604000"/>
            <a:ext cx="4829453" cy="140643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BADAE1A7-A1B2-4675-9954-A136C463EC8F}"/>
              </a:ext>
            </a:extLst>
          </p:cNvPr>
          <p:cNvSpPr/>
          <p:nvPr/>
        </p:nvSpPr>
        <p:spPr>
          <a:xfrm>
            <a:off x="4032318" y="4634394"/>
            <a:ext cx="790113" cy="23969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75C87579-F22D-4143-8FB1-E9CAF34272CB}"/>
              </a:ext>
            </a:extLst>
          </p:cNvPr>
          <p:cNvSpPr/>
          <p:nvPr/>
        </p:nvSpPr>
        <p:spPr>
          <a:xfrm>
            <a:off x="1535837" y="5717217"/>
            <a:ext cx="1660124" cy="248576"/>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06DBB2D2-4BA5-40C7-850F-048066297736}"/>
              </a:ext>
            </a:extLst>
          </p:cNvPr>
          <p:cNvSpPr txBox="1"/>
          <p:nvPr/>
        </p:nvSpPr>
        <p:spPr>
          <a:xfrm>
            <a:off x="5900361" y="652361"/>
            <a:ext cx="6203120" cy="461665"/>
          </a:xfrm>
          <a:prstGeom prst="rect">
            <a:avLst/>
          </a:prstGeom>
          <a:noFill/>
          <a:ln>
            <a:noFill/>
          </a:ln>
        </p:spPr>
        <p:txBody>
          <a:bodyPr wrap="square" rtlCol="0">
            <a:spAutoFit/>
          </a:bodyPr>
          <a:lstStyle/>
          <a:p>
            <a:r>
              <a:rPr lang="en-US" sz="1200" dirty="0">
                <a:solidFill>
                  <a:srgbClr val="1C1C1C"/>
                </a:solidFill>
                <a:effectLst/>
                <a:latin typeface="Times New Roman" panose="02020603050405020304" pitchFamily="18" charset="0"/>
                <a:cs typeface="Times New Roman" panose="02020603050405020304" pitchFamily="18" charset="0"/>
              </a:rPr>
              <a:t>‘</a:t>
            </a:r>
            <a:r>
              <a:rPr lang="en-US" sz="1200" b="1" dirty="0">
                <a:solidFill>
                  <a:srgbClr val="1C1C1C"/>
                </a:solidFill>
                <a:effectLst/>
                <a:latin typeface="Times New Roman" panose="02020603050405020304" pitchFamily="18" charset="0"/>
                <a:cs typeface="Times New Roman" panose="02020603050405020304" pitchFamily="18" charset="0"/>
              </a:rPr>
              <a:t>beseech</a:t>
            </a:r>
            <a:r>
              <a:rPr lang="en-US" sz="1200" dirty="0">
                <a:solidFill>
                  <a:srgbClr val="1C1C1C"/>
                </a:solidFill>
                <a:effectLst/>
                <a:latin typeface="Times New Roman" panose="02020603050405020304" pitchFamily="18" charset="0"/>
                <a:cs typeface="Times New Roman" panose="02020603050405020304" pitchFamily="18" charset="0"/>
              </a:rPr>
              <a:t>’ - To entreat – </a:t>
            </a:r>
            <a:r>
              <a:rPr lang="en-US" sz="1100" dirty="0">
                <a:solidFill>
                  <a:srgbClr val="1C1C1C"/>
                </a:solidFill>
                <a:effectLst/>
                <a:latin typeface="Times New Roman" panose="02020603050405020304" pitchFamily="18" charset="0"/>
                <a:cs typeface="Times New Roman" panose="02020603050405020304" pitchFamily="18" charset="0"/>
              </a:rPr>
              <a:t>(</a:t>
            </a:r>
            <a:r>
              <a:rPr lang="en-US" sz="1100" b="0" i="0" dirty="0">
                <a:solidFill>
                  <a:srgbClr val="1C1C1C"/>
                </a:solidFill>
                <a:effectLst/>
                <a:latin typeface="Times New Roman" panose="02020603050405020304" pitchFamily="18" charset="0"/>
                <a:cs typeface="Times New Roman" panose="02020603050405020304" pitchFamily="18" charset="0"/>
              </a:rPr>
              <a:t>To make an earnest petition or request </a:t>
            </a:r>
            <a:r>
              <a:rPr lang="en-US" sz="1100" dirty="0">
                <a:solidFill>
                  <a:srgbClr val="1C1C1C"/>
                </a:solidFill>
                <a:effectLst/>
                <a:latin typeface="Times New Roman" panose="02020603050405020304" pitchFamily="18" charset="0"/>
                <a:cs typeface="Times New Roman" panose="02020603050405020304" pitchFamily="18" charset="0"/>
              </a:rPr>
              <a:t>to supplicate)</a:t>
            </a:r>
            <a:r>
              <a:rPr lang="en-US" sz="1200" dirty="0">
                <a:solidFill>
                  <a:srgbClr val="1C1C1C"/>
                </a:solidFill>
                <a:effectLst/>
                <a:latin typeface="Times New Roman" panose="02020603050405020304" pitchFamily="18" charset="0"/>
                <a:cs typeface="Times New Roman" panose="02020603050405020304" pitchFamily="18" charset="0"/>
              </a:rPr>
              <a:t> to implore; to ask or pray with urgency;  </a:t>
            </a:r>
            <a:r>
              <a:rPr lang="en-US" sz="1200" b="0" i="1" dirty="0">
                <a:solidFill>
                  <a:srgbClr val="1C1C1C"/>
                </a:solidFill>
                <a:effectLst/>
                <a:latin typeface="Times New Roman" panose="02020603050405020304" pitchFamily="18" charset="0"/>
                <a:cs typeface="Times New Roman" panose="02020603050405020304" pitchFamily="18" charset="0"/>
              </a:rPr>
              <a:t>Paul was almost begging us to hear and </a:t>
            </a:r>
            <a:r>
              <a:rPr lang="en-US" sz="1200" i="1" dirty="0">
                <a:solidFill>
                  <a:srgbClr val="1C1C1C"/>
                </a:solidFill>
                <a:latin typeface="Times New Roman" panose="02020603050405020304" pitchFamily="18" charset="0"/>
                <a:cs typeface="Times New Roman" panose="02020603050405020304" pitchFamily="18" charset="0"/>
              </a:rPr>
              <a:t>‘understand’ all his </a:t>
            </a:r>
            <a:r>
              <a:rPr lang="en-US" sz="1200" b="0" i="1" dirty="0">
                <a:solidFill>
                  <a:srgbClr val="1C1C1C"/>
                </a:solidFill>
                <a:effectLst/>
                <a:latin typeface="Times New Roman" panose="02020603050405020304" pitchFamily="18" charset="0"/>
                <a:cs typeface="Times New Roman" panose="02020603050405020304" pitchFamily="18" charset="0"/>
              </a:rPr>
              <a:t>words!</a:t>
            </a:r>
            <a:endParaRPr lang="en-US" sz="1200" i="1" dirty="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99161A0F-8673-446E-B92C-E04BC1767DFC}"/>
              </a:ext>
            </a:extLst>
          </p:cNvPr>
          <p:cNvSpPr txBox="1"/>
          <p:nvPr/>
        </p:nvSpPr>
        <p:spPr>
          <a:xfrm>
            <a:off x="5902162" y="1107325"/>
            <a:ext cx="6203119"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This is about the ‘</a:t>
            </a:r>
            <a:r>
              <a:rPr lang="en-US" sz="1200" i="1" dirty="0">
                <a:latin typeface="Times New Roman" panose="02020603050405020304" pitchFamily="18" charset="0"/>
                <a:cs typeface="Times New Roman" panose="02020603050405020304" pitchFamily="18" charset="0"/>
              </a:rPr>
              <a:t>cutting away</a:t>
            </a:r>
            <a:r>
              <a:rPr lang="en-US" sz="1200" dirty="0">
                <a:latin typeface="Times New Roman" panose="02020603050405020304" pitchFamily="18" charset="0"/>
                <a:cs typeface="Times New Roman" panose="02020603050405020304" pitchFamily="18" charset="0"/>
              </a:rPr>
              <a:t>’ as Paul calls it or the ‘</a:t>
            </a:r>
            <a:r>
              <a:rPr lang="en-US" sz="1200" i="1" dirty="0">
                <a:latin typeface="Times New Roman" panose="02020603050405020304" pitchFamily="18" charset="0"/>
                <a:cs typeface="Times New Roman" panose="02020603050405020304" pitchFamily="18" charset="0"/>
              </a:rPr>
              <a:t>rapture</a:t>
            </a:r>
            <a:r>
              <a:rPr lang="en-US" sz="1200" dirty="0">
                <a:latin typeface="Times New Roman" panose="02020603050405020304" pitchFamily="18" charset="0"/>
                <a:cs typeface="Times New Roman" panose="02020603050405020304" pitchFamily="18" charset="0"/>
              </a:rPr>
              <a:t>,’ as people call it today. We KNOW this is about his coming to us because it says ‘</a:t>
            </a:r>
            <a:r>
              <a:rPr lang="en-US" sz="1200" b="1" i="1" dirty="0">
                <a:solidFill>
                  <a:srgbClr val="CC6600"/>
                </a:solidFill>
                <a:latin typeface="Times New Roman" panose="02020603050405020304" pitchFamily="18" charset="0"/>
                <a:cs typeface="Times New Roman" panose="02020603050405020304" pitchFamily="18" charset="0"/>
              </a:rPr>
              <a:t>coming</a:t>
            </a:r>
            <a:r>
              <a:rPr lang="en-US" sz="1200" dirty="0">
                <a:latin typeface="Times New Roman" panose="02020603050405020304" pitchFamily="18" charset="0"/>
                <a:cs typeface="Times New Roman" panose="02020603050405020304" pitchFamily="18" charset="0"/>
              </a:rPr>
              <a:t>’ and coming actually means coming</a:t>
            </a:r>
            <a:r>
              <a:rPr lang="en-US" sz="1200" b="1" dirty="0">
                <a:latin typeface="Times New Roman" panose="02020603050405020304" pitchFamily="18" charset="0"/>
                <a:cs typeface="Times New Roman" panose="02020603050405020304" pitchFamily="18" charset="0"/>
              </a:rPr>
              <a:t> to </a:t>
            </a:r>
            <a:r>
              <a:rPr lang="en-US" sz="1200" dirty="0">
                <a:latin typeface="Times New Roman" panose="02020603050405020304" pitchFamily="18" charset="0"/>
                <a:cs typeface="Times New Roman" panose="02020603050405020304" pitchFamily="18" charset="0"/>
              </a:rPr>
              <a:t>us; then add ‘</a:t>
            </a:r>
            <a:r>
              <a:rPr lang="en-US" sz="1200" b="1" i="1" dirty="0">
                <a:solidFill>
                  <a:srgbClr val="CC6600"/>
                </a:solidFill>
                <a:latin typeface="Times New Roman" panose="02020603050405020304" pitchFamily="18" charset="0"/>
                <a:cs typeface="Times New Roman" panose="02020603050405020304" pitchFamily="18" charset="0"/>
              </a:rPr>
              <a:t>our gathering</a:t>
            </a:r>
            <a:r>
              <a:rPr lang="en-US" sz="1200" dirty="0">
                <a:latin typeface="Times New Roman" panose="02020603050405020304" pitchFamily="18" charset="0"/>
                <a:cs typeface="Times New Roman" panose="02020603050405020304" pitchFamily="18" charset="0"/>
              </a:rPr>
              <a:t>’ and that gathering will be ‘</a:t>
            </a:r>
            <a:r>
              <a:rPr lang="en-US" sz="1200" b="1" i="1" dirty="0">
                <a:solidFill>
                  <a:srgbClr val="CC6600"/>
                </a:solidFill>
                <a:latin typeface="Times New Roman" panose="02020603050405020304" pitchFamily="18" charset="0"/>
                <a:cs typeface="Times New Roman" panose="02020603050405020304" pitchFamily="18" charset="0"/>
              </a:rPr>
              <a:t>unto him.’  </a:t>
            </a:r>
            <a:r>
              <a:rPr lang="en-US" sz="1200" dirty="0">
                <a:latin typeface="Times New Roman" panose="02020603050405020304" pitchFamily="18" charset="0"/>
                <a:cs typeface="Times New Roman" panose="02020603050405020304" pitchFamily="18" charset="0"/>
              </a:rPr>
              <a:t>This is all exactly as it is stated in </a:t>
            </a:r>
            <a:r>
              <a:rPr lang="en-US" sz="1200" b="1" dirty="0">
                <a:solidFill>
                  <a:srgbClr val="FF0000"/>
                </a:solidFill>
                <a:latin typeface="Times New Roman" panose="02020603050405020304" pitchFamily="18" charset="0"/>
                <a:cs typeface="Times New Roman" panose="02020603050405020304" pitchFamily="18" charset="0"/>
              </a:rPr>
              <a:t>I </a:t>
            </a:r>
            <a:r>
              <a:rPr lang="en-US" sz="1200" b="1" dirty="0" err="1">
                <a:solidFill>
                  <a:srgbClr val="FF0000"/>
                </a:solidFill>
                <a:latin typeface="Times New Roman" panose="02020603050405020304" pitchFamily="18" charset="0"/>
                <a:cs typeface="Times New Roman" panose="02020603050405020304" pitchFamily="18" charset="0"/>
              </a:rPr>
              <a:t>Thess</a:t>
            </a:r>
            <a:r>
              <a:rPr lang="en-US" sz="1200" b="1" dirty="0">
                <a:solidFill>
                  <a:srgbClr val="FF0000"/>
                </a:solidFill>
                <a:latin typeface="Times New Roman" panose="02020603050405020304" pitchFamily="18" charset="0"/>
                <a:cs typeface="Times New Roman" panose="02020603050405020304" pitchFamily="18" charset="0"/>
              </a:rPr>
              <a:t> 4:13-21 </a:t>
            </a:r>
            <a:r>
              <a:rPr lang="en-US" sz="1200" dirty="0">
                <a:latin typeface="Times New Roman" panose="02020603050405020304" pitchFamily="18" charset="0"/>
                <a:cs typeface="Times New Roman" panose="02020603050405020304" pitchFamily="18" charset="0"/>
              </a:rPr>
              <a:t>and that is and always must be our comfort and to not lose faith in the hard times going on during these ‘</a:t>
            </a:r>
            <a:r>
              <a:rPr lang="en-US" sz="1200" b="1" i="1" dirty="0">
                <a:solidFill>
                  <a:srgbClr val="CC6600"/>
                </a:solidFill>
                <a:latin typeface="Times New Roman" panose="02020603050405020304" pitchFamily="18" charset="0"/>
                <a:cs typeface="Times New Roman" panose="02020603050405020304" pitchFamily="18" charset="0"/>
              </a:rPr>
              <a:t>latter times</a:t>
            </a:r>
            <a:r>
              <a:rPr lang="en-US" sz="1200" dirty="0">
                <a:latin typeface="Times New Roman" panose="02020603050405020304" pitchFamily="18" charset="0"/>
                <a:cs typeface="Times New Roman" panose="02020603050405020304" pitchFamily="18" charset="0"/>
              </a:rPr>
              <a:t>’ as we near the ‘official’ beginning of the Tribulation.  </a:t>
            </a:r>
          </a:p>
        </p:txBody>
      </p:sp>
      <p:sp>
        <p:nvSpPr>
          <p:cNvPr id="21" name="TextBox 20">
            <a:extLst>
              <a:ext uri="{FF2B5EF4-FFF2-40B4-BE49-F238E27FC236}">
                <a16:creationId xmlns:a16="http://schemas.microsoft.com/office/drawing/2014/main" id="{61652947-C1B7-445F-B439-66F95955E7D5}"/>
              </a:ext>
            </a:extLst>
          </p:cNvPr>
          <p:cNvSpPr txBox="1"/>
          <p:nvPr/>
        </p:nvSpPr>
        <p:spPr>
          <a:xfrm>
            <a:off x="5901708" y="2141045"/>
            <a:ext cx="6190304" cy="138499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Have you heard the talk as people are so anxious for the Lord to come?  They are assuming that the situation in the world is all about the second coming of Christ and people better be ready, etc.  They are so wrong.  Unfortunately, the Christians who should know better are also getting all upset, just like Paul said, ‘</a:t>
            </a:r>
            <a:r>
              <a:rPr lang="en-US" sz="1200" b="1" i="1" dirty="0">
                <a:solidFill>
                  <a:srgbClr val="CC6600"/>
                </a:solidFill>
                <a:latin typeface="Times New Roman" panose="02020603050405020304" pitchFamily="18" charset="0"/>
                <a:cs typeface="Times New Roman" panose="02020603050405020304" pitchFamily="18" charset="0"/>
              </a:rPr>
              <a:t>shaken in mind, troubled</a:t>
            </a:r>
            <a:r>
              <a:rPr lang="en-US" sz="1200" dirty="0">
                <a:latin typeface="Times New Roman" panose="02020603050405020304" pitchFamily="18" charset="0"/>
                <a:cs typeface="Times New Roman" panose="02020603050405020304" pitchFamily="18" charset="0"/>
              </a:rPr>
              <a:t>.  Obviously, Paul is saying he did NOT tell us that at all – Paul knows to tell the readers – IF they are reading this KJB - that the day of Christ is still NOT at hand.  There is a lot more that must still take place before </a:t>
            </a:r>
            <a:r>
              <a:rPr lang="en-US" sz="1200" b="1" i="1" dirty="0">
                <a:solidFill>
                  <a:srgbClr val="CC6600"/>
                </a:solidFill>
                <a:latin typeface="Times New Roman" panose="02020603050405020304" pitchFamily="18" charset="0"/>
                <a:cs typeface="Times New Roman" panose="02020603050405020304" pitchFamily="18" charset="0"/>
              </a:rPr>
              <a:t>that day of Christ.</a:t>
            </a:r>
            <a:r>
              <a:rPr lang="en-US" sz="1200" dirty="0">
                <a:latin typeface="Times New Roman" panose="02020603050405020304" pitchFamily="18" charset="0"/>
                <a:cs typeface="Times New Roman" panose="02020603050405020304" pitchFamily="18" charset="0"/>
              </a:rPr>
              <a:t>  Then when He does come, that will totally be His day because everyone will know!</a:t>
            </a:r>
          </a:p>
        </p:txBody>
      </p:sp>
      <p:sp>
        <p:nvSpPr>
          <p:cNvPr id="22" name="TextBox 21">
            <a:extLst>
              <a:ext uri="{FF2B5EF4-FFF2-40B4-BE49-F238E27FC236}">
                <a16:creationId xmlns:a16="http://schemas.microsoft.com/office/drawing/2014/main" id="{E18AAFF8-BE0E-4C26-AD12-4EFC3855A4AB}"/>
              </a:ext>
            </a:extLst>
          </p:cNvPr>
          <p:cNvSpPr txBox="1"/>
          <p:nvPr/>
        </p:nvSpPr>
        <p:spPr>
          <a:xfrm>
            <a:off x="5900314" y="3539715"/>
            <a:ext cx="6190303"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Paul goes on and warns people about being deceived during these latter times… before </a:t>
            </a:r>
            <a:r>
              <a:rPr lang="en-US" sz="1200" b="1" i="1" dirty="0">
                <a:solidFill>
                  <a:srgbClr val="CC6600"/>
                </a:solidFill>
                <a:latin typeface="Times New Roman" panose="02020603050405020304" pitchFamily="18" charset="0"/>
                <a:cs typeface="Times New Roman" panose="02020603050405020304" pitchFamily="18" charset="0"/>
              </a:rPr>
              <a:t>that day of Christ</a:t>
            </a:r>
            <a:r>
              <a:rPr lang="en-US" sz="1200" dirty="0">
                <a:latin typeface="Times New Roman" panose="02020603050405020304" pitchFamily="18" charset="0"/>
                <a:cs typeface="Times New Roman" panose="02020603050405020304" pitchFamily="18" charset="0"/>
              </a:rPr>
              <a:t>.  Note: there is no reason for anyone to be deceived IF they read and rightly divide a King James Bible and quit listening to the ‘local church teachings’ and/or the ‘media’ with is nothing but </a:t>
            </a:r>
            <a:r>
              <a:rPr lang="en-US" sz="1200" b="1" i="1" dirty="0">
                <a:solidFill>
                  <a:srgbClr val="CC6600"/>
                </a:solidFill>
                <a:latin typeface="Times New Roman" panose="02020603050405020304" pitchFamily="18" charset="0"/>
                <a:cs typeface="Times New Roman" panose="02020603050405020304" pitchFamily="18" charset="0"/>
              </a:rPr>
              <a:t>evil communications </a:t>
            </a:r>
            <a:r>
              <a:rPr lang="en-US" sz="1200" dirty="0">
                <a:latin typeface="Times New Roman" panose="02020603050405020304" pitchFamily="18" charset="0"/>
                <a:cs typeface="Times New Roman" panose="02020603050405020304" pitchFamily="18" charset="0"/>
              </a:rPr>
              <a:t>that </a:t>
            </a:r>
            <a:r>
              <a:rPr lang="en-US" sz="1200" b="1" i="1" dirty="0">
                <a:solidFill>
                  <a:srgbClr val="CC6600"/>
                </a:solidFill>
                <a:latin typeface="Times New Roman" panose="02020603050405020304" pitchFamily="18" charset="0"/>
                <a:cs typeface="Times New Roman" panose="02020603050405020304" pitchFamily="18" charset="0"/>
              </a:rPr>
              <a:t>corrupt good manners </a:t>
            </a:r>
            <a:r>
              <a:rPr lang="en-US" sz="1200" dirty="0">
                <a:latin typeface="Times New Roman" panose="02020603050405020304" pitchFamily="18" charset="0"/>
                <a:cs typeface="Times New Roman" panose="02020603050405020304" pitchFamily="18" charset="0"/>
              </a:rPr>
              <a:t>– and that means YouTube, Facebook, Twitter and all the media today that has virtually destroyed people’s minds with lifestyle perversions, lockdowns, worthless masks and vaccine talks, etc.</a:t>
            </a:r>
          </a:p>
        </p:txBody>
      </p:sp>
      <p:sp>
        <p:nvSpPr>
          <p:cNvPr id="23" name="TextBox 22">
            <a:extLst>
              <a:ext uri="{FF2B5EF4-FFF2-40B4-BE49-F238E27FC236}">
                <a16:creationId xmlns:a16="http://schemas.microsoft.com/office/drawing/2014/main" id="{D0779C35-1AB8-466A-A373-001BE5AF58A6}"/>
              </a:ext>
            </a:extLst>
          </p:cNvPr>
          <p:cNvSpPr txBox="1"/>
          <p:nvPr/>
        </p:nvSpPr>
        <p:spPr>
          <a:xfrm>
            <a:off x="5897715" y="4766206"/>
            <a:ext cx="6192901"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We have all been participating in a falling away for years, but yet, none of us know when it began, what the details of what has been falling away and we most definitely do not know where the ‘bottom’ is that would finally bring in the tribulation!  What we need to know is that it is a doctrinal description that kicks in the Tribulation – See </a:t>
            </a:r>
            <a:r>
              <a:rPr lang="en-US" sz="1200" b="1" dirty="0">
                <a:solidFill>
                  <a:srgbClr val="FF3300"/>
                </a:solidFill>
                <a:latin typeface="Times New Roman" panose="02020603050405020304" pitchFamily="18" charset="0"/>
                <a:cs typeface="Times New Roman" panose="02020603050405020304" pitchFamily="18" charset="0"/>
              </a:rPr>
              <a:t>Romans 11:22</a:t>
            </a:r>
            <a:r>
              <a:rPr lang="en-US" sz="1200" dirty="0">
                <a:latin typeface="Times New Roman" panose="02020603050405020304" pitchFamily="18" charset="0"/>
                <a:cs typeface="Times New Roman" panose="02020603050405020304" pitchFamily="18" charset="0"/>
              </a:rPr>
              <a:t>.</a:t>
            </a:r>
          </a:p>
        </p:txBody>
      </p:sp>
      <p:sp>
        <p:nvSpPr>
          <p:cNvPr id="25" name="TextBox 24">
            <a:extLst>
              <a:ext uri="{FF2B5EF4-FFF2-40B4-BE49-F238E27FC236}">
                <a16:creationId xmlns:a16="http://schemas.microsoft.com/office/drawing/2014/main" id="{AC087E1A-540F-45D6-AE2F-57FF528C7FC6}"/>
              </a:ext>
            </a:extLst>
          </p:cNvPr>
          <p:cNvSpPr txBox="1"/>
          <p:nvPr/>
        </p:nvSpPr>
        <p:spPr>
          <a:xfrm>
            <a:off x="5903503" y="5593980"/>
            <a:ext cx="6195935"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We then learn from Paul that there must be the ‘revealing’ of the man of sin, the son of perdition.  People today tend to not know who this is, but we can see in the next verses that it is the devil himself. The devil falsely thinks he has achieved his goals, to be like the most High. </a:t>
            </a:r>
            <a:r>
              <a:rPr lang="en-US" sz="1200" b="1" dirty="0">
                <a:solidFill>
                  <a:srgbClr val="FF3300"/>
                </a:solidFill>
                <a:latin typeface="Times New Roman" panose="02020603050405020304" pitchFamily="18" charset="0"/>
                <a:cs typeface="Times New Roman" panose="02020603050405020304" pitchFamily="18" charset="0"/>
              </a:rPr>
              <a:t>Is 14:13,14.  </a:t>
            </a:r>
          </a:p>
        </p:txBody>
      </p:sp>
      <p:sp>
        <p:nvSpPr>
          <p:cNvPr id="30" name="TextBox 29">
            <a:extLst>
              <a:ext uri="{FF2B5EF4-FFF2-40B4-BE49-F238E27FC236}">
                <a16:creationId xmlns:a16="http://schemas.microsoft.com/office/drawing/2014/main" id="{F23A0C24-DB81-4D1B-B078-F07883660D61}"/>
              </a:ext>
            </a:extLst>
          </p:cNvPr>
          <p:cNvSpPr txBox="1"/>
          <p:nvPr/>
        </p:nvSpPr>
        <p:spPr>
          <a:xfrm>
            <a:off x="5897715" y="6193362"/>
            <a:ext cx="6184717"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We see that this is all about HIMSELF; the devil is exalting HIMSELF. However, we also see that the only people that will be impressed with all this is the devil Himself.  See </a:t>
            </a:r>
            <a:r>
              <a:rPr lang="en-US" sz="1200" b="1" dirty="0">
                <a:solidFill>
                  <a:srgbClr val="FF3300"/>
                </a:solidFill>
                <a:latin typeface="Times New Roman" panose="02020603050405020304" pitchFamily="18" charset="0"/>
                <a:cs typeface="Times New Roman" panose="02020603050405020304" pitchFamily="18" charset="0"/>
              </a:rPr>
              <a:t>Isaiah 14:16,17+ </a:t>
            </a:r>
            <a:r>
              <a:rPr lang="en-US" sz="1200" dirty="0">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Is this the man that made the earth to tremble, that did shake the kingdoms…</a:t>
            </a:r>
          </a:p>
        </p:txBody>
      </p:sp>
      <p:cxnSp>
        <p:nvCxnSpPr>
          <p:cNvPr id="32" name="Straight Arrow Connector 31">
            <a:extLst>
              <a:ext uri="{FF2B5EF4-FFF2-40B4-BE49-F238E27FC236}">
                <a16:creationId xmlns:a16="http://schemas.microsoft.com/office/drawing/2014/main" id="{361D727D-2302-4D46-88FD-A5C709975FDA}"/>
              </a:ext>
            </a:extLst>
          </p:cNvPr>
          <p:cNvCxnSpPr>
            <a:endCxn id="19" idx="1"/>
          </p:cNvCxnSpPr>
          <p:nvPr/>
        </p:nvCxnSpPr>
        <p:spPr>
          <a:xfrm flipV="1">
            <a:off x="3266983" y="883194"/>
            <a:ext cx="2633378" cy="169406"/>
          </a:xfrm>
          <a:prstGeom prst="straightConnector1">
            <a:avLst/>
          </a:prstGeom>
          <a:ln w="19050">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DF241AB3-F8DB-425D-AC71-6087D9FF1F95}"/>
              </a:ext>
            </a:extLst>
          </p:cNvPr>
          <p:cNvCxnSpPr>
            <a:stCxn id="6" idx="3"/>
          </p:cNvCxnSpPr>
          <p:nvPr/>
        </p:nvCxnSpPr>
        <p:spPr>
          <a:xfrm flipV="1">
            <a:off x="4980373" y="1434184"/>
            <a:ext cx="908518" cy="775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CE8F54D2-96F7-4B7B-9BD9-731BAD68B8BF}"/>
              </a:ext>
            </a:extLst>
          </p:cNvPr>
          <p:cNvCxnSpPr/>
          <p:nvPr/>
        </p:nvCxnSpPr>
        <p:spPr>
          <a:xfrm flipV="1">
            <a:off x="4598631" y="1703778"/>
            <a:ext cx="1290259" cy="15692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8DC4433-58BC-4826-9AAC-47E9896414E7}"/>
              </a:ext>
            </a:extLst>
          </p:cNvPr>
          <p:cNvCxnSpPr>
            <a:cxnSpLocks/>
          </p:cNvCxnSpPr>
          <p:nvPr/>
        </p:nvCxnSpPr>
        <p:spPr>
          <a:xfrm>
            <a:off x="1713390" y="2924921"/>
            <a:ext cx="4175500" cy="1516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9B018F80-28B2-4A08-8A30-4066B7930584}"/>
              </a:ext>
            </a:extLst>
          </p:cNvPr>
          <p:cNvCxnSpPr/>
          <p:nvPr/>
        </p:nvCxnSpPr>
        <p:spPr>
          <a:xfrm>
            <a:off x="2965141" y="3504524"/>
            <a:ext cx="2918169" cy="19112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494F4E2A-39B2-4413-8FA7-2FFBF7D0EF04}"/>
              </a:ext>
            </a:extLst>
          </p:cNvPr>
          <p:cNvCxnSpPr>
            <a:stCxn id="13" idx="3"/>
          </p:cNvCxnSpPr>
          <p:nvPr/>
        </p:nvCxnSpPr>
        <p:spPr>
          <a:xfrm>
            <a:off x="4980373" y="3901735"/>
            <a:ext cx="916702" cy="95971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62B52687-C8E4-473C-B586-FDA39D442EFF}"/>
              </a:ext>
            </a:extLst>
          </p:cNvPr>
          <p:cNvCxnSpPr/>
          <p:nvPr/>
        </p:nvCxnSpPr>
        <p:spPr>
          <a:xfrm>
            <a:off x="3484345" y="4328233"/>
            <a:ext cx="2412730" cy="138192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0EB5B2A-EC2D-421D-9934-7921EEDD6453}"/>
              </a:ext>
            </a:extLst>
          </p:cNvPr>
          <p:cNvCxnSpPr>
            <a:cxnSpLocks/>
            <a:stCxn id="15" idx="2"/>
          </p:cNvCxnSpPr>
          <p:nvPr/>
        </p:nvCxnSpPr>
        <p:spPr>
          <a:xfrm>
            <a:off x="4826459" y="4360902"/>
            <a:ext cx="1056851" cy="1377647"/>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5D42D7D-B6FA-4B5D-B63C-F6B891E49EF3}"/>
              </a:ext>
            </a:extLst>
          </p:cNvPr>
          <p:cNvCxnSpPr>
            <a:stCxn id="18" idx="3"/>
          </p:cNvCxnSpPr>
          <p:nvPr/>
        </p:nvCxnSpPr>
        <p:spPr>
          <a:xfrm>
            <a:off x="3195961" y="5841505"/>
            <a:ext cx="2684747" cy="57757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46649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500"/>
                                        <p:tgtEl>
                                          <p:spTgt spid="32"/>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10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750"/>
                                        <p:tgtEl>
                                          <p:spTgt spid="6"/>
                                        </p:tgtEl>
                                      </p:cBhvr>
                                    </p:animEffect>
                                  </p:childTnLst>
                                </p:cTn>
                              </p:par>
                            </p:childTnLst>
                          </p:cTn>
                        </p:par>
                        <p:par>
                          <p:cTn id="21" fill="hold">
                            <p:stCondLst>
                              <p:cond delay="75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750"/>
                                        <p:tgtEl>
                                          <p:spTgt spid="8"/>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750"/>
                                        <p:tgtEl>
                                          <p:spTgt spid="9"/>
                                        </p:tgtEl>
                                      </p:cBhvr>
                                    </p:animEffect>
                                  </p:childTnLst>
                                </p:cTn>
                              </p:par>
                            </p:childTnLst>
                          </p:cTn>
                        </p:par>
                        <p:par>
                          <p:cTn id="29" fill="hold">
                            <p:stCondLst>
                              <p:cond delay="2250"/>
                            </p:stCondLst>
                            <p:childTnLst>
                              <p:par>
                                <p:cTn id="30" presetID="22" presetClass="entr" presetSubtype="4"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down)">
                                      <p:cBhvr>
                                        <p:cTn id="32" dur="750"/>
                                        <p:tgtEl>
                                          <p:spTgt spid="34"/>
                                        </p:tgtEl>
                                      </p:cBhvr>
                                    </p:animEffect>
                                  </p:childTnLst>
                                </p:cTn>
                              </p:par>
                              <p:par>
                                <p:cTn id="33" presetID="22" presetClass="entr" presetSubtype="4"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down)">
                                      <p:cBhvr>
                                        <p:cTn id="35" dur="750"/>
                                        <p:tgtEl>
                                          <p:spTgt spid="36"/>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750"/>
                                        <p:tgtEl>
                                          <p:spTgt spid="10"/>
                                        </p:tgtEl>
                                      </p:cBhvr>
                                    </p:animEffect>
                                  </p:childTnLst>
                                </p:cTn>
                              </p:par>
                            </p:childTnLst>
                          </p:cTn>
                        </p:par>
                        <p:par>
                          <p:cTn id="45" fill="hold">
                            <p:stCondLst>
                              <p:cond delay="750"/>
                            </p:stCondLst>
                            <p:childTnLst>
                              <p:par>
                                <p:cTn id="46" presetID="10" presetClass="entr" presetSubtype="0"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750"/>
                                        <p:tgtEl>
                                          <p:spTgt spid="11"/>
                                        </p:tgtEl>
                                      </p:cBhvr>
                                    </p:animEffect>
                                  </p:childTnLst>
                                </p:cTn>
                              </p:par>
                            </p:childTnLst>
                          </p:cTn>
                        </p:par>
                        <p:par>
                          <p:cTn id="49" fill="hold">
                            <p:stCondLst>
                              <p:cond delay="1500"/>
                            </p:stCondLst>
                            <p:childTnLst>
                              <p:par>
                                <p:cTn id="50" presetID="22" presetClass="entr" presetSubtype="8" fill="hold" nodeType="after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wipe(left)">
                                      <p:cBhvr>
                                        <p:cTn id="52" dur="500"/>
                                        <p:tgtEl>
                                          <p:spTgt spid="38"/>
                                        </p:tgtEl>
                                      </p:cBhvr>
                                    </p:animEffect>
                                  </p:childTnLst>
                                </p:cTn>
                              </p:par>
                            </p:childTnLst>
                          </p:cTn>
                        </p:par>
                        <p:par>
                          <p:cTn id="53" fill="hold">
                            <p:stCondLst>
                              <p:cond delay="2000"/>
                            </p:stCondLst>
                            <p:childTnLst>
                              <p:par>
                                <p:cTn id="54" presetID="10" presetClass="entr" presetSubtype="0" fill="hold" grpId="0"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750"/>
                                        <p:tgtEl>
                                          <p:spTgt spid="12"/>
                                        </p:tgtEl>
                                      </p:cBhvr>
                                    </p:animEffect>
                                  </p:childTnLst>
                                </p:cTn>
                              </p:par>
                            </p:childTnLst>
                          </p:cTn>
                        </p:par>
                        <p:par>
                          <p:cTn id="62" fill="hold">
                            <p:stCondLst>
                              <p:cond delay="750"/>
                            </p:stCondLst>
                            <p:childTnLst>
                              <p:par>
                                <p:cTn id="63" presetID="22" presetClass="entr" presetSubtype="8" fill="hold"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wipe(left)">
                                      <p:cBhvr>
                                        <p:cTn id="65" dur="500"/>
                                        <p:tgtEl>
                                          <p:spTgt spid="41"/>
                                        </p:tgtEl>
                                      </p:cBhvr>
                                    </p:animEffect>
                                  </p:childTnLst>
                                </p:cTn>
                              </p:par>
                            </p:childTnLst>
                          </p:cTn>
                        </p:par>
                        <p:par>
                          <p:cTn id="66" fill="hold">
                            <p:stCondLst>
                              <p:cond delay="1250"/>
                            </p:stCondLst>
                            <p:childTnLst>
                              <p:par>
                                <p:cTn id="67" presetID="10" presetClass="entr" presetSubtype="0"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1250"/>
                                        <p:tgtEl>
                                          <p:spTgt spid="2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750"/>
                                        <p:tgtEl>
                                          <p:spTgt spid="13"/>
                                        </p:tgtEl>
                                      </p:cBhvr>
                                    </p:animEffect>
                                  </p:childTnLst>
                                </p:cTn>
                              </p:par>
                            </p:childTnLst>
                          </p:cTn>
                        </p:par>
                        <p:par>
                          <p:cTn id="75" fill="hold">
                            <p:stCondLst>
                              <p:cond delay="750"/>
                            </p:stCondLst>
                            <p:childTnLst>
                              <p:par>
                                <p:cTn id="76" presetID="22" presetClass="entr" presetSubtype="1" fill="hold" nodeType="after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wipe(up)">
                                      <p:cBhvr>
                                        <p:cTn id="78" dur="500"/>
                                        <p:tgtEl>
                                          <p:spTgt spid="43"/>
                                        </p:tgtEl>
                                      </p:cBhvr>
                                    </p:animEffect>
                                  </p:childTnLst>
                                </p:cTn>
                              </p:par>
                            </p:childTnLst>
                          </p:cTn>
                        </p:par>
                        <p:par>
                          <p:cTn id="79" fill="hold">
                            <p:stCondLst>
                              <p:cond delay="1250"/>
                            </p:stCondLst>
                            <p:childTnLst>
                              <p:par>
                                <p:cTn id="80" presetID="10"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25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750"/>
                                        <p:tgtEl>
                                          <p:spTgt spid="14"/>
                                        </p:tgtEl>
                                      </p:cBhvr>
                                    </p:animEffect>
                                  </p:childTnLst>
                                </p:cTn>
                              </p:par>
                            </p:childTnLst>
                          </p:cTn>
                        </p:par>
                        <p:par>
                          <p:cTn id="88" fill="hold">
                            <p:stCondLst>
                              <p:cond delay="750"/>
                            </p:stCondLst>
                            <p:childTnLst>
                              <p:par>
                                <p:cTn id="89" presetID="10" presetClass="entr" presetSubtype="0" fill="hold" grpId="0" nodeType="after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750"/>
                                        <p:tgtEl>
                                          <p:spTgt spid="15"/>
                                        </p:tgtEl>
                                      </p:cBhvr>
                                    </p:animEffect>
                                  </p:childTnLst>
                                </p:cTn>
                              </p:par>
                            </p:childTnLst>
                          </p:cTn>
                        </p:par>
                        <p:par>
                          <p:cTn id="92" fill="hold">
                            <p:stCondLst>
                              <p:cond delay="1500"/>
                            </p:stCondLst>
                            <p:childTnLst>
                              <p:par>
                                <p:cTn id="93" presetID="22" presetClass="entr" presetSubtype="1" fill="hold" nodeType="afterEffect">
                                  <p:stCondLst>
                                    <p:cond delay="0"/>
                                  </p:stCondLst>
                                  <p:childTnLst>
                                    <p:set>
                                      <p:cBhvr>
                                        <p:cTn id="94" dur="1" fill="hold">
                                          <p:stCondLst>
                                            <p:cond delay="0"/>
                                          </p:stCondLst>
                                        </p:cTn>
                                        <p:tgtEl>
                                          <p:spTgt spid="45"/>
                                        </p:tgtEl>
                                        <p:attrNameLst>
                                          <p:attrName>style.visibility</p:attrName>
                                        </p:attrNameLst>
                                      </p:cBhvr>
                                      <p:to>
                                        <p:strVal val="visible"/>
                                      </p:to>
                                    </p:set>
                                    <p:animEffect transition="in" filter="wipe(up)">
                                      <p:cBhvr>
                                        <p:cTn id="95" dur="500"/>
                                        <p:tgtEl>
                                          <p:spTgt spid="45"/>
                                        </p:tgtEl>
                                      </p:cBhvr>
                                    </p:animEffect>
                                  </p:childTnLst>
                                </p:cTn>
                              </p:par>
                              <p:par>
                                <p:cTn id="96" presetID="22" presetClass="entr" presetSubtype="1" fill="hold" nodeType="with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wipe(up)">
                                      <p:cBhvr>
                                        <p:cTn id="98" dur="500"/>
                                        <p:tgtEl>
                                          <p:spTgt spid="47"/>
                                        </p:tgtEl>
                                      </p:cBhvr>
                                    </p:animEffect>
                                  </p:childTnLst>
                                </p:cTn>
                              </p:par>
                            </p:childTnLst>
                          </p:cTn>
                        </p:par>
                        <p:par>
                          <p:cTn id="99" fill="hold">
                            <p:stCondLst>
                              <p:cond delay="2000"/>
                            </p:stCondLst>
                            <p:childTnLst>
                              <p:par>
                                <p:cTn id="100" presetID="10" presetClass="entr" presetSubtype="0" fill="hold" grpId="0" nodeType="after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fade">
                                      <p:cBhvr>
                                        <p:cTn id="102" dur="1250"/>
                                        <p:tgtEl>
                                          <p:spTgt spid="25"/>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1"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wipe(up)">
                                      <p:cBhvr>
                                        <p:cTn id="107" dur="500"/>
                                        <p:tgtEl>
                                          <p:spTgt spid="16"/>
                                        </p:tgtEl>
                                      </p:cBhvr>
                                    </p:animEffect>
                                  </p:childTnLst>
                                </p:cTn>
                              </p:par>
                            </p:childTnLst>
                          </p:cTn>
                        </p:par>
                        <p:par>
                          <p:cTn id="108" fill="hold">
                            <p:stCondLst>
                              <p:cond delay="500"/>
                            </p:stCondLst>
                            <p:childTnLst>
                              <p:par>
                                <p:cTn id="109" presetID="10" presetClass="entr" presetSubtype="0" fill="hold" grpId="0" nodeType="afterEffect">
                                  <p:stCondLst>
                                    <p:cond delay="0"/>
                                  </p:stCondLst>
                                  <p:childTnLst>
                                    <p:set>
                                      <p:cBhvr>
                                        <p:cTn id="110" dur="1" fill="hold">
                                          <p:stCondLst>
                                            <p:cond delay="0"/>
                                          </p:stCondLst>
                                        </p:cTn>
                                        <p:tgtEl>
                                          <p:spTgt spid="17"/>
                                        </p:tgtEl>
                                        <p:attrNameLst>
                                          <p:attrName>style.visibility</p:attrName>
                                        </p:attrNameLst>
                                      </p:cBhvr>
                                      <p:to>
                                        <p:strVal val="visible"/>
                                      </p:to>
                                    </p:set>
                                    <p:animEffect transition="in" filter="fade">
                                      <p:cBhvr>
                                        <p:cTn id="111" dur="750"/>
                                        <p:tgtEl>
                                          <p:spTgt spid="17"/>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8"/>
                                        </p:tgtEl>
                                        <p:attrNameLst>
                                          <p:attrName>style.visibility</p:attrName>
                                        </p:attrNameLst>
                                      </p:cBhvr>
                                      <p:to>
                                        <p:strVal val="visible"/>
                                      </p:to>
                                    </p:set>
                                    <p:animEffect transition="in" filter="fade">
                                      <p:cBhvr>
                                        <p:cTn id="114" dur="1000"/>
                                        <p:tgtEl>
                                          <p:spTgt spid="18"/>
                                        </p:tgtEl>
                                      </p:cBhvr>
                                    </p:animEffect>
                                  </p:childTnLst>
                                </p:cTn>
                              </p:par>
                            </p:childTnLst>
                          </p:cTn>
                        </p:par>
                        <p:par>
                          <p:cTn id="115" fill="hold">
                            <p:stCondLst>
                              <p:cond delay="1500"/>
                            </p:stCondLst>
                            <p:childTnLst>
                              <p:par>
                                <p:cTn id="116" presetID="22" presetClass="entr" presetSubtype="1" fill="hold" nodeType="afterEffect">
                                  <p:stCondLst>
                                    <p:cond delay="0"/>
                                  </p:stCondLst>
                                  <p:childTnLst>
                                    <p:set>
                                      <p:cBhvr>
                                        <p:cTn id="117" dur="1" fill="hold">
                                          <p:stCondLst>
                                            <p:cond delay="0"/>
                                          </p:stCondLst>
                                        </p:cTn>
                                        <p:tgtEl>
                                          <p:spTgt spid="49"/>
                                        </p:tgtEl>
                                        <p:attrNameLst>
                                          <p:attrName>style.visibility</p:attrName>
                                        </p:attrNameLst>
                                      </p:cBhvr>
                                      <p:to>
                                        <p:strVal val="visible"/>
                                      </p:to>
                                    </p:set>
                                    <p:animEffect transition="in" filter="wipe(up)">
                                      <p:cBhvr>
                                        <p:cTn id="118" dur="500"/>
                                        <p:tgtEl>
                                          <p:spTgt spid="49"/>
                                        </p:tgtEl>
                                      </p:cBhvr>
                                    </p:animEffect>
                                  </p:childTnLst>
                                </p:cTn>
                              </p:par>
                            </p:childTnLst>
                          </p:cTn>
                        </p:par>
                        <p:par>
                          <p:cTn id="119" fill="hold">
                            <p:stCondLst>
                              <p:cond delay="2000"/>
                            </p:stCondLst>
                            <p:childTnLst>
                              <p:par>
                                <p:cTn id="120" presetID="10" presetClass="entr" presetSubtype="0" fill="hold" grpId="0" nodeType="afterEffect">
                                  <p:stCondLst>
                                    <p:cond delay="0"/>
                                  </p:stCondLst>
                                  <p:childTnLst>
                                    <p:set>
                                      <p:cBhvr>
                                        <p:cTn id="121" dur="1" fill="hold">
                                          <p:stCondLst>
                                            <p:cond delay="0"/>
                                          </p:stCondLst>
                                        </p:cTn>
                                        <p:tgtEl>
                                          <p:spTgt spid="30"/>
                                        </p:tgtEl>
                                        <p:attrNameLst>
                                          <p:attrName>style.visibility</p:attrName>
                                        </p:attrNameLst>
                                      </p:cBhvr>
                                      <p:to>
                                        <p:strVal val="visible"/>
                                      </p:to>
                                    </p:set>
                                    <p:animEffect transition="in" filter="fade">
                                      <p:cBhvr>
                                        <p:cTn id="122" dur="12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p:bldP spid="22" grpId="0"/>
      <p:bldP spid="23" grpId="0"/>
      <p:bldP spid="25"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F22C61-359E-4F30-8925-73DA2C64B6F2}"/>
              </a:ext>
            </a:extLst>
          </p:cNvPr>
          <p:cNvSpPr txBox="1"/>
          <p:nvPr/>
        </p:nvSpPr>
        <p:spPr>
          <a:xfrm>
            <a:off x="4475825" y="88777"/>
            <a:ext cx="3240350"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Key Word Definitions</a:t>
            </a:r>
          </a:p>
        </p:txBody>
      </p:sp>
      <p:sp>
        <p:nvSpPr>
          <p:cNvPr id="3" name="TextBox 2">
            <a:extLst>
              <a:ext uri="{FF2B5EF4-FFF2-40B4-BE49-F238E27FC236}">
                <a16:creationId xmlns:a16="http://schemas.microsoft.com/office/drawing/2014/main" id="{28F3F27F-B5C7-4BA3-89B3-AFD60EAF6BB9}"/>
              </a:ext>
            </a:extLst>
          </p:cNvPr>
          <p:cNvSpPr txBox="1"/>
          <p:nvPr/>
        </p:nvSpPr>
        <p:spPr>
          <a:xfrm>
            <a:off x="220029" y="1441891"/>
            <a:ext cx="1294914" cy="707886"/>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Latter Times</a:t>
            </a:r>
          </a:p>
          <a:p>
            <a:pPr algn="ctr"/>
            <a:r>
              <a:rPr lang="en-US" sz="1200" dirty="0">
                <a:latin typeface="Times New Roman" panose="02020603050405020304" pitchFamily="18" charset="0"/>
                <a:cs typeface="Times New Roman" panose="02020603050405020304" pitchFamily="18" charset="0"/>
              </a:rPr>
              <a:t>vs</a:t>
            </a:r>
            <a:endParaRPr lang="en-US" sz="1400" b="1" dirty="0">
              <a:latin typeface="Times New Roman" panose="02020603050405020304" pitchFamily="18" charset="0"/>
              <a:cs typeface="Times New Roman" panose="02020603050405020304" pitchFamily="18" charset="0"/>
            </a:endParaRPr>
          </a:p>
          <a:p>
            <a:pPr algn="ctr"/>
            <a:r>
              <a:rPr lang="en-US" sz="1400" b="1" dirty="0">
                <a:latin typeface="Times New Roman" panose="02020603050405020304" pitchFamily="18" charset="0"/>
                <a:cs typeface="Times New Roman" panose="02020603050405020304" pitchFamily="18" charset="0"/>
              </a:rPr>
              <a:t>Last Days</a:t>
            </a:r>
          </a:p>
        </p:txBody>
      </p:sp>
      <p:sp>
        <p:nvSpPr>
          <p:cNvPr id="4" name="TextBox 3">
            <a:extLst>
              <a:ext uri="{FF2B5EF4-FFF2-40B4-BE49-F238E27FC236}">
                <a16:creationId xmlns:a16="http://schemas.microsoft.com/office/drawing/2014/main" id="{AF63A6E6-03C4-4290-9776-9F2561E34B35}"/>
              </a:ext>
            </a:extLst>
          </p:cNvPr>
          <p:cNvSpPr txBox="1"/>
          <p:nvPr/>
        </p:nvSpPr>
        <p:spPr>
          <a:xfrm>
            <a:off x="295720" y="2284279"/>
            <a:ext cx="1127464"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Tribulation</a:t>
            </a:r>
          </a:p>
        </p:txBody>
      </p:sp>
      <p:sp>
        <p:nvSpPr>
          <p:cNvPr id="5" name="TextBox 4">
            <a:extLst>
              <a:ext uri="{FF2B5EF4-FFF2-40B4-BE49-F238E27FC236}">
                <a16:creationId xmlns:a16="http://schemas.microsoft.com/office/drawing/2014/main" id="{EAD76CF8-F2EA-4049-8AD3-604FA41E49E7}"/>
              </a:ext>
            </a:extLst>
          </p:cNvPr>
          <p:cNvSpPr txBox="1"/>
          <p:nvPr/>
        </p:nvSpPr>
        <p:spPr>
          <a:xfrm>
            <a:off x="173562" y="5197295"/>
            <a:ext cx="1631350" cy="73866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Goodness of God </a:t>
            </a:r>
            <a:r>
              <a:rPr lang="en-US" sz="1400" dirty="0">
                <a:latin typeface="Times New Roman" panose="02020603050405020304" pitchFamily="18" charset="0"/>
                <a:cs typeface="Times New Roman" panose="02020603050405020304" pitchFamily="18" charset="0"/>
              </a:rPr>
              <a:t>vs</a:t>
            </a:r>
            <a:endParaRPr lang="en-US" sz="1400" b="1" dirty="0">
              <a:latin typeface="Times New Roman" panose="02020603050405020304" pitchFamily="18" charset="0"/>
              <a:cs typeface="Times New Roman" panose="02020603050405020304" pitchFamily="18" charset="0"/>
            </a:endParaRPr>
          </a:p>
          <a:p>
            <a:pPr algn="ctr"/>
            <a:r>
              <a:rPr lang="en-US" sz="1400" b="1" dirty="0">
                <a:latin typeface="Times New Roman" panose="02020603050405020304" pitchFamily="18" charset="0"/>
                <a:cs typeface="Times New Roman" panose="02020603050405020304" pitchFamily="18" charset="0"/>
              </a:rPr>
              <a:t>Severity of God</a:t>
            </a:r>
          </a:p>
        </p:txBody>
      </p:sp>
      <p:sp>
        <p:nvSpPr>
          <p:cNvPr id="8" name="TextBox 7">
            <a:extLst>
              <a:ext uri="{FF2B5EF4-FFF2-40B4-BE49-F238E27FC236}">
                <a16:creationId xmlns:a16="http://schemas.microsoft.com/office/drawing/2014/main" id="{B18FFEDD-022E-4F8D-B80F-3D52070A55AA}"/>
              </a:ext>
            </a:extLst>
          </p:cNvPr>
          <p:cNvSpPr txBox="1"/>
          <p:nvPr/>
        </p:nvSpPr>
        <p:spPr>
          <a:xfrm>
            <a:off x="372063" y="867063"/>
            <a:ext cx="861134"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Delusion</a:t>
            </a:r>
          </a:p>
        </p:txBody>
      </p:sp>
      <p:sp>
        <p:nvSpPr>
          <p:cNvPr id="16" name="TextBox 15">
            <a:extLst>
              <a:ext uri="{FF2B5EF4-FFF2-40B4-BE49-F238E27FC236}">
                <a16:creationId xmlns:a16="http://schemas.microsoft.com/office/drawing/2014/main" id="{A71B2B8A-E152-4487-ACE8-A13E16FAE057}"/>
              </a:ext>
            </a:extLst>
          </p:cNvPr>
          <p:cNvSpPr txBox="1"/>
          <p:nvPr/>
        </p:nvSpPr>
        <p:spPr>
          <a:xfrm>
            <a:off x="1260629" y="676024"/>
            <a:ext cx="10725958" cy="830997"/>
          </a:xfrm>
          <a:prstGeom prst="rect">
            <a:avLst/>
          </a:prstGeom>
          <a:noFill/>
        </p:spPr>
        <p:txBody>
          <a:bodyPr wrap="square" rtlCol="0">
            <a:spAutoFit/>
          </a:bodyPr>
          <a:lstStyle/>
          <a:p>
            <a:pPr algn="just"/>
            <a:r>
              <a:rPr lang="en-US" sz="1200" b="1" i="1" dirty="0">
                <a:latin typeface="Times New Roman" panose="02020603050405020304" pitchFamily="18" charset="0"/>
                <a:cs typeface="Times New Roman" panose="02020603050405020304" pitchFamily="18" charset="0"/>
              </a:rPr>
              <a:t>Delude</a:t>
            </a:r>
            <a:r>
              <a:rPr lang="en-US" sz="1200" dirty="0">
                <a:latin typeface="Times New Roman" panose="02020603050405020304" pitchFamily="18" charset="0"/>
                <a:cs typeface="Times New Roman" panose="02020603050405020304" pitchFamily="18" charset="0"/>
              </a:rPr>
              <a:t> - </a:t>
            </a:r>
            <a:r>
              <a:rPr lang="en-US" sz="1200" b="0" i="0" dirty="0">
                <a:solidFill>
                  <a:srgbClr val="1C1C1C"/>
                </a:solidFill>
                <a:effectLst/>
                <a:latin typeface="Times New Roman" panose="02020603050405020304" pitchFamily="18" charset="0"/>
                <a:cs typeface="Times New Roman" panose="02020603050405020304" pitchFamily="18" charset="0"/>
              </a:rPr>
              <a:t>To deceive; to impose on; to lead from truth or into error; to mislead the mind or judgment; to beguile. </a:t>
            </a:r>
          </a:p>
          <a:p>
            <a:pPr algn="just"/>
            <a:r>
              <a:rPr lang="en-US" sz="1200" b="1" i="1" dirty="0">
                <a:solidFill>
                  <a:srgbClr val="1C1C1C"/>
                </a:solidFill>
                <a:effectLst/>
                <a:latin typeface="Times New Roman" panose="02020603050405020304" pitchFamily="18" charset="0"/>
                <a:cs typeface="Times New Roman" panose="02020603050405020304" pitchFamily="18" charset="0"/>
              </a:rPr>
              <a:t>Delusion</a:t>
            </a:r>
            <a:r>
              <a:rPr lang="en-US" sz="1200" b="0" i="0" dirty="0">
                <a:solidFill>
                  <a:srgbClr val="1C1C1C"/>
                </a:solidFill>
                <a:effectLst/>
                <a:latin typeface="Times New Roman" panose="02020603050405020304" pitchFamily="18" charset="0"/>
                <a:cs typeface="Times New Roman" panose="02020603050405020304" pitchFamily="18" charset="0"/>
              </a:rPr>
              <a:t> - </a:t>
            </a:r>
            <a:r>
              <a:rPr lang="en-US" sz="1200" b="1" i="0" dirty="0">
                <a:solidFill>
                  <a:srgbClr val="1C1C1C"/>
                </a:solidFill>
                <a:effectLst/>
                <a:latin typeface="Times New Roman" panose="02020603050405020304" pitchFamily="18" charset="0"/>
                <a:cs typeface="Times New Roman" panose="02020603050405020304" pitchFamily="18" charset="0"/>
              </a:rPr>
              <a:t>1.</a:t>
            </a:r>
            <a:r>
              <a:rPr lang="en-US" sz="1200" b="0" i="0" dirty="0">
                <a:solidFill>
                  <a:srgbClr val="1C1C1C"/>
                </a:solidFill>
                <a:effectLst/>
                <a:latin typeface="Times New Roman" panose="02020603050405020304" pitchFamily="18" charset="0"/>
                <a:cs typeface="Times New Roman" panose="02020603050405020304" pitchFamily="18" charset="0"/>
              </a:rPr>
              <a:t> The act of deluding; deception; a misleading of the mind. </a:t>
            </a:r>
            <a:r>
              <a:rPr lang="en-US" sz="1200" b="1" i="0" dirty="0">
                <a:solidFill>
                  <a:srgbClr val="1C1C1C"/>
                </a:solidFill>
                <a:effectLst/>
                <a:latin typeface="Times New Roman" panose="02020603050405020304" pitchFamily="18" charset="0"/>
                <a:cs typeface="Times New Roman" panose="02020603050405020304" pitchFamily="18" charset="0"/>
              </a:rPr>
              <a:t>2.</a:t>
            </a:r>
            <a:r>
              <a:rPr lang="en-US" sz="1200" b="0" i="0" dirty="0">
                <a:solidFill>
                  <a:srgbClr val="1C1C1C"/>
                </a:solidFill>
                <a:effectLst/>
                <a:latin typeface="Times New Roman" panose="02020603050405020304" pitchFamily="18" charset="0"/>
                <a:cs typeface="Times New Roman" panose="02020603050405020304" pitchFamily="18" charset="0"/>
              </a:rPr>
              <a:t> False representation; illusion; error or mistake proceeding from false views.</a:t>
            </a:r>
          </a:p>
          <a:p>
            <a:pPr algn="just"/>
            <a:r>
              <a:rPr lang="en-US" sz="1200" b="0" i="0" dirty="0">
                <a:solidFill>
                  <a:srgbClr val="202124"/>
                </a:solidFill>
                <a:effectLst/>
                <a:latin typeface="Times New Roman" panose="02020603050405020304" pitchFamily="18" charset="0"/>
                <a:cs typeface="Times New Roman" panose="02020603050405020304" pitchFamily="18" charset="0"/>
              </a:rPr>
              <a:t>Although both </a:t>
            </a:r>
            <a:r>
              <a:rPr lang="en-US" sz="1200" b="1" i="1" dirty="0">
                <a:solidFill>
                  <a:srgbClr val="202124"/>
                </a:solidFill>
                <a:effectLst/>
                <a:latin typeface="Times New Roman" panose="02020603050405020304" pitchFamily="18" charset="0"/>
                <a:cs typeface="Times New Roman" panose="02020603050405020304" pitchFamily="18" charset="0"/>
              </a:rPr>
              <a:t>illusions</a:t>
            </a:r>
            <a:r>
              <a:rPr lang="en-US" sz="1200" b="0" i="0" dirty="0">
                <a:solidFill>
                  <a:srgbClr val="202124"/>
                </a:solidFill>
                <a:effectLst/>
                <a:latin typeface="Times New Roman" panose="02020603050405020304" pitchFamily="18" charset="0"/>
                <a:cs typeface="Times New Roman" panose="02020603050405020304" pitchFamily="18" charset="0"/>
              </a:rPr>
              <a:t> and </a:t>
            </a:r>
            <a:r>
              <a:rPr lang="en-US" sz="1200" b="1" i="1" dirty="0">
                <a:solidFill>
                  <a:srgbClr val="202124"/>
                </a:solidFill>
                <a:effectLst/>
                <a:latin typeface="Times New Roman" panose="02020603050405020304" pitchFamily="18" charset="0"/>
                <a:cs typeface="Times New Roman" panose="02020603050405020304" pitchFamily="18" charset="0"/>
              </a:rPr>
              <a:t>delusions</a:t>
            </a:r>
            <a:r>
              <a:rPr lang="en-US" sz="1200" b="0" i="0" dirty="0">
                <a:solidFill>
                  <a:srgbClr val="202124"/>
                </a:solidFill>
                <a:effectLst/>
                <a:latin typeface="Times New Roman" panose="02020603050405020304" pitchFamily="18" charset="0"/>
                <a:cs typeface="Times New Roman" panose="02020603050405020304" pitchFamily="18" charset="0"/>
              </a:rPr>
              <a:t> are false, </a:t>
            </a:r>
            <a:r>
              <a:rPr lang="en-US" sz="1200" b="1" i="1" dirty="0">
                <a:solidFill>
                  <a:srgbClr val="202124"/>
                </a:solidFill>
                <a:effectLst/>
                <a:latin typeface="Times New Roman" panose="02020603050405020304" pitchFamily="18" charset="0"/>
                <a:cs typeface="Times New Roman" panose="02020603050405020304" pitchFamily="18" charset="0"/>
              </a:rPr>
              <a:t>illusions</a:t>
            </a:r>
            <a:r>
              <a:rPr lang="en-US" sz="1200" b="0" i="0" dirty="0">
                <a:solidFill>
                  <a:srgbClr val="202124"/>
                </a:solidFill>
                <a:effectLst/>
                <a:latin typeface="Times New Roman" panose="02020603050405020304" pitchFamily="18" charset="0"/>
                <a:cs typeface="Times New Roman" panose="02020603050405020304" pitchFamily="18" charset="0"/>
              </a:rPr>
              <a:t> pertain to the mind and </a:t>
            </a:r>
            <a:r>
              <a:rPr lang="en-US" sz="1200" b="1" i="1" dirty="0">
                <a:solidFill>
                  <a:srgbClr val="202124"/>
                </a:solidFill>
                <a:effectLst/>
                <a:latin typeface="Times New Roman" panose="02020603050405020304" pitchFamily="18" charset="0"/>
                <a:cs typeface="Times New Roman" panose="02020603050405020304" pitchFamily="18" charset="0"/>
              </a:rPr>
              <a:t>delusions</a:t>
            </a:r>
            <a:r>
              <a:rPr lang="en-US" sz="1200" b="0" i="0" dirty="0">
                <a:solidFill>
                  <a:srgbClr val="202124"/>
                </a:solidFill>
                <a:effectLst/>
                <a:latin typeface="Times New Roman" panose="02020603050405020304" pitchFamily="18" charset="0"/>
                <a:cs typeface="Times New Roman" panose="02020603050405020304" pitchFamily="18" charset="0"/>
              </a:rPr>
              <a:t> pertain to a belief. </a:t>
            </a:r>
            <a:r>
              <a:rPr lang="en-US" sz="1200" b="1" i="1" dirty="0">
                <a:solidFill>
                  <a:srgbClr val="202124"/>
                </a:solidFill>
                <a:effectLst/>
                <a:latin typeface="Times New Roman" panose="02020603050405020304" pitchFamily="18" charset="0"/>
                <a:cs typeface="Times New Roman" panose="02020603050405020304" pitchFamily="18" charset="0"/>
              </a:rPr>
              <a:t>Illusions</a:t>
            </a:r>
            <a:r>
              <a:rPr lang="en-US" sz="1200" b="0" i="0" dirty="0">
                <a:solidFill>
                  <a:srgbClr val="202124"/>
                </a:solidFill>
                <a:effectLst/>
                <a:latin typeface="Times New Roman" panose="02020603050405020304" pitchFamily="18" charset="0"/>
                <a:cs typeface="Times New Roman" panose="02020603050405020304" pitchFamily="18" charset="0"/>
              </a:rPr>
              <a:t> can be said to be what fools the mind while </a:t>
            </a:r>
            <a:r>
              <a:rPr lang="en-US" sz="1200" b="1" i="1" dirty="0">
                <a:solidFill>
                  <a:srgbClr val="202124"/>
                </a:solidFill>
                <a:effectLst/>
                <a:latin typeface="Times New Roman" panose="02020603050405020304" pitchFamily="18" charset="0"/>
                <a:cs typeface="Times New Roman" panose="02020603050405020304" pitchFamily="18" charset="0"/>
              </a:rPr>
              <a:t>delusions</a:t>
            </a:r>
            <a:r>
              <a:rPr lang="en-US" sz="1200" b="0" i="0" dirty="0">
                <a:solidFill>
                  <a:srgbClr val="202124"/>
                </a:solidFill>
                <a:effectLst/>
                <a:latin typeface="Times New Roman" panose="02020603050405020304" pitchFamily="18" charset="0"/>
                <a:cs typeface="Times New Roman" panose="02020603050405020304" pitchFamily="18" charset="0"/>
              </a:rPr>
              <a:t> are things that an individual perceives to be truth contrary to all evidence.</a:t>
            </a:r>
            <a:endParaRPr lang="en-US" sz="1200"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2BE68A5C-182A-443A-AFF5-671DAD20E22E}"/>
              </a:ext>
            </a:extLst>
          </p:cNvPr>
          <p:cNvSpPr txBox="1"/>
          <p:nvPr/>
        </p:nvSpPr>
        <p:spPr>
          <a:xfrm>
            <a:off x="1464281" y="1480138"/>
            <a:ext cx="10522312" cy="646331"/>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Latter</a:t>
            </a:r>
            <a:r>
              <a:rPr lang="en-US" sz="1200" dirty="0">
                <a:latin typeface="Times New Roman" panose="02020603050405020304" pitchFamily="18" charset="0"/>
                <a:cs typeface="Times New Roman" panose="02020603050405020304" pitchFamily="18" charset="0"/>
              </a:rPr>
              <a:t> is meaning ‘towards the end but not necessarily ‘close’ to the actual end itself, while </a:t>
            </a:r>
            <a:r>
              <a:rPr lang="en-US" sz="1200" b="1" dirty="0">
                <a:latin typeface="Times New Roman" panose="02020603050405020304" pitchFamily="18" charset="0"/>
                <a:cs typeface="Times New Roman" panose="02020603050405020304" pitchFamily="18" charset="0"/>
              </a:rPr>
              <a:t>last days </a:t>
            </a:r>
            <a:r>
              <a:rPr lang="en-US" sz="1200" dirty="0">
                <a:latin typeface="Times New Roman" panose="02020603050405020304" pitchFamily="18" charset="0"/>
                <a:cs typeface="Times New Roman" panose="02020603050405020304" pitchFamily="18" charset="0"/>
              </a:rPr>
              <a:t>is referring to the ‘end’ of the days.  </a:t>
            </a:r>
            <a:r>
              <a:rPr lang="en-US" sz="1200" b="1" dirty="0">
                <a:latin typeface="Times New Roman" panose="02020603050405020304" pitchFamily="18" charset="0"/>
                <a:cs typeface="Times New Roman" panose="02020603050405020304" pitchFamily="18" charset="0"/>
              </a:rPr>
              <a:t>Last days </a:t>
            </a:r>
            <a:r>
              <a:rPr lang="en-US" sz="1200" dirty="0">
                <a:latin typeface="Times New Roman" panose="02020603050405020304" pitchFamily="18" charset="0"/>
                <a:cs typeface="Times New Roman" panose="02020603050405020304" pitchFamily="18" charset="0"/>
              </a:rPr>
              <a:t>in the bible is referring to the Tribulation, the final ‘days’ before the Lord’s Second Coming.  Today, we are in the </a:t>
            </a:r>
            <a:r>
              <a:rPr lang="en-US" sz="1200" b="1" dirty="0">
                <a:latin typeface="Times New Roman" panose="02020603050405020304" pitchFamily="18" charset="0"/>
                <a:cs typeface="Times New Roman" panose="02020603050405020304" pitchFamily="18" charset="0"/>
              </a:rPr>
              <a:t>latter times </a:t>
            </a:r>
            <a:r>
              <a:rPr lang="en-US" sz="1200" dirty="0">
                <a:latin typeface="Times New Roman" panose="02020603050405020304" pitchFamily="18" charset="0"/>
                <a:cs typeface="Times New Roman" panose="02020603050405020304" pitchFamily="18" charset="0"/>
              </a:rPr>
              <a:t>(</a:t>
            </a:r>
            <a:r>
              <a:rPr lang="en-US" sz="1200" b="1" dirty="0">
                <a:solidFill>
                  <a:srgbClr val="FF0000"/>
                </a:solidFill>
                <a:latin typeface="Times New Roman" panose="02020603050405020304" pitchFamily="18" charset="0"/>
                <a:cs typeface="Times New Roman" panose="02020603050405020304" pitchFamily="18" charset="0"/>
              </a:rPr>
              <a:t>I Tim 4:1</a:t>
            </a:r>
            <a:r>
              <a:rPr lang="en-US" sz="1200" dirty="0">
                <a:latin typeface="Times New Roman" panose="02020603050405020304" pitchFamily="18" charset="0"/>
                <a:cs typeface="Times New Roman" panose="02020603050405020304" pitchFamily="18" charset="0"/>
              </a:rPr>
              <a:t>) and are are quickly approaching the last days. (</a:t>
            </a:r>
            <a:r>
              <a:rPr lang="en-US" sz="1200" b="1" dirty="0">
                <a:solidFill>
                  <a:srgbClr val="FF0000"/>
                </a:solidFill>
                <a:latin typeface="Times New Roman" panose="02020603050405020304" pitchFamily="18" charset="0"/>
                <a:cs typeface="Times New Roman" panose="02020603050405020304" pitchFamily="18" charset="0"/>
              </a:rPr>
              <a:t>Acts 2:17; II Tim 3:1</a:t>
            </a:r>
            <a:r>
              <a:rPr lang="en-US" sz="1200" dirty="0">
                <a:latin typeface="Times New Roman" panose="02020603050405020304" pitchFamily="18" charset="0"/>
                <a:cs typeface="Times New Roman" panose="02020603050405020304" pitchFamily="18" charset="0"/>
              </a:rPr>
              <a:t>) However, while we are not yet in the</a:t>
            </a:r>
            <a:r>
              <a:rPr lang="en-US" sz="1200" b="1" dirty="0">
                <a:latin typeface="Times New Roman" panose="02020603050405020304" pitchFamily="18" charset="0"/>
                <a:cs typeface="Times New Roman" panose="02020603050405020304" pitchFamily="18" charset="0"/>
              </a:rPr>
              <a:t> last days (7 years)</a:t>
            </a:r>
            <a:r>
              <a:rPr lang="en-US" sz="1200" dirty="0">
                <a:latin typeface="Times New Roman" panose="02020603050405020304" pitchFamily="18" charset="0"/>
                <a:cs typeface="Times New Roman" panose="02020603050405020304" pitchFamily="18" charset="0"/>
              </a:rPr>
              <a:t>, I do believe we can still sense the ‘smell’ of the coming Tribulation.</a:t>
            </a:r>
          </a:p>
        </p:txBody>
      </p:sp>
      <p:sp>
        <p:nvSpPr>
          <p:cNvPr id="18" name="TextBox 17">
            <a:extLst>
              <a:ext uri="{FF2B5EF4-FFF2-40B4-BE49-F238E27FC236}">
                <a16:creationId xmlns:a16="http://schemas.microsoft.com/office/drawing/2014/main" id="{5229ADA9-8171-4D35-9EE9-831CD327BD94}"/>
              </a:ext>
            </a:extLst>
          </p:cNvPr>
          <p:cNvSpPr txBox="1"/>
          <p:nvPr/>
        </p:nvSpPr>
        <p:spPr>
          <a:xfrm>
            <a:off x="1411551" y="2100098"/>
            <a:ext cx="10575040"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 word tribulation is referring to the ‘days’ (7 years) just before the second coming of Jesus Christ.  It is often called the days of Jacob’s troubles.  It is truly a time of awful tribulation on the earth when the wrath of God is unleased on the world. </a:t>
            </a:r>
            <a:r>
              <a:rPr lang="en-US" sz="1200" b="1" i="1" dirty="0">
                <a:solidFill>
                  <a:srgbClr val="CC6600"/>
                </a:solidFill>
                <a:latin typeface="Times New Roman" panose="02020603050405020304" pitchFamily="18" charset="0"/>
                <a:cs typeface="Times New Roman" panose="02020603050405020304" pitchFamily="18" charset="0"/>
              </a:rPr>
              <a:t>For then shall be great tribulation, such as was not since the beginning of the world to this time, no, nor ever shall be</a:t>
            </a:r>
            <a:r>
              <a:rPr lang="en-US" sz="1200" dirty="0">
                <a:latin typeface="Times New Roman" panose="02020603050405020304" pitchFamily="18" charset="0"/>
                <a:cs typeface="Times New Roman" panose="02020603050405020304" pitchFamily="18" charset="0"/>
              </a:rPr>
              <a:t>.  This is described in great detail in </a:t>
            </a:r>
            <a:r>
              <a:rPr lang="en-US" sz="1200" b="1" dirty="0">
                <a:solidFill>
                  <a:srgbClr val="FF0000"/>
                </a:solidFill>
                <a:latin typeface="Times New Roman" panose="02020603050405020304" pitchFamily="18" charset="0"/>
                <a:cs typeface="Times New Roman" panose="02020603050405020304" pitchFamily="18" charset="0"/>
              </a:rPr>
              <a:t>Matthew 24 </a:t>
            </a:r>
            <a:r>
              <a:rPr lang="en-US" sz="1200" dirty="0">
                <a:latin typeface="Times New Roman" panose="02020603050405020304" pitchFamily="18" charset="0"/>
                <a:cs typeface="Times New Roman" panose="02020603050405020304" pitchFamily="18" charset="0"/>
              </a:rPr>
              <a:t>as well as in even greater detail in the </a:t>
            </a:r>
            <a:r>
              <a:rPr lang="en-US" sz="1200" b="1" dirty="0">
                <a:solidFill>
                  <a:srgbClr val="FF0000"/>
                </a:solidFill>
                <a:latin typeface="Times New Roman" panose="02020603050405020304" pitchFamily="18" charset="0"/>
                <a:cs typeface="Times New Roman" panose="02020603050405020304" pitchFamily="18" charset="0"/>
              </a:rPr>
              <a:t>Book of Revelation</a:t>
            </a:r>
            <a:r>
              <a:rPr lang="en-US" sz="1200" dirty="0">
                <a:latin typeface="Times New Roman" panose="02020603050405020304" pitchFamily="18" charset="0"/>
                <a:cs typeface="Times New Roman" panose="02020603050405020304" pitchFamily="18" charset="0"/>
              </a:rPr>
              <a:t>, although one has to be able to rightly divide the events in </a:t>
            </a:r>
            <a:r>
              <a:rPr lang="en-US" sz="1200" b="1" dirty="0">
                <a:solidFill>
                  <a:srgbClr val="FF0000"/>
                </a:solidFill>
                <a:latin typeface="Times New Roman" panose="02020603050405020304" pitchFamily="18" charset="0"/>
                <a:cs typeface="Times New Roman" panose="02020603050405020304" pitchFamily="18" charset="0"/>
              </a:rPr>
              <a:t>Revelation</a:t>
            </a:r>
            <a:r>
              <a:rPr lang="en-US" sz="1200" dirty="0">
                <a:latin typeface="Times New Roman" panose="02020603050405020304" pitchFamily="18" charset="0"/>
                <a:cs typeface="Times New Roman" panose="02020603050405020304" pitchFamily="18" charset="0"/>
              </a:rPr>
              <a:t> as they are all not described completely in chronological order.  Revelation is divided into parts, similar to the four Gospels.</a:t>
            </a:r>
          </a:p>
        </p:txBody>
      </p:sp>
      <p:sp>
        <p:nvSpPr>
          <p:cNvPr id="19" name="TextBox 18">
            <a:extLst>
              <a:ext uri="{FF2B5EF4-FFF2-40B4-BE49-F238E27FC236}">
                <a16:creationId xmlns:a16="http://schemas.microsoft.com/office/drawing/2014/main" id="{3C889693-12E0-4F2B-98A4-6CFCD24114D1}"/>
              </a:ext>
            </a:extLst>
          </p:cNvPr>
          <p:cNvSpPr txBox="1"/>
          <p:nvPr/>
        </p:nvSpPr>
        <p:spPr>
          <a:xfrm>
            <a:off x="355106" y="2843556"/>
            <a:ext cx="11631485"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It is a time that is geared towards the Jews in the same manner as the gospels were geared to the Jews only.  However, because the Jews killed the son of God, Christ went on to the Gentiles, through Paul, to offer his salvation, as the Jews did NOT obey their ‘calling’ to go to the Gentiles in what we call, and pastors falsely claim today, as the ‘</a:t>
            </a:r>
            <a:r>
              <a:rPr lang="en-US" sz="1200" i="1" dirty="0">
                <a:latin typeface="Times New Roman" panose="02020603050405020304" pitchFamily="18" charset="0"/>
                <a:cs typeface="Times New Roman" panose="02020603050405020304" pitchFamily="18" charset="0"/>
              </a:rPr>
              <a:t>Great Commission</a:t>
            </a:r>
            <a:r>
              <a:rPr lang="en-US" sz="1200" dirty="0">
                <a:latin typeface="Times New Roman" panose="02020603050405020304" pitchFamily="18" charset="0"/>
                <a:cs typeface="Times New Roman" panose="02020603050405020304" pitchFamily="18" charset="0"/>
              </a:rPr>
              <a:t>.’ </a:t>
            </a:r>
          </a:p>
        </p:txBody>
      </p:sp>
      <p:sp>
        <p:nvSpPr>
          <p:cNvPr id="20" name="TextBox 19">
            <a:extLst>
              <a:ext uri="{FF2B5EF4-FFF2-40B4-BE49-F238E27FC236}">
                <a16:creationId xmlns:a16="http://schemas.microsoft.com/office/drawing/2014/main" id="{65028C53-16CC-4692-8910-3A96957B8E48}"/>
              </a:ext>
            </a:extLst>
          </p:cNvPr>
          <p:cNvSpPr txBox="1"/>
          <p:nvPr/>
        </p:nvSpPr>
        <p:spPr>
          <a:xfrm>
            <a:off x="355106" y="3221589"/>
            <a:ext cx="11631484" cy="461665"/>
          </a:xfrm>
          <a:prstGeom prst="rect">
            <a:avLst/>
          </a:prstGeom>
          <a:noFill/>
        </p:spPr>
        <p:txBody>
          <a:bodyPr wrap="square" rtlCol="0">
            <a:spAutoFit/>
          </a:bodyPr>
          <a:lstStyle/>
          <a:p>
            <a:pPr algn="just"/>
            <a:r>
              <a:rPr lang="en-US" sz="1200" u="sng" dirty="0">
                <a:latin typeface="Times New Roman" panose="02020603050405020304" pitchFamily="18" charset="0"/>
                <a:cs typeface="Times New Roman" panose="02020603050405020304" pitchFamily="18" charset="0"/>
              </a:rPr>
              <a:t>After the Lord ‘cuts away’ (raptures) the ‘quickened’ along with the Holy Spirit, </a:t>
            </a:r>
            <a:r>
              <a:rPr lang="en-US" sz="1200" dirty="0">
                <a:latin typeface="Times New Roman" panose="02020603050405020304" pitchFamily="18" charset="0"/>
                <a:cs typeface="Times New Roman" panose="02020603050405020304" pitchFamily="18" charset="0"/>
              </a:rPr>
              <a:t>the devil will come to earth to fulfill his desires and dream of being like the most High and will demand to be worshipped by all on earth.  All will be forced to take the number 666 in order to buy and sell ANYTHING and EVERYTHING. Death, famine and destruction fall on many / most! </a:t>
            </a:r>
          </a:p>
        </p:txBody>
      </p:sp>
      <p:sp>
        <p:nvSpPr>
          <p:cNvPr id="22" name="TextBox 21">
            <a:extLst>
              <a:ext uri="{FF2B5EF4-FFF2-40B4-BE49-F238E27FC236}">
                <a16:creationId xmlns:a16="http://schemas.microsoft.com/office/drawing/2014/main" id="{41BF78BA-AE68-4844-B426-D4CCF0E63B22}"/>
              </a:ext>
            </a:extLst>
          </p:cNvPr>
          <p:cNvSpPr txBox="1"/>
          <p:nvPr/>
        </p:nvSpPr>
        <p:spPr>
          <a:xfrm>
            <a:off x="355104" y="3615321"/>
            <a:ext cx="11631483" cy="830997"/>
          </a:xfrm>
          <a:prstGeom prst="rect">
            <a:avLst/>
          </a:prstGeom>
          <a:noFill/>
        </p:spPr>
        <p:txBody>
          <a:bodyPr wrap="square">
            <a:spAutoFit/>
          </a:bodyPr>
          <a:lstStyle/>
          <a:p>
            <a:pPr algn="just"/>
            <a:r>
              <a:rPr lang="en-US" sz="1200" dirty="0">
                <a:latin typeface="Times New Roman" panose="02020603050405020304" pitchFamily="18" charset="0"/>
                <a:cs typeface="Times New Roman" panose="02020603050405020304" pitchFamily="18" charset="0"/>
              </a:rPr>
              <a:t>ALL the people (Jews and Gentiles) on the ‘globalized’ earth will have a global government, globally ecumenicalized religion along with a global economy, etc. and the devil will be the ‘god’ in charge with his ‘staff’ who will require all to take the ‘</a:t>
            </a:r>
            <a:r>
              <a:rPr lang="en-US" sz="1200" i="1" dirty="0">
                <a:latin typeface="Times New Roman" panose="02020603050405020304" pitchFamily="18" charset="0"/>
                <a:cs typeface="Times New Roman" panose="02020603050405020304" pitchFamily="18" charset="0"/>
              </a:rPr>
              <a:t>mark of the beast</a:t>
            </a:r>
            <a:r>
              <a:rPr lang="en-US" sz="1200" dirty="0">
                <a:latin typeface="Times New Roman" panose="02020603050405020304" pitchFamily="18" charset="0"/>
                <a:cs typeface="Times New Roman" panose="02020603050405020304" pitchFamily="18" charset="0"/>
              </a:rPr>
              <a:t>.’  Some people will try to refuse and will be beheaded for their efforts and belief of the ‘everlasting gospel’ and their walk according to God’s laws, not man’s.  The survivors will suffer terribly but if they can hide and endure to the end, they will eventually witness the second coming of Christ and will then be with Christ forever. Salvation during the tribulation will be to physically endure to the end when He comes with His grace and takes down the devil himself.</a:t>
            </a:r>
          </a:p>
        </p:txBody>
      </p:sp>
      <p:sp>
        <p:nvSpPr>
          <p:cNvPr id="24" name="TextBox 23">
            <a:extLst>
              <a:ext uri="{FF2B5EF4-FFF2-40B4-BE49-F238E27FC236}">
                <a16:creationId xmlns:a16="http://schemas.microsoft.com/office/drawing/2014/main" id="{6D98EDDF-BAFD-40A8-8135-32528F5BC14C}"/>
              </a:ext>
            </a:extLst>
          </p:cNvPr>
          <p:cNvSpPr txBox="1"/>
          <p:nvPr/>
        </p:nvSpPr>
        <p:spPr>
          <a:xfrm>
            <a:off x="355104" y="4360991"/>
            <a:ext cx="11631483" cy="646331"/>
          </a:xfrm>
          <a:prstGeom prst="rect">
            <a:avLst/>
          </a:prstGeom>
          <a:noFill/>
        </p:spPr>
        <p:txBody>
          <a:bodyPr wrap="square">
            <a:spAutoFit/>
          </a:bodyPr>
          <a:lstStyle/>
          <a:p>
            <a:pPr algn="just"/>
            <a:r>
              <a:rPr lang="en-US" sz="1200" dirty="0">
                <a:latin typeface="Times New Roman" panose="02020603050405020304" pitchFamily="18" charset="0"/>
                <a:cs typeface="Times New Roman" panose="02020603050405020304" pitchFamily="18" charset="0"/>
              </a:rPr>
              <a:t>Satan comes down to the earth (</a:t>
            </a:r>
            <a:r>
              <a:rPr lang="en-US" sz="1200" b="1" dirty="0">
                <a:solidFill>
                  <a:srgbClr val="FF0000"/>
                </a:solidFill>
                <a:latin typeface="Times New Roman" panose="02020603050405020304" pitchFamily="18" charset="0"/>
                <a:cs typeface="Times New Roman" panose="02020603050405020304" pitchFamily="18" charset="0"/>
              </a:rPr>
              <a:t>I Peter 5:8</a:t>
            </a:r>
            <a:r>
              <a:rPr lang="en-US" sz="1200" dirty="0">
                <a:latin typeface="Times New Roman" panose="02020603050405020304" pitchFamily="18" charset="0"/>
                <a:cs typeface="Times New Roman" panose="02020603050405020304" pitchFamily="18" charset="0"/>
              </a:rPr>
              <a:t>)</a:t>
            </a:r>
            <a:r>
              <a:rPr lang="en-US" sz="1200" b="1" dirty="0">
                <a:solidFill>
                  <a:srgbClr val="FF0000"/>
                </a:solidFill>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during the beginning of the Tribulation, described in </a:t>
            </a:r>
            <a:r>
              <a:rPr lang="en-US" sz="1200" b="1" dirty="0">
                <a:solidFill>
                  <a:srgbClr val="FF0000"/>
                </a:solidFill>
                <a:latin typeface="Times New Roman" panose="02020603050405020304" pitchFamily="18" charset="0"/>
                <a:cs typeface="Times New Roman" panose="02020603050405020304" pitchFamily="18" charset="0"/>
              </a:rPr>
              <a:t>Revelation 6, </a:t>
            </a:r>
            <a:r>
              <a:rPr lang="en-US" sz="1200" dirty="0">
                <a:latin typeface="Times New Roman" panose="02020603050405020304" pitchFamily="18" charset="0"/>
                <a:cs typeface="Times New Roman" panose="02020603050405020304" pitchFamily="18" charset="0"/>
              </a:rPr>
              <a:t>while Christ comes down to the earth to end the Tribulation in </a:t>
            </a:r>
            <a:r>
              <a:rPr lang="en-US" sz="1200" b="1" dirty="0">
                <a:solidFill>
                  <a:srgbClr val="FF0000"/>
                </a:solidFill>
                <a:latin typeface="Times New Roman" panose="02020603050405020304" pitchFamily="18" charset="0"/>
                <a:cs typeface="Times New Roman" panose="02020603050405020304" pitchFamily="18" charset="0"/>
              </a:rPr>
              <a:t>Revelation 19</a:t>
            </a:r>
            <a:r>
              <a:rPr lang="en-US" sz="1200" dirty="0">
                <a:latin typeface="Times New Roman" panose="02020603050405020304" pitchFamily="18" charset="0"/>
                <a:cs typeface="Times New Roman" panose="02020603050405020304" pitchFamily="18" charset="0"/>
              </a:rPr>
              <a:t>.  Satan and Christ fight a massive war, Christ is victorious and delivers Satan and his people to the ‘birds’ and sends Satan into the lake of fire for 1000 years, which then becomes the Millennium – the 1,000-year reign on the earth by Christ. After those thousand years, Satan is let loosed from the chains. There is a lot more to learn - but this will do for now. (</a:t>
            </a:r>
            <a:r>
              <a:rPr lang="en-US" sz="1200" b="1" dirty="0">
                <a:solidFill>
                  <a:srgbClr val="FF0000"/>
                </a:solidFill>
                <a:latin typeface="Times New Roman" panose="02020603050405020304" pitchFamily="18" charset="0"/>
                <a:cs typeface="Times New Roman" panose="02020603050405020304" pitchFamily="18" charset="0"/>
              </a:rPr>
              <a:t>Rev 19,20</a:t>
            </a:r>
            <a:r>
              <a:rPr lang="en-US" sz="1200" dirty="0">
                <a:latin typeface="Times New Roman" panose="02020603050405020304" pitchFamily="18" charset="0"/>
                <a:cs typeface="Times New Roman" panose="02020603050405020304" pitchFamily="18" charset="0"/>
              </a:rPr>
              <a:t>)</a:t>
            </a:r>
          </a:p>
        </p:txBody>
      </p:sp>
      <p:sp>
        <p:nvSpPr>
          <p:cNvPr id="25" name="TextBox 24">
            <a:extLst>
              <a:ext uri="{FF2B5EF4-FFF2-40B4-BE49-F238E27FC236}">
                <a16:creationId xmlns:a16="http://schemas.microsoft.com/office/drawing/2014/main" id="{7F8BBC6E-F021-4204-9FF8-461053EB28DF}"/>
              </a:ext>
            </a:extLst>
          </p:cNvPr>
          <p:cNvSpPr txBox="1"/>
          <p:nvPr/>
        </p:nvSpPr>
        <p:spPr>
          <a:xfrm>
            <a:off x="-61212" y="6108548"/>
            <a:ext cx="1727080" cy="73866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Dispensation </a:t>
            </a:r>
          </a:p>
          <a:p>
            <a:pPr algn="ctr"/>
            <a:r>
              <a:rPr lang="en-US" sz="1400" b="1" dirty="0">
                <a:latin typeface="Times New Roman" panose="02020603050405020304" pitchFamily="18" charset="0"/>
                <a:cs typeface="Times New Roman" panose="02020603050405020304" pitchFamily="18" charset="0"/>
              </a:rPr>
              <a:t>of the </a:t>
            </a:r>
          </a:p>
          <a:p>
            <a:pPr algn="ctr"/>
            <a:r>
              <a:rPr lang="en-US" sz="1400" b="1" dirty="0">
                <a:latin typeface="Times New Roman" panose="02020603050405020304" pitchFamily="18" charset="0"/>
                <a:cs typeface="Times New Roman" panose="02020603050405020304" pitchFamily="18" charset="0"/>
              </a:rPr>
              <a:t>Grace of God</a:t>
            </a:r>
          </a:p>
        </p:txBody>
      </p:sp>
      <p:sp>
        <p:nvSpPr>
          <p:cNvPr id="26" name="TextBox 25">
            <a:extLst>
              <a:ext uri="{FF2B5EF4-FFF2-40B4-BE49-F238E27FC236}">
                <a16:creationId xmlns:a16="http://schemas.microsoft.com/office/drawing/2014/main" id="{21DC330A-2C08-4863-A7DC-8EEEE60F4442}"/>
              </a:ext>
            </a:extLst>
          </p:cNvPr>
          <p:cNvSpPr txBox="1"/>
          <p:nvPr/>
        </p:nvSpPr>
        <p:spPr>
          <a:xfrm>
            <a:off x="1904262" y="5007322"/>
            <a:ext cx="10082325" cy="1200329"/>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The Goodness of God </a:t>
            </a:r>
            <a:r>
              <a:rPr lang="en-US" sz="1200" dirty="0">
                <a:latin typeface="Times New Roman" panose="02020603050405020304" pitchFamily="18" charset="0"/>
                <a:cs typeface="Times New Roman" panose="02020603050405020304" pitchFamily="18" charset="0"/>
              </a:rPr>
              <a:t>(</a:t>
            </a:r>
            <a:r>
              <a:rPr lang="en-US" sz="1200" b="1" dirty="0">
                <a:solidFill>
                  <a:srgbClr val="FF0000"/>
                </a:solidFill>
                <a:latin typeface="Times New Roman" panose="02020603050405020304" pitchFamily="18" charset="0"/>
                <a:cs typeface="Times New Roman" panose="02020603050405020304" pitchFamily="18" charset="0"/>
              </a:rPr>
              <a:t>Romans 2:4</a:t>
            </a:r>
            <a:r>
              <a:rPr lang="en-US" sz="1200" dirty="0">
                <a:latin typeface="Times New Roman" panose="02020603050405020304" pitchFamily="18" charset="0"/>
                <a:cs typeface="Times New Roman" panose="02020603050405020304" pitchFamily="18" charset="0"/>
              </a:rPr>
              <a:t>) is referring to the New Testament time (</a:t>
            </a:r>
            <a:r>
              <a:rPr lang="en-US" sz="1200" i="1" dirty="0">
                <a:latin typeface="Times New Roman" panose="02020603050405020304" pitchFamily="18" charset="0"/>
                <a:cs typeface="Times New Roman" panose="02020603050405020304" pitchFamily="18" charset="0"/>
              </a:rPr>
              <a:t>NT doctrine changes after Christ’s death </a:t>
            </a:r>
            <a:r>
              <a:rPr lang="en-US" sz="1200" dirty="0">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Hebrews 9:16</a:t>
            </a:r>
            <a:r>
              <a:rPr lang="en-US" sz="1200" dirty="0">
                <a:latin typeface="Times New Roman" panose="02020603050405020304" pitchFamily="18" charset="0"/>
                <a:cs typeface="Times New Roman" panose="02020603050405020304" pitchFamily="18" charset="0"/>
              </a:rPr>
              <a:t>) when God withholds any and all ‘at the moment’ punishment for sin, etc. by extending His Grace, His Kindness, His Forgiveness and His Goodness towards all who hear and believe His words in the King James Bible and even to the lost -temporarily - but will judge the sin of the lost later.  The part of the Bible that contains and teaches God’s goodness from the risen Christ is from </a:t>
            </a:r>
            <a:r>
              <a:rPr lang="en-US" sz="1200" b="1" dirty="0">
                <a:solidFill>
                  <a:srgbClr val="FF0000"/>
                </a:solidFill>
                <a:latin typeface="Times New Roman" panose="02020603050405020304" pitchFamily="18" charset="0"/>
                <a:cs typeface="Times New Roman" panose="02020603050405020304" pitchFamily="18" charset="0"/>
              </a:rPr>
              <a:t>Romans</a:t>
            </a:r>
            <a:r>
              <a:rPr lang="en-US" sz="1200" dirty="0">
                <a:latin typeface="Times New Roman" panose="02020603050405020304" pitchFamily="18" charset="0"/>
                <a:cs typeface="Times New Roman" panose="02020603050405020304" pitchFamily="18" charset="0"/>
              </a:rPr>
              <a:t> to </a:t>
            </a:r>
            <a:r>
              <a:rPr lang="en-US" sz="1200" b="1" dirty="0">
                <a:solidFill>
                  <a:srgbClr val="FF0000"/>
                </a:solidFill>
                <a:latin typeface="Times New Roman" panose="02020603050405020304" pitchFamily="18" charset="0"/>
                <a:cs typeface="Times New Roman" panose="02020603050405020304" pitchFamily="18" charset="0"/>
              </a:rPr>
              <a:t>Philemon</a:t>
            </a:r>
            <a:r>
              <a:rPr lang="en-US" sz="1200" dirty="0">
                <a:latin typeface="Times New Roman" panose="02020603050405020304" pitchFamily="18" charset="0"/>
                <a:cs typeface="Times New Roman" panose="02020603050405020304" pitchFamily="18" charset="0"/>
              </a:rPr>
              <a:t> and is taught only by the apostle Paul and is offered only to the Gentiles. </a:t>
            </a:r>
            <a:r>
              <a:rPr lang="en-US" sz="1200" b="1" dirty="0">
                <a:latin typeface="Times New Roman" panose="02020603050405020304" pitchFamily="18" charset="0"/>
                <a:cs typeface="Times New Roman" panose="02020603050405020304" pitchFamily="18" charset="0"/>
              </a:rPr>
              <a:t>The Severity of God </a:t>
            </a:r>
            <a:r>
              <a:rPr lang="en-US" sz="1200" dirty="0">
                <a:latin typeface="Times New Roman" panose="02020603050405020304" pitchFamily="18" charset="0"/>
                <a:cs typeface="Times New Roman" panose="02020603050405020304" pitchFamily="18" charset="0"/>
              </a:rPr>
              <a:t>is referring to the time of the Old Testament and </a:t>
            </a:r>
            <a:r>
              <a:rPr lang="en-US" sz="1200" b="1" dirty="0">
                <a:solidFill>
                  <a:srgbClr val="FF0000"/>
                </a:solidFill>
                <a:latin typeface="Times New Roman" panose="02020603050405020304" pitchFamily="18" charset="0"/>
                <a:cs typeface="Times New Roman" panose="02020603050405020304" pitchFamily="18" charset="0"/>
              </a:rPr>
              <a:t>Gospels</a:t>
            </a:r>
            <a:r>
              <a:rPr lang="en-US" sz="1200" dirty="0">
                <a:latin typeface="Times New Roman" panose="02020603050405020304" pitchFamily="18" charset="0"/>
                <a:cs typeface="Times New Roman" panose="02020603050405020304" pitchFamily="18" charset="0"/>
              </a:rPr>
              <a:t> up to </a:t>
            </a:r>
            <a:r>
              <a:rPr lang="en-US" sz="1200" b="1" dirty="0">
                <a:solidFill>
                  <a:srgbClr val="FF0000"/>
                </a:solidFill>
                <a:latin typeface="Times New Roman" panose="02020603050405020304" pitchFamily="18" charset="0"/>
                <a:cs typeface="Times New Roman" panose="02020603050405020304" pitchFamily="18" charset="0"/>
              </a:rPr>
              <a:t>Acts 8 </a:t>
            </a:r>
            <a:r>
              <a:rPr lang="en-US" sz="1200" dirty="0">
                <a:latin typeface="Times New Roman" panose="02020603050405020304" pitchFamily="18" charset="0"/>
                <a:cs typeface="Times New Roman" panose="02020603050405020304" pitchFamily="18" charset="0"/>
              </a:rPr>
              <a:t>during the Bible days, and then from </a:t>
            </a:r>
            <a:r>
              <a:rPr lang="en-US" sz="1200" b="1" dirty="0">
                <a:solidFill>
                  <a:srgbClr val="FF0000"/>
                </a:solidFill>
                <a:latin typeface="Times New Roman" panose="02020603050405020304" pitchFamily="18" charset="0"/>
                <a:cs typeface="Times New Roman" panose="02020603050405020304" pitchFamily="18" charset="0"/>
              </a:rPr>
              <a:t>Hebrews</a:t>
            </a:r>
            <a:r>
              <a:rPr lang="en-US" sz="1200" dirty="0">
                <a:latin typeface="Times New Roman" panose="02020603050405020304" pitchFamily="18" charset="0"/>
                <a:cs typeface="Times New Roman" panose="02020603050405020304" pitchFamily="18" charset="0"/>
              </a:rPr>
              <a:t> to </a:t>
            </a:r>
            <a:r>
              <a:rPr lang="en-US" sz="1200" b="1" dirty="0">
                <a:solidFill>
                  <a:srgbClr val="FF0000"/>
                </a:solidFill>
                <a:latin typeface="Times New Roman" panose="02020603050405020304" pitchFamily="18" charset="0"/>
                <a:cs typeface="Times New Roman" panose="02020603050405020304" pitchFamily="18" charset="0"/>
              </a:rPr>
              <a:t>Jude</a:t>
            </a:r>
            <a:r>
              <a:rPr lang="en-US" sz="1200" dirty="0">
                <a:latin typeface="Times New Roman" panose="02020603050405020304" pitchFamily="18" charset="0"/>
                <a:cs typeface="Times New Roman" panose="02020603050405020304" pitchFamily="18" charset="0"/>
              </a:rPr>
              <a:t>, during the time of tribulation, during Satan’s rule ‘on’ the earth and when God puts forth his punishment at the time of the sinning and disobedience.  Severity of God is taught only by the 12 apostles.</a:t>
            </a:r>
          </a:p>
        </p:txBody>
      </p:sp>
      <p:sp>
        <p:nvSpPr>
          <p:cNvPr id="27" name="TextBox 26">
            <a:extLst>
              <a:ext uri="{FF2B5EF4-FFF2-40B4-BE49-F238E27FC236}">
                <a16:creationId xmlns:a16="http://schemas.microsoft.com/office/drawing/2014/main" id="{BAF1D3C7-3C9E-48EF-B09B-DFFE0F3504BC}"/>
              </a:ext>
            </a:extLst>
          </p:cNvPr>
          <p:cNvSpPr txBox="1"/>
          <p:nvPr/>
        </p:nvSpPr>
        <p:spPr>
          <a:xfrm>
            <a:off x="1402675" y="6145505"/>
            <a:ext cx="10654938" cy="646331"/>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Ephesians 3 </a:t>
            </a:r>
            <a:r>
              <a:rPr lang="en-US" sz="1200" dirty="0">
                <a:latin typeface="Times New Roman" panose="02020603050405020304" pitchFamily="18" charset="0"/>
                <a:cs typeface="Times New Roman" panose="02020603050405020304" pitchFamily="18" charset="0"/>
              </a:rPr>
              <a:t>- Mistakenly called the ‘church age’ by scripturally ignorant pastors, this is our </a:t>
            </a:r>
            <a:r>
              <a:rPr lang="en-US" sz="1200" b="1" dirty="0">
                <a:latin typeface="Times New Roman" panose="02020603050405020304" pitchFamily="18" charset="0"/>
                <a:cs typeface="Times New Roman" panose="02020603050405020304" pitchFamily="18" charset="0"/>
              </a:rPr>
              <a:t>dispensation</a:t>
            </a:r>
            <a:r>
              <a:rPr lang="en-US" sz="1200" dirty="0">
                <a:latin typeface="Times New Roman" panose="02020603050405020304" pitchFamily="18" charset="0"/>
                <a:cs typeface="Times New Roman" panose="02020603050405020304" pitchFamily="18" charset="0"/>
              </a:rPr>
              <a:t> today with Paul as the only apostle and minister to the Gentiles, as presented in a King James Bible as he presents the ‘</a:t>
            </a:r>
            <a:r>
              <a:rPr lang="en-US" sz="1200" i="1" dirty="0">
                <a:latin typeface="Times New Roman" panose="02020603050405020304" pitchFamily="18" charset="0"/>
                <a:cs typeface="Times New Roman" panose="02020603050405020304" pitchFamily="18" charset="0"/>
              </a:rPr>
              <a:t>mystery of Christ’ </a:t>
            </a:r>
            <a:r>
              <a:rPr lang="en-US" sz="1200" dirty="0">
                <a:latin typeface="Times New Roman" panose="02020603050405020304" pitchFamily="18" charset="0"/>
                <a:cs typeface="Times New Roman" panose="02020603050405020304" pitchFamily="18" charset="0"/>
              </a:rPr>
              <a:t>and how we can be fellow-heirs and of the same body as the Jews and of Christ Himself.  People mistake the ‘</a:t>
            </a:r>
            <a:r>
              <a:rPr lang="en-US" sz="1200" i="1" dirty="0">
                <a:latin typeface="Times New Roman" panose="02020603050405020304" pitchFamily="18" charset="0"/>
                <a:cs typeface="Times New Roman" panose="02020603050405020304" pitchFamily="18" charset="0"/>
              </a:rPr>
              <a:t>local assembly</a:t>
            </a:r>
            <a:r>
              <a:rPr lang="en-US" sz="1200" dirty="0">
                <a:latin typeface="Times New Roman" panose="02020603050405020304" pitchFamily="18" charset="0"/>
                <a:cs typeface="Times New Roman" panose="02020603050405020304" pitchFamily="18" charset="0"/>
              </a:rPr>
              <a:t>’ as the church from </a:t>
            </a:r>
            <a:r>
              <a:rPr lang="en-US" sz="1200" b="1" dirty="0">
                <a:solidFill>
                  <a:srgbClr val="FF0000"/>
                </a:solidFill>
                <a:latin typeface="Times New Roman" panose="02020603050405020304" pitchFamily="18" charset="0"/>
                <a:cs typeface="Times New Roman" panose="02020603050405020304" pitchFamily="18" charset="0"/>
              </a:rPr>
              <a:t>Acts 2</a:t>
            </a:r>
            <a:r>
              <a:rPr lang="en-US" sz="1200" dirty="0">
                <a:latin typeface="Times New Roman" panose="02020603050405020304" pitchFamily="18" charset="0"/>
                <a:cs typeface="Times New Roman" panose="02020603050405020304" pitchFamily="18" charset="0"/>
              </a:rPr>
              <a:t>, not being correctly taught about the “church” today, as created by the risen Christ and taught by Paul in </a:t>
            </a:r>
            <a:r>
              <a:rPr lang="en-US" sz="1200" b="1" dirty="0">
                <a:solidFill>
                  <a:srgbClr val="FF0000"/>
                </a:solidFill>
                <a:latin typeface="Times New Roman" panose="02020603050405020304" pitchFamily="18" charset="0"/>
                <a:cs typeface="Times New Roman" panose="02020603050405020304" pitchFamily="18" charset="0"/>
              </a:rPr>
              <a:t>Eph 5.</a:t>
            </a:r>
          </a:p>
        </p:txBody>
      </p:sp>
      <p:sp>
        <p:nvSpPr>
          <p:cNvPr id="28" name="Rectangle 27">
            <a:extLst>
              <a:ext uri="{FF2B5EF4-FFF2-40B4-BE49-F238E27FC236}">
                <a16:creationId xmlns:a16="http://schemas.microsoft.com/office/drawing/2014/main" id="{80301DB4-760C-416E-A45F-335A29ED6147}"/>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480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25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Effect transition="in" filter="fade">
                                      <p:cBhvr>
                                        <p:cTn id="26" dur="1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25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up)">
                                      <p:cBhvr>
                                        <p:cTn id="36" dur="125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up)">
                                      <p:cBhvr>
                                        <p:cTn id="41" dur="125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up)">
                                      <p:cBhvr>
                                        <p:cTn id="46" dur="1250"/>
                                        <p:tgtEl>
                                          <p:spTgt spid="2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up)">
                                      <p:cBhvr>
                                        <p:cTn id="51" dur="125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p:cTn id="56" dur="1000" fill="hold"/>
                                        <p:tgtEl>
                                          <p:spTgt spid="5"/>
                                        </p:tgtEl>
                                        <p:attrNameLst>
                                          <p:attrName>ppt_w</p:attrName>
                                        </p:attrNameLst>
                                      </p:cBhvr>
                                      <p:tavLst>
                                        <p:tav tm="0">
                                          <p:val>
                                            <p:fltVal val="0"/>
                                          </p:val>
                                        </p:tav>
                                        <p:tav tm="100000">
                                          <p:val>
                                            <p:strVal val="#ppt_w"/>
                                          </p:val>
                                        </p:tav>
                                      </p:tavLst>
                                    </p:anim>
                                    <p:anim calcmode="lin" valueType="num">
                                      <p:cBhvr>
                                        <p:cTn id="57" dur="1000" fill="hold"/>
                                        <p:tgtEl>
                                          <p:spTgt spid="5"/>
                                        </p:tgtEl>
                                        <p:attrNameLst>
                                          <p:attrName>ppt_h</p:attrName>
                                        </p:attrNameLst>
                                      </p:cBhvr>
                                      <p:tavLst>
                                        <p:tav tm="0">
                                          <p:val>
                                            <p:fltVal val="0"/>
                                          </p:val>
                                        </p:tav>
                                        <p:tav tm="100000">
                                          <p:val>
                                            <p:strVal val="#ppt_h"/>
                                          </p:val>
                                        </p:tav>
                                      </p:tavLst>
                                    </p:anim>
                                    <p:animEffect transition="in" filter="fade">
                                      <p:cBhvr>
                                        <p:cTn id="58" dur="1000"/>
                                        <p:tgtEl>
                                          <p:spTgt spid="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125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p:cTn id="68" dur="1000" fill="hold"/>
                                        <p:tgtEl>
                                          <p:spTgt spid="25"/>
                                        </p:tgtEl>
                                        <p:attrNameLst>
                                          <p:attrName>ppt_w</p:attrName>
                                        </p:attrNameLst>
                                      </p:cBhvr>
                                      <p:tavLst>
                                        <p:tav tm="0">
                                          <p:val>
                                            <p:fltVal val="0"/>
                                          </p:val>
                                        </p:tav>
                                        <p:tav tm="100000">
                                          <p:val>
                                            <p:strVal val="#ppt_w"/>
                                          </p:val>
                                        </p:tav>
                                      </p:tavLst>
                                    </p:anim>
                                    <p:anim calcmode="lin" valueType="num">
                                      <p:cBhvr>
                                        <p:cTn id="69" dur="1000" fill="hold"/>
                                        <p:tgtEl>
                                          <p:spTgt spid="25"/>
                                        </p:tgtEl>
                                        <p:attrNameLst>
                                          <p:attrName>ppt_h</p:attrName>
                                        </p:attrNameLst>
                                      </p:cBhvr>
                                      <p:tavLst>
                                        <p:tav tm="0">
                                          <p:val>
                                            <p:fltVal val="0"/>
                                          </p:val>
                                        </p:tav>
                                        <p:tav tm="100000">
                                          <p:val>
                                            <p:strVal val="#ppt_h"/>
                                          </p:val>
                                        </p:tav>
                                      </p:tavLst>
                                    </p:anim>
                                    <p:animEffect transition="in" filter="fade">
                                      <p:cBhvr>
                                        <p:cTn id="70" dur="1000"/>
                                        <p:tgtEl>
                                          <p:spTgt spid="25"/>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fade">
                                      <p:cBhvr>
                                        <p:cTn id="75" dur="12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6" grpId="0"/>
      <p:bldP spid="17" grpId="0"/>
      <p:bldP spid="18" grpId="0"/>
      <p:bldP spid="19" grpId="0"/>
      <p:bldP spid="20" grpId="0"/>
      <p:bldP spid="22" grpId="0"/>
      <p:bldP spid="24" grpId="0"/>
      <p:bldP spid="25" grpId="0"/>
      <p:bldP spid="26" grpId="0"/>
      <p:bldP spid="2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AB7982C-3FBD-4CEB-B5C1-844885C94FE6}"/>
              </a:ext>
            </a:extLst>
          </p:cNvPr>
          <p:cNvSpPr txBox="1"/>
          <p:nvPr/>
        </p:nvSpPr>
        <p:spPr>
          <a:xfrm>
            <a:off x="58223" y="729466"/>
            <a:ext cx="6075878" cy="5355312"/>
          </a:xfrm>
          <a:prstGeom prst="rect">
            <a:avLst/>
          </a:prstGeom>
          <a:noFill/>
        </p:spPr>
        <p:txBody>
          <a:bodyPr wrap="square" rtlCol="0">
            <a:spAutoFit/>
          </a:bodyPr>
          <a:lstStyle/>
          <a:p>
            <a:pPr algn="ctr"/>
            <a:r>
              <a:rPr lang="en-US" b="1" dirty="0">
                <a:solidFill>
                  <a:srgbClr val="FF3300"/>
                </a:solidFill>
                <a:latin typeface="Times New Roman" panose="02020603050405020304" pitchFamily="18" charset="0"/>
                <a:cs typeface="Times New Roman" panose="02020603050405020304" pitchFamily="18" charset="0"/>
              </a:rPr>
              <a:t>6</a:t>
            </a:r>
          </a:p>
          <a:p>
            <a:pPr algn="ctr"/>
            <a:r>
              <a:rPr lang="en-US" b="1" i="1" dirty="0">
                <a:solidFill>
                  <a:srgbClr val="CC6600"/>
                </a:solidFill>
                <a:latin typeface="Times New Roman" panose="02020603050405020304" pitchFamily="18" charset="0"/>
                <a:cs typeface="Times New Roman" panose="02020603050405020304" pitchFamily="18" charset="0"/>
              </a:rPr>
              <a:t>And now ye know what withholdeth </a:t>
            </a:r>
          </a:p>
          <a:p>
            <a:pPr algn="ctr"/>
            <a:r>
              <a:rPr lang="en-US" b="1" i="1" dirty="0">
                <a:solidFill>
                  <a:srgbClr val="CC6600"/>
                </a:solidFill>
                <a:latin typeface="Times New Roman" panose="02020603050405020304" pitchFamily="18" charset="0"/>
                <a:cs typeface="Times New Roman" panose="02020603050405020304" pitchFamily="18" charset="0"/>
              </a:rPr>
              <a:t>that he might be revealed in his time. </a:t>
            </a:r>
          </a:p>
          <a:p>
            <a:pPr algn="ctr"/>
            <a:r>
              <a:rPr lang="en-US" b="1" dirty="0">
                <a:solidFill>
                  <a:srgbClr val="FF3300"/>
                </a:solidFill>
                <a:latin typeface="Times New Roman" panose="02020603050405020304" pitchFamily="18" charset="0"/>
                <a:cs typeface="Times New Roman" panose="02020603050405020304" pitchFamily="18" charset="0"/>
              </a:rPr>
              <a:t>7</a:t>
            </a:r>
          </a:p>
          <a:p>
            <a:pPr algn="ctr"/>
            <a:r>
              <a:rPr lang="en-US" b="1" i="1" dirty="0">
                <a:solidFill>
                  <a:srgbClr val="CC6600"/>
                </a:solidFill>
                <a:latin typeface="Times New Roman" panose="02020603050405020304" pitchFamily="18" charset="0"/>
                <a:cs typeface="Times New Roman" panose="02020603050405020304" pitchFamily="18" charset="0"/>
              </a:rPr>
              <a:t>For the mystery of iniquity doth already work: </a:t>
            </a:r>
          </a:p>
          <a:p>
            <a:pPr algn="ctr"/>
            <a:r>
              <a:rPr lang="en-US" b="1" i="1" dirty="0">
                <a:solidFill>
                  <a:srgbClr val="CC6600"/>
                </a:solidFill>
                <a:latin typeface="Times New Roman" panose="02020603050405020304" pitchFamily="18" charset="0"/>
                <a:cs typeface="Times New Roman" panose="02020603050405020304" pitchFamily="18" charset="0"/>
              </a:rPr>
              <a:t>only he who now letteth will let,</a:t>
            </a:r>
          </a:p>
          <a:p>
            <a:pPr algn="ctr"/>
            <a:r>
              <a:rPr lang="en-US" b="1" i="1" dirty="0">
                <a:solidFill>
                  <a:srgbClr val="CC6600"/>
                </a:solidFill>
                <a:latin typeface="Times New Roman" panose="02020603050405020304" pitchFamily="18" charset="0"/>
                <a:cs typeface="Times New Roman" panose="02020603050405020304" pitchFamily="18" charset="0"/>
              </a:rPr>
              <a:t>until he be taken out of the way. </a:t>
            </a:r>
          </a:p>
          <a:p>
            <a:pPr algn="ctr"/>
            <a:r>
              <a:rPr lang="en-US" b="1" dirty="0">
                <a:solidFill>
                  <a:srgbClr val="FF3300"/>
                </a:solidFill>
                <a:latin typeface="Times New Roman" panose="02020603050405020304" pitchFamily="18" charset="0"/>
                <a:cs typeface="Times New Roman" panose="02020603050405020304" pitchFamily="18" charset="0"/>
              </a:rPr>
              <a:t>8</a:t>
            </a:r>
          </a:p>
          <a:p>
            <a:pPr algn="ctr"/>
            <a:r>
              <a:rPr lang="en-US" b="1" i="1" dirty="0">
                <a:solidFill>
                  <a:srgbClr val="CC6600"/>
                </a:solidFill>
                <a:latin typeface="Times New Roman" panose="02020603050405020304" pitchFamily="18" charset="0"/>
                <a:cs typeface="Times New Roman" panose="02020603050405020304" pitchFamily="18" charset="0"/>
              </a:rPr>
              <a:t>And then shall that Wicked be revealed, </a:t>
            </a:r>
          </a:p>
          <a:p>
            <a:pPr algn="ctr"/>
            <a:r>
              <a:rPr lang="en-US" b="1" i="1" dirty="0">
                <a:solidFill>
                  <a:srgbClr val="CC6600"/>
                </a:solidFill>
                <a:latin typeface="Times New Roman" panose="02020603050405020304" pitchFamily="18" charset="0"/>
                <a:cs typeface="Times New Roman" panose="02020603050405020304" pitchFamily="18" charset="0"/>
              </a:rPr>
              <a:t>whom the Lord shall consume with the spirit of his mouth, </a:t>
            </a:r>
          </a:p>
          <a:p>
            <a:pPr algn="ctr"/>
            <a:r>
              <a:rPr lang="en-US" b="1" i="1" dirty="0">
                <a:solidFill>
                  <a:srgbClr val="CC6600"/>
                </a:solidFill>
                <a:latin typeface="Times New Roman" panose="02020603050405020304" pitchFamily="18" charset="0"/>
                <a:cs typeface="Times New Roman" panose="02020603050405020304" pitchFamily="18" charset="0"/>
              </a:rPr>
              <a:t>and shall destroy with the brightness of his coming: </a:t>
            </a:r>
          </a:p>
          <a:p>
            <a:pPr algn="ctr"/>
            <a:r>
              <a:rPr lang="en-US" b="1" dirty="0">
                <a:solidFill>
                  <a:srgbClr val="FF3300"/>
                </a:solidFill>
                <a:latin typeface="Times New Roman" panose="02020603050405020304" pitchFamily="18" charset="0"/>
                <a:cs typeface="Times New Roman" panose="02020603050405020304" pitchFamily="18" charset="0"/>
              </a:rPr>
              <a:t>9</a:t>
            </a:r>
            <a:endParaRPr lang="en-US"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Even him, whose coming is after the working of Satan</a:t>
            </a:r>
          </a:p>
          <a:p>
            <a:pPr algn="ctr"/>
            <a:r>
              <a:rPr lang="en-US" b="1" i="1" dirty="0">
                <a:solidFill>
                  <a:srgbClr val="CC6600"/>
                </a:solidFill>
                <a:latin typeface="Times New Roman" panose="02020603050405020304" pitchFamily="18" charset="0"/>
                <a:cs typeface="Times New Roman" panose="02020603050405020304" pitchFamily="18" charset="0"/>
              </a:rPr>
              <a:t>with all power and signs and lying wonders, </a:t>
            </a:r>
          </a:p>
          <a:p>
            <a:pPr algn="ctr"/>
            <a:r>
              <a:rPr lang="en-US" b="1" dirty="0">
                <a:solidFill>
                  <a:srgbClr val="FF3300"/>
                </a:solidFill>
                <a:latin typeface="Times New Roman" panose="02020603050405020304" pitchFamily="18" charset="0"/>
                <a:cs typeface="Times New Roman" panose="02020603050405020304" pitchFamily="18" charset="0"/>
              </a:rPr>
              <a:t>10</a:t>
            </a:r>
          </a:p>
          <a:p>
            <a:pPr algn="ctr"/>
            <a:r>
              <a:rPr lang="en-US" b="1" i="1" dirty="0">
                <a:solidFill>
                  <a:srgbClr val="CC6600"/>
                </a:solidFill>
                <a:latin typeface="Times New Roman" panose="02020603050405020304" pitchFamily="18" charset="0"/>
                <a:cs typeface="Times New Roman" panose="02020603050405020304" pitchFamily="18" charset="0"/>
              </a:rPr>
              <a:t>And with all deceivableness of unrighteousness</a:t>
            </a:r>
          </a:p>
          <a:p>
            <a:pPr algn="ctr"/>
            <a:r>
              <a:rPr lang="en-US" b="1" i="1" dirty="0">
                <a:solidFill>
                  <a:srgbClr val="CC6600"/>
                </a:solidFill>
                <a:latin typeface="Times New Roman" panose="02020603050405020304" pitchFamily="18" charset="0"/>
                <a:cs typeface="Times New Roman" panose="02020603050405020304" pitchFamily="18" charset="0"/>
              </a:rPr>
              <a:t> in them that perish; </a:t>
            </a:r>
          </a:p>
          <a:p>
            <a:pPr algn="ctr"/>
            <a:r>
              <a:rPr lang="en-US" b="1" i="1" dirty="0">
                <a:solidFill>
                  <a:srgbClr val="CC6600"/>
                </a:solidFill>
                <a:latin typeface="Times New Roman" panose="02020603050405020304" pitchFamily="18" charset="0"/>
                <a:cs typeface="Times New Roman" panose="02020603050405020304" pitchFamily="18" charset="0"/>
              </a:rPr>
              <a:t>because they received not the love of the truth, </a:t>
            </a:r>
          </a:p>
          <a:p>
            <a:pPr algn="ctr"/>
            <a:r>
              <a:rPr lang="en-US" b="1" i="1" dirty="0">
                <a:solidFill>
                  <a:srgbClr val="CC6600"/>
                </a:solidFill>
                <a:latin typeface="Times New Roman" panose="02020603050405020304" pitchFamily="18" charset="0"/>
                <a:cs typeface="Times New Roman" panose="02020603050405020304" pitchFamily="18" charset="0"/>
              </a:rPr>
              <a:t>that they might be saved. </a:t>
            </a:r>
          </a:p>
        </p:txBody>
      </p:sp>
      <p:sp>
        <p:nvSpPr>
          <p:cNvPr id="6" name="TextBox 5">
            <a:extLst>
              <a:ext uri="{FF2B5EF4-FFF2-40B4-BE49-F238E27FC236}">
                <a16:creationId xmlns:a16="http://schemas.microsoft.com/office/drawing/2014/main" id="{60BDFD84-FB54-48D7-8874-23C7EF8F8847}"/>
              </a:ext>
            </a:extLst>
          </p:cNvPr>
          <p:cNvSpPr txBox="1"/>
          <p:nvPr/>
        </p:nvSpPr>
        <p:spPr>
          <a:xfrm>
            <a:off x="4598631" y="35512"/>
            <a:ext cx="3058291" cy="523220"/>
          </a:xfrm>
          <a:prstGeom prst="rect">
            <a:avLst/>
          </a:prstGeom>
          <a:noFill/>
          <a:ln w="28575">
            <a:solidFill>
              <a:schemeClr val="tx1"/>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Conclusion to the </a:t>
            </a:r>
          </a:p>
          <a:p>
            <a:pPr algn="ctr"/>
            <a:r>
              <a:rPr lang="en-US" sz="1400" b="1" dirty="0">
                <a:latin typeface="Times New Roman" panose="02020603050405020304" pitchFamily="18" charset="0"/>
                <a:cs typeface="Times New Roman" panose="02020603050405020304" pitchFamily="18" charset="0"/>
              </a:rPr>
              <a:t>Confusion of the Delusion Conclusion</a:t>
            </a:r>
          </a:p>
        </p:txBody>
      </p:sp>
      <p:sp>
        <p:nvSpPr>
          <p:cNvPr id="8" name="TextBox 7">
            <a:extLst>
              <a:ext uri="{FF2B5EF4-FFF2-40B4-BE49-F238E27FC236}">
                <a16:creationId xmlns:a16="http://schemas.microsoft.com/office/drawing/2014/main" id="{C5DE66C5-E4BC-45E7-B5A4-FBA6D59C9F78}"/>
              </a:ext>
            </a:extLst>
          </p:cNvPr>
          <p:cNvSpPr txBox="1"/>
          <p:nvPr/>
        </p:nvSpPr>
        <p:spPr>
          <a:xfrm>
            <a:off x="1848868" y="302359"/>
            <a:ext cx="2584235" cy="369332"/>
          </a:xfrm>
          <a:prstGeom prst="rect">
            <a:avLst/>
          </a:prstGeom>
          <a:noFill/>
        </p:spPr>
        <p:txBody>
          <a:bodyPr wrap="square" rtlCol="0">
            <a:spAutoFit/>
          </a:bodyPr>
          <a:lstStyle/>
          <a:p>
            <a:r>
              <a:rPr lang="en-US" b="1" dirty="0">
                <a:solidFill>
                  <a:srgbClr val="FF0000"/>
                </a:solidFill>
                <a:latin typeface="Times New Roman" panose="02020603050405020304" pitchFamily="18" charset="0"/>
                <a:cs typeface="Times New Roman" panose="02020603050405020304" pitchFamily="18" charset="0"/>
              </a:rPr>
              <a:t>II Thessalonians 2:6-10</a:t>
            </a:r>
          </a:p>
        </p:txBody>
      </p:sp>
      <p:sp>
        <p:nvSpPr>
          <p:cNvPr id="3" name="Rectangle 2">
            <a:extLst>
              <a:ext uri="{FF2B5EF4-FFF2-40B4-BE49-F238E27FC236}">
                <a16:creationId xmlns:a16="http://schemas.microsoft.com/office/drawing/2014/main" id="{5084E11E-7E34-4280-8EF5-3CA75C284467}"/>
              </a:ext>
            </a:extLst>
          </p:cNvPr>
          <p:cNvSpPr/>
          <p:nvPr/>
        </p:nvSpPr>
        <p:spPr>
          <a:xfrm>
            <a:off x="2560320" y="1047751"/>
            <a:ext cx="559398" cy="26196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834C78A-3438-4A84-B964-321F8058FAE1}"/>
              </a:ext>
            </a:extLst>
          </p:cNvPr>
          <p:cNvSpPr/>
          <p:nvPr/>
        </p:nvSpPr>
        <p:spPr>
          <a:xfrm>
            <a:off x="3644379" y="1051530"/>
            <a:ext cx="1226372" cy="25818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87965F0-5CEF-477A-8795-995F1562B1F1}"/>
              </a:ext>
            </a:extLst>
          </p:cNvPr>
          <p:cNvSpPr/>
          <p:nvPr/>
        </p:nvSpPr>
        <p:spPr>
          <a:xfrm>
            <a:off x="2915321" y="1352746"/>
            <a:ext cx="1936377" cy="25818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D592246-F431-4D9A-B6C7-4C0825249D7A}"/>
              </a:ext>
            </a:extLst>
          </p:cNvPr>
          <p:cNvSpPr/>
          <p:nvPr/>
        </p:nvSpPr>
        <p:spPr>
          <a:xfrm>
            <a:off x="1645920" y="1904103"/>
            <a:ext cx="3649980" cy="247426"/>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244DFE8-B3C3-4649-9C6D-82DDCE619301}"/>
              </a:ext>
            </a:extLst>
          </p:cNvPr>
          <p:cNvSpPr/>
          <p:nvPr/>
        </p:nvSpPr>
        <p:spPr>
          <a:xfrm>
            <a:off x="2076226" y="2189798"/>
            <a:ext cx="2176687" cy="215152"/>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EE977E-3062-4DF6-9336-031B44C6CBBA}"/>
              </a:ext>
            </a:extLst>
          </p:cNvPr>
          <p:cNvSpPr/>
          <p:nvPr/>
        </p:nvSpPr>
        <p:spPr>
          <a:xfrm>
            <a:off x="2076226" y="2443220"/>
            <a:ext cx="2522405" cy="25613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CEC5D15-B712-4DC2-B0BC-C9629C01D294}"/>
              </a:ext>
            </a:extLst>
          </p:cNvPr>
          <p:cNvSpPr/>
          <p:nvPr/>
        </p:nvSpPr>
        <p:spPr>
          <a:xfrm>
            <a:off x="1645920" y="3012141"/>
            <a:ext cx="484094" cy="236668"/>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18C85BB-4788-4633-8EB4-9604A449882B}"/>
              </a:ext>
            </a:extLst>
          </p:cNvPr>
          <p:cNvSpPr/>
          <p:nvPr/>
        </p:nvSpPr>
        <p:spPr>
          <a:xfrm>
            <a:off x="3086377" y="3001383"/>
            <a:ext cx="1957891" cy="247426"/>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F683310-852A-4B3B-8203-950433CBDBE8}"/>
              </a:ext>
            </a:extLst>
          </p:cNvPr>
          <p:cNvSpPr/>
          <p:nvPr/>
        </p:nvSpPr>
        <p:spPr>
          <a:xfrm>
            <a:off x="290456" y="3281083"/>
            <a:ext cx="5690796" cy="527125"/>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DCA3D3B-2DCC-4C0C-8DAB-5CF5B6378229}"/>
              </a:ext>
            </a:extLst>
          </p:cNvPr>
          <p:cNvSpPr/>
          <p:nvPr/>
        </p:nvSpPr>
        <p:spPr>
          <a:xfrm>
            <a:off x="515135" y="4087906"/>
            <a:ext cx="2409712" cy="268941"/>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9" name="Rectangle 18">
            <a:extLst>
              <a:ext uri="{FF2B5EF4-FFF2-40B4-BE49-F238E27FC236}">
                <a16:creationId xmlns:a16="http://schemas.microsoft.com/office/drawing/2014/main" id="{DED8F579-7531-4425-8C46-4D63C911C2AD}"/>
              </a:ext>
            </a:extLst>
          </p:cNvPr>
          <p:cNvSpPr/>
          <p:nvPr/>
        </p:nvSpPr>
        <p:spPr>
          <a:xfrm>
            <a:off x="3656369" y="4087906"/>
            <a:ext cx="2030056" cy="268941"/>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FC8C144-5568-48C3-9770-917CF0A11AB1}"/>
              </a:ext>
            </a:extLst>
          </p:cNvPr>
          <p:cNvSpPr/>
          <p:nvPr/>
        </p:nvSpPr>
        <p:spPr>
          <a:xfrm>
            <a:off x="957431" y="4389121"/>
            <a:ext cx="4249270" cy="24742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088B431-16DB-4895-986C-B3E9D569C9BA}"/>
              </a:ext>
            </a:extLst>
          </p:cNvPr>
          <p:cNvSpPr/>
          <p:nvPr/>
        </p:nvSpPr>
        <p:spPr>
          <a:xfrm>
            <a:off x="2061937" y="4894729"/>
            <a:ext cx="3324113" cy="268941"/>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22BAFD0-987B-4D37-9F74-F64BB37378BE}"/>
              </a:ext>
            </a:extLst>
          </p:cNvPr>
          <p:cNvSpPr/>
          <p:nvPr/>
        </p:nvSpPr>
        <p:spPr>
          <a:xfrm>
            <a:off x="1699708" y="5472980"/>
            <a:ext cx="3679115" cy="24742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F7A157-BC28-46E6-BDA8-02423984E7F7}"/>
              </a:ext>
            </a:extLst>
          </p:cNvPr>
          <p:cNvSpPr/>
          <p:nvPr/>
        </p:nvSpPr>
        <p:spPr>
          <a:xfrm>
            <a:off x="2130014" y="5195944"/>
            <a:ext cx="1968650" cy="24742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F229C51-A7C2-4B15-9990-381D11429E5B}"/>
              </a:ext>
            </a:extLst>
          </p:cNvPr>
          <p:cNvSpPr/>
          <p:nvPr/>
        </p:nvSpPr>
        <p:spPr>
          <a:xfrm>
            <a:off x="1848868" y="5752678"/>
            <a:ext cx="2475706" cy="24742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62C1FFD7-2A7D-4C33-8CE4-7C1F6655F5B4}"/>
              </a:ext>
            </a:extLst>
          </p:cNvPr>
          <p:cNvSpPr txBox="1"/>
          <p:nvPr/>
        </p:nvSpPr>
        <p:spPr>
          <a:xfrm>
            <a:off x="8103485" y="53785"/>
            <a:ext cx="3998873"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Paul has a few things he assumes that we </a:t>
            </a:r>
            <a:r>
              <a:rPr lang="en-US" sz="1200" b="1" i="1" dirty="0">
                <a:solidFill>
                  <a:srgbClr val="CC6600"/>
                </a:solidFill>
                <a:latin typeface="Times New Roman" panose="02020603050405020304" pitchFamily="18" charset="0"/>
                <a:cs typeface="Times New Roman" panose="02020603050405020304" pitchFamily="18" charset="0"/>
              </a:rPr>
              <a:t>KNOW</a:t>
            </a:r>
            <a:r>
              <a:rPr lang="en-US" sz="1200" dirty="0">
                <a:latin typeface="Times New Roman" panose="02020603050405020304" pitchFamily="18" charset="0"/>
                <a:cs typeface="Times New Roman" panose="02020603050405020304" pitchFamily="18" charset="0"/>
              </a:rPr>
              <a:t>.  Do a word-study in Paul’s books, especially in </a:t>
            </a:r>
            <a:r>
              <a:rPr lang="en-US" sz="1200" b="1" dirty="0">
                <a:solidFill>
                  <a:srgbClr val="FF3300"/>
                </a:solidFill>
                <a:latin typeface="Times New Roman" panose="02020603050405020304" pitchFamily="18" charset="0"/>
                <a:cs typeface="Times New Roman" panose="02020603050405020304" pitchFamily="18" charset="0"/>
              </a:rPr>
              <a:t>Romans</a:t>
            </a:r>
            <a:r>
              <a:rPr lang="en-US" sz="1200" dirty="0">
                <a:latin typeface="Times New Roman" panose="02020603050405020304" pitchFamily="18" charset="0"/>
                <a:cs typeface="Times New Roman" panose="02020603050405020304" pitchFamily="18" charset="0"/>
              </a:rPr>
              <a:t>, on the word </a:t>
            </a:r>
            <a:r>
              <a:rPr lang="en-US" sz="1200" b="1" i="1" dirty="0">
                <a:solidFill>
                  <a:srgbClr val="CC6600"/>
                </a:solidFill>
                <a:latin typeface="Times New Roman" panose="02020603050405020304" pitchFamily="18" charset="0"/>
                <a:cs typeface="Times New Roman" panose="02020603050405020304" pitchFamily="18" charset="0"/>
              </a:rPr>
              <a:t>know </a:t>
            </a:r>
            <a:r>
              <a:rPr lang="en-US" sz="1200" dirty="0">
                <a:latin typeface="Times New Roman" panose="02020603050405020304" pitchFamily="18" charset="0"/>
                <a:cs typeface="Times New Roman" panose="02020603050405020304" pitchFamily="18" charset="0"/>
              </a:rPr>
              <a:t>and learn what Paul </a:t>
            </a:r>
            <a:r>
              <a:rPr lang="en-US" sz="1200" u="sng" dirty="0">
                <a:latin typeface="Times New Roman" panose="02020603050405020304" pitchFamily="18" charset="0"/>
                <a:cs typeface="Times New Roman" panose="02020603050405020304" pitchFamily="18" charset="0"/>
              </a:rPr>
              <a:t>expects</a:t>
            </a:r>
            <a:r>
              <a:rPr lang="en-US" sz="1200" dirty="0">
                <a:latin typeface="Times New Roman" panose="02020603050405020304" pitchFamily="18" charset="0"/>
                <a:cs typeface="Times New Roman" panose="02020603050405020304" pitchFamily="18" charset="0"/>
              </a:rPr>
              <a:t> us to already know!</a:t>
            </a:r>
          </a:p>
        </p:txBody>
      </p:sp>
      <p:cxnSp>
        <p:nvCxnSpPr>
          <p:cNvPr id="27" name="Straight Connector 26">
            <a:extLst>
              <a:ext uri="{FF2B5EF4-FFF2-40B4-BE49-F238E27FC236}">
                <a16:creationId xmlns:a16="http://schemas.microsoft.com/office/drawing/2014/main" id="{7565977C-88AF-46C1-9F4B-416F339D27F7}"/>
              </a:ext>
            </a:extLst>
          </p:cNvPr>
          <p:cNvCxnSpPr/>
          <p:nvPr/>
        </p:nvCxnSpPr>
        <p:spPr>
          <a:xfrm>
            <a:off x="12102358" y="-75304"/>
            <a:ext cx="0" cy="7186109"/>
          </a:xfrm>
          <a:prstGeom prst="line">
            <a:avLst/>
          </a:prstGeom>
        </p:spPr>
        <p:style>
          <a:lnRef idx="1">
            <a:schemeClr val="accent1"/>
          </a:lnRef>
          <a:fillRef idx="0">
            <a:schemeClr val="accent1"/>
          </a:fillRef>
          <a:effectRef idx="0">
            <a:schemeClr val="accent1"/>
          </a:effectRef>
          <a:fontRef idx="minor">
            <a:schemeClr val="tx1"/>
          </a:fontRef>
        </p:style>
      </p:cxnSp>
      <p:pic>
        <p:nvPicPr>
          <p:cNvPr id="30" name="Picture 29" descr="A drawing of a cartoon character&#10;&#10;Description automatically generated">
            <a:extLst>
              <a:ext uri="{FF2B5EF4-FFF2-40B4-BE49-F238E27FC236}">
                <a16:creationId xmlns:a16="http://schemas.microsoft.com/office/drawing/2014/main" id="{6B8A5CE3-FFBF-431A-9F7F-7E60B97B01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6837" y="89346"/>
            <a:ext cx="370535" cy="578990"/>
          </a:xfrm>
          <a:prstGeom prst="rect">
            <a:avLst/>
          </a:prstGeom>
        </p:spPr>
      </p:pic>
      <p:cxnSp>
        <p:nvCxnSpPr>
          <p:cNvPr id="32" name="Straight Arrow Connector 31">
            <a:extLst>
              <a:ext uri="{FF2B5EF4-FFF2-40B4-BE49-F238E27FC236}">
                <a16:creationId xmlns:a16="http://schemas.microsoft.com/office/drawing/2014/main" id="{49DE3F0C-F723-4F06-9A90-1D5856E8F286}"/>
              </a:ext>
            </a:extLst>
          </p:cNvPr>
          <p:cNvCxnSpPr>
            <a:cxnSpLocks/>
            <a:stCxn id="3" idx="0"/>
          </p:cNvCxnSpPr>
          <p:nvPr/>
        </p:nvCxnSpPr>
        <p:spPr>
          <a:xfrm flipV="1">
            <a:off x="2840019" y="562181"/>
            <a:ext cx="4972561" cy="48557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DB86C589-DD68-4DEB-B355-EEFBF94C3685}"/>
              </a:ext>
            </a:extLst>
          </p:cNvPr>
          <p:cNvSpPr txBox="1"/>
          <p:nvPr/>
        </p:nvSpPr>
        <p:spPr>
          <a:xfrm>
            <a:off x="6247607" y="867758"/>
            <a:ext cx="5871883" cy="276999"/>
          </a:xfrm>
          <a:prstGeom prst="rect">
            <a:avLst/>
          </a:prstGeom>
          <a:noFill/>
        </p:spPr>
        <p:txBody>
          <a:bodyPr wrap="square" rtlCol="0">
            <a:spAutoFit/>
          </a:bodyPr>
          <a:lstStyle/>
          <a:p>
            <a:pPr algn="l"/>
            <a:r>
              <a:rPr lang="en-US" sz="1200" b="1" i="1" dirty="0">
                <a:solidFill>
                  <a:srgbClr val="CC6600"/>
                </a:solidFill>
                <a:latin typeface="Times New Roman" panose="02020603050405020304" pitchFamily="18" charset="0"/>
                <a:cs typeface="Times New Roman" panose="02020603050405020304" pitchFamily="18" charset="0"/>
              </a:rPr>
              <a:t>withholdeth</a:t>
            </a:r>
            <a:r>
              <a:rPr lang="en-US" sz="1200" dirty="0">
                <a:solidFill>
                  <a:srgbClr val="1C1C1C"/>
                </a:solidFill>
                <a:latin typeface="Times New Roman" panose="02020603050405020304" pitchFamily="18" charset="0"/>
                <a:cs typeface="Times New Roman" panose="02020603050405020304" pitchFamily="18" charset="0"/>
              </a:rPr>
              <a:t> </a:t>
            </a:r>
            <a:r>
              <a:rPr lang="en-US" sz="1200" i="1" dirty="0">
                <a:solidFill>
                  <a:srgbClr val="1C1C1C"/>
                </a:solidFill>
                <a:latin typeface="Times New Roman" panose="02020603050405020304" pitchFamily="18" charset="0"/>
                <a:cs typeface="Times New Roman" panose="02020603050405020304" pitchFamily="18" charset="0"/>
              </a:rPr>
              <a:t>- t</a:t>
            </a:r>
            <a:r>
              <a:rPr lang="en-US" sz="1200" i="1" dirty="0">
                <a:solidFill>
                  <a:srgbClr val="1C1C1C"/>
                </a:solidFill>
                <a:effectLst/>
                <a:latin typeface="Times New Roman" panose="02020603050405020304" pitchFamily="18" charset="0"/>
                <a:cs typeface="Times New Roman" panose="02020603050405020304" pitchFamily="18" charset="0"/>
              </a:rPr>
              <a:t>o hold back; restrain; keep from action; retain; keep back; not to grant</a:t>
            </a:r>
            <a:r>
              <a:rPr lang="en-US" sz="1200" i="0" dirty="0">
                <a:solidFill>
                  <a:srgbClr val="1C1C1C"/>
                </a:solidFill>
                <a:effectLst/>
                <a:latin typeface="Times New Roman" panose="02020603050405020304" pitchFamily="18" charset="0"/>
                <a:cs typeface="Times New Roman" panose="02020603050405020304" pitchFamily="18" charset="0"/>
              </a:rPr>
              <a:t>.</a:t>
            </a:r>
          </a:p>
        </p:txBody>
      </p:sp>
      <p:cxnSp>
        <p:nvCxnSpPr>
          <p:cNvPr id="35" name="Straight Arrow Connector 34">
            <a:extLst>
              <a:ext uri="{FF2B5EF4-FFF2-40B4-BE49-F238E27FC236}">
                <a16:creationId xmlns:a16="http://schemas.microsoft.com/office/drawing/2014/main" id="{4BDFE79A-DEE3-4764-A6E8-5BCA0AB697AC}"/>
              </a:ext>
            </a:extLst>
          </p:cNvPr>
          <p:cNvCxnSpPr>
            <a:stCxn id="5" idx="3"/>
            <a:endCxn id="33" idx="1"/>
          </p:cNvCxnSpPr>
          <p:nvPr/>
        </p:nvCxnSpPr>
        <p:spPr>
          <a:xfrm flipV="1">
            <a:off x="4870751" y="1006258"/>
            <a:ext cx="1376856" cy="174364"/>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79A4263F-DD02-46FA-8AA6-E5909797B971}"/>
              </a:ext>
            </a:extLst>
          </p:cNvPr>
          <p:cNvSpPr txBox="1"/>
          <p:nvPr/>
        </p:nvSpPr>
        <p:spPr>
          <a:xfrm>
            <a:off x="6242846" y="1073386"/>
            <a:ext cx="5871881"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 challenge here is knowing to whom the word ‘</a:t>
            </a:r>
            <a:r>
              <a:rPr lang="en-US" sz="1200" b="1" i="1" dirty="0">
                <a:solidFill>
                  <a:srgbClr val="CC6600"/>
                </a:solidFill>
                <a:latin typeface="Times New Roman" panose="02020603050405020304" pitchFamily="18" charset="0"/>
                <a:cs typeface="Times New Roman" panose="02020603050405020304" pitchFamily="18" charset="0"/>
              </a:rPr>
              <a:t>he</a:t>
            </a:r>
            <a:r>
              <a:rPr lang="en-US" sz="1200" dirty="0">
                <a:latin typeface="Times New Roman" panose="02020603050405020304" pitchFamily="18" charset="0"/>
                <a:cs typeface="Times New Roman" panose="02020603050405020304" pitchFamily="18" charset="0"/>
              </a:rPr>
              <a:t>’ is modifying.  Is it Satan or the Holy Spirit?  We do already know that it is Satan who must be ‘revealed’ and at a specific time from </a:t>
            </a:r>
            <a:r>
              <a:rPr lang="en-US" sz="1200" b="1" dirty="0">
                <a:solidFill>
                  <a:srgbClr val="FF0000"/>
                </a:solidFill>
                <a:latin typeface="Times New Roman" panose="02020603050405020304" pitchFamily="18" charset="0"/>
                <a:cs typeface="Times New Roman" panose="02020603050405020304" pitchFamily="18" charset="0"/>
              </a:rPr>
              <a:t>verse 8</a:t>
            </a:r>
            <a:r>
              <a:rPr lang="en-US" sz="1200" dirty="0">
                <a:latin typeface="Times New Roman" panose="02020603050405020304" pitchFamily="18" charset="0"/>
                <a:cs typeface="Times New Roman" panose="02020603050405020304" pitchFamily="18" charset="0"/>
              </a:rPr>
              <a:t>;</a:t>
            </a:r>
            <a:r>
              <a:rPr lang="en-US" sz="1200" b="1" dirty="0">
                <a:solidFill>
                  <a:srgbClr val="FF0000"/>
                </a:solidFill>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knowing</a:t>
            </a:r>
            <a:r>
              <a:rPr lang="en-US" sz="1200" b="1" dirty="0">
                <a:solidFill>
                  <a:srgbClr val="FF0000"/>
                </a:solidFill>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that should help us with future use of the word </a:t>
            </a:r>
            <a:r>
              <a:rPr lang="en-US" sz="1200" i="1" dirty="0">
                <a:latin typeface="Times New Roman" panose="02020603050405020304" pitchFamily="18" charset="0"/>
                <a:cs typeface="Times New Roman" panose="02020603050405020304" pitchFamily="18" charset="0"/>
              </a:rPr>
              <a:t>‘</a:t>
            </a:r>
            <a:r>
              <a:rPr lang="en-US" sz="1200" b="1" i="1" dirty="0">
                <a:solidFill>
                  <a:srgbClr val="CC6600"/>
                </a:solidFill>
                <a:latin typeface="Times New Roman" panose="02020603050405020304" pitchFamily="18" charset="0"/>
                <a:cs typeface="Times New Roman" panose="02020603050405020304" pitchFamily="18" charset="0"/>
              </a:rPr>
              <a:t>he.</a:t>
            </a:r>
            <a:r>
              <a:rPr lang="en-US" sz="1200" dirty="0">
                <a:latin typeface="Times New Roman" panose="02020603050405020304" pitchFamily="18" charset="0"/>
                <a:cs typeface="Times New Roman" panose="02020603050405020304" pitchFamily="18" charset="0"/>
              </a:rPr>
              <a:t>’</a:t>
            </a:r>
          </a:p>
        </p:txBody>
      </p:sp>
      <p:cxnSp>
        <p:nvCxnSpPr>
          <p:cNvPr id="38" name="Straight Arrow Connector 37">
            <a:extLst>
              <a:ext uri="{FF2B5EF4-FFF2-40B4-BE49-F238E27FC236}">
                <a16:creationId xmlns:a16="http://schemas.microsoft.com/office/drawing/2014/main" id="{4240A0A4-3293-4693-9664-A1A21C1CD7C6}"/>
              </a:ext>
            </a:extLst>
          </p:cNvPr>
          <p:cNvCxnSpPr/>
          <p:nvPr/>
        </p:nvCxnSpPr>
        <p:spPr>
          <a:xfrm>
            <a:off x="4851698" y="1352746"/>
            <a:ext cx="1463041" cy="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3F31FC16-E222-423F-A0E3-C35A6C65693F}"/>
              </a:ext>
            </a:extLst>
          </p:cNvPr>
          <p:cNvSpPr/>
          <p:nvPr/>
        </p:nvSpPr>
        <p:spPr>
          <a:xfrm>
            <a:off x="1753496" y="1344706"/>
            <a:ext cx="311972" cy="268941"/>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a:extLst>
              <a:ext uri="{FF2B5EF4-FFF2-40B4-BE49-F238E27FC236}">
                <a16:creationId xmlns:a16="http://schemas.microsoft.com/office/drawing/2014/main" id="{D27069F1-CFAD-41EC-8488-E9F3506EAB0B}"/>
              </a:ext>
            </a:extLst>
          </p:cNvPr>
          <p:cNvCxnSpPr>
            <a:cxnSpLocks/>
            <a:endCxn id="36" idx="1"/>
          </p:cNvCxnSpPr>
          <p:nvPr/>
        </p:nvCxnSpPr>
        <p:spPr>
          <a:xfrm>
            <a:off x="2065468" y="1344706"/>
            <a:ext cx="4177378" cy="5184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B199DCEC-47FB-48B5-A4CB-D98420D5DD22}"/>
              </a:ext>
            </a:extLst>
          </p:cNvPr>
          <p:cNvSpPr/>
          <p:nvPr/>
        </p:nvSpPr>
        <p:spPr>
          <a:xfrm>
            <a:off x="4282534" y="2190750"/>
            <a:ext cx="310488" cy="213163"/>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485D0A6-390F-402E-88A3-B8A74614C430}"/>
              </a:ext>
            </a:extLst>
          </p:cNvPr>
          <p:cNvSpPr/>
          <p:nvPr/>
        </p:nvSpPr>
        <p:spPr>
          <a:xfrm>
            <a:off x="3157538" y="4087906"/>
            <a:ext cx="467789" cy="268941"/>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E18EF5B-524F-402F-BE43-94486464F6C3}"/>
              </a:ext>
            </a:extLst>
          </p:cNvPr>
          <p:cNvSpPr/>
          <p:nvPr/>
        </p:nvSpPr>
        <p:spPr>
          <a:xfrm>
            <a:off x="3148012" y="1051530"/>
            <a:ext cx="467788" cy="258995"/>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a:extLst>
              <a:ext uri="{FF2B5EF4-FFF2-40B4-BE49-F238E27FC236}">
                <a16:creationId xmlns:a16="http://schemas.microsoft.com/office/drawing/2014/main" id="{3F1A1075-BDF8-4B4D-A024-1C26B9F9759E}"/>
              </a:ext>
            </a:extLst>
          </p:cNvPr>
          <p:cNvCxnSpPr>
            <a:cxnSpLocks/>
            <a:endCxn id="52" idx="1"/>
          </p:cNvCxnSpPr>
          <p:nvPr/>
        </p:nvCxnSpPr>
        <p:spPr>
          <a:xfrm flipV="1">
            <a:off x="3539265" y="778261"/>
            <a:ext cx="2691209" cy="269492"/>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9E79F94E-48AE-4AE7-A8B7-ED8E8A11515E}"/>
              </a:ext>
            </a:extLst>
          </p:cNvPr>
          <p:cNvSpPr txBox="1"/>
          <p:nvPr/>
        </p:nvSpPr>
        <p:spPr>
          <a:xfrm>
            <a:off x="6230474" y="639761"/>
            <a:ext cx="5961526" cy="276999"/>
          </a:xfrm>
          <a:prstGeom prst="rect">
            <a:avLst/>
          </a:prstGeom>
          <a:noFill/>
        </p:spPr>
        <p:txBody>
          <a:bodyPr wrap="square" rtlCol="0">
            <a:spAutoFit/>
          </a:bodyPr>
          <a:lstStyle/>
          <a:p>
            <a:r>
              <a:rPr lang="en-US" sz="1200" b="1" i="1" dirty="0">
                <a:solidFill>
                  <a:srgbClr val="CC6600"/>
                </a:solidFill>
                <a:latin typeface="Times New Roman" panose="02020603050405020304" pitchFamily="18" charset="0"/>
                <a:cs typeface="Times New Roman" panose="02020603050405020304" pitchFamily="18" charset="0"/>
              </a:rPr>
              <a:t>what</a:t>
            </a:r>
            <a:r>
              <a:rPr lang="en-US" sz="1200" dirty="0">
                <a:latin typeface="Times New Roman" panose="02020603050405020304" pitchFamily="18" charset="0"/>
                <a:cs typeface="Times New Roman" panose="02020603050405020304" pitchFamily="18" charset="0"/>
              </a:rPr>
              <a:t> could easily be/probably is referring to the Holy Spirit – more of a ‘</a:t>
            </a:r>
            <a:r>
              <a:rPr lang="en-US" sz="1200" i="1" dirty="0">
                <a:latin typeface="Times New Roman" panose="02020603050405020304" pitchFamily="18" charset="0"/>
                <a:cs typeface="Times New Roman" panose="02020603050405020304" pitchFamily="18" charset="0"/>
              </a:rPr>
              <a:t>what</a:t>
            </a:r>
            <a:r>
              <a:rPr lang="en-US" sz="1200" dirty="0">
                <a:latin typeface="Times New Roman" panose="02020603050405020304" pitchFamily="18" charset="0"/>
                <a:cs typeface="Times New Roman" panose="02020603050405020304" pitchFamily="18" charset="0"/>
              </a:rPr>
              <a:t>’ than a ‘</a:t>
            </a:r>
            <a:r>
              <a:rPr lang="en-US" sz="1200" i="1" dirty="0">
                <a:latin typeface="Times New Roman" panose="02020603050405020304" pitchFamily="18" charset="0"/>
                <a:cs typeface="Times New Roman" panose="02020603050405020304" pitchFamily="18" charset="0"/>
              </a:rPr>
              <a:t>who</a:t>
            </a:r>
            <a:r>
              <a:rPr lang="en-US" sz="1200" dirty="0">
                <a:latin typeface="Times New Roman" panose="02020603050405020304" pitchFamily="18" charset="0"/>
                <a:cs typeface="Times New Roman" panose="02020603050405020304" pitchFamily="18" charset="0"/>
              </a:rPr>
              <a:t>.’</a:t>
            </a:r>
          </a:p>
        </p:txBody>
      </p:sp>
      <p:sp>
        <p:nvSpPr>
          <p:cNvPr id="53" name="TextBox 52">
            <a:extLst>
              <a:ext uri="{FF2B5EF4-FFF2-40B4-BE49-F238E27FC236}">
                <a16:creationId xmlns:a16="http://schemas.microsoft.com/office/drawing/2014/main" id="{E86564EA-E46F-48F0-B73A-74B14E49C69A}"/>
              </a:ext>
            </a:extLst>
          </p:cNvPr>
          <p:cNvSpPr txBox="1"/>
          <p:nvPr/>
        </p:nvSpPr>
        <p:spPr>
          <a:xfrm>
            <a:off x="6242846" y="1662567"/>
            <a:ext cx="5854749" cy="646331"/>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iniquity</a:t>
            </a:r>
            <a:r>
              <a:rPr lang="en-US" sz="1200" dirty="0">
                <a:solidFill>
                  <a:srgbClr val="1C1C1C"/>
                </a:solidFill>
                <a:latin typeface="Times New Roman" panose="02020603050405020304" pitchFamily="18" charset="0"/>
                <a:cs typeface="Times New Roman" panose="02020603050405020304" pitchFamily="18" charset="0"/>
              </a:rPr>
              <a:t> – </a:t>
            </a:r>
            <a:r>
              <a:rPr lang="en-US" sz="1200" i="1" dirty="0">
                <a:solidFill>
                  <a:srgbClr val="1C1C1C"/>
                </a:solidFill>
                <a:latin typeface="Times New Roman" panose="02020603050405020304" pitchFamily="18" charset="0"/>
                <a:cs typeface="Times New Roman" panose="02020603050405020304" pitchFamily="18" charset="0"/>
              </a:rPr>
              <a:t>unrighteousness;</a:t>
            </a:r>
            <a:r>
              <a:rPr lang="en-US" sz="1200" b="0" i="1" dirty="0">
                <a:solidFill>
                  <a:srgbClr val="1C1C1C"/>
                </a:solidFill>
                <a:effectLst/>
                <a:latin typeface="Times New Roman" panose="02020603050405020304" pitchFamily="18" charset="0"/>
                <a:cs typeface="Times New Roman" panose="02020603050405020304" pitchFamily="18" charset="0"/>
              </a:rPr>
              <a:t> deviation from rectitude; a sin; wickedness</a:t>
            </a:r>
            <a:r>
              <a:rPr lang="en-US" sz="1200" dirty="0">
                <a:solidFill>
                  <a:srgbClr val="1C1C1C"/>
                </a:solidFill>
                <a:latin typeface="Times New Roman" panose="02020603050405020304" pitchFamily="18" charset="0"/>
                <a:cs typeface="Times New Roman" panose="02020603050405020304" pitchFamily="18" charset="0"/>
              </a:rPr>
              <a:t>.</a:t>
            </a:r>
            <a:r>
              <a:rPr lang="en-US" sz="1200" b="0" i="0" dirty="0">
                <a:solidFill>
                  <a:srgbClr val="1C1C1C"/>
                </a:solidFill>
                <a:effectLst/>
                <a:latin typeface="Times New Roman" panose="02020603050405020304" pitchFamily="18" charset="0"/>
                <a:cs typeface="Times New Roman" panose="02020603050405020304" pitchFamily="18" charset="0"/>
              </a:rPr>
              <a:t> </a:t>
            </a:r>
            <a:r>
              <a:rPr lang="en-US" sz="1200" b="1" i="0" dirty="0">
                <a:solidFill>
                  <a:srgbClr val="FF0000"/>
                </a:solidFill>
                <a:effectLst/>
                <a:latin typeface="Times New Roman" panose="02020603050405020304" pitchFamily="18" charset="0"/>
                <a:cs typeface="Times New Roman" panose="02020603050405020304" pitchFamily="18" charset="0"/>
              </a:rPr>
              <a:t>Romans 1:18-32.</a:t>
            </a:r>
            <a:r>
              <a:rPr lang="en-US" sz="1200" b="0" i="0" dirty="0">
                <a:solidFill>
                  <a:srgbClr val="1C1C1C"/>
                </a:solidFill>
                <a:effectLst/>
                <a:latin typeface="Times New Roman" panose="02020603050405020304" pitchFamily="18" charset="0"/>
                <a:cs typeface="Times New Roman" panose="02020603050405020304" pitchFamily="18" charset="0"/>
              </a:rPr>
              <a:t> So, we should already know that unrighteousness/sin is in all the world and it is mysterious; but we also know that the devil himself, who is truly behind all sin, is not on this world yet.</a:t>
            </a:r>
            <a:endParaRPr lang="en-US" sz="1200" dirty="0">
              <a:latin typeface="Times New Roman" panose="02020603050405020304" pitchFamily="18" charset="0"/>
              <a:cs typeface="Times New Roman" panose="02020603050405020304" pitchFamily="18" charset="0"/>
            </a:endParaRPr>
          </a:p>
        </p:txBody>
      </p:sp>
      <p:sp>
        <p:nvSpPr>
          <p:cNvPr id="54" name="TextBox 53">
            <a:extLst>
              <a:ext uri="{FF2B5EF4-FFF2-40B4-BE49-F238E27FC236}">
                <a16:creationId xmlns:a16="http://schemas.microsoft.com/office/drawing/2014/main" id="{5D66603C-2552-4628-B0EB-735DE30C11C7}"/>
              </a:ext>
            </a:extLst>
          </p:cNvPr>
          <p:cNvSpPr txBox="1"/>
          <p:nvPr/>
        </p:nvSpPr>
        <p:spPr>
          <a:xfrm>
            <a:off x="6247607" y="2251513"/>
            <a:ext cx="5765103" cy="276999"/>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let</a:t>
            </a:r>
            <a:r>
              <a:rPr lang="en-US" sz="1200" dirty="0">
                <a:latin typeface="Times New Roman" panose="02020603050405020304" pitchFamily="18" charset="0"/>
                <a:cs typeface="Times New Roman" panose="02020603050405020304" pitchFamily="18" charset="0"/>
              </a:rPr>
              <a:t> – </a:t>
            </a:r>
            <a:r>
              <a:rPr lang="en-US" sz="1200" i="1" dirty="0">
                <a:latin typeface="Times New Roman" panose="02020603050405020304" pitchFamily="18" charset="0"/>
                <a:cs typeface="Times New Roman" panose="02020603050405020304" pitchFamily="18" charset="0"/>
              </a:rPr>
              <a:t>to allow </a:t>
            </a:r>
            <a:r>
              <a:rPr lang="en-US" sz="1200" dirty="0">
                <a:latin typeface="Times New Roman" panose="02020603050405020304" pitchFamily="18" charset="0"/>
                <a:cs typeface="Times New Roman" panose="02020603050405020304" pitchFamily="18" charset="0"/>
              </a:rPr>
              <a:t>AND/OR </a:t>
            </a:r>
            <a:r>
              <a:rPr lang="en-US" sz="1200" b="0" i="1" dirty="0">
                <a:solidFill>
                  <a:srgbClr val="1C1C1C"/>
                </a:solidFill>
                <a:effectLst/>
                <a:latin typeface="Times New Roman" panose="02020603050405020304" pitchFamily="18" charset="0"/>
                <a:cs typeface="Times New Roman" panose="02020603050405020304" pitchFamily="18" charset="0"/>
              </a:rPr>
              <a:t>To retard; to hinder; to impede; to interpose obstructions</a:t>
            </a:r>
            <a:r>
              <a:rPr lang="en-US" sz="1200" b="0" i="0" dirty="0">
                <a:solidFill>
                  <a:srgbClr val="1C1C1C"/>
                </a:solidFill>
                <a:effectLst/>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cxnSp>
        <p:nvCxnSpPr>
          <p:cNvPr id="56" name="Straight Arrow Connector 55">
            <a:extLst>
              <a:ext uri="{FF2B5EF4-FFF2-40B4-BE49-F238E27FC236}">
                <a16:creationId xmlns:a16="http://schemas.microsoft.com/office/drawing/2014/main" id="{65E69CE5-097E-4263-8B43-D4E3CF2D08DE}"/>
              </a:ext>
            </a:extLst>
          </p:cNvPr>
          <p:cNvCxnSpPr/>
          <p:nvPr/>
        </p:nvCxnSpPr>
        <p:spPr>
          <a:xfrm>
            <a:off x="5206701" y="1901366"/>
            <a:ext cx="1040906" cy="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6DA812F-2C2F-4DD8-97C9-AB756844FF76}"/>
              </a:ext>
            </a:extLst>
          </p:cNvPr>
          <p:cNvCxnSpPr>
            <a:endCxn id="54" idx="1"/>
          </p:cNvCxnSpPr>
          <p:nvPr/>
        </p:nvCxnSpPr>
        <p:spPr>
          <a:xfrm>
            <a:off x="4606951" y="2251513"/>
            <a:ext cx="1640656" cy="13850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1C990D71-E3CB-45D9-B252-66430071707A}"/>
              </a:ext>
            </a:extLst>
          </p:cNvPr>
          <p:cNvCxnSpPr>
            <a:stCxn id="14" idx="3"/>
          </p:cNvCxnSpPr>
          <p:nvPr/>
        </p:nvCxnSpPr>
        <p:spPr>
          <a:xfrm>
            <a:off x="4598631" y="2571285"/>
            <a:ext cx="1659294" cy="5761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55F146C6-5C36-4224-AAA9-1E4A5E3CA40B}"/>
              </a:ext>
            </a:extLst>
          </p:cNvPr>
          <p:cNvSpPr txBox="1"/>
          <p:nvPr/>
        </p:nvSpPr>
        <p:spPr>
          <a:xfrm>
            <a:off x="6242846" y="2480887"/>
            <a:ext cx="5842381"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This ‘</a:t>
            </a:r>
            <a:r>
              <a:rPr lang="en-US" sz="1200" b="1" i="1" dirty="0">
                <a:solidFill>
                  <a:srgbClr val="CC6600"/>
                </a:solidFill>
                <a:latin typeface="Times New Roman" panose="02020603050405020304" pitchFamily="18" charset="0"/>
                <a:cs typeface="Times New Roman" panose="02020603050405020304" pitchFamily="18" charset="0"/>
              </a:rPr>
              <a:t>he</a:t>
            </a:r>
            <a:r>
              <a:rPr lang="en-US" sz="1200" dirty="0">
                <a:latin typeface="Times New Roman" panose="02020603050405020304" pitchFamily="18" charset="0"/>
                <a:cs typeface="Times New Roman" panose="02020603050405020304" pitchFamily="18" charset="0"/>
              </a:rPr>
              <a:t>’ who now is holding back/preventing someone from doing something, will hold back until he actually is taken out of the way. Could it be the Spirit of God is holding this all back until it is time for the Devil to come down to the earth (</a:t>
            </a:r>
            <a:r>
              <a:rPr lang="en-US" sz="1200" b="1" dirty="0">
                <a:solidFill>
                  <a:srgbClr val="FF3300"/>
                </a:solidFill>
                <a:latin typeface="Times New Roman" panose="02020603050405020304" pitchFamily="18" charset="0"/>
                <a:cs typeface="Times New Roman" panose="02020603050405020304" pitchFamily="18" charset="0"/>
              </a:rPr>
              <a:t>I Peter 5:8</a:t>
            </a:r>
            <a:r>
              <a:rPr lang="en-US" sz="1200" dirty="0">
                <a:latin typeface="Times New Roman" panose="02020603050405020304" pitchFamily="18" charset="0"/>
                <a:cs typeface="Times New Roman" panose="02020603050405020304" pitchFamily="18" charset="0"/>
              </a:rPr>
              <a:t>)? If so, when the Spirit of God is taken out of the way, we who are sealed (</a:t>
            </a:r>
            <a:r>
              <a:rPr lang="en-US" sz="1200" b="1" dirty="0">
                <a:solidFill>
                  <a:srgbClr val="FF3300"/>
                </a:solidFill>
                <a:latin typeface="Times New Roman" panose="02020603050405020304" pitchFamily="18" charset="0"/>
                <a:cs typeface="Times New Roman" panose="02020603050405020304" pitchFamily="18" charset="0"/>
              </a:rPr>
              <a:t>Eph 1:13</a:t>
            </a:r>
            <a:r>
              <a:rPr lang="en-US" sz="1200" dirty="0">
                <a:latin typeface="Times New Roman" panose="02020603050405020304" pitchFamily="18" charset="0"/>
                <a:cs typeface="Times New Roman" panose="02020603050405020304" pitchFamily="18" charset="0"/>
              </a:rPr>
              <a:t>) will also be taken out of the way.  This is a great point about the ‘rapture’ - not only do we leave, the Holy Spirit also leaves just as when the Holy Spirit leaves, we also leave because we are sealed.</a:t>
            </a:r>
          </a:p>
        </p:txBody>
      </p:sp>
      <p:cxnSp>
        <p:nvCxnSpPr>
          <p:cNvPr id="64" name="Straight Arrow Connector 63">
            <a:extLst>
              <a:ext uri="{FF2B5EF4-FFF2-40B4-BE49-F238E27FC236}">
                <a16:creationId xmlns:a16="http://schemas.microsoft.com/office/drawing/2014/main" id="{50F0268C-1D33-4313-8726-5F016E833A89}"/>
              </a:ext>
            </a:extLst>
          </p:cNvPr>
          <p:cNvCxnSpPr>
            <a:cxnSpLocks/>
          </p:cNvCxnSpPr>
          <p:nvPr/>
        </p:nvCxnSpPr>
        <p:spPr>
          <a:xfrm flipV="1">
            <a:off x="4019883" y="1897479"/>
            <a:ext cx="2211386" cy="299409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006657D-F4A6-4D51-8621-D0FE03CABB71}"/>
              </a:ext>
            </a:extLst>
          </p:cNvPr>
          <p:cNvCxnSpPr/>
          <p:nvPr/>
        </p:nvCxnSpPr>
        <p:spPr>
          <a:xfrm>
            <a:off x="2130014" y="3008660"/>
            <a:ext cx="4127911" cy="714872"/>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FEDCB55C-7BEB-4D05-AF12-45D7C3DC7ABD}"/>
              </a:ext>
            </a:extLst>
          </p:cNvPr>
          <p:cNvSpPr txBox="1"/>
          <p:nvPr/>
        </p:nvSpPr>
        <p:spPr>
          <a:xfrm>
            <a:off x="6230474" y="3624066"/>
            <a:ext cx="5854753"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So, after the Spirit of God along with Us are taken out of the way, only THEN will the devil, as the Wicked, be revealed – anti-Christ, etc. </a:t>
            </a:r>
            <a:r>
              <a:rPr lang="en-US" sz="1200" b="1" dirty="0">
                <a:solidFill>
                  <a:srgbClr val="FF0000"/>
                </a:solidFill>
                <a:latin typeface="Times New Roman" panose="02020603050405020304" pitchFamily="18" charset="0"/>
                <a:cs typeface="Times New Roman" panose="02020603050405020304" pitchFamily="18" charset="0"/>
              </a:rPr>
              <a:t>Revelation 6, I Peter 5:8</a:t>
            </a:r>
            <a:r>
              <a:rPr lang="en-US" sz="1200" dirty="0">
                <a:latin typeface="Times New Roman" panose="02020603050405020304" pitchFamily="18" charset="0"/>
                <a:cs typeface="Times New Roman" panose="02020603050405020304" pitchFamily="18" charset="0"/>
              </a:rPr>
              <a:t>.</a:t>
            </a:r>
          </a:p>
        </p:txBody>
      </p:sp>
      <p:sp>
        <p:nvSpPr>
          <p:cNvPr id="68" name="TextBox 67">
            <a:extLst>
              <a:ext uri="{FF2B5EF4-FFF2-40B4-BE49-F238E27FC236}">
                <a16:creationId xmlns:a16="http://schemas.microsoft.com/office/drawing/2014/main" id="{672BCD48-0D11-4E0C-9D11-95F90BE98CCE}"/>
              </a:ext>
            </a:extLst>
          </p:cNvPr>
          <p:cNvSpPr txBox="1"/>
          <p:nvPr/>
        </p:nvSpPr>
        <p:spPr>
          <a:xfrm>
            <a:off x="6242846" y="4038106"/>
            <a:ext cx="5842381" cy="4616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And we certainly know it is the devil himself because we can read the details of the Lord destroying Satan in </a:t>
            </a:r>
            <a:r>
              <a:rPr lang="en-US" sz="1200" b="1" dirty="0">
                <a:solidFill>
                  <a:srgbClr val="FF0000"/>
                </a:solidFill>
                <a:latin typeface="Times New Roman" panose="02020603050405020304" pitchFamily="18" charset="0"/>
                <a:cs typeface="Times New Roman" panose="02020603050405020304" pitchFamily="18" charset="0"/>
              </a:rPr>
              <a:t>Revelation 19:11-21</a:t>
            </a:r>
            <a:r>
              <a:rPr lang="en-US" sz="1200" dirty="0">
                <a:latin typeface="Times New Roman" panose="02020603050405020304" pitchFamily="18" charset="0"/>
                <a:cs typeface="Times New Roman" panose="02020603050405020304" pitchFamily="18" charset="0"/>
              </a:rPr>
              <a:t>, at HIS coming, often called ‘Second Coming.’</a:t>
            </a:r>
          </a:p>
        </p:txBody>
      </p:sp>
      <p:cxnSp>
        <p:nvCxnSpPr>
          <p:cNvPr id="70" name="Straight Arrow Connector 69">
            <a:extLst>
              <a:ext uri="{FF2B5EF4-FFF2-40B4-BE49-F238E27FC236}">
                <a16:creationId xmlns:a16="http://schemas.microsoft.com/office/drawing/2014/main" id="{CAA350B5-81E6-4BD7-986F-B27033DD80A9}"/>
              </a:ext>
            </a:extLst>
          </p:cNvPr>
          <p:cNvCxnSpPr/>
          <p:nvPr/>
        </p:nvCxnSpPr>
        <p:spPr>
          <a:xfrm>
            <a:off x="3684943" y="3808208"/>
            <a:ext cx="2546657" cy="33888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09404C5-FD07-4166-905B-371D4645B6A3}"/>
              </a:ext>
            </a:extLst>
          </p:cNvPr>
          <p:cNvSpPr txBox="1"/>
          <p:nvPr/>
        </p:nvSpPr>
        <p:spPr>
          <a:xfrm>
            <a:off x="6242846" y="4461671"/>
            <a:ext cx="5847139"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Note that Christ’s </a:t>
            </a:r>
            <a:r>
              <a:rPr lang="en-US" sz="1200" b="1" dirty="0">
                <a:solidFill>
                  <a:srgbClr val="FF0000"/>
                </a:solidFill>
                <a:latin typeface="Times New Roman" panose="02020603050405020304" pitchFamily="18" charset="0"/>
                <a:cs typeface="Times New Roman" panose="02020603050405020304" pitchFamily="18" charset="0"/>
              </a:rPr>
              <a:t>Rev 19 </a:t>
            </a:r>
            <a:r>
              <a:rPr lang="en-US" sz="1200" dirty="0">
                <a:latin typeface="Times New Roman" panose="02020603050405020304" pitchFamily="18" charset="0"/>
                <a:cs typeface="Times New Roman" panose="02020603050405020304" pitchFamily="18" charset="0"/>
              </a:rPr>
              <a:t>coming is </a:t>
            </a:r>
            <a:r>
              <a:rPr lang="en-US" sz="1200" b="1" i="1" dirty="0">
                <a:solidFill>
                  <a:srgbClr val="CC6600"/>
                </a:solidFill>
                <a:latin typeface="Times New Roman" panose="02020603050405020304" pitchFamily="18" charset="0"/>
                <a:cs typeface="Times New Roman" panose="02020603050405020304" pitchFamily="18" charset="0"/>
              </a:rPr>
              <a:t>AFTER</a:t>
            </a:r>
            <a:r>
              <a:rPr lang="en-US" sz="1200" dirty="0">
                <a:latin typeface="Times New Roman" panose="02020603050405020304" pitchFamily="18" charset="0"/>
                <a:cs typeface="Times New Roman" panose="02020603050405020304" pitchFamily="18" charset="0"/>
              </a:rPr>
              <a:t> Satan doing his workings of power, signs and lying wonders… so that truly explains why we are seeing an almost daily increase in talk about ‘power,’ ‘signs’ and ‘wonders that are nothing but lies,’ all from Satan even today!</a:t>
            </a:r>
          </a:p>
        </p:txBody>
      </p:sp>
      <p:cxnSp>
        <p:nvCxnSpPr>
          <p:cNvPr id="73" name="Straight Arrow Connector 72">
            <a:extLst>
              <a:ext uri="{FF2B5EF4-FFF2-40B4-BE49-F238E27FC236}">
                <a16:creationId xmlns:a16="http://schemas.microsoft.com/office/drawing/2014/main" id="{1A6E0782-9995-4667-8F1E-58CEBAC7A24A}"/>
              </a:ext>
            </a:extLst>
          </p:cNvPr>
          <p:cNvCxnSpPr/>
          <p:nvPr/>
        </p:nvCxnSpPr>
        <p:spPr>
          <a:xfrm>
            <a:off x="1848868" y="4099472"/>
            <a:ext cx="4364476" cy="53707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1DF9B85-7735-45C0-8C96-80C044C06708}"/>
              </a:ext>
            </a:extLst>
          </p:cNvPr>
          <p:cNvCxnSpPr/>
          <p:nvPr/>
        </p:nvCxnSpPr>
        <p:spPr>
          <a:xfrm>
            <a:off x="3248025" y="4087906"/>
            <a:ext cx="2982449" cy="54863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65D63CA2-3367-4926-9F39-1821226888FA}"/>
              </a:ext>
            </a:extLst>
          </p:cNvPr>
          <p:cNvCxnSpPr/>
          <p:nvPr/>
        </p:nvCxnSpPr>
        <p:spPr>
          <a:xfrm>
            <a:off x="4098664" y="4087906"/>
            <a:ext cx="2131809" cy="555512"/>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D7D15DB0-6FB8-4C74-A62B-19B12BFFE96D}"/>
              </a:ext>
            </a:extLst>
          </p:cNvPr>
          <p:cNvCxnSpPr/>
          <p:nvPr/>
        </p:nvCxnSpPr>
        <p:spPr>
          <a:xfrm flipV="1">
            <a:off x="4870751" y="4625788"/>
            <a:ext cx="1370043" cy="10757"/>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80DEF436-3C11-4C2F-9B4D-D5B58770F006}"/>
              </a:ext>
            </a:extLst>
          </p:cNvPr>
          <p:cNvSpPr txBox="1"/>
          <p:nvPr/>
        </p:nvSpPr>
        <p:spPr>
          <a:xfrm>
            <a:off x="6229542" y="5074073"/>
            <a:ext cx="5837623" cy="1754326"/>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We AGAIN see that all this unrighteousness, the source of which is traced back to </a:t>
            </a:r>
            <a:r>
              <a:rPr lang="en-US" sz="1200" b="1" dirty="0">
                <a:solidFill>
                  <a:srgbClr val="FF0000"/>
                </a:solidFill>
                <a:latin typeface="Times New Roman" panose="02020603050405020304" pitchFamily="18" charset="0"/>
                <a:cs typeface="Times New Roman" panose="02020603050405020304" pitchFamily="18" charset="0"/>
              </a:rPr>
              <a:t>Romans 1:18-32+ </a:t>
            </a:r>
            <a:r>
              <a:rPr lang="en-US" sz="1200" dirty="0">
                <a:latin typeface="Times New Roman" panose="02020603050405020304" pitchFamily="18" charset="0"/>
                <a:cs typeface="Times New Roman" panose="02020603050405020304" pitchFamily="18" charset="0"/>
              </a:rPr>
              <a:t>as well as the ‘garden scene,’ of course, </a:t>
            </a:r>
            <a:r>
              <a:rPr lang="en-US" sz="1200" b="1" u="sng" dirty="0">
                <a:latin typeface="Times New Roman" panose="02020603050405020304" pitchFamily="18" charset="0"/>
                <a:cs typeface="Times New Roman" panose="02020603050405020304" pitchFamily="18" charset="0"/>
              </a:rPr>
              <a:t>really does affect true salvation</a:t>
            </a:r>
            <a:r>
              <a:rPr lang="en-US" sz="1200" dirty="0">
                <a:latin typeface="Times New Roman" panose="02020603050405020304" pitchFamily="18" charset="0"/>
                <a:cs typeface="Times New Roman" panose="02020603050405020304" pitchFamily="18" charset="0"/>
              </a:rPr>
              <a:t>.  People are NOT only </a:t>
            </a:r>
            <a:r>
              <a:rPr lang="en-US" sz="1200" b="1" dirty="0">
                <a:latin typeface="Times New Roman" panose="02020603050405020304" pitchFamily="18" charset="0"/>
                <a:cs typeface="Times New Roman" panose="02020603050405020304" pitchFamily="18" charset="0"/>
              </a:rPr>
              <a:t>not </a:t>
            </a:r>
            <a:r>
              <a:rPr lang="en-US" sz="1200" dirty="0">
                <a:latin typeface="Times New Roman" panose="02020603050405020304" pitchFamily="18" charset="0"/>
                <a:cs typeface="Times New Roman" panose="02020603050405020304" pitchFamily="18" charset="0"/>
              </a:rPr>
              <a:t>receiving ‘the truth,’ they are </a:t>
            </a:r>
            <a:r>
              <a:rPr lang="en-US" sz="1200" b="1" dirty="0">
                <a:latin typeface="Times New Roman" panose="02020603050405020304" pitchFamily="18" charset="0"/>
                <a:cs typeface="Times New Roman" panose="02020603050405020304" pitchFamily="18" charset="0"/>
              </a:rPr>
              <a:t>not</a:t>
            </a:r>
            <a:r>
              <a:rPr lang="en-US" sz="1200" dirty="0">
                <a:latin typeface="Times New Roman" panose="02020603050405020304" pitchFamily="18" charset="0"/>
                <a:cs typeface="Times New Roman" panose="02020603050405020304" pitchFamily="18" charset="0"/>
              </a:rPr>
              <a:t> receiving the ‘</a:t>
            </a:r>
            <a:r>
              <a:rPr lang="en-US" sz="1200" b="1" dirty="0">
                <a:latin typeface="Times New Roman" panose="02020603050405020304" pitchFamily="18" charset="0"/>
                <a:cs typeface="Times New Roman" panose="02020603050405020304" pitchFamily="18" charset="0"/>
              </a:rPr>
              <a:t>LOVE’ of the truth; </a:t>
            </a:r>
            <a:r>
              <a:rPr lang="en-US" sz="1200" dirty="0">
                <a:latin typeface="Times New Roman" panose="02020603050405020304" pitchFamily="18" charset="0"/>
                <a:cs typeface="Times New Roman" panose="02020603050405020304" pitchFamily="18" charset="0"/>
              </a:rPr>
              <a:t>they think they </a:t>
            </a:r>
            <a:r>
              <a:rPr lang="en-US" sz="1200" b="1" i="1" dirty="0">
                <a:solidFill>
                  <a:srgbClr val="CC6600"/>
                </a:solidFill>
                <a:latin typeface="Times New Roman" panose="02020603050405020304" pitchFamily="18" charset="0"/>
                <a:cs typeface="Times New Roman" panose="02020603050405020304" pitchFamily="18" charset="0"/>
              </a:rPr>
              <a:t>shalt escape the judgment of God </a:t>
            </a:r>
            <a:r>
              <a:rPr lang="en-US" sz="1200" b="1" dirty="0">
                <a:solidFill>
                  <a:srgbClr val="FF3300"/>
                </a:solidFill>
                <a:latin typeface="Times New Roman" panose="02020603050405020304" pitchFamily="18" charset="0"/>
                <a:cs typeface="Times New Roman" panose="02020603050405020304" pitchFamily="18" charset="0"/>
              </a:rPr>
              <a:t>(Romans 2:3,4)</a:t>
            </a:r>
            <a:r>
              <a:rPr lang="en-US" sz="1200" dirty="0">
                <a:solidFill>
                  <a:srgbClr val="FF3300"/>
                </a:solidFill>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So, when people say to us that we don’t get their thinking because it is us that are not saved, it is truly them that are caught up in the deceivableness of their unrighteousness, that don’t get what we are trying to say to them about the truth of God… thus they have no desire to hear / read / study the truth, the truth being the word of God – </a:t>
            </a:r>
            <a:r>
              <a:rPr lang="en-US" sz="1200" b="1" i="1" dirty="0">
                <a:solidFill>
                  <a:srgbClr val="CC6600"/>
                </a:solidFill>
                <a:latin typeface="Times New Roman" panose="02020603050405020304" pitchFamily="18" charset="0"/>
                <a:cs typeface="Times New Roman" panose="02020603050405020304" pitchFamily="18" charset="0"/>
              </a:rPr>
              <a:t>thy word is truth</a:t>
            </a:r>
            <a:r>
              <a:rPr lang="en-US" sz="1200" dirty="0">
                <a:latin typeface="Times New Roman" panose="02020603050405020304" pitchFamily="18" charset="0"/>
                <a:cs typeface="Times New Roman" panose="02020603050405020304" pitchFamily="18" charset="0"/>
              </a:rPr>
              <a:t>! It all comes down to </a:t>
            </a:r>
            <a:r>
              <a:rPr lang="en-US" sz="1200" b="1" dirty="0">
                <a:solidFill>
                  <a:srgbClr val="FF0000"/>
                </a:solidFill>
                <a:latin typeface="Times New Roman" panose="02020603050405020304" pitchFamily="18" charset="0"/>
                <a:cs typeface="Times New Roman" panose="02020603050405020304" pitchFamily="18" charset="0"/>
              </a:rPr>
              <a:t>Romans 1:21-25, </a:t>
            </a:r>
            <a:r>
              <a:rPr lang="en-US" sz="1200" dirty="0">
                <a:latin typeface="Times New Roman" panose="02020603050405020304" pitchFamily="18" charset="0"/>
                <a:cs typeface="Times New Roman" panose="02020603050405020304" pitchFamily="18" charset="0"/>
              </a:rPr>
              <a:t>when they </a:t>
            </a:r>
            <a:r>
              <a:rPr lang="en-US" sz="1200" b="1" i="1" dirty="0">
                <a:solidFill>
                  <a:srgbClr val="CC6600"/>
                </a:solidFill>
                <a:latin typeface="Times New Roman" panose="02020603050405020304" pitchFamily="18" charset="0"/>
                <a:cs typeface="Times New Roman" panose="02020603050405020304" pitchFamily="18" charset="0"/>
              </a:rPr>
              <a:t>changed the truth of God into a lie</a:t>
            </a:r>
            <a:r>
              <a:rPr lang="en-US" sz="1200" dirty="0">
                <a:solidFill>
                  <a:srgbClr val="CC6600"/>
                </a:solidFill>
                <a:latin typeface="Times New Roman" panose="02020603050405020304" pitchFamily="18" charset="0"/>
                <a:cs typeface="Times New Roman" panose="02020603050405020304" pitchFamily="18" charset="0"/>
              </a:rPr>
              <a:t>.</a:t>
            </a:r>
          </a:p>
        </p:txBody>
      </p:sp>
      <p:cxnSp>
        <p:nvCxnSpPr>
          <p:cNvPr id="82" name="Straight Arrow Connector 81">
            <a:extLst>
              <a:ext uri="{FF2B5EF4-FFF2-40B4-BE49-F238E27FC236}">
                <a16:creationId xmlns:a16="http://schemas.microsoft.com/office/drawing/2014/main" id="{18372DB4-5D49-4EE8-973D-8716FB1F129B}"/>
              </a:ext>
            </a:extLst>
          </p:cNvPr>
          <p:cNvCxnSpPr>
            <a:stCxn id="23" idx="3"/>
          </p:cNvCxnSpPr>
          <p:nvPr/>
        </p:nvCxnSpPr>
        <p:spPr>
          <a:xfrm flipV="1">
            <a:off x="4098664" y="5290503"/>
            <a:ext cx="2142130" cy="2915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F43DCDF5-8586-4F96-91C8-8B0B3F5C35FB}"/>
              </a:ext>
            </a:extLst>
          </p:cNvPr>
          <p:cNvCxnSpPr/>
          <p:nvPr/>
        </p:nvCxnSpPr>
        <p:spPr>
          <a:xfrm>
            <a:off x="5386050" y="5531567"/>
            <a:ext cx="871875" cy="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E04F1973-A707-4BE9-A005-7F361A58D25F}"/>
              </a:ext>
            </a:extLst>
          </p:cNvPr>
          <p:cNvCxnSpPr>
            <a:stCxn id="24" idx="3"/>
          </p:cNvCxnSpPr>
          <p:nvPr/>
        </p:nvCxnSpPr>
        <p:spPr>
          <a:xfrm>
            <a:off x="4324574" y="5876390"/>
            <a:ext cx="1888770" cy="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4E461508-6B0C-4854-B878-D8D9DEB48550}"/>
              </a:ext>
            </a:extLst>
          </p:cNvPr>
          <p:cNvCxnSpPr/>
          <p:nvPr/>
        </p:nvCxnSpPr>
        <p:spPr>
          <a:xfrm>
            <a:off x="5386050" y="4894729"/>
            <a:ext cx="806274" cy="30121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56C926FD-5C94-4F45-AC07-7F956E9A48DC}"/>
              </a:ext>
            </a:extLst>
          </p:cNvPr>
          <p:cNvCxnSpPr/>
          <p:nvPr/>
        </p:nvCxnSpPr>
        <p:spPr>
          <a:xfrm>
            <a:off x="4962525" y="3008660"/>
            <a:ext cx="1295400" cy="714872"/>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58947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500"/>
                                        <p:tgtEl>
                                          <p:spTgt spid="32"/>
                                        </p:tgtEl>
                                      </p:cBhvr>
                                    </p:animEffect>
                                  </p:childTnLst>
                                </p:cTn>
                              </p:par>
                            </p:childTnLst>
                          </p:cTn>
                        </p:par>
                        <p:par>
                          <p:cTn id="12" fill="hold">
                            <p:stCondLst>
                              <p:cond delay="1250"/>
                            </p:stCondLst>
                            <p:childTnLst>
                              <p:par>
                                <p:cTn id="13" presetID="26" presetClass="entr" presetSubtype="0"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down)">
                                      <p:cBhvr>
                                        <p:cTn id="15" dur="435">
                                          <p:stCondLst>
                                            <p:cond delay="0"/>
                                          </p:stCondLst>
                                        </p:cTn>
                                        <p:tgtEl>
                                          <p:spTgt spid="30"/>
                                        </p:tgtEl>
                                      </p:cBhvr>
                                    </p:animEffect>
                                    <p:anim calcmode="lin" valueType="num">
                                      <p:cBhvr>
                                        <p:cTn id="16" dur="1367"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7" dur="498"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8" dur="498" tmFilter="0, 0; 0.125,0.2665; 0.25,0.4; 0.375,0.465; 0.5,0.5;  0.625,0.535; 0.75,0.6; 0.875,0.7335; 1,1">
                                          <p:stCondLst>
                                            <p:cond delay="498"/>
                                          </p:stCondLst>
                                        </p:cTn>
                                        <p:tgtEl>
                                          <p:spTgt spid="30"/>
                                        </p:tgtEl>
                                        <p:attrNameLst>
                                          <p:attrName>ppt_y</p:attrName>
                                        </p:attrNameLst>
                                      </p:cBhvr>
                                      <p:tavLst>
                                        <p:tav tm="0" fmla="#ppt_y-sin(pi*$)/9">
                                          <p:val>
                                            <p:fltVal val="0"/>
                                          </p:val>
                                        </p:tav>
                                        <p:tav tm="100000">
                                          <p:val>
                                            <p:fltVal val="1"/>
                                          </p:val>
                                        </p:tav>
                                      </p:tavLst>
                                    </p:anim>
                                    <p:anim calcmode="lin" valueType="num">
                                      <p:cBhvr>
                                        <p:cTn id="19" dur="249" tmFilter="0, 0; 0.125,0.2665; 0.25,0.4; 0.375,0.465; 0.5,0.5;  0.625,0.535; 0.75,0.6; 0.875,0.7335; 1,1">
                                          <p:stCondLst>
                                            <p:cond delay="993"/>
                                          </p:stCondLst>
                                        </p:cTn>
                                        <p:tgtEl>
                                          <p:spTgt spid="30"/>
                                        </p:tgtEl>
                                        <p:attrNameLst>
                                          <p:attrName>ppt_y</p:attrName>
                                        </p:attrNameLst>
                                      </p:cBhvr>
                                      <p:tavLst>
                                        <p:tav tm="0" fmla="#ppt_y-sin(pi*$)/27">
                                          <p:val>
                                            <p:fltVal val="0"/>
                                          </p:val>
                                        </p:tav>
                                        <p:tav tm="100000">
                                          <p:val>
                                            <p:fltVal val="1"/>
                                          </p:val>
                                        </p:tav>
                                      </p:tavLst>
                                    </p:anim>
                                    <p:anim calcmode="lin" valueType="num">
                                      <p:cBhvr>
                                        <p:cTn id="20" dur="123" tmFilter="0, 0; 0.125,0.2665; 0.25,0.4; 0.375,0.465; 0.5,0.5;  0.625,0.535; 0.75,0.6; 0.875,0.7335; 1,1">
                                          <p:stCondLst>
                                            <p:cond delay="1242"/>
                                          </p:stCondLst>
                                        </p:cTn>
                                        <p:tgtEl>
                                          <p:spTgt spid="30"/>
                                        </p:tgtEl>
                                        <p:attrNameLst>
                                          <p:attrName>ppt_y</p:attrName>
                                        </p:attrNameLst>
                                      </p:cBhvr>
                                      <p:tavLst>
                                        <p:tav tm="0" fmla="#ppt_y-sin(pi*$)/81">
                                          <p:val>
                                            <p:fltVal val="0"/>
                                          </p:val>
                                        </p:tav>
                                        <p:tav tm="100000">
                                          <p:val>
                                            <p:fltVal val="1"/>
                                          </p:val>
                                        </p:tav>
                                      </p:tavLst>
                                    </p:anim>
                                    <p:animScale>
                                      <p:cBhvr>
                                        <p:cTn id="21" dur="20">
                                          <p:stCondLst>
                                            <p:cond delay="487"/>
                                          </p:stCondLst>
                                        </p:cTn>
                                        <p:tgtEl>
                                          <p:spTgt spid="30"/>
                                        </p:tgtEl>
                                      </p:cBhvr>
                                      <p:to x="100000" y="60000"/>
                                    </p:animScale>
                                    <p:animScale>
                                      <p:cBhvr>
                                        <p:cTn id="22" dur="124" decel="50000">
                                          <p:stCondLst>
                                            <p:cond delay="507"/>
                                          </p:stCondLst>
                                        </p:cTn>
                                        <p:tgtEl>
                                          <p:spTgt spid="30"/>
                                        </p:tgtEl>
                                      </p:cBhvr>
                                      <p:to x="100000" y="100000"/>
                                    </p:animScale>
                                    <p:animScale>
                                      <p:cBhvr>
                                        <p:cTn id="23" dur="20">
                                          <p:stCondLst>
                                            <p:cond delay="984"/>
                                          </p:stCondLst>
                                        </p:cTn>
                                        <p:tgtEl>
                                          <p:spTgt spid="30"/>
                                        </p:tgtEl>
                                      </p:cBhvr>
                                      <p:to x="100000" y="80000"/>
                                    </p:animScale>
                                    <p:animScale>
                                      <p:cBhvr>
                                        <p:cTn id="24" dur="124" decel="50000">
                                          <p:stCondLst>
                                            <p:cond delay="1004"/>
                                          </p:stCondLst>
                                        </p:cTn>
                                        <p:tgtEl>
                                          <p:spTgt spid="30"/>
                                        </p:tgtEl>
                                      </p:cBhvr>
                                      <p:to x="100000" y="100000"/>
                                    </p:animScale>
                                    <p:animScale>
                                      <p:cBhvr>
                                        <p:cTn id="25" dur="20">
                                          <p:stCondLst>
                                            <p:cond delay="1231"/>
                                          </p:stCondLst>
                                        </p:cTn>
                                        <p:tgtEl>
                                          <p:spTgt spid="30"/>
                                        </p:tgtEl>
                                      </p:cBhvr>
                                      <p:to x="100000" y="90000"/>
                                    </p:animScale>
                                    <p:animScale>
                                      <p:cBhvr>
                                        <p:cTn id="26" dur="124" decel="50000">
                                          <p:stCondLst>
                                            <p:cond delay="1251"/>
                                          </p:stCondLst>
                                        </p:cTn>
                                        <p:tgtEl>
                                          <p:spTgt spid="30"/>
                                        </p:tgtEl>
                                      </p:cBhvr>
                                      <p:to x="100000" y="100000"/>
                                    </p:animScale>
                                    <p:animScale>
                                      <p:cBhvr>
                                        <p:cTn id="27" dur="20">
                                          <p:stCondLst>
                                            <p:cond delay="1356"/>
                                          </p:stCondLst>
                                        </p:cTn>
                                        <p:tgtEl>
                                          <p:spTgt spid="30"/>
                                        </p:tgtEl>
                                      </p:cBhvr>
                                      <p:to x="100000" y="95000"/>
                                    </p:animScale>
                                    <p:animScale>
                                      <p:cBhvr>
                                        <p:cTn id="28" dur="124" decel="50000">
                                          <p:stCondLst>
                                            <p:cond delay="1376"/>
                                          </p:stCondLst>
                                        </p:cTn>
                                        <p:tgtEl>
                                          <p:spTgt spid="30"/>
                                        </p:tgtEl>
                                      </p:cBhvr>
                                      <p:to x="100000" y="100000"/>
                                    </p:animScale>
                                  </p:childTnLst>
                                </p:cTn>
                              </p:par>
                            </p:childTnLst>
                          </p:cTn>
                        </p:par>
                        <p:par>
                          <p:cTn id="29" fill="hold">
                            <p:stCondLst>
                              <p:cond delay="2750"/>
                            </p:stCondLst>
                            <p:childTnLst>
                              <p:par>
                                <p:cTn id="30" presetID="10" presetClass="entr" presetSubtype="0"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750"/>
                                        <p:tgtEl>
                                          <p:spTgt spid="46"/>
                                        </p:tgtEl>
                                      </p:cBhvr>
                                    </p:animEffect>
                                  </p:childTnLst>
                                </p:cTn>
                              </p:par>
                            </p:childTnLst>
                          </p:cTn>
                        </p:par>
                        <p:par>
                          <p:cTn id="38" fill="hold">
                            <p:stCondLst>
                              <p:cond delay="750"/>
                            </p:stCondLst>
                            <p:childTnLst>
                              <p:par>
                                <p:cTn id="39" presetID="22" presetClass="entr" presetSubtype="8"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wipe(left)">
                                      <p:cBhvr>
                                        <p:cTn id="41" dur="500"/>
                                        <p:tgtEl>
                                          <p:spTgt spid="50"/>
                                        </p:tgtEl>
                                      </p:cBhvr>
                                    </p:animEffect>
                                  </p:childTnLst>
                                </p:cTn>
                              </p:par>
                            </p:childTnLst>
                          </p:cTn>
                        </p:par>
                        <p:par>
                          <p:cTn id="42" fill="hold">
                            <p:stCondLst>
                              <p:cond delay="1250"/>
                            </p:stCondLst>
                            <p:childTnLst>
                              <p:par>
                                <p:cTn id="43" presetID="10" presetClass="entr" presetSubtype="0" fill="hold" grpId="0" nodeType="after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1000"/>
                                        <p:tgtEl>
                                          <p:spTgt spid="5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750"/>
                                        <p:tgtEl>
                                          <p:spTgt spid="5"/>
                                        </p:tgtEl>
                                      </p:cBhvr>
                                    </p:animEffect>
                                  </p:childTnLst>
                                </p:cTn>
                              </p:par>
                            </p:childTnLst>
                          </p:cTn>
                        </p:par>
                        <p:par>
                          <p:cTn id="51" fill="hold">
                            <p:stCondLst>
                              <p:cond delay="750"/>
                            </p:stCondLst>
                            <p:childTnLst>
                              <p:par>
                                <p:cTn id="52" presetID="22" presetClass="entr" presetSubtype="4" fill="hold" nodeType="after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wipe(down)">
                                      <p:cBhvr>
                                        <p:cTn id="54" dur="500"/>
                                        <p:tgtEl>
                                          <p:spTgt spid="35"/>
                                        </p:tgtEl>
                                      </p:cBhvr>
                                    </p:animEffect>
                                  </p:childTnLst>
                                </p:cTn>
                              </p:par>
                            </p:childTnLst>
                          </p:cTn>
                        </p:par>
                        <p:par>
                          <p:cTn id="55" fill="hold">
                            <p:stCondLst>
                              <p:cond delay="1250"/>
                            </p:stCondLst>
                            <p:childTnLst>
                              <p:par>
                                <p:cTn id="56" presetID="10" presetClass="entr" presetSubtype="0"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fade">
                                      <p:cBhvr>
                                        <p:cTn id="63" dur="750"/>
                                        <p:tgtEl>
                                          <p:spTgt spid="3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750"/>
                                        <p:tgtEl>
                                          <p:spTgt spid="10"/>
                                        </p:tgtEl>
                                      </p:cBhvr>
                                    </p:animEffect>
                                  </p:childTnLst>
                                </p:cTn>
                              </p:par>
                            </p:childTnLst>
                          </p:cTn>
                        </p:par>
                        <p:par>
                          <p:cTn id="67" fill="hold">
                            <p:stCondLst>
                              <p:cond delay="750"/>
                            </p:stCondLst>
                            <p:childTnLst>
                              <p:par>
                                <p:cTn id="68" presetID="22" presetClass="entr" presetSubtype="8" fill="hold" nodeType="afterEffect">
                                  <p:stCondLst>
                                    <p:cond delay="0"/>
                                  </p:stCondLst>
                                  <p:childTnLst>
                                    <p:set>
                                      <p:cBhvr>
                                        <p:cTn id="69" dur="1" fill="hold">
                                          <p:stCondLst>
                                            <p:cond delay="0"/>
                                          </p:stCondLst>
                                        </p:cTn>
                                        <p:tgtEl>
                                          <p:spTgt spid="41"/>
                                        </p:tgtEl>
                                        <p:attrNameLst>
                                          <p:attrName>style.visibility</p:attrName>
                                        </p:attrNameLst>
                                      </p:cBhvr>
                                      <p:to>
                                        <p:strVal val="visible"/>
                                      </p:to>
                                    </p:set>
                                    <p:animEffect transition="in" filter="wipe(left)">
                                      <p:cBhvr>
                                        <p:cTn id="70" dur="500"/>
                                        <p:tgtEl>
                                          <p:spTgt spid="41"/>
                                        </p:tgtEl>
                                      </p:cBhvr>
                                    </p:animEffect>
                                  </p:childTnLst>
                                </p:cTn>
                              </p:par>
                              <p:par>
                                <p:cTn id="71" presetID="22" presetClass="entr" presetSubtype="8" fill="hold" nodeType="with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wipe(left)">
                                      <p:cBhvr>
                                        <p:cTn id="73" dur="1000"/>
                                        <p:tgtEl>
                                          <p:spTgt spid="38"/>
                                        </p:tgtEl>
                                      </p:cBhvr>
                                    </p:animEffect>
                                  </p:childTnLst>
                                </p:cTn>
                              </p:par>
                            </p:childTnLst>
                          </p:cTn>
                        </p:par>
                        <p:par>
                          <p:cTn id="74" fill="hold">
                            <p:stCondLst>
                              <p:cond delay="1750"/>
                            </p:stCondLst>
                            <p:childTnLst>
                              <p:par>
                                <p:cTn id="75" presetID="10"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fade">
                                      <p:cBhvr>
                                        <p:cTn id="82" dur="500"/>
                                        <p:tgtEl>
                                          <p:spTgt spid="11"/>
                                        </p:tgtEl>
                                      </p:cBhvr>
                                    </p:animEffect>
                                  </p:childTnLst>
                                </p:cTn>
                              </p:par>
                            </p:childTnLst>
                          </p:cTn>
                        </p:par>
                        <p:par>
                          <p:cTn id="83" fill="hold">
                            <p:stCondLst>
                              <p:cond delay="500"/>
                            </p:stCondLst>
                            <p:childTnLst>
                              <p:par>
                                <p:cTn id="84" presetID="22" presetClass="entr" presetSubtype="8" fill="hold" nodeType="afterEffect">
                                  <p:stCondLst>
                                    <p:cond delay="0"/>
                                  </p:stCondLst>
                                  <p:childTnLst>
                                    <p:set>
                                      <p:cBhvr>
                                        <p:cTn id="85" dur="1" fill="hold">
                                          <p:stCondLst>
                                            <p:cond delay="0"/>
                                          </p:stCondLst>
                                        </p:cTn>
                                        <p:tgtEl>
                                          <p:spTgt spid="56"/>
                                        </p:tgtEl>
                                        <p:attrNameLst>
                                          <p:attrName>style.visibility</p:attrName>
                                        </p:attrNameLst>
                                      </p:cBhvr>
                                      <p:to>
                                        <p:strVal val="visible"/>
                                      </p:to>
                                    </p:set>
                                    <p:animEffect transition="in" filter="wipe(left)">
                                      <p:cBhvr>
                                        <p:cTn id="86" dur="500"/>
                                        <p:tgtEl>
                                          <p:spTgt spid="56"/>
                                        </p:tgtEl>
                                      </p:cBhvr>
                                    </p:animEffect>
                                  </p:childTnLst>
                                </p:cTn>
                              </p:par>
                            </p:childTnLst>
                          </p:cTn>
                        </p:par>
                        <p:par>
                          <p:cTn id="87" fill="hold">
                            <p:stCondLst>
                              <p:cond delay="1000"/>
                            </p:stCondLst>
                            <p:childTnLst>
                              <p:par>
                                <p:cTn id="88" presetID="10" presetClass="entr" presetSubtype="0"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fade">
                                      <p:cBhvr>
                                        <p:cTn id="90" dur="500"/>
                                        <p:tgtEl>
                                          <p:spTgt spid="21"/>
                                        </p:tgtEl>
                                      </p:cBhvr>
                                    </p:animEffect>
                                  </p:childTnLst>
                                </p:cTn>
                              </p:par>
                            </p:childTnLst>
                          </p:cTn>
                        </p:par>
                        <p:par>
                          <p:cTn id="91" fill="hold">
                            <p:stCondLst>
                              <p:cond delay="1500"/>
                            </p:stCondLst>
                            <p:childTnLst>
                              <p:par>
                                <p:cTn id="92" presetID="22" presetClass="entr" presetSubtype="4" fill="hold" nodeType="afterEffect">
                                  <p:stCondLst>
                                    <p:cond delay="0"/>
                                  </p:stCondLst>
                                  <p:childTnLst>
                                    <p:set>
                                      <p:cBhvr>
                                        <p:cTn id="93" dur="1" fill="hold">
                                          <p:stCondLst>
                                            <p:cond delay="0"/>
                                          </p:stCondLst>
                                        </p:cTn>
                                        <p:tgtEl>
                                          <p:spTgt spid="64"/>
                                        </p:tgtEl>
                                        <p:attrNameLst>
                                          <p:attrName>style.visibility</p:attrName>
                                        </p:attrNameLst>
                                      </p:cBhvr>
                                      <p:to>
                                        <p:strVal val="visible"/>
                                      </p:to>
                                    </p:set>
                                    <p:animEffect transition="in" filter="wipe(down)">
                                      <p:cBhvr>
                                        <p:cTn id="94" dur="500"/>
                                        <p:tgtEl>
                                          <p:spTgt spid="64"/>
                                        </p:tgtEl>
                                      </p:cBhvr>
                                    </p:animEffect>
                                  </p:childTnLst>
                                </p:cTn>
                              </p:par>
                            </p:childTnLst>
                          </p:cTn>
                        </p:par>
                        <p:par>
                          <p:cTn id="95" fill="hold">
                            <p:stCondLst>
                              <p:cond delay="2000"/>
                            </p:stCondLst>
                            <p:childTnLst>
                              <p:par>
                                <p:cTn id="96" presetID="10" presetClass="entr" presetSubtype="0" fill="hold" grpId="0" nodeType="afterEffect">
                                  <p:stCondLst>
                                    <p:cond delay="0"/>
                                  </p:stCondLst>
                                  <p:childTnLst>
                                    <p:set>
                                      <p:cBhvr>
                                        <p:cTn id="97" dur="1" fill="hold">
                                          <p:stCondLst>
                                            <p:cond delay="0"/>
                                          </p:stCondLst>
                                        </p:cTn>
                                        <p:tgtEl>
                                          <p:spTgt spid="53"/>
                                        </p:tgtEl>
                                        <p:attrNameLst>
                                          <p:attrName>style.visibility</p:attrName>
                                        </p:attrNameLst>
                                      </p:cBhvr>
                                      <p:to>
                                        <p:strVal val="visible"/>
                                      </p:to>
                                    </p:set>
                                    <p:animEffect transition="in" filter="fade">
                                      <p:cBhvr>
                                        <p:cTn id="98" dur="1000"/>
                                        <p:tgtEl>
                                          <p:spTgt spid="53"/>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750"/>
                                        <p:tgtEl>
                                          <p:spTgt spid="44"/>
                                        </p:tgtEl>
                                      </p:cBhvr>
                                    </p:animEffect>
                                  </p:childTnLst>
                                </p:cTn>
                              </p:par>
                            </p:childTnLst>
                          </p:cTn>
                        </p:par>
                        <p:par>
                          <p:cTn id="104" fill="hold">
                            <p:stCondLst>
                              <p:cond delay="750"/>
                            </p:stCondLst>
                            <p:childTnLst>
                              <p:par>
                                <p:cTn id="105" presetID="22" presetClass="entr" presetSubtype="8" fill="hold" nodeType="afterEffect">
                                  <p:stCondLst>
                                    <p:cond delay="0"/>
                                  </p:stCondLst>
                                  <p:childTnLst>
                                    <p:set>
                                      <p:cBhvr>
                                        <p:cTn id="106" dur="1" fill="hold">
                                          <p:stCondLst>
                                            <p:cond delay="0"/>
                                          </p:stCondLst>
                                        </p:cTn>
                                        <p:tgtEl>
                                          <p:spTgt spid="59"/>
                                        </p:tgtEl>
                                        <p:attrNameLst>
                                          <p:attrName>style.visibility</p:attrName>
                                        </p:attrNameLst>
                                      </p:cBhvr>
                                      <p:to>
                                        <p:strVal val="visible"/>
                                      </p:to>
                                    </p:set>
                                    <p:animEffect transition="in" filter="wipe(left)">
                                      <p:cBhvr>
                                        <p:cTn id="107" dur="500"/>
                                        <p:tgtEl>
                                          <p:spTgt spid="59"/>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3"/>
                                        </p:tgtEl>
                                        <p:attrNameLst>
                                          <p:attrName>style.visibility</p:attrName>
                                        </p:attrNameLst>
                                      </p:cBhvr>
                                      <p:to>
                                        <p:strVal val="visible"/>
                                      </p:to>
                                    </p:set>
                                    <p:animEffect transition="in" filter="fade">
                                      <p:cBhvr>
                                        <p:cTn id="110" dur="500"/>
                                        <p:tgtEl>
                                          <p:spTgt spid="13"/>
                                        </p:tgtEl>
                                      </p:cBhvr>
                                    </p:animEffect>
                                  </p:childTnLst>
                                </p:cTn>
                              </p:par>
                            </p:childTnLst>
                          </p:cTn>
                        </p:par>
                        <p:par>
                          <p:cTn id="111" fill="hold">
                            <p:stCondLst>
                              <p:cond delay="1250"/>
                            </p:stCondLst>
                            <p:childTnLst>
                              <p:par>
                                <p:cTn id="112" presetID="10" presetClass="entr" presetSubtype="0" fill="hold" grpId="0" nodeType="afterEffect">
                                  <p:stCondLst>
                                    <p:cond delay="0"/>
                                  </p:stCondLst>
                                  <p:childTnLst>
                                    <p:set>
                                      <p:cBhvr>
                                        <p:cTn id="113" dur="1" fill="hold">
                                          <p:stCondLst>
                                            <p:cond delay="0"/>
                                          </p:stCondLst>
                                        </p:cTn>
                                        <p:tgtEl>
                                          <p:spTgt spid="54"/>
                                        </p:tgtEl>
                                        <p:attrNameLst>
                                          <p:attrName>style.visibility</p:attrName>
                                        </p:attrNameLst>
                                      </p:cBhvr>
                                      <p:to>
                                        <p:strVal val="visible"/>
                                      </p:to>
                                    </p:set>
                                    <p:animEffect transition="in" filter="fade">
                                      <p:cBhvr>
                                        <p:cTn id="114" dur="1000"/>
                                        <p:tgtEl>
                                          <p:spTgt spid="54"/>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14"/>
                                        </p:tgtEl>
                                        <p:attrNameLst>
                                          <p:attrName>style.visibility</p:attrName>
                                        </p:attrNameLst>
                                      </p:cBhvr>
                                      <p:to>
                                        <p:strVal val="visible"/>
                                      </p:to>
                                    </p:set>
                                    <p:animEffect transition="in" filter="fade">
                                      <p:cBhvr>
                                        <p:cTn id="119" dur="750"/>
                                        <p:tgtEl>
                                          <p:spTgt spid="14"/>
                                        </p:tgtEl>
                                      </p:cBhvr>
                                    </p:animEffect>
                                  </p:childTnLst>
                                </p:cTn>
                              </p:par>
                            </p:childTnLst>
                          </p:cTn>
                        </p:par>
                        <p:par>
                          <p:cTn id="120" fill="hold">
                            <p:stCondLst>
                              <p:cond delay="750"/>
                            </p:stCondLst>
                            <p:childTnLst>
                              <p:par>
                                <p:cTn id="121" presetID="22" presetClass="entr" presetSubtype="8" fill="hold" nodeType="afterEffect">
                                  <p:stCondLst>
                                    <p:cond delay="0"/>
                                  </p:stCondLst>
                                  <p:childTnLst>
                                    <p:set>
                                      <p:cBhvr>
                                        <p:cTn id="122" dur="1" fill="hold">
                                          <p:stCondLst>
                                            <p:cond delay="0"/>
                                          </p:stCondLst>
                                        </p:cTn>
                                        <p:tgtEl>
                                          <p:spTgt spid="61"/>
                                        </p:tgtEl>
                                        <p:attrNameLst>
                                          <p:attrName>style.visibility</p:attrName>
                                        </p:attrNameLst>
                                      </p:cBhvr>
                                      <p:to>
                                        <p:strVal val="visible"/>
                                      </p:to>
                                    </p:set>
                                    <p:animEffect transition="in" filter="wipe(left)">
                                      <p:cBhvr>
                                        <p:cTn id="123" dur="500"/>
                                        <p:tgtEl>
                                          <p:spTgt spid="61"/>
                                        </p:tgtEl>
                                      </p:cBhvr>
                                    </p:animEffect>
                                  </p:childTnLst>
                                </p:cTn>
                              </p:par>
                            </p:childTnLst>
                          </p:cTn>
                        </p:par>
                        <p:par>
                          <p:cTn id="124" fill="hold">
                            <p:stCondLst>
                              <p:cond delay="1250"/>
                            </p:stCondLst>
                            <p:childTnLst>
                              <p:par>
                                <p:cTn id="125" presetID="10" presetClass="entr" presetSubtype="0" fill="hold" grpId="0" nodeType="afterEffect">
                                  <p:stCondLst>
                                    <p:cond delay="0"/>
                                  </p:stCondLst>
                                  <p:childTnLst>
                                    <p:set>
                                      <p:cBhvr>
                                        <p:cTn id="126" dur="1" fill="hold">
                                          <p:stCondLst>
                                            <p:cond delay="0"/>
                                          </p:stCondLst>
                                        </p:cTn>
                                        <p:tgtEl>
                                          <p:spTgt spid="62"/>
                                        </p:tgtEl>
                                        <p:attrNameLst>
                                          <p:attrName>style.visibility</p:attrName>
                                        </p:attrNameLst>
                                      </p:cBhvr>
                                      <p:to>
                                        <p:strVal val="visible"/>
                                      </p:to>
                                    </p:set>
                                    <p:animEffect transition="in" filter="fade">
                                      <p:cBhvr>
                                        <p:cTn id="127" dur="1000"/>
                                        <p:tgtEl>
                                          <p:spTgt spid="62"/>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15"/>
                                        </p:tgtEl>
                                        <p:attrNameLst>
                                          <p:attrName>style.visibility</p:attrName>
                                        </p:attrNameLst>
                                      </p:cBhvr>
                                      <p:to>
                                        <p:strVal val="visible"/>
                                      </p:to>
                                    </p:set>
                                    <p:animEffect transition="in" filter="fade">
                                      <p:cBhvr>
                                        <p:cTn id="132" dur="750"/>
                                        <p:tgtEl>
                                          <p:spTgt spid="15"/>
                                        </p:tgtEl>
                                      </p:cBhvr>
                                    </p:animEffect>
                                  </p:childTnLst>
                                </p:cTn>
                              </p:par>
                            </p:childTnLst>
                          </p:cTn>
                        </p:par>
                        <p:par>
                          <p:cTn id="133" fill="hold">
                            <p:stCondLst>
                              <p:cond delay="750"/>
                            </p:stCondLst>
                            <p:childTnLst>
                              <p:par>
                                <p:cTn id="134" presetID="10" presetClass="entr" presetSubtype="0" fill="hold" grpId="0" nodeType="afterEffect">
                                  <p:stCondLst>
                                    <p:cond delay="0"/>
                                  </p:stCondLst>
                                  <p:childTnLst>
                                    <p:set>
                                      <p:cBhvr>
                                        <p:cTn id="135" dur="1" fill="hold">
                                          <p:stCondLst>
                                            <p:cond delay="0"/>
                                          </p:stCondLst>
                                        </p:cTn>
                                        <p:tgtEl>
                                          <p:spTgt spid="16"/>
                                        </p:tgtEl>
                                        <p:attrNameLst>
                                          <p:attrName>style.visibility</p:attrName>
                                        </p:attrNameLst>
                                      </p:cBhvr>
                                      <p:to>
                                        <p:strVal val="visible"/>
                                      </p:to>
                                    </p:set>
                                    <p:animEffect transition="in" filter="fade">
                                      <p:cBhvr>
                                        <p:cTn id="136" dur="750"/>
                                        <p:tgtEl>
                                          <p:spTgt spid="16"/>
                                        </p:tgtEl>
                                      </p:cBhvr>
                                    </p:animEffect>
                                  </p:childTnLst>
                                </p:cTn>
                              </p:par>
                            </p:childTnLst>
                          </p:cTn>
                        </p:par>
                        <p:par>
                          <p:cTn id="137" fill="hold">
                            <p:stCondLst>
                              <p:cond delay="1500"/>
                            </p:stCondLst>
                            <p:childTnLst>
                              <p:par>
                                <p:cTn id="138" presetID="22" presetClass="entr" presetSubtype="8" fill="hold" nodeType="afterEffect">
                                  <p:stCondLst>
                                    <p:cond delay="0"/>
                                  </p:stCondLst>
                                  <p:childTnLst>
                                    <p:set>
                                      <p:cBhvr>
                                        <p:cTn id="139" dur="1" fill="hold">
                                          <p:stCondLst>
                                            <p:cond delay="0"/>
                                          </p:stCondLst>
                                        </p:cTn>
                                        <p:tgtEl>
                                          <p:spTgt spid="66"/>
                                        </p:tgtEl>
                                        <p:attrNameLst>
                                          <p:attrName>style.visibility</p:attrName>
                                        </p:attrNameLst>
                                      </p:cBhvr>
                                      <p:to>
                                        <p:strVal val="visible"/>
                                      </p:to>
                                    </p:set>
                                    <p:animEffect transition="in" filter="wipe(left)">
                                      <p:cBhvr>
                                        <p:cTn id="140" dur="500"/>
                                        <p:tgtEl>
                                          <p:spTgt spid="66"/>
                                        </p:tgtEl>
                                      </p:cBhvr>
                                    </p:animEffect>
                                  </p:childTnLst>
                                </p:cTn>
                              </p:par>
                              <p:par>
                                <p:cTn id="141" presetID="22" presetClass="entr" presetSubtype="1" fill="hold" nodeType="withEffect">
                                  <p:stCondLst>
                                    <p:cond delay="0"/>
                                  </p:stCondLst>
                                  <p:childTnLst>
                                    <p:set>
                                      <p:cBhvr>
                                        <p:cTn id="142" dur="1" fill="hold">
                                          <p:stCondLst>
                                            <p:cond delay="0"/>
                                          </p:stCondLst>
                                        </p:cTn>
                                        <p:tgtEl>
                                          <p:spTgt spid="90"/>
                                        </p:tgtEl>
                                        <p:attrNameLst>
                                          <p:attrName>style.visibility</p:attrName>
                                        </p:attrNameLst>
                                      </p:cBhvr>
                                      <p:to>
                                        <p:strVal val="visible"/>
                                      </p:to>
                                    </p:set>
                                    <p:animEffect transition="in" filter="wipe(up)">
                                      <p:cBhvr>
                                        <p:cTn id="143" dur="500"/>
                                        <p:tgtEl>
                                          <p:spTgt spid="90"/>
                                        </p:tgtEl>
                                      </p:cBhvr>
                                    </p:animEffect>
                                  </p:childTnLst>
                                </p:cTn>
                              </p:par>
                            </p:childTnLst>
                          </p:cTn>
                        </p:par>
                        <p:par>
                          <p:cTn id="144" fill="hold">
                            <p:stCondLst>
                              <p:cond delay="2000"/>
                            </p:stCondLst>
                            <p:childTnLst>
                              <p:par>
                                <p:cTn id="145" presetID="10" presetClass="entr" presetSubtype="0" fill="hold" grpId="0" nodeType="afterEffect">
                                  <p:stCondLst>
                                    <p:cond delay="0"/>
                                  </p:stCondLst>
                                  <p:childTnLst>
                                    <p:set>
                                      <p:cBhvr>
                                        <p:cTn id="146" dur="1" fill="hold">
                                          <p:stCondLst>
                                            <p:cond delay="0"/>
                                          </p:stCondLst>
                                        </p:cTn>
                                        <p:tgtEl>
                                          <p:spTgt spid="67"/>
                                        </p:tgtEl>
                                        <p:attrNameLst>
                                          <p:attrName>style.visibility</p:attrName>
                                        </p:attrNameLst>
                                      </p:cBhvr>
                                      <p:to>
                                        <p:strVal val="visible"/>
                                      </p:to>
                                    </p:set>
                                    <p:animEffect transition="in" filter="fade">
                                      <p:cBhvr>
                                        <p:cTn id="147" dur="1000"/>
                                        <p:tgtEl>
                                          <p:spTgt spid="67"/>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1" fill="hold" grpId="0" nodeType="clickEffect">
                                  <p:stCondLst>
                                    <p:cond delay="0"/>
                                  </p:stCondLst>
                                  <p:childTnLst>
                                    <p:set>
                                      <p:cBhvr>
                                        <p:cTn id="151" dur="1" fill="hold">
                                          <p:stCondLst>
                                            <p:cond delay="0"/>
                                          </p:stCondLst>
                                        </p:cTn>
                                        <p:tgtEl>
                                          <p:spTgt spid="17"/>
                                        </p:tgtEl>
                                        <p:attrNameLst>
                                          <p:attrName>style.visibility</p:attrName>
                                        </p:attrNameLst>
                                      </p:cBhvr>
                                      <p:to>
                                        <p:strVal val="visible"/>
                                      </p:to>
                                    </p:set>
                                    <p:animEffect transition="in" filter="wipe(up)">
                                      <p:cBhvr>
                                        <p:cTn id="152" dur="1000"/>
                                        <p:tgtEl>
                                          <p:spTgt spid="17"/>
                                        </p:tgtEl>
                                      </p:cBhvr>
                                    </p:animEffect>
                                  </p:childTnLst>
                                </p:cTn>
                              </p:par>
                            </p:childTnLst>
                          </p:cTn>
                        </p:par>
                        <p:par>
                          <p:cTn id="153" fill="hold">
                            <p:stCondLst>
                              <p:cond delay="1000"/>
                            </p:stCondLst>
                            <p:childTnLst>
                              <p:par>
                                <p:cTn id="154" presetID="22" presetClass="entr" presetSubtype="8" fill="hold" nodeType="afterEffect">
                                  <p:stCondLst>
                                    <p:cond delay="0"/>
                                  </p:stCondLst>
                                  <p:childTnLst>
                                    <p:set>
                                      <p:cBhvr>
                                        <p:cTn id="155" dur="1" fill="hold">
                                          <p:stCondLst>
                                            <p:cond delay="0"/>
                                          </p:stCondLst>
                                        </p:cTn>
                                        <p:tgtEl>
                                          <p:spTgt spid="70"/>
                                        </p:tgtEl>
                                        <p:attrNameLst>
                                          <p:attrName>style.visibility</p:attrName>
                                        </p:attrNameLst>
                                      </p:cBhvr>
                                      <p:to>
                                        <p:strVal val="visible"/>
                                      </p:to>
                                    </p:set>
                                    <p:animEffect transition="in" filter="wipe(left)">
                                      <p:cBhvr>
                                        <p:cTn id="156" dur="500"/>
                                        <p:tgtEl>
                                          <p:spTgt spid="70"/>
                                        </p:tgtEl>
                                      </p:cBhvr>
                                    </p:animEffect>
                                  </p:childTnLst>
                                </p:cTn>
                              </p:par>
                            </p:childTnLst>
                          </p:cTn>
                        </p:par>
                        <p:par>
                          <p:cTn id="157" fill="hold">
                            <p:stCondLst>
                              <p:cond delay="1500"/>
                            </p:stCondLst>
                            <p:childTnLst>
                              <p:par>
                                <p:cTn id="158" presetID="10" presetClass="entr" presetSubtype="0" fill="hold" grpId="0" nodeType="afterEffect">
                                  <p:stCondLst>
                                    <p:cond delay="0"/>
                                  </p:stCondLst>
                                  <p:childTnLst>
                                    <p:set>
                                      <p:cBhvr>
                                        <p:cTn id="159" dur="1" fill="hold">
                                          <p:stCondLst>
                                            <p:cond delay="0"/>
                                          </p:stCondLst>
                                        </p:cTn>
                                        <p:tgtEl>
                                          <p:spTgt spid="68"/>
                                        </p:tgtEl>
                                        <p:attrNameLst>
                                          <p:attrName>style.visibility</p:attrName>
                                        </p:attrNameLst>
                                      </p:cBhvr>
                                      <p:to>
                                        <p:strVal val="visible"/>
                                      </p:to>
                                    </p:set>
                                    <p:animEffect transition="in" filter="fade">
                                      <p:cBhvr>
                                        <p:cTn id="160" dur="1000"/>
                                        <p:tgtEl>
                                          <p:spTgt spid="68"/>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18"/>
                                        </p:tgtEl>
                                        <p:attrNameLst>
                                          <p:attrName>style.visibility</p:attrName>
                                        </p:attrNameLst>
                                      </p:cBhvr>
                                      <p:to>
                                        <p:strVal val="visible"/>
                                      </p:to>
                                    </p:set>
                                    <p:animEffect transition="in" filter="fade">
                                      <p:cBhvr>
                                        <p:cTn id="165" dur="500"/>
                                        <p:tgtEl>
                                          <p:spTgt spid="18"/>
                                        </p:tgtEl>
                                      </p:cBhvr>
                                    </p:animEffect>
                                  </p:childTnLst>
                                </p:cTn>
                              </p:par>
                            </p:childTnLst>
                          </p:cTn>
                        </p:par>
                        <p:par>
                          <p:cTn id="166" fill="hold">
                            <p:stCondLst>
                              <p:cond delay="500"/>
                            </p:stCondLst>
                            <p:childTnLst>
                              <p:par>
                                <p:cTn id="167" presetID="10" presetClass="entr" presetSubtype="0" fill="hold" grpId="0" nodeType="afterEffect">
                                  <p:stCondLst>
                                    <p:cond delay="0"/>
                                  </p:stCondLst>
                                  <p:childTnLst>
                                    <p:set>
                                      <p:cBhvr>
                                        <p:cTn id="168" dur="1" fill="hold">
                                          <p:stCondLst>
                                            <p:cond delay="0"/>
                                          </p:stCondLst>
                                        </p:cTn>
                                        <p:tgtEl>
                                          <p:spTgt spid="45"/>
                                        </p:tgtEl>
                                        <p:attrNameLst>
                                          <p:attrName>style.visibility</p:attrName>
                                        </p:attrNameLst>
                                      </p:cBhvr>
                                      <p:to>
                                        <p:strVal val="visible"/>
                                      </p:to>
                                    </p:set>
                                    <p:animEffect transition="in" filter="fade">
                                      <p:cBhvr>
                                        <p:cTn id="169" dur="500"/>
                                        <p:tgtEl>
                                          <p:spTgt spid="45"/>
                                        </p:tgtEl>
                                      </p:cBhvr>
                                    </p:animEffect>
                                  </p:childTnLst>
                                </p:cTn>
                              </p:par>
                            </p:childTnLst>
                          </p:cTn>
                        </p:par>
                        <p:par>
                          <p:cTn id="170" fill="hold">
                            <p:stCondLst>
                              <p:cond delay="1000"/>
                            </p:stCondLst>
                            <p:childTnLst>
                              <p:par>
                                <p:cTn id="171" presetID="10" presetClass="entr" presetSubtype="0" fill="hold" grpId="0" nodeType="afterEffect">
                                  <p:stCondLst>
                                    <p:cond delay="0"/>
                                  </p:stCondLst>
                                  <p:childTnLst>
                                    <p:set>
                                      <p:cBhvr>
                                        <p:cTn id="172" dur="1" fill="hold">
                                          <p:stCondLst>
                                            <p:cond delay="0"/>
                                          </p:stCondLst>
                                        </p:cTn>
                                        <p:tgtEl>
                                          <p:spTgt spid="19"/>
                                        </p:tgtEl>
                                        <p:attrNameLst>
                                          <p:attrName>style.visibility</p:attrName>
                                        </p:attrNameLst>
                                      </p:cBhvr>
                                      <p:to>
                                        <p:strVal val="visible"/>
                                      </p:to>
                                    </p:set>
                                    <p:animEffect transition="in" filter="fade">
                                      <p:cBhvr>
                                        <p:cTn id="173" dur="500"/>
                                        <p:tgtEl>
                                          <p:spTgt spid="19"/>
                                        </p:tgtEl>
                                      </p:cBhvr>
                                    </p:animEffect>
                                  </p:childTnLst>
                                </p:cTn>
                              </p:par>
                            </p:childTnLst>
                          </p:cTn>
                        </p:par>
                        <p:par>
                          <p:cTn id="174" fill="hold">
                            <p:stCondLst>
                              <p:cond delay="1500"/>
                            </p:stCondLst>
                            <p:childTnLst>
                              <p:par>
                                <p:cTn id="175" presetID="10" presetClass="entr" presetSubtype="0" fill="hold" grpId="0" nodeType="afterEffect">
                                  <p:stCondLst>
                                    <p:cond delay="0"/>
                                  </p:stCondLst>
                                  <p:childTnLst>
                                    <p:set>
                                      <p:cBhvr>
                                        <p:cTn id="176" dur="1" fill="hold">
                                          <p:stCondLst>
                                            <p:cond delay="0"/>
                                          </p:stCondLst>
                                        </p:cTn>
                                        <p:tgtEl>
                                          <p:spTgt spid="20"/>
                                        </p:tgtEl>
                                        <p:attrNameLst>
                                          <p:attrName>style.visibility</p:attrName>
                                        </p:attrNameLst>
                                      </p:cBhvr>
                                      <p:to>
                                        <p:strVal val="visible"/>
                                      </p:to>
                                    </p:set>
                                    <p:animEffect transition="in" filter="fade">
                                      <p:cBhvr>
                                        <p:cTn id="177" dur="500"/>
                                        <p:tgtEl>
                                          <p:spTgt spid="20"/>
                                        </p:tgtEl>
                                      </p:cBhvr>
                                    </p:animEffect>
                                  </p:childTnLst>
                                </p:cTn>
                              </p:par>
                            </p:childTnLst>
                          </p:cTn>
                        </p:par>
                        <p:par>
                          <p:cTn id="178" fill="hold">
                            <p:stCondLst>
                              <p:cond delay="2000"/>
                            </p:stCondLst>
                            <p:childTnLst>
                              <p:par>
                                <p:cTn id="179" presetID="22" presetClass="entr" presetSubtype="8" fill="hold" nodeType="afterEffect">
                                  <p:stCondLst>
                                    <p:cond delay="0"/>
                                  </p:stCondLst>
                                  <p:childTnLst>
                                    <p:set>
                                      <p:cBhvr>
                                        <p:cTn id="180" dur="1" fill="hold">
                                          <p:stCondLst>
                                            <p:cond delay="0"/>
                                          </p:stCondLst>
                                        </p:cTn>
                                        <p:tgtEl>
                                          <p:spTgt spid="73"/>
                                        </p:tgtEl>
                                        <p:attrNameLst>
                                          <p:attrName>style.visibility</p:attrName>
                                        </p:attrNameLst>
                                      </p:cBhvr>
                                      <p:to>
                                        <p:strVal val="visible"/>
                                      </p:to>
                                    </p:set>
                                    <p:animEffect transition="in" filter="wipe(left)">
                                      <p:cBhvr>
                                        <p:cTn id="181" dur="500"/>
                                        <p:tgtEl>
                                          <p:spTgt spid="73"/>
                                        </p:tgtEl>
                                      </p:cBhvr>
                                    </p:animEffect>
                                  </p:childTnLst>
                                </p:cTn>
                              </p:par>
                              <p:par>
                                <p:cTn id="182" presetID="22" presetClass="entr" presetSubtype="8" fill="hold" nodeType="withEffect">
                                  <p:stCondLst>
                                    <p:cond delay="0"/>
                                  </p:stCondLst>
                                  <p:childTnLst>
                                    <p:set>
                                      <p:cBhvr>
                                        <p:cTn id="183" dur="1" fill="hold">
                                          <p:stCondLst>
                                            <p:cond delay="0"/>
                                          </p:stCondLst>
                                        </p:cTn>
                                        <p:tgtEl>
                                          <p:spTgt spid="75"/>
                                        </p:tgtEl>
                                        <p:attrNameLst>
                                          <p:attrName>style.visibility</p:attrName>
                                        </p:attrNameLst>
                                      </p:cBhvr>
                                      <p:to>
                                        <p:strVal val="visible"/>
                                      </p:to>
                                    </p:set>
                                    <p:animEffect transition="in" filter="wipe(left)">
                                      <p:cBhvr>
                                        <p:cTn id="184" dur="500"/>
                                        <p:tgtEl>
                                          <p:spTgt spid="75"/>
                                        </p:tgtEl>
                                      </p:cBhvr>
                                    </p:animEffect>
                                  </p:childTnLst>
                                </p:cTn>
                              </p:par>
                              <p:par>
                                <p:cTn id="185" presetID="22" presetClass="entr" presetSubtype="8" fill="hold" nodeType="withEffect">
                                  <p:stCondLst>
                                    <p:cond delay="0"/>
                                  </p:stCondLst>
                                  <p:childTnLst>
                                    <p:set>
                                      <p:cBhvr>
                                        <p:cTn id="186" dur="1" fill="hold">
                                          <p:stCondLst>
                                            <p:cond delay="0"/>
                                          </p:stCondLst>
                                        </p:cTn>
                                        <p:tgtEl>
                                          <p:spTgt spid="77"/>
                                        </p:tgtEl>
                                        <p:attrNameLst>
                                          <p:attrName>style.visibility</p:attrName>
                                        </p:attrNameLst>
                                      </p:cBhvr>
                                      <p:to>
                                        <p:strVal val="visible"/>
                                      </p:to>
                                    </p:set>
                                    <p:animEffect transition="in" filter="wipe(left)">
                                      <p:cBhvr>
                                        <p:cTn id="187" dur="500"/>
                                        <p:tgtEl>
                                          <p:spTgt spid="77"/>
                                        </p:tgtEl>
                                      </p:cBhvr>
                                    </p:animEffect>
                                  </p:childTnLst>
                                </p:cTn>
                              </p:par>
                            </p:childTnLst>
                          </p:cTn>
                        </p:par>
                        <p:par>
                          <p:cTn id="188" fill="hold">
                            <p:stCondLst>
                              <p:cond delay="2500"/>
                            </p:stCondLst>
                            <p:childTnLst>
                              <p:par>
                                <p:cTn id="189" presetID="10" presetClass="entr" presetSubtype="0" fill="hold" grpId="0" nodeType="afterEffect">
                                  <p:stCondLst>
                                    <p:cond delay="0"/>
                                  </p:stCondLst>
                                  <p:childTnLst>
                                    <p:set>
                                      <p:cBhvr>
                                        <p:cTn id="190" dur="1" fill="hold">
                                          <p:stCondLst>
                                            <p:cond delay="0"/>
                                          </p:stCondLst>
                                        </p:cTn>
                                        <p:tgtEl>
                                          <p:spTgt spid="71"/>
                                        </p:tgtEl>
                                        <p:attrNameLst>
                                          <p:attrName>style.visibility</p:attrName>
                                        </p:attrNameLst>
                                      </p:cBhvr>
                                      <p:to>
                                        <p:strVal val="visible"/>
                                      </p:to>
                                    </p:set>
                                    <p:animEffect transition="in" filter="fade">
                                      <p:cBhvr>
                                        <p:cTn id="191" dur="1000"/>
                                        <p:tgtEl>
                                          <p:spTgt spid="71"/>
                                        </p:tgtEl>
                                      </p:cBhvr>
                                    </p:animEffect>
                                  </p:childTnLst>
                                </p:cTn>
                              </p:par>
                              <p:par>
                                <p:cTn id="192" presetID="22" presetClass="entr" presetSubtype="8" fill="hold" nodeType="withEffect">
                                  <p:stCondLst>
                                    <p:cond delay="0"/>
                                  </p:stCondLst>
                                  <p:childTnLst>
                                    <p:set>
                                      <p:cBhvr>
                                        <p:cTn id="193" dur="1" fill="hold">
                                          <p:stCondLst>
                                            <p:cond delay="0"/>
                                          </p:stCondLst>
                                        </p:cTn>
                                        <p:tgtEl>
                                          <p:spTgt spid="79"/>
                                        </p:tgtEl>
                                        <p:attrNameLst>
                                          <p:attrName>style.visibility</p:attrName>
                                        </p:attrNameLst>
                                      </p:cBhvr>
                                      <p:to>
                                        <p:strVal val="visible"/>
                                      </p:to>
                                    </p:set>
                                    <p:animEffect transition="in" filter="wipe(left)">
                                      <p:cBhvr>
                                        <p:cTn id="194" dur="500"/>
                                        <p:tgtEl>
                                          <p:spTgt spid="79"/>
                                        </p:tgtEl>
                                      </p:cBhvr>
                                    </p:animEffect>
                                  </p:childTnLst>
                                </p:cTn>
                              </p:par>
                            </p:childTnLst>
                          </p:cTn>
                        </p:par>
                      </p:childTnLst>
                    </p:cTn>
                  </p:par>
                  <p:par>
                    <p:cTn id="195" fill="hold">
                      <p:stCondLst>
                        <p:cond delay="indefinite"/>
                      </p:stCondLst>
                      <p:childTnLst>
                        <p:par>
                          <p:cTn id="196" fill="hold">
                            <p:stCondLst>
                              <p:cond delay="0"/>
                            </p:stCondLst>
                            <p:childTnLst>
                              <p:par>
                                <p:cTn id="197" presetID="10" presetClass="entr" presetSubtype="0" fill="hold" grpId="0" nodeType="clickEffect">
                                  <p:stCondLst>
                                    <p:cond delay="0"/>
                                  </p:stCondLst>
                                  <p:childTnLst>
                                    <p:set>
                                      <p:cBhvr>
                                        <p:cTn id="198" dur="1" fill="hold">
                                          <p:stCondLst>
                                            <p:cond delay="0"/>
                                          </p:stCondLst>
                                        </p:cTn>
                                        <p:tgtEl>
                                          <p:spTgt spid="23"/>
                                        </p:tgtEl>
                                        <p:attrNameLst>
                                          <p:attrName>style.visibility</p:attrName>
                                        </p:attrNameLst>
                                      </p:cBhvr>
                                      <p:to>
                                        <p:strVal val="visible"/>
                                      </p:to>
                                    </p:set>
                                    <p:animEffect transition="in" filter="fade">
                                      <p:cBhvr>
                                        <p:cTn id="199" dur="500"/>
                                        <p:tgtEl>
                                          <p:spTgt spid="23"/>
                                        </p:tgtEl>
                                      </p:cBhvr>
                                    </p:animEffect>
                                  </p:childTnLst>
                                </p:cTn>
                              </p:par>
                            </p:childTnLst>
                          </p:cTn>
                        </p:par>
                        <p:par>
                          <p:cTn id="200" fill="hold">
                            <p:stCondLst>
                              <p:cond delay="500"/>
                            </p:stCondLst>
                            <p:childTnLst>
                              <p:par>
                                <p:cTn id="201" presetID="10" presetClass="entr" presetSubtype="0" fill="hold" grpId="0" nodeType="afterEffect">
                                  <p:stCondLst>
                                    <p:cond delay="0"/>
                                  </p:stCondLst>
                                  <p:childTnLst>
                                    <p:set>
                                      <p:cBhvr>
                                        <p:cTn id="202" dur="1" fill="hold">
                                          <p:stCondLst>
                                            <p:cond delay="0"/>
                                          </p:stCondLst>
                                        </p:cTn>
                                        <p:tgtEl>
                                          <p:spTgt spid="22"/>
                                        </p:tgtEl>
                                        <p:attrNameLst>
                                          <p:attrName>style.visibility</p:attrName>
                                        </p:attrNameLst>
                                      </p:cBhvr>
                                      <p:to>
                                        <p:strVal val="visible"/>
                                      </p:to>
                                    </p:set>
                                    <p:animEffect transition="in" filter="fade">
                                      <p:cBhvr>
                                        <p:cTn id="203" dur="500"/>
                                        <p:tgtEl>
                                          <p:spTgt spid="22"/>
                                        </p:tgtEl>
                                      </p:cBhvr>
                                    </p:animEffect>
                                  </p:childTnLst>
                                </p:cTn>
                              </p:par>
                            </p:childTnLst>
                          </p:cTn>
                        </p:par>
                        <p:par>
                          <p:cTn id="204" fill="hold">
                            <p:stCondLst>
                              <p:cond delay="1000"/>
                            </p:stCondLst>
                            <p:childTnLst>
                              <p:par>
                                <p:cTn id="205" presetID="10" presetClass="entr" presetSubtype="0" fill="hold" grpId="0" nodeType="afterEffect">
                                  <p:stCondLst>
                                    <p:cond delay="0"/>
                                  </p:stCondLst>
                                  <p:childTnLst>
                                    <p:set>
                                      <p:cBhvr>
                                        <p:cTn id="206" dur="1" fill="hold">
                                          <p:stCondLst>
                                            <p:cond delay="0"/>
                                          </p:stCondLst>
                                        </p:cTn>
                                        <p:tgtEl>
                                          <p:spTgt spid="24"/>
                                        </p:tgtEl>
                                        <p:attrNameLst>
                                          <p:attrName>style.visibility</p:attrName>
                                        </p:attrNameLst>
                                      </p:cBhvr>
                                      <p:to>
                                        <p:strVal val="visible"/>
                                      </p:to>
                                    </p:set>
                                    <p:animEffect transition="in" filter="fade">
                                      <p:cBhvr>
                                        <p:cTn id="207" dur="500"/>
                                        <p:tgtEl>
                                          <p:spTgt spid="24"/>
                                        </p:tgtEl>
                                      </p:cBhvr>
                                    </p:animEffect>
                                  </p:childTnLst>
                                </p:cTn>
                              </p:par>
                            </p:childTnLst>
                          </p:cTn>
                        </p:par>
                        <p:par>
                          <p:cTn id="208" fill="hold">
                            <p:stCondLst>
                              <p:cond delay="1500"/>
                            </p:stCondLst>
                            <p:childTnLst>
                              <p:par>
                                <p:cTn id="209" presetID="22" presetClass="entr" presetSubtype="8" fill="hold" nodeType="afterEffect">
                                  <p:stCondLst>
                                    <p:cond delay="0"/>
                                  </p:stCondLst>
                                  <p:childTnLst>
                                    <p:set>
                                      <p:cBhvr>
                                        <p:cTn id="210" dur="1" fill="hold">
                                          <p:stCondLst>
                                            <p:cond delay="0"/>
                                          </p:stCondLst>
                                        </p:cTn>
                                        <p:tgtEl>
                                          <p:spTgt spid="88"/>
                                        </p:tgtEl>
                                        <p:attrNameLst>
                                          <p:attrName>style.visibility</p:attrName>
                                        </p:attrNameLst>
                                      </p:cBhvr>
                                      <p:to>
                                        <p:strVal val="visible"/>
                                      </p:to>
                                    </p:set>
                                    <p:animEffect transition="in" filter="wipe(left)">
                                      <p:cBhvr>
                                        <p:cTn id="211" dur="500"/>
                                        <p:tgtEl>
                                          <p:spTgt spid="88"/>
                                        </p:tgtEl>
                                      </p:cBhvr>
                                    </p:animEffect>
                                  </p:childTnLst>
                                </p:cTn>
                              </p:par>
                              <p:par>
                                <p:cTn id="212" presetID="22" presetClass="entr" presetSubtype="8" fill="hold" nodeType="withEffect">
                                  <p:stCondLst>
                                    <p:cond delay="0"/>
                                  </p:stCondLst>
                                  <p:childTnLst>
                                    <p:set>
                                      <p:cBhvr>
                                        <p:cTn id="213" dur="1" fill="hold">
                                          <p:stCondLst>
                                            <p:cond delay="0"/>
                                          </p:stCondLst>
                                        </p:cTn>
                                        <p:tgtEl>
                                          <p:spTgt spid="82"/>
                                        </p:tgtEl>
                                        <p:attrNameLst>
                                          <p:attrName>style.visibility</p:attrName>
                                        </p:attrNameLst>
                                      </p:cBhvr>
                                      <p:to>
                                        <p:strVal val="visible"/>
                                      </p:to>
                                    </p:set>
                                    <p:animEffect transition="in" filter="wipe(left)">
                                      <p:cBhvr>
                                        <p:cTn id="214" dur="500"/>
                                        <p:tgtEl>
                                          <p:spTgt spid="82"/>
                                        </p:tgtEl>
                                      </p:cBhvr>
                                    </p:animEffect>
                                  </p:childTnLst>
                                </p:cTn>
                              </p:par>
                              <p:par>
                                <p:cTn id="215" presetID="22" presetClass="entr" presetSubtype="8" fill="hold" nodeType="withEffect">
                                  <p:stCondLst>
                                    <p:cond delay="0"/>
                                  </p:stCondLst>
                                  <p:childTnLst>
                                    <p:set>
                                      <p:cBhvr>
                                        <p:cTn id="216" dur="1" fill="hold">
                                          <p:stCondLst>
                                            <p:cond delay="0"/>
                                          </p:stCondLst>
                                        </p:cTn>
                                        <p:tgtEl>
                                          <p:spTgt spid="84"/>
                                        </p:tgtEl>
                                        <p:attrNameLst>
                                          <p:attrName>style.visibility</p:attrName>
                                        </p:attrNameLst>
                                      </p:cBhvr>
                                      <p:to>
                                        <p:strVal val="visible"/>
                                      </p:to>
                                    </p:set>
                                    <p:animEffect transition="in" filter="wipe(left)">
                                      <p:cBhvr>
                                        <p:cTn id="217" dur="500"/>
                                        <p:tgtEl>
                                          <p:spTgt spid="84"/>
                                        </p:tgtEl>
                                      </p:cBhvr>
                                    </p:animEffect>
                                  </p:childTnLst>
                                </p:cTn>
                              </p:par>
                              <p:par>
                                <p:cTn id="218" presetID="22" presetClass="entr" presetSubtype="8" fill="hold" nodeType="withEffect">
                                  <p:stCondLst>
                                    <p:cond delay="0"/>
                                  </p:stCondLst>
                                  <p:childTnLst>
                                    <p:set>
                                      <p:cBhvr>
                                        <p:cTn id="219" dur="1" fill="hold">
                                          <p:stCondLst>
                                            <p:cond delay="0"/>
                                          </p:stCondLst>
                                        </p:cTn>
                                        <p:tgtEl>
                                          <p:spTgt spid="86"/>
                                        </p:tgtEl>
                                        <p:attrNameLst>
                                          <p:attrName>style.visibility</p:attrName>
                                        </p:attrNameLst>
                                      </p:cBhvr>
                                      <p:to>
                                        <p:strVal val="visible"/>
                                      </p:to>
                                    </p:set>
                                    <p:animEffect transition="in" filter="wipe(left)">
                                      <p:cBhvr>
                                        <p:cTn id="220" dur="500"/>
                                        <p:tgtEl>
                                          <p:spTgt spid="86"/>
                                        </p:tgtEl>
                                      </p:cBhvr>
                                    </p:animEffect>
                                  </p:childTnLst>
                                </p:cTn>
                              </p:par>
                            </p:childTnLst>
                          </p:cTn>
                        </p:par>
                        <p:par>
                          <p:cTn id="221" fill="hold">
                            <p:stCondLst>
                              <p:cond delay="2000"/>
                            </p:stCondLst>
                            <p:childTnLst>
                              <p:par>
                                <p:cTn id="222" presetID="10" presetClass="entr" presetSubtype="0" fill="hold" grpId="0" nodeType="afterEffect">
                                  <p:stCondLst>
                                    <p:cond delay="0"/>
                                  </p:stCondLst>
                                  <p:childTnLst>
                                    <p:set>
                                      <p:cBhvr>
                                        <p:cTn id="223" dur="1" fill="hold">
                                          <p:stCondLst>
                                            <p:cond delay="0"/>
                                          </p:stCondLst>
                                        </p:cTn>
                                        <p:tgtEl>
                                          <p:spTgt spid="80"/>
                                        </p:tgtEl>
                                        <p:attrNameLst>
                                          <p:attrName>style.visibility</p:attrName>
                                        </p:attrNameLst>
                                      </p:cBhvr>
                                      <p:to>
                                        <p:strVal val="visible"/>
                                      </p:to>
                                    </p:set>
                                    <p:animEffect transition="in" filter="fade">
                                      <p:cBhvr>
                                        <p:cTn id="224" dur="10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0" grpId="0" animBg="1"/>
      <p:bldP spid="11"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p:bldP spid="33" grpId="0"/>
      <p:bldP spid="36" grpId="0"/>
      <p:bldP spid="39" grpId="0" animBg="1"/>
      <p:bldP spid="44" grpId="0" animBg="1"/>
      <p:bldP spid="45" grpId="0" animBg="1"/>
      <p:bldP spid="46" grpId="0" animBg="1"/>
      <p:bldP spid="52" grpId="0"/>
      <p:bldP spid="53" grpId="0"/>
      <p:bldP spid="54" grpId="0"/>
      <p:bldP spid="62" grpId="0"/>
      <p:bldP spid="67" grpId="0"/>
      <p:bldP spid="68" grpId="0"/>
      <p:bldP spid="71" grpId="0"/>
      <p:bldP spid="8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2C9A01D-EB38-4201-B985-D47B00219427}"/>
              </a:ext>
            </a:extLst>
          </p:cNvPr>
          <p:cNvSpPr txBox="1"/>
          <p:nvPr/>
        </p:nvSpPr>
        <p:spPr>
          <a:xfrm>
            <a:off x="68159" y="734109"/>
            <a:ext cx="6065941" cy="1754326"/>
          </a:xfrm>
          <a:prstGeom prst="rect">
            <a:avLst/>
          </a:prstGeom>
          <a:noFill/>
        </p:spPr>
        <p:txBody>
          <a:bodyPr wrap="square">
            <a:spAutoFit/>
          </a:bodyPr>
          <a:lstStyle/>
          <a:p>
            <a:pPr algn="ctr"/>
            <a:r>
              <a:rPr lang="en-US" b="1" dirty="0">
                <a:solidFill>
                  <a:srgbClr val="FF3300"/>
                </a:solidFill>
                <a:latin typeface="Times New Roman" panose="02020603050405020304" pitchFamily="18" charset="0"/>
                <a:cs typeface="Times New Roman" panose="02020603050405020304" pitchFamily="18" charset="0"/>
              </a:rPr>
              <a:t>11</a:t>
            </a:r>
          </a:p>
          <a:p>
            <a:pPr algn="ctr"/>
            <a:r>
              <a:rPr lang="en-US" b="1" i="1" dirty="0">
                <a:solidFill>
                  <a:srgbClr val="CC6600"/>
                </a:solidFill>
                <a:latin typeface="Times New Roman" panose="02020603050405020304" pitchFamily="18" charset="0"/>
                <a:cs typeface="Times New Roman" panose="02020603050405020304" pitchFamily="18" charset="0"/>
              </a:rPr>
              <a:t>And for this cause God shall send them strong delusion, </a:t>
            </a:r>
          </a:p>
          <a:p>
            <a:pPr algn="ctr"/>
            <a:r>
              <a:rPr lang="en-US" b="1" i="1" dirty="0">
                <a:solidFill>
                  <a:srgbClr val="CC6600"/>
                </a:solidFill>
                <a:latin typeface="Times New Roman" panose="02020603050405020304" pitchFamily="18" charset="0"/>
                <a:cs typeface="Times New Roman" panose="02020603050405020304" pitchFamily="18" charset="0"/>
              </a:rPr>
              <a:t>that they should believe a lie: </a:t>
            </a:r>
          </a:p>
          <a:p>
            <a:pPr algn="ctr"/>
            <a:r>
              <a:rPr lang="en-US" b="1" dirty="0">
                <a:solidFill>
                  <a:srgbClr val="FF3300"/>
                </a:solidFill>
                <a:latin typeface="Times New Roman" panose="02020603050405020304" pitchFamily="18" charset="0"/>
                <a:cs typeface="Times New Roman" panose="02020603050405020304" pitchFamily="18" charset="0"/>
              </a:rPr>
              <a:t>12</a:t>
            </a:r>
          </a:p>
          <a:p>
            <a:pPr algn="ctr"/>
            <a:r>
              <a:rPr lang="en-US" b="1" i="1" dirty="0">
                <a:solidFill>
                  <a:srgbClr val="CC6600"/>
                </a:solidFill>
                <a:latin typeface="Times New Roman" panose="02020603050405020304" pitchFamily="18" charset="0"/>
                <a:cs typeface="Times New Roman" panose="02020603050405020304" pitchFamily="18" charset="0"/>
              </a:rPr>
              <a:t>That they all might be damned who believed not the truth, </a:t>
            </a:r>
          </a:p>
          <a:p>
            <a:pPr algn="ctr"/>
            <a:r>
              <a:rPr lang="en-US" b="1" i="1" dirty="0">
                <a:solidFill>
                  <a:srgbClr val="CC6600"/>
                </a:solidFill>
                <a:latin typeface="Times New Roman" panose="02020603050405020304" pitchFamily="18" charset="0"/>
                <a:cs typeface="Times New Roman" panose="02020603050405020304" pitchFamily="18" charset="0"/>
              </a:rPr>
              <a:t>but had pleasure in unrighteousness. </a:t>
            </a:r>
          </a:p>
        </p:txBody>
      </p:sp>
      <p:sp>
        <p:nvSpPr>
          <p:cNvPr id="6" name="TextBox 5">
            <a:extLst>
              <a:ext uri="{FF2B5EF4-FFF2-40B4-BE49-F238E27FC236}">
                <a16:creationId xmlns:a16="http://schemas.microsoft.com/office/drawing/2014/main" id="{4994EF9A-B34F-4F3B-BB11-23D3C595092A}"/>
              </a:ext>
            </a:extLst>
          </p:cNvPr>
          <p:cNvSpPr txBox="1"/>
          <p:nvPr/>
        </p:nvSpPr>
        <p:spPr>
          <a:xfrm>
            <a:off x="4598631" y="35512"/>
            <a:ext cx="3058291" cy="523220"/>
          </a:xfrm>
          <a:prstGeom prst="rect">
            <a:avLst/>
          </a:prstGeom>
          <a:noFill/>
          <a:ln w="28575">
            <a:solidFill>
              <a:schemeClr val="tx1"/>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Conclusion to the </a:t>
            </a:r>
          </a:p>
          <a:p>
            <a:pPr algn="ctr"/>
            <a:r>
              <a:rPr lang="en-US" sz="1400" b="1" dirty="0">
                <a:latin typeface="Times New Roman" panose="02020603050405020304" pitchFamily="18" charset="0"/>
                <a:cs typeface="Times New Roman" panose="02020603050405020304" pitchFamily="18" charset="0"/>
              </a:rPr>
              <a:t>Confusion of the Delusion Conclusion</a:t>
            </a:r>
          </a:p>
        </p:txBody>
      </p:sp>
      <p:sp>
        <p:nvSpPr>
          <p:cNvPr id="9" name="TextBox 8">
            <a:extLst>
              <a:ext uri="{FF2B5EF4-FFF2-40B4-BE49-F238E27FC236}">
                <a16:creationId xmlns:a16="http://schemas.microsoft.com/office/drawing/2014/main" id="{14356BCD-AD09-4714-894F-48A18FA9A38E}"/>
              </a:ext>
            </a:extLst>
          </p:cNvPr>
          <p:cNvSpPr txBox="1"/>
          <p:nvPr/>
        </p:nvSpPr>
        <p:spPr>
          <a:xfrm>
            <a:off x="1848868" y="302359"/>
            <a:ext cx="2584235" cy="369332"/>
          </a:xfrm>
          <a:prstGeom prst="rect">
            <a:avLst/>
          </a:prstGeom>
          <a:noFill/>
        </p:spPr>
        <p:txBody>
          <a:bodyPr wrap="square" rtlCol="0">
            <a:spAutoFit/>
          </a:bodyPr>
          <a:lstStyle/>
          <a:p>
            <a:r>
              <a:rPr lang="en-US" b="1" dirty="0">
                <a:solidFill>
                  <a:srgbClr val="FF0000"/>
                </a:solidFill>
                <a:latin typeface="Times New Roman" panose="02020603050405020304" pitchFamily="18" charset="0"/>
                <a:cs typeface="Times New Roman" panose="02020603050405020304" pitchFamily="18" charset="0"/>
              </a:rPr>
              <a:t>II Thessalonians 2:11-12</a:t>
            </a:r>
          </a:p>
        </p:txBody>
      </p:sp>
      <p:sp>
        <p:nvSpPr>
          <p:cNvPr id="3" name="Rectangle 2">
            <a:extLst>
              <a:ext uri="{FF2B5EF4-FFF2-40B4-BE49-F238E27FC236}">
                <a16:creationId xmlns:a16="http://schemas.microsoft.com/office/drawing/2014/main" id="{D7673109-43A5-4123-9FB2-0E6DB0EE544A}"/>
              </a:ext>
            </a:extLst>
          </p:cNvPr>
          <p:cNvSpPr/>
          <p:nvPr/>
        </p:nvSpPr>
        <p:spPr>
          <a:xfrm>
            <a:off x="1628775" y="1085851"/>
            <a:ext cx="600075" cy="24765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A6C1BAE-3E6E-4BDE-9E30-3F3F39491388}"/>
              </a:ext>
            </a:extLst>
          </p:cNvPr>
          <p:cNvSpPr/>
          <p:nvPr/>
        </p:nvSpPr>
        <p:spPr>
          <a:xfrm>
            <a:off x="2257425" y="1085851"/>
            <a:ext cx="1943100" cy="24765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65218D3-01E7-4F88-B2BE-A4DF95457383}"/>
              </a:ext>
            </a:extLst>
          </p:cNvPr>
          <p:cNvSpPr/>
          <p:nvPr/>
        </p:nvSpPr>
        <p:spPr>
          <a:xfrm>
            <a:off x="4867275" y="1085852"/>
            <a:ext cx="876300" cy="24765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24B6307-8D89-4759-B863-F82B7C139440}"/>
              </a:ext>
            </a:extLst>
          </p:cNvPr>
          <p:cNvSpPr/>
          <p:nvPr/>
        </p:nvSpPr>
        <p:spPr>
          <a:xfrm>
            <a:off x="3276599" y="1371601"/>
            <a:ext cx="1194603" cy="24765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1772068-0453-4923-ABC0-9CE64326D4BF}"/>
              </a:ext>
            </a:extLst>
          </p:cNvPr>
          <p:cNvSpPr/>
          <p:nvPr/>
        </p:nvSpPr>
        <p:spPr>
          <a:xfrm>
            <a:off x="1295399" y="1905001"/>
            <a:ext cx="2019301" cy="24765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56EC033-B494-4C34-952D-309732DD9B42}"/>
              </a:ext>
            </a:extLst>
          </p:cNvPr>
          <p:cNvSpPr/>
          <p:nvPr/>
        </p:nvSpPr>
        <p:spPr>
          <a:xfrm>
            <a:off x="3743324" y="1905001"/>
            <a:ext cx="2105026" cy="24765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CA5C745-BB6D-49B2-AF21-0FBEB964E7FD}"/>
              </a:ext>
            </a:extLst>
          </p:cNvPr>
          <p:cNvSpPr/>
          <p:nvPr/>
        </p:nvSpPr>
        <p:spPr>
          <a:xfrm>
            <a:off x="1704974" y="2190751"/>
            <a:ext cx="3152775" cy="24765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3B1D438-A1AB-408A-A6BE-F1FD8A111099}"/>
              </a:ext>
            </a:extLst>
          </p:cNvPr>
          <p:cNvSpPr txBox="1"/>
          <p:nvPr/>
        </p:nvSpPr>
        <p:spPr>
          <a:xfrm>
            <a:off x="7656922" y="114776"/>
            <a:ext cx="4450010"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People will notice that the ‘</a:t>
            </a:r>
            <a:r>
              <a:rPr lang="en-US" sz="1200" b="1" i="1" dirty="0">
                <a:solidFill>
                  <a:srgbClr val="CC6600"/>
                </a:solidFill>
                <a:latin typeface="Times New Roman" panose="02020603050405020304" pitchFamily="18" charset="0"/>
                <a:cs typeface="Times New Roman" panose="02020603050405020304" pitchFamily="18" charset="0"/>
              </a:rPr>
              <a:t>goodness of God</a:t>
            </a:r>
            <a:r>
              <a:rPr lang="en-US" sz="1200" dirty="0">
                <a:latin typeface="Times New Roman" panose="02020603050405020304" pitchFamily="18" charset="0"/>
                <a:cs typeface="Times New Roman" panose="02020603050405020304" pitchFamily="18" charset="0"/>
              </a:rPr>
              <a:t>’ is gone, never to return.  They will finally be seeing the real ‘</a:t>
            </a:r>
            <a:r>
              <a:rPr lang="en-US" sz="1200" b="1" i="1" dirty="0">
                <a:solidFill>
                  <a:srgbClr val="CC6600"/>
                </a:solidFill>
                <a:latin typeface="Times New Roman" panose="02020603050405020304" pitchFamily="18" charset="0"/>
                <a:cs typeface="Times New Roman" panose="02020603050405020304" pitchFamily="18" charset="0"/>
              </a:rPr>
              <a:t>severity of God</a:t>
            </a:r>
            <a:r>
              <a:rPr lang="en-US" sz="1200" dirty="0">
                <a:latin typeface="Times New Roman" panose="02020603050405020304" pitchFamily="18" charset="0"/>
                <a:cs typeface="Times New Roman" panose="02020603050405020304" pitchFamily="18" charset="0"/>
              </a:rPr>
              <a:t>’ in action.  </a:t>
            </a:r>
          </a:p>
        </p:txBody>
      </p:sp>
      <p:sp>
        <p:nvSpPr>
          <p:cNvPr id="5" name="TextBox 4">
            <a:extLst>
              <a:ext uri="{FF2B5EF4-FFF2-40B4-BE49-F238E27FC236}">
                <a16:creationId xmlns:a16="http://schemas.microsoft.com/office/drawing/2014/main" id="{31A50D99-8B4A-45EB-8F65-2F0BE5C3694F}"/>
              </a:ext>
            </a:extLst>
          </p:cNvPr>
          <p:cNvSpPr txBox="1"/>
          <p:nvPr/>
        </p:nvSpPr>
        <p:spPr>
          <a:xfrm>
            <a:off x="68158" y="2811602"/>
            <a:ext cx="5894492" cy="1015663"/>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Rom 2:3-5 </a:t>
            </a:r>
            <a:r>
              <a:rPr lang="en-US" sz="1200" b="1" i="1" dirty="0">
                <a:solidFill>
                  <a:srgbClr val="CC6600"/>
                </a:solidFill>
                <a:latin typeface="Times New Roman" panose="02020603050405020304" pitchFamily="18" charset="0"/>
                <a:cs typeface="Times New Roman" panose="02020603050405020304" pitchFamily="18" charset="0"/>
              </a:rPr>
              <a:t>And </a:t>
            </a:r>
            <a:r>
              <a:rPr lang="en-US" sz="1200" b="1" i="1" dirty="0" err="1">
                <a:solidFill>
                  <a:srgbClr val="CC6600"/>
                </a:solidFill>
                <a:latin typeface="Times New Roman" panose="02020603050405020304" pitchFamily="18" charset="0"/>
                <a:cs typeface="Times New Roman" panose="02020603050405020304" pitchFamily="18" charset="0"/>
              </a:rPr>
              <a:t>thinkest</a:t>
            </a:r>
            <a:r>
              <a:rPr lang="en-US" sz="1200" b="1" i="1" dirty="0">
                <a:solidFill>
                  <a:srgbClr val="CC6600"/>
                </a:solidFill>
                <a:latin typeface="Times New Roman" panose="02020603050405020304" pitchFamily="18" charset="0"/>
                <a:cs typeface="Times New Roman" panose="02020603050405020304" pitchFamily="18" charset="0"/>
              </a:rPr>
              <a:t> thou this, O man, that </a:t>
            </a:r>
            <a:r>
              <a:rPr lang="en-US" sz="1200" b="1" i="1" dirty="0" err="1">
                <a:solidFill>
                  <a:srgbClr val="CC6600"/>
                </a:solidFill>
                <a:latin typeface="Times New Roman" panose="02020603050405020304" pitchFamily="18" charset="0"/>
                <a:cs typeface="Times New Roman" panose="02020603050405020304" pitchFamily="18" charset="0"/>
              </a:rPr>
              <a:t>judgest</a:t>
            </a:r>
            <a:r>
              <a:rPr lang="en-US" sz="1200" b="1" i="1" dirty="0">
                <a:solidFill>
                  <a:srgbClr val="CC6600"/>
                </a:solidFill>
                <a:latin typeface="Times New Roman" panose="02020603050405020304" pitchFamily="18" charset="0"/>
                <a:cs typeface="Times New Roman" panose="02020603050405020304" pitchFamily="18" charset="0"/>
              </a:rPr>
              <a:t> them which do such things, and </a:t>
            </a:r>
            <a:r>
              <a:rPr lang="en-US" sz="1200" b="1" i="1" dirty="0" err="1">
                <a:solidFill>
                  <a:srgbClr val="CC6600"/>
                </a:solidFill>
                <a:latin typeface="Times New Roman" panose="02020603050405020304" pitchFamily="18" charset="0"/>
                <a:cs typeface="Times New Roman" panose="02020603050405020304" pitchFamily="18" charset="0"/>
              </a:rPr>
              <a:t>doest</a:t>
            </a:r>
            <a:r>
              <a:rPr lang="en-US" sz="1200" b="1" i="1" dirty="0">
                <a:solidFill>
                  <a:srgbClr val="CC6600"/>
                </a:solidFill>
                <a:latin typeface="Times New Roman" panose="02020603050405020304" pitchFamily="18" charset="0"/>
                <a:cs typeface="Times New Roman" panose="02020603050405020304" pitchFamily="18" charset="0"/>
              </a:rPr>
              <a:t> the same, that thou shalt escape the judgment of God? Or </a:t>
            </a:r>
            <a:r>
              <a:rPr lang="en-US" sz="1200" b="1" i="1" dirty="0" err="1">
                <a:solidFill>
                  <a:srgbClr val="CC6600"/>
                </a:solidFill>
                <a:latin typeface="Times New Roman" panose="02020603050405020304" pitchFamily="18" charset="0"/>
                <a:cs typeface="Times New Roman" panose="02020603050405020304" pitchFamily="18" charset="0"/>
              </a:rPr>
              <a:t>despisest</a:t>
            </a:r>
            <a:r>
              <a:rPr lang="en-US" sz="1200" b="1" i="1" dirty="0">
                <a:solidFill>
                  <a:srgbClr val="CC6600"/>
                </a:solidFill>
                <a:latin typeface="Times New Roman" panose="02020603050405020304" pitchFamily="18" charset="0"/>
                <a:cs typeface="Times New Roman" panose="02020603050405020304" pitchFamily="18" charset="0"/>
              </a:rPr>
              <a:t> thou the riches of his goodness and forbearance and longsuffering; not knowing that the goodness of God leadeth thee to repentance? But after thy hardness and impenitent heart </a:t>
            </a:r>
            <a:r>
              <a:rPr lang="en-US" sz="1200" b="1" i="1" dirty="0" err="1">
                <a:solidFill>
                  <a:srgbClr val="CC6600"/>
                </a:solidFill>
                <a:latin typeface="Times New Roman" panose="02020603050405020304" pitchFamily="18" charset="0"/>
                <a:cs typeface="Times New Roman" panose="02020603050405020304" pitchFamily="18" charset="0"/>
              </a:rPr>
              <a:t>treasurest</a:t>
            </a:r>
            <a:r>
              <a:rPr lang="en-US" sz="1200" b="1" i="1" dirty="0">
                <a:solidFill>
                  <a:srgbClr val="CC6600"/>
                </a:solidFill>
                <a:latin typeface="Times New Roman" panose="02020603050405020304" pitchFamily="18" charset="0"/>
                <a:cs typeface="Times New Roman" panose="02020603050405020304" pitchFamily="18" charset="0"/>
              </a:rPr>
              <a:t> up unto thyself wrath against the day of wrath and revelation of the righteous judgment of God; </a:t>
            </a:r>
          </a:p>
        </p:txBody>
      </p:sp>
      <p:sp>
        <p:nvSpPr>
          <p:cNvPr id="17" name="TextBox 16">
            <a:extLst>
              <a:ext uri="{FF2B5EF4-FFF2-40B4-BE49-F238E27FC236}">
                <a16:creationId xmlns:a16="http://schemas.microsoft.com/office/drawing/2014/main" id="{96157C39-E7CD-467F-832B-7CD7795A6179}"/>
              </a:ext>
            </a:extLst>
          </p:cNvPr>
          <p:cNvSpPr txBox="1"/>
          <p:nvPr/>
        </p:nvSpPr>
        <p:spPr>
          <a:xfrm>
            <a:off x="5945742" y="566916"/>
            <a:ext cx="6178100"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We must remember that God is a Holy God – and the only ‘way’ He was able to have that goodness, forbearance, etc. was for Him to have provided </a:t>
            </a:r>
            <a:r>
              <a:rPr lang="en-US" sz="1200" b="1" i="1" dirty="0">
                <a:solidFill>
                  <a:srgbClr val="CC6600"/>
                </a:solidFill>
                <a:latin typeface="Times New Roman" panose="02020603050405020304" pitchFamily="18" charset="0"/>
                <a:cs typeface="Times New Roman" panose="02020603050405020304" pitchFamily="18" charset="0"/>
              </a:rPr>
              <a:t>Himself</a:t>
            </a:r>
            <a:r>
              <a:rPr lang="en-US" sz="1200" dirty="0">
                <a:latin typeface="Times New Roman" panose="02020603050405020304" pitchFamily="18" charset="0"/>
                <a:cs typeface="Times New Roman" panose="02020603050405020304" pitchFamily="18" charset="0"/>
              </a:rPr>
              <a:t> as the sacrifice for sin and our sins.  He couldn’t just ‘ignore’ sin, etc.  He had to pay the cost with Himself!  Now, the world will soon return to the </a:t>
            </a:r>
            <a:r>
              <a:rPr lang="en-US" sz="1200" b="1" i="1" dirty="0">
                <a:solidFill>
                  <a:srgbClr val="CC6600"/>
                </a:solidFill>
                <a:latin typeface="Times New Roman" panose="02020603050405020304" pitchFamily="18" charset="0"/>
                <a:cs typeface="Times New Roman" panose="02020603050405020304" pitchFamily="18" charset="0"/>
              </a:rPr>
              <a:t>severity of God</a:t>
            </a:r>
            <a:r>
              <a:rPr lang="en-US" sz="1200" dirty="0">
                <a:latin typeface="Times New Roman" panose="02020603050405020304" pitchFamily="18" charset="0"/>
                <a:cs typeface="Times New Roman" panose="02020603050405020304" pitchFamily="18" charset="0"/>
              </a:rPr>
              <a:t>; they will truly find out that God always was, still is, and always will be GOD, the Creator, no matter what people think or how they try to deal with it.  </a:t>
            </a:r>
            <a:endParaRPr lang="en-US" sz="1200" dirty="0"/>
          </a:p>
        </p:txBody>
      </p:sp>
      <p:sp>
        <p:nvSpPr>
          <p:cNvPr id="18" name="TextBox 17">
            <a:extLst>
              <a:ext uri="{FF2B5EF4-FFF2-40B4-BE49-F238E27FC236}">
                <a16:creationId xmlns:a16="http://schemas.microsoft.com/office/drawing/2014/main" id="{BBDACEF3-EA62-4487-AE45-68A2C3E71ADE}"/>
              </a:ext>
            </a:extLst>
          </p:cNvPr>
          <p:cNvSpPr txBox="1"/>
          <p:nvPr/>
        </p:nvSpPr>
        <p:spPr>
          <a:xfrm>
            <a:off x="5945741" y="1504951"/>
            <a:ext cx="6161191"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 day of God’s </a:t>
            </a:r>
            <a:r>
              <a:rPr lang="en-US" sz="1200" b="1" u="sng" dirty="0">
                <a:latin typeface="Times New Roman" panose="02020603050405020304" pitchFamily="18" charset="0"/>
                <a:cs typeface="Times New Roman" panose="02020603050405020304" pitchFamily="18" charset="0"/>
              </a:rPr>
              <a:t>final wrath </a:t>
            </a:r>
            <a:r>
              <a:rPr lang="en-US" sz="1200" dirty="0">
                <a:latin typeface="Times New Roman" panose="02020603050405020304" pitchFamily="18" charset="0"/>
                <a:cs typeface="Times New Roman" panose="02020603050405020304" pitchFamily="18" charset="0"/>
              </a:rPr>
              <a:t>and revelation of the righteous judgment of God is becoming more than ‘just around the corner’ – this is all referring to the time just before Christ comes back and ‘wraps’ it all up in </a:t>
            </a:r>
            <a:r>
              <a:rPr lang="en-US" sz="1200" b="1" dirty="0">
                <a:solidFill>
                  <a:srgbClr val="FF0000"/>
                </a:solidFill>
                <a:latin typeface="Times New Roman" panose="02020603050405020304" pitchFamily="18" charset="0"/>
                <a:cs typeface="Times New Roman" panose="02020603050405020304" pitchFamily="18" charset="0"/>
              </a:rPr>
              <a:t>Revelation 19!  </a:t>
            </a:r>
            <a:r>
              <a:rPr lang="en-US" sz="1200" dirty="0">
                <a:latin typeface="Times New Roman" panose="02020603050405020304" pitchFamily="18" charset="0"/>
                <a:cs typeface="Times New Roman" panose="02020603050405020304" pitchFamily="18" charset="0"/>
              </a:rPr>
              <a:t>In the meantime, remember that the ‘</a:t>
            </a:r>
            <a:r>
              <a:rPr lang="en-US" sz="1200" b="1" i="1" dirty="0">
                <a:solidFill>
                  <a:srgbClr val="CC6600"/>
                </a:solidFill>
                <a:latin typeface="Times New Roman" panose="02020603050405020304" pitchFamily="18" charset="0"/>
                <a:cs typeface="Times New Roman" panose="02020603050405020304" pitchFamily="18" charset="0"/>
              </a:rPr>
              <a:t>church of God</a:t>
            </a:r>
            <a:r>
              <a:rPr lang="en-US" sz="1200" dirty="0">
                <a:latin typeface="Times New Roman" panose="02020603050405020304" pitchFamily="18" charset="0"/>
                <a:cs typeface="Times New Roman" panose="02020603050405020304" pitchFamily="18" charset="0"/>
              </a:rPr>
              <a:t>’ – the quickened Gentiles who followed Paul’s teachings from the Risen Christ in a King James Bible as we all were ‘blessed’ by the Goodness of God – are already ‘out of the picture at this time the Scriptures – we are not involved with the ‘time of great tribulation’ scene.</a:t>
            </a:r>
            <a:endParaRPr lang="en-US" sz="1200" dirty="0"/>
          </a:p>
        </p:txBody>
      </p:sp>
      <p:sp>
        <p:nvSpPr>
          <p:cNvPr id="19" name="TextBox 18">
            <a:extLst>
              <a:ext uri="{FF2B5EF4-FFF2-40B4-BE49-F238E27FC236}">
                <a16:creationId xmlns:a16="http://schemas.microsoft.com/office/drawing/2014/main" id="{F09D96CA-2622-4C61-B8AE-7D85E99BEA9D}"/>
              </a:ext>
            </a:extLst>
          </p:cNvPr>
          <p:cNvSpPr txBox="1"/>
          <p:nvPr/>
        </p:nvSpPr>
        <p:spPr>
          <a:xfrm>
            <a:off x="5945741" y="2638605"/>
            <a:ext cx="6161191"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God does not send a lie – He sends a </a:t>
            </a:r>
            <a:r>
              <a:rPr lang="en-US" sz="1200" b="1" i="1" dirty="0">
                <a:solidFill>
                  <a:srgbClr val="CC6600"/>
                </a:solidFill>
                <a:latin typeface="Times New Roman" panose="02020603050405020304" pitchFamily="18" charset="0"/>
                <a:cs typeface="Times New Roman" panose="02020603050405020304" pitchFamily="18" charset="0"/>
              </a:rPr>
              <a:t>delusion</a:t>
            </a:r>
            <a:r>
              <a:rPr lang="en-US" sz="1200" dirty="0">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that they should believe a lie</a:t>
            </a:r>
            <a:r>
              <a:rPr lang="en-US" sz="1200" dirty="0">
                <a:latin typeface="Times New Roman" panose="02020603050405020304" pitchFamily="18" charset="0"/>
                <a:cs typeface="Times New Roman" panose="02020603050405020304" pitchFamily="18" charset="0"/>
              </a:rPr>
              <a:t>.  Why?  Because these folks </a:t>
            </a:r>
            <a:r>
              <a:rPr lang="en-US" sz="1200" b="1" i="1" dirty="0">
                <a:solidFill>
                  <a:srgbClr val="CC6600"/>
                </a:solidFill>
                <a:latin typeface="Times New Roman" panose="02020603050405020304" pitchFamily="18" charset="0"/>
                <a:cs typeface="Times New Roman" panose="02020603050405020304" pitchFamily="18" charset="0"/>
              </a:rPr>
              <a:t>had pleasure in unrighteousness </a:t>
            </a:r>
            <a:r>
              <a:rPr lang="en-US" sz="1200" dirty="0">
                <a:latin typeface="Times New Roman" panose="02020603050405020304" pitchFamily="18" charset="0"/>
                <a:cs typeface="Times New Roman" panose="02020603050405020304" pitchFamily="18" charset="0"/>
              </a:rPr>
              <a:t>and </a:t>
            </a:r>
            <a:r>
              <a:rPr lang="en-US" sz="1200" b="1" i="1" dirty="0">
                <a:solidFill>
                  <a:srgbClr val="CC6600"/>
                </a:solidFill>
                <a:latin typeface="Times New Roman" panose="02020603050405020304" pitchFamily="18" charset="0"/>
                <a:cs typeface="Times New Roman" panose="02020603050405020304" pitchFamily="18" charset="0"/>
              </a:rPr>
              <a:t>believed not the truth</a:t>
            </a:r>
            <a:r>
              <a:rPr lang="en-US"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What did they believe that they thought was ok and even better than anything from before when they came along?</a:t>
            </a:r>
          </a:p>
        </p:txBody>
      </p:sp>
      <p:cxnSp>
        <p:nvCxnSpPr>
          <p:cNvPr id="21" name="Straight Arrow Connector 20">
            <a:extLst>
              <a:ext uri="{FF2B5EF4-FFF2-40B4-BE49-F238E27FC236}">
                <a16:creationId xmlns:a16="http://schemas.microsoft.com/office/drawing/2014/main" id="{7566A560-5089-44C8-B4C0-9E7D4B601545}"/>
              </a:ext>
            </a:extLst>
          </p:cNvPr>
          <p:cNvCxnSpPr>
            <a:cxnSpLocks/>
          </p:cNvCxnSpPr>
          <p:nvPr/>
        </p:nvCxnSpPr>
        <p:spPr>
          <a:xfrm>
            <a:off x="2047875" y="1333501"/>
            <a:ext cx="3982933" cy="146684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9128181-A503-442C-AFEC-922C26CFBB80}"/>
              </a:ext>
            </a:extLst>
          </p:cNvPr>
          <p:cNvCxnSpPr>
            <a:cxnSpLocks/>
          </p:cNvCxnSpPr>
          <p:nvPr/>
        </p:nvCxnSpPr>
        <p:spPr>
          <a:xfrm>
            <a:off x="2981325" y="1333500"/>
            <a:ext cx="3057525" cy="144780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260D0A5-E291-46CE-BFD1-B2309167E9D7}"/>
              </a:ext>
            </a:extLst>
          </p:cNvPr>
          <p:cNvCxnSpPr>
            <a:cxnSpLocks/>
            <a:stCxn id="12" idx="2"/>
          </p:cNvCxnSpPr>
          <p:nvPr/>
        </p:nvCxnSpPr>
        <p:spPr>
          <a:xfrm>
            <a:off x="5305425" y="1333502"/>
            <a:ext cx="685800" cy="1371778"/>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A32F720-D45F-4D22-B827-86C37EBD13CA}"/>
              </a:ext>
            </a:extLst>
          </p:cNvPr>
          <p:cNvCxnSpPr/>
          <p:nvPr/>
        </p:nvCxnSpPr>
        <p:spPr>
          <a:xfrm>
            <a:off x="5220357" y="2168545"/>
            <a:ext cx="894693" cy="63180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333C8DC-ECC4-497A-82D6-98575F47D7E8}"/>
              </a:ext>
            </a:extLst>
          </p:cNvPr>
          <p:cNvCxnSpPr>
            <a:cxnSpLocks/>
            <a:stCxn id="16" idx="2"/>
          </p:cNvCxnSpPr>
          <p:nvPr/>
        </p:nvCxnSpPr>
        <p:spPr>
          <a:xfrm>
            <a:off x="3281362" y="2438401"/>
            <a:ext cx="2738437" cy="36194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C7204DA-E705-4BA4-9BF2-BAF878FC6E8A}"/>
              </a:ext>
            </a:extLst>
          </p:cNvPr>
          <p:cNvCxnSpPr>
            <a:cxnSpLocks/>
          </p:cNvCxnSpPr>
          <p:nvPr/>
        </p:nvCxnSpPr>
        <p:spPr>
          <a:xfrm>
            <a:off x="4004479" y="1630204"/>
            <a:ext cx="2015320" cy="107507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88E0299-8337-4531-BC28-DC35E4C78D9B}"/>
              </a:ext>
            </a:extLst>
          </p:cNvPr>
          <p:cNvSpPr txBox="1"/>
          <p:nvPr/>
        </p:nvSpPr>
        <p:spPr>
          <a:xfrm>
            <a:off x="5962650" y="3227786"/>
            <a:ext cx="6161191" cy="3600986"/>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They believed their </a:t>
            </a:r>
            <a:r>
              <a:rPr lang="en-US" sz="1200" b="1" u="sng" dirty="0">
                <a:latin typeface="Times New Roman" panose="02020603050405020304" pitchFamily="18" charset="0"/>
                <a:cs typeface="Times New Roman" panose="02020603050405020304" pitchFamily="18" charset="0"/>
              </a:rPr>
              <a:t>evil seducing pastor </a:t>
            </a:r>
            <a:r>
              <a:rPr lang="en-US" sz="1200" dirty="0">
                <a:latin typeface="Times New Roman" panose="02020603050405020304" pitchFamily="18" charset="0"/>
                <a:cs typeface="Times New Roman" panose="02020603050405020304" pitchFamily="18" charset="0"/>
              </a:rPr>
              <a:t>who taught them that </a:t>
            </a:r>
            <a:r>
              <a:rPr lang="en-US" sz="1200" b="1" i="1" dirty="0">
                <a:solidFill>
                  <a:srgbClr val="CC6600"/>
                </a:solidFill>
                <a:latin typeface="Times New Roman" panose="02020603050405020304" pitchFamily="18" charset="0"/>
                <a:cs typeface="Times New Roman" panose="02020603050405020304" pitchFamily="18" charset="0"/>
              </a:rPr>
              <a:t>all kinds of music </a:t>
            </a:r>
            <a:r>
              <a:rPr lang="en-US" sz="1200" dirty="0">
                <a:latin typeface="Times New Roman" panose="02020603050405020304" pitchFamily="18" charset="0"/>
                <a:cs typeface="Times New Roman" panose="02020603050405020304" pitchFamily="18" charset="0"/>
              </a:rPr>
              <a:t>can be used to worship God;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their water baptism as a baby or adult made them a Christian;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their confirmation and communion gave them the Holy Spirit;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all denominations believe in the same God;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speaking in gibberish is ‘speaking in tongues’ as well as believing that ‘speaking in tongues’ today is from God;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all physical blessings, signs, healings, miracles and wonders are all from God today;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all bibles are ‘as close as you can get’ but that you need your pastor, scholar, book, video, etc. to understand ‘the truth’ and then only IF you are living holy enough to understand;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their salvation is dependent on their ‘holy walk’ along with their complete obedience to their pastor’s words, teaching, advice and guidance;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following Paul was wicked;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the King James Bible is archaic, full of contradictions and confusion;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rightly dividing is based on their pastors denominational and seminary education;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the whole bible is written TO them for their present doctrine and personal application;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the corrections made in the newer bibles are all based on newly found manuscripts and are far more accurate than anything before;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confessing their sins is what makes them a saved Christian;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you still need to confess your ‘new’ sins daily or God won’t forgive you;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you can lose your salvation if you choose to ‘quit’ being a Christian;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going to a local denominational social club is the ‘church’ today;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paying your tithes and offerings is required by God in order to be blessed; </a:t>
            </a:r>
            <a:r>
              <a:rPr lang="en-US" sz="1200" b="1" dirty="0">
                <a:latin typeface="Times New Roman" panose="02020603050405020304" pitchFamily="18" charset="0"/>
                <a:cs typeface="Times New Roman" panose="02020603050405020304" pitchFamily="18" charset="0"/>
              </a:rPr>
              <a:t>that</a:t>
            </a:r>
            <a:r>
              <a:rPr lang="en-US" sz="1200" dirty="0">
                <a:latin typeface="Times New Roman" panose="02020603050405020304" pitchFamily="18" charset="0"/>
                <a:cs typeface="Times New Roman" panose="02020603050405020304" pitchFamily="18" charset="0"/>
              </a:rPr>
              <a:t> all these perverted lifestyle choices and gender choosing is approved by God;  </a:t>
            </a:r>
            <a:r>
              <a:rPr lang="en-US" sz="1200" i="1" dirty="0">
                <a:latin typeface="Times New Roman" panose="02020603050405020304" pitchFamily="18" charset="0"/>
                <a:cs typeface="Times New Roman" panose="02020603050405020304" pitchFamily="18" charset="0"/>
              </a:rPr>
              <a:t>Oh, man, I could go on and on about what deceiving and deceived people falsely believe is the ‘truth’ today!</a:t>
            </a:r>
          </a:p>
        </p:txBody>
      </p:sp>
      <p:sp>
        <p:nvSpPr>
          <p:cNvPr id="34" name="TextBox 33">
            <a:extLst>
              <a:ext uri="{FF2B5EF4-FFF2-40B4-BE49-F238E27FC236}">
                <a16:creationId xmlns:a16="http://schemas.microsoft.com/office/drawing/2014/main" id="{F1D6D7F8-38A6-4A62-9B00-8CFBB8982FC0}"/>
              </a:ext>
            </a:extLst>
          </p:cNvPr>
          <p:cNvSpPr txBox="1"/>
          <p:nvPr/>
        </p:nvSpPr>
        <p:spPr>
          <a:xfrm>
            <a:off x="68158" y="3769402"/>
            <a:ext cx="5894492" cy="646331"/>
          </a:xfrm>
          <a:prstGeom prst="rect">
            <a:avLst/>
          </a:prstGeom>
          <a:noFill/>
        </p:spPr>
        <p:txBody>
          <a:bodyPr wrap="square" rtlCol="0">
            <a:spAutoFit/>
          </a:bodyPr>
          <a:lstStyle/>
          <a:p>
            <a:pPr algn="ctr"/>
            <a:r>
              <a:rPr lang="en-US" sz="1200" b="1" dirty="0">
                <a:solidFill>
                  <a:srgbClr val="FF3300"/>
                </a:solidFill>
                <a:latin typeface="Times New Roman" panose="02020603050405020304" pitchFamily="18" charset="0"/>
                <a:cs typeface="Times New Roman" panose="02020603050405020304" pitchFamily="18" charset="0"/>
              </a:rPr>
              <a:t>I Timothy 4:1;</a:t>
            </a:r>
            <a:r>
              <a:rPr lang="en-US" sz="1200" b="1" dirty="0">
                <a:solidFill>
                  <a:srgbClr val="FF0000"/>
                </a:solidFill>
                <a:latin typeface="Times New Roman" panose="02020603050405020304" pitchFamily="18" charset="0"/>
                <a:cs typeface="Times New Roman" panose="02020603050405020304" pitchFamily="18" charset="0"/>
              </a:rPr>
              <a:t> II Timothy 3:13</a:t>
            </a:r>
            <a:r>
              <a:rPr lang="en-US" sz="1200" b="1" dirty="0">
                <a:solidFill>
                  <a:srgbClr val="FF3300"/>
                </a:solidFill>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 Now the Spirit speaketh expressly, that in the latter times</a:t>
            </a:r>
          </a:p>
          <a:p>
            <a:pPr algn="just"/>
            <a:r>
              <a:rPr lang="en-US" sz="1200" b="1" i="1" dirty="0">
                <a:solidFill>
                  <a:srgbClr val="CC6600"/>
                </a:solidFill>
                <a:latin typeface="Times New Roman" panose="02020603050405020304" pitchFamily="18" charset="0"/>
                <a:cs typeface="Times New Roman" panose="02020603050405020304" pitchFamily="18" charset="0"/>
              </a:rPr>
              <a:t> some shall depart from the faith, giving heed to seducing spirits, and doctrines of devils; But evil men and seducers shall wax worse and worse, deceiving, and being deceived. </a:t>
            </a:r>
          </a:p>
        </p:txBody>
      </p:sp>
      <p:sp>
        <p:nvSpPr>
          <p:cNvPr id="36" name="TextBox 35">
            <a:extLst>
              <a:ext uri="{FF2B5EF4-FFF2-40B4-BE49-F238E27FC236}">
                <a16:creationId xmlns:a16="http://schemas.microsoft.com/office/drawing/2014/main" id="{A27E03DB-F0C4-43EC-A8C4-4A9768B4175A}"/>
              </a:ext>
            </a:extLst>
          </p:cNvPr>
          <p:cNvSpPr txBox="1"/>
          <p:nvPr/>
        </p:nvSpPr>
        <p:spPr>
          <a:xfrm>
            <a:off x="57149" y="4372128"/>
            <a:ext cx="5962650"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So, what is this </a:t>
            </a:r>
            <a:r>
              <a:rPr lang="en-US" sz="1200" b="1" i="1" dirty="0">
                <a:solidFill>
                  <a:srgbClr val="CC6600"/>
                </a:solidFill>
                <a:latin typeface="Times New Roman" panose="02020603050405020304" pitchFamily="18" charset="0"/>
                <a:cs typeface="Times New Roman" panose="02020603050405020304" pitchFamily="18" charset="0"/>
              </a:rPr>
              <a:t>delusion</a:t>
            </a:r>
            <a:r>
              <a:rPr lang="en-US" sz="1200" dirty="0">
                <a:latin typeface="Times New Roman" panose="02020603050405020304" pitchFamily="18" charset="0"/>
                <a:cs typeface="Times New Roman" panose="02020603050405020304" pitchFamily="18" charset="0"/>
              </a:rPr>
              <a:t>?  Could it be the changing the truth of God into a lie with all these bible versions over the years?  No – that was the devil’s work. I wonder if it could it be the Covid 19 GLOBAL hoax?  I think it truly could be!  It certainly isn’t what they say it is!  It is a global deception!  It IS leading people to take a vaccine IN their hand… I have heard many say this is for sure because of Bill Gate’s involvement, etc.  Could the ‘mask’ be just be the preliminary mind-setting delusion so they will believe the lie of the vaccine as the mark?</a:t>
            </a:r>
          </a:p>
        </p:txBody>
      </p:sp>
      <p:sp>
        <p:nvSpPr>
          <p:cNvPr id="37" name="TextBox 36">
            <a:extLst>
              <a:ext uri="{FF2B5EF4-FFF2-40B4-BE49-F238E27FC236}">
                <a16:creationId xmlns:a16="http://schemas.microsoft.com/office/drawing/2014/main" id="{21C677F8-BF4F-460E-AA84-92B889A179B5}"/>
              </a:ext>
            </a:extLst>
          </p:cNvPr>
          <p:cNvSpPr txBox="1"/>
          <p:nvPr/>
        </p:nvSpPr>
        <p:spPr>
          <a:xfrm>
            <a:off x="57149" y="5550548"/>
            <a:ext cx="5962650"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Will people soon not be allowed into a store (might not even be any stores to go into) to buy anything or sell anything with out having taken the vaccine?  People certainly are believing a lie today.  Could it all be hinting at the Tribulation?  </a:t>
            </a:r>
            <a:r>
              <a:rPr lang="en-US" sz="1200" b="1" dirty="0">
                <a:latin typeface="Times New Roman" panose="02020603050405020304" pitchFamily="18" charset="0"/>
                <a:cs typeface="Times New Roman" panose="02020603050405020304" pitchFamily="18" charset="0"/>
              </a:rPr>
              <a:t>But whatever it is, I will NOT be involved so I do not have to worry about it.  </a:t>
            </a:r>
            <a:r>
              <a:rPr lang="en-US" sz="1200" i="1" dirty="0">
                <a:latin typeface="Times New Roman" panose="02020603050405020304" pitchFamily="18" charset="0"/>
                <a:cs typeface="Times New Roman" panose="02020603050405020304" pitchFamily="18" charset="0"/>
              </a:rPr>
              <a:t>Keep in mind, an earlier edition of an NIV says to </a:t>
            </a:r>
            <a:r>
              <a:rPr lang="en-US" sz="1200" b="1" i="1" dirty="0">
                <a:latin typeface="Times New Roman" panose="02020603050405020304" pitchFamily="18" charset="0"/>
                <a:cs typeface="Times New Roman" panose="02020603050405020304" pitchFamily="18" charset="0"/>
              </a:rPr>
              <a:t>be</a:t>
            </a:r>
            <a:r>
              <a:rPr lang="en-US" sz="1200" i="1" dirty="0">
                <a:latin typeface="Times New Roman" panose="02020603050405020304" pitchFamily="18" charset="0"/>
                <a:cs typeface="Times New Roman" panose="02020603050405020304" pitchFamily="18" charset="0"/>
              </a:rPr>
              <a:t> a marked as a Christian in </a:t>
            </a:r>
            <a:r>
              <a:rPr lang="en-US" sz="1200" b="1" dirty="0">
                <a:solidFill>
                  <a:srgbClr val="FF3300"/>
                </a:solidFill>
                <a:latin typeface="Times New Roman" panose="02020603050405020304" pitchFamily="18" charset="0"/>
                <a:cs typeface="Times New Roman" panose="02020603050405020304" pitchFamily="18" charset="0"/>
              </a:rPr>
              <a:t>Revelation</a:t>
            </a:r>
            <a:r>
              <a:rPr lang="en-US" sz="1200" i="1" dirty="0">
                <a:latin typeface="Times New Roman" panose="02020603050405020304" pitchFamily="18" charset="0"/>
                <a:cs typeface="Times New Roman" panose="02020603050405020304" pitchFamily="18" charset="0"/>
              </a:rPr>
              <a:t>.  And… all modern bibles say the mark is to be ON the hand or forehead, not IN as the King James says. Whatever it is, it is to go IN, not on!</a:t>
            </a:r>
            <a:endParaRPr lang="en-US" sz="1200" i="1" dirty="0"/>
          </a:p>
        </p:txBody>
      </p:sp>
      <p:cxnSp>
        <p:nvCxnSpPr>
          <p:cNvPr id="45" name="Straight Arrow Connector 44">
            <a:extLst>
              <a:ext uri="{FF2B5EF4-FFF2-40B4-BE49-F238E27FC236}">
                <a16:creationId xmlns:a16="http://schemas.microsoft.com/office/drawing/2014/main" id="{8ECC0A0D-9AB7-4BE9-AEC0-D68E1D1E4013}"/>
              </a:ext>
            </a:extLst>
          </p:cNvPr>
          <p:cNvCxnSpPr/>
          <p:nvPr/>
        </p:nvCxnSpPr>
        <p:spPr>
          <a:xfrm flipV="1">
            <a:off x="3265590" y="1752601"/>
            <a:ext cx="3998705" cy="1124128"/>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282AF4C-DE29-4061-BF9A-ED84BDE55B12}"/>
              </a:ext>
            </a:extLst>
          </p:cNvPr>
          <p:cNvCxnSpPr>
            <a:cxnSpLocks/>
          </p:cNvCxnSpPr>
          <p:nvPr/>
        </p:nvCxnSpPr>
        <p:spPr>
          <a:xfrm flipH="1">
            <a:off x="2257426" y="3429000"/>
            <a:ext cx="5484564" cy="52387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16B2BDFE-D057-4EE1-A838-D121C98D8201}"/>
              </a:ext>
            </a:extLst>
          </p:cNvPr>
          <p:cNvCxnSpPr/>
          <p:nvPr/>
        </p:nvCxnSpPr>
        <p:spPr>
          <a:xfrm flipH="1">
            <a:off x="1704974" y="1333500"/>
            <a:ext cx="3162301" cy="3152775"/>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969178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right)">
                                      <p:cBhvr>
                                        <p:cTn id="27" dur="1000"/>
                                        <p:tgtEl>
                                          <p:spTgt spid="45"/>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500"/>
                                        <p:tgtEl>
                                          <p:spTgt spid="3"/>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75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par>
                          <p:cTn id="55" fill="hold">
                            <p:stCondLst>
                              <p:cond delay="500"/>
                            </p:stCondLst>
                            <p:childTnLst>
                              <p:par>
                                <p:cTn id="56" presetID="22" presetClass="entr" presetSubtype="1" fill="hold"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up)">
                                      <p:cBhvr>
                                        <p:cTn id="58" dur="500"/>
                                        <p:tgtEl>
                                          <p:spTgt spid="2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childTnLst>
                          </p:cTn>
                        </p:par>
                        <p:par>
                          <p:cTn id="64" fill="hold">
                            <p:stCondLst>
                              <p:cond delay="500"/>
                            </p:stCondLst>
                            <p:childTnLst>
                              <p:par>
                                <p:cTn id="65" presetID="22" presetClass="entr" presetSubtype="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left)">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500"/>
                                        <p:tgtEl>
                                          <p:spTgt spid="15"/>
                                        </p:tgtEl>
                                      </p:cBhvr>
                                    </p:animEffect>
                                  </p:childTnLst>
                                </p:cTn>
                              </p:par>
                            </p:childTnLst>
                          </p:cTn>
                        </p:par>
                        <p:par>
                          <p:cTn id="73" fill="hold">
                            <p:stCondLst>
                              <p:cond delay="500"/>
                            </p:stCondLst>
                            <p:childTnLst>
                              <p:par>
                                <p:cTn id="74" presetID="22" presetClass="entr" presetSubtype="1" fill="hold"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wipe(up)">
                                      <p:cBhvr>
                                        <p:cTn id="76" dur="500"/>
                                        <p:tgtEl>
                                          <p:spTgt spid="27"/>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500"/>
                                        <p:tgtEl>
                                          <p:spTgt spid="16"/>
                                        </p:tgtEl>
                                      </p:cBhvr>
                                    </p:animEffect>
                                  </p:childTnLst>
                                </p:cTn>
                              </p:par>
                            </p:childTnLst>
                          </p:cTn>
                        </p:par>
                        <p:par>
                          <p:cTn id="82" fill="hold">
                            <p:stCondLst>
                              <p:cond delay="500"/>
                            </p:stCondLst>
                            <p:childTnLst>
                              <p:par>
                                <p:cTn id="83" presetID="22" presetClass="entr" presetSubtype="8" fill="hold"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left)">
                                      <p:cBhvr>
                                        <p:cTn id="85" dur="500"/>
                                        <p:tgtEl>
                                          <p:spTgt spid="29"/>
                                        </p:tgtEl>
                                      </p:cBhvr>
                                    </p:animEffect>
                                  </p:childTnLst>
                                </p:cTn>
                              </p:par>
                            </p:childTnLst>
                          </p:cTn>
                        </p:par>
                        <p:par>
                          <p:cTn id="86" fill="hold">
                            <p:stCondLst>
                              <p:cond delay="1000"/>
                            </p:stCondLst>
                            <p:childTnLst>
                              <p:par>
                                <p:cTn id="87" presetID="10" presetClass="entr" presetSubtype="0"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500"/>
                                        <p:tgtEl>
                                          <p:spTgt spid="19"/>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1000"/>
                                        <p:tgtEl>
                                          <p:spTgt spid="33"/>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2" fill="hold" nodeType="click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wipe(right)">
                                      <p:cBhvr>
                                        <p:cTn id="99" dur="500"/>
                                        <p:tgtEl>
                                          <p:spTgt spid="47"/>
                                        </p:tgtEl>
                                      </p:cBhvr>
                                    </p:animEffect>
                                  </p:childTnLst>
                                </p:cTn>
                              </p:par>
                            </p:childTnLst>
                          </p:cTn>
                        </p:par>
                        <p:par>
                          <p:cTn id="100" fill="hold">
                            <p:stCondLst>
                              <p:cond delay="500"/>
                            </p:stCondLst>
                            <p:childTnLst>
                              <p:par>
                                <p:cTn id="101" presetID="10" presetClass="entr" presetSubtype="0" fill="hold" grpId="0" nodeType="after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fade">
                                      <p:cBhvr>
                                        <p:cTn id="103" dur="500"/>
                                        <p:tgtEl>
                                          <p:spTgt spid="34"/>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fade">
                                      <p:cBhvr>
                                        <p:cTn id="108" dur="500"/>
                                        <p:tgtEl>
                                          <p:spTgt spid="36"/>
                                        </p:tgtEl>
                                      </p:cBhvr>
                                    </p:animEffect>
                                  </p:childTnLst>
                                </p:cTn>
                              </p:par>
                              <p:par>
                                <p:cTn id="109" presetID="22" presetClass="entr" presetSubtype="4" fill="hold" nodeType="withEffect">
                                  <p:stCondLst>
                                    <p:cond delay="0"/>
                                  </p:stCondLst>
                                  <p:childTnLst>
                                    <p:set>
                                      <p:cBhvr>
                                        <p:cTn id="110" dur="1" fill="hold">
                                          <p:stCondLst>
                                            <p:cond delay="0"/>
                                          </p:stCondLst>
                                        </p:cTn>
                                        <p:tgtEl>
                                          <p:spTgt spid="49"/>
                                        </p:tgtEl>
                                        <p:attrNameLst>
                                          <p:attrName>style.visibility</p:attrName>
                                        </p:attrNameLst>
                                      </p:cBhvr>
                                      <p:to>
                                        <p:strVal val="visible"/>
                                      </p:to>
                                    </p:set>
                                    <p:animEffect transition="in" filter="wipe(down)">
                                      <p:cBhvr>
                                        <p:cTn id="111" dur="1750"/>
                                        <p:tgtEl>
                                          <p:spTgt spid="49"/>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fade">
                                      <p:cBhvr>
                                        <p:cTn id="116"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2" grpId="0" animBg="1"/>
      <p:bldP spid="13" grpId="0" animBg="1"/>
      <p:bldP spid="14" grpId="0" animBg="1"/>
      <p:bldP spid="15" grpId="0" animBg="1"/>
      <p:bldP spid="16" grpId="0" animBg="1"/>
      <p:bldP spid="4" grpId="0"/>
      <p:bldP spid="5" grpId="0"/>
      <p:bldP spid="17" grpId="0"/>
      <p:bldP spid="18" grpId="0"/>
      <p:bldP spid="19" grpId="0"/>
      <p:bldP spid="33" grpId="0"/>
      <p:bldP spid="34" grpId="0"/>
      <p:bldP spid="36" grpId="0"/>
      <p:bldP spid="3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2C9A01D-EB38-4201-B985-D47B00219427}"/>
              </a:ext>
            </a:extLst>
          </p:cNvPr>
          <p:cNvSpPr txBox="1"/>
          <p:nvPr/>
        </p:nvSpPr>
        <p:spPr>
          <a:xfrm>
            <a:off x="68159" y="734109"/>
            <a:ext cx="6065941" cy="1754326"/>
          </a:xfrm>
          <a:prstGeom prst="rect">
            <a:avLst/>
          </a:prstGeom>
          <a:noFill/>
        </p:spPr>
        <p:txBody>
          <a:bodyPr wrap="square">
            <a:spAutoFit/>
          </a:bodyPr>
          <a:lstStyle/>
          <a:p>
            <a:pPr algn="ctr"/>
            <a:r>
              <a:rPr lang="en-US" b="1" dirty="0">
                <a:solidFill>
                  <a:srgbClr val="FF3300"/>
                </a:solidFill>
                <a:latin typeface="Times New Roman" panose="02020603050405020304" pitchFamily="18" charset="0"/>
                <a:cs typeface="Times New Roman" panose="02020603050405020304" pitchFamily="18" charset="0"/>
              </a:rPr>
              <a:t>11</a:t>
            </a:r>
          </a:p>
          <a:p>
            <a:pPr algn="ctr"/>
            <a:r>
              <a:rPr lang="en-US" b="1" i="1" dirty="0">
                <a:solidFill>
                  <a:srgbClr val="CC6600"/>
                </a:solidFill>
                <a:latin typeface="Times New Roman" panose="02020603050405020304" pitchFamily="18" charset="0"/>
                <a:cs typeface="Times New Roman" panose="02020603050405020304" pitchFamily="18" charset="0"/>
              </a:rPr>
              <a:t>And for this cause God shall send them strong delusion, </a:t>
            </a:r>
          </a:p>
          <a:p>
            <a:pPr algn="ctr"/>
            <a:r>
              <a:rPr lang="en-US" b="1" i="1" dirty="0">
                <a:solidFill>
                  <a:srgbClr val="CC6600"/>
                </a:solidFill>
                <a:latin typeface="Times New Roman" panose="02020603050405020304" pitchFamily="18" charset="0"/>
                <a:cs typeface="Times New Roman" panose="02020603050405020304" pitchFamily="18" charset="0"/>
              </a:rPr>
              <a:t>that they should believe a lie: </a:t>
            </a:r>
          </a:p>
          <a:p>
            <a:pPr algn="ctr"/>
            <a:r>
              <a:rPr lang="en-US" b="1" dirty="0">
                <a:solidFill>
                  <a:srgbClr val="FF3300"/>
                </a:solidFill>
                <a:latin typeface="Times New Roman" panose="02020603050405020304" pitchFamily="18" charset="0"/>
                <a:cs typeface="Times New Roman" panose="02020603050405020304" pitchFamily="18" charset="0"/>
              </a:rPr>
              <a:t>12</a:t>
            </a:r>
          </a:p>
          <a:p>
            <a:pPr algn="ctr"/>
            <a:r>
              <a:rPr lang="en-US" b="1" i="1" dirty="0">
                <a:solidFill>
                  <a:srgbClr val="CC6600"/>
                </a:solidFill>
                <a:latin typeface="Times New Roman" panose="02020603050405020304" pitchFamily="18" charset="0"/>
                <a:cs typeface="Times New Roman" panose="02020603050405020304" pitchFamily="18" charset="0"/>
              </a:rPr>
              <a:t>That they all might be damned who believed not the truth, </a:t>
            </a:r>
          </a:p>
          <a:p>
            <a:pPr algn="ctr"/>
            <a:r>
              <a:rPr lang="en-US" b="1" i="1" dirty="0">
                <a:solidFill>
                  <a:srgbClr val="CC6600"/>
                </a:solidFill>
                <a:latin typeface="Times New Roman" panose="02020603050405020304" pitchFamily="18" charset="0"/>
                <a:cs typeface="Times New Roman" panose="02020603050405020304" pitchFamily="18" charset="0"/>
              </a:rPr>
              <a:t>but had pleasure in unrighteousness. </a:t>
            </a:r>
          </a:p>
        </p:txBody>
      </p:sp>
      <p:sp>
        <p:nvSpPr>
          <p:cNvPr id="6" name="TextBox 5">
            <a:extLst>
              <a:ext uri="{FF2B5EF4-FFF2-40B4-BE49-F238E27FC236}">
                <a16:creationId xmlns:a16="http://schemas.microsoft.com/office/drawing/2014/main" id="{4994EF9A-B34F-4F3B-BB11-23D3C595092A}"/>
              </a:ext>
            </a:extLst>
          </p:cNvPr>
          <p:cNvSpPr txBox="1"/>
          <p:nvPr/>
        </p:nvSpPr>
        <p:spPr>
          <a:xfrm>
            <a:off x="4598631" y="35512"/>
            <a:ext cx="3058291" cy="523220"/>
          </a:xfrm>
          <a:prstGeom prst="rect">
            <a:avLst/>
          </a:prstGeom>
          <a:noFill/>
          <a:ln w="28575">
            <a:solidFill>
              <a:schemeClr val="tx1"/>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Conclusion to the </a:t>
            </a:r>
          </a:p>
          <a:p>
            <a:pPr algn="ctr"/>
            <a:r>
              <a:rPr lang="en-US" sz="1400" b="1" dirty="0">
                <a:latin typeface="Times New Roman" panose="02020603050405020304" pitchFamily="18" charset="0"/>
                <a:cs typeface="Times New Roman" panose="02020603050405020304" pitchFamily="18" charset="0"/>
              </a:rPr>
              <a:t>Confusion of the Delusion Conclusion</a:t>
            </a:r>
          </a:p>
        </p:txBody>
      </p:sp>
      <p:sp>
        <p:nvSpPr>
          <p:cNvPr id="9" name="TextBox 8">
            <a:extLst>
              <a:ext uri="{FF2B5EF4-FFF2-40B4-BE49-F238E27FC236}">
                <a16:creationId xmlns:a16="http://schemas.microsoft.com/office/drawing/2014/main" id="{14356BCD-AD09-4714-894F-48A18FA9A38E}"/>
              </a:ext>
            </a:extLst>
          </p:cNvPr>
          <p:cNvSpPr txBox="1"/>
          <p:nvPr/>
        </p:nvSpPr>
        <p:spPr>
          <a:xfrm>
            <a:off x="1848868" y="302359"/>
            <a:ext cx="2584235" cy="369332"/>
          </a:xfrm>
          <a:prstGeom prst="rect">
            <a:avLst/>
          </a:prstGeom>
          <a:noFill/>
        </p:spPr>
        <p:txBody>
          <a:bodyPr wrap="square" rtlCol="0">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II Thessalonians 2:11-12</a:t>
            </a:r>
          </a:p>
        </p:txBody>
      </p:sp>
      <p:sp>
        <p:nvSpPr>
          <p:cNvPr id="14" name="Rectangle 13">
            <a:extLst>
              <a:ext uri="{FF2B5EF4-FFF2-40B4-BE49-F238E27FC236}">
                <a16:creationId xmlns:a16="http://schemas.microsoft.com/office/drawing/2014/main" id="{D1772068-0453-4923-ABC0-9CE64326D4BF}"/>
              </a:ext>
            </a:extLst>
          </p:cNvPr>
          <p:cNvSpPr/>
          <p:nvPr/>
        </p:nvSpPr>
        <p:spPr>
          <a:xfrm>
            <a:off x="1295399" y="1905001"/>
            <a:ext cx="2019301" cy="247650"/>
          </a:xfrm>
          <a:prstGeom prst="rect">
            <a:avLst/>
          </a:prstGeom>
          <a:noFill/>
          <a:ln w="19050">
            <a:solidFill>
              <a:srgbClr val="C000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902AD1C-8288-46C2-9194-6C153C940D4D}"/>
              </a:ext>
            </a:extLst>
          </p:cNvPr>
          <p:cNvSpPr txBox="1"/>
          <p:nvPr/>
        </p:nvSpPr>
        <p:spPr>
          <a:xfrm>
            <a:off x="7982968" y="272444"/>
            <a:ext cx="2868204" cy="461665"/>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…have not believed the truth </a:t>
            </a:r>
          </a:p>
          <a:p>
            <a:pPr algn="ctr"/>
            <a:r>
              <a:rPr lang="en-US" sz="1200" dirty="0">
                <a:latin typeface="Times New Roman" panose="02020603050405020304" pitchFamily="18" charset="0"/>
                <a:cs typeface="Times New Roman" panose="02020603050405020304" pitchFamily="18" charset="0"/>
              </a:rPr>
              <a:t>because it had been changed into a lie …</a:t>
            </a:r>
          </a:p>
        </p:txBody>
      </p:sp>
      <p:sp>
        <p:nvSpPr>
          <p:cNvPr id="10" name="TextBox 9">
            <a:extLst>
              <a:ext uri="{FF2B5EF4-FFF2-40B4-BE49-F238E27FC236}">
                <a16:creationId xmlns:a16="http://schemas.microsoft.com/office/drawing/2014/main" id="{9B740F21-7FA1-4F8D-8F49-50FE5A08FEF2}"/>
              </a:ext>
            </a:extLst>
          </p:cNvPr>
          <p:cNvSpPr txBox="1"/>
          <p:nvPr/>
        </p:nvSpPr>
        <p:spPr>
          <a:xfrm>
            <a:off x="8566202" y="35512"/>
            <a:ext cx="1879176" cy="338554"/>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So, because they…</a:t>
            </a:r>
            <a:endParaRPr lang="en-US" sz="1600" b="1" dirty="0"/>
          </a:p>
        </p:txBody>
      </p:sp>
      <p:sp>
        <p:nvSpPr>
          <p:cNvPr id="20" name="TextBox 19">
            <a:extLst>
              <a:ext uri="{FF2B5EF4-FFF2-40B4-BE49-F238E27FC236}">
                <a16:creationId xmlns:a16="http://schemas.microsoft.com/office/drawing/2014/main" id="{013240E9-C85D-499C-AF54-6C048F0B0C9A}"/>
              </a:ext>
            </a:extLst>
          </p:cNvPr>
          <p:cNvSpPr txBox="1"/>
          <p:nvPr/>
        </p:nvSpPr>
        <p:spPr>
          <a:xfrm>
            <a:off x="6134100" y="669133"/>
            <a:ext cx="5989741"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…chose a lifestyle of unrighteousness for their own pleasure, safety and comfort, some even choosing a comfortable religion that kept them in an unrighteous status in God’s eyes.</a:t>
            </a:r>
          </a:p>
        </p:txBody>
      </p:sp>
      <p:sp>
        <p:nvSpPr>
          <p:cNvPr id="22" name="TextBox 21">
            <a:extLst>
              <a:ext uri="{FF2B5EF4-FFF2-40B4-BE49-F238E27FC236}">
                <a16:creationId xmlns:a16="http://schemas.microsoft.com/office/drawing/2014/main" id="{201D2147-9B92-461B-A009-F7783C03B265}"/>
              </a:ext>
            </a:extLst>
          </p:cNvPr>
          <p:cNvSpPr txBox="1"/>
          <p:nvPr/>
        </p:nvSpPr>
        <p:spPr>
          <a:xfrm>
            <a:off x="6134100" y="1064123"/>
            <a:ext cx="5989741"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…no longer have the command to follow Paul as the only apostle because the dispensation of the grace of God is done.  They go back to James, John, Peter, Jude, and Paul to the Jews in Hebrews confessing that Jesus is the son of God – they will be ‘dying to say it.’</a:t>
            </a:r>
          </a:p>
        </p:txBody>
      </p:sp>
      <p:sp>
        <p:nvSpPr>
          <p:cNvPr id="24" name="TextBox 23">
            <a:extLst>
              <a:ext uri="{FF2B5EF4-FFF2-40B4-BE49-F238E27FC236}">
                <a16:creationId xmlns:a16="http://schemas.microsoft.com/office/drawing/2014/main" id="{94A1756F-0881-4BFF-A421-30D67A675CBB}"/>
              </a:ext>
            </a:extLst>
          </p:cNvPr>
          <p:cNvSpPr txBox="1"/>
          <p:nvPr/>
        </p:nvSpPr>
        <p:spPr>
          <a:xfrm>
            <a:off x="6134100" y="1645299"/>
            <a:ext cx="5876925"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…rejected the goodness of God and God so has returned to His SEVERITY!</a:t>
            </a:r>
            <a:endParaRPr lang="en-US" sz="1200" dirty="0"/>
          </a:p>
        </p:txBody>
      </p:sp>
      <p:sp>
        <p:nvSpPr>
          <p:cNvPr id="26" name="TextBox 25">
            <a:extLst>
              <a:ext uri="{FF2B5EF4-FFF2-40B4-BE49-F238E27FC236}">
                <a16:creationId xmlns:a16="http://schemas.microsoft.com/office/drawing/2014/main" id="{FA59E163-FFBA-4D21-ACC4-FA9D18FF7651}"/>
              </a:ext>
            </a:extLst>
          </p:cNvPr>
          <p:cNvSpPr txBox="1"/>
          <p:nvPr/>
        </p:nvSpPr>
        <p:spPr>
          <a:xfrm>
            <a:off x="6135584" y="2067344"/>
            <a:ext cx="5989741"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…rejected Paul’s gospel, they now must follow the ‘everlasting gospel. …all the people must follow the law again - </a:t>
            </a:r>
            <a:r>
              <a:rPr lang="en-US" sz="1200" b="1" i="1" dirty="0">
                <a:solidFill>
                  <a:srgbClr val="CC6600"/>
                </a:solidFill>
                <a:latin typeface="Times New Roman" panose="02020603050405020304" pitchFamily="18" charset="0"/>
                <a:cs typeface="Times New Roman" panose="02020603050405020304" pitchFamily="18" charset="0"/>
              </a:rPr>
              <a:t>Here is the patience of the saints: here are they that keep the commandments of God, and the faith of Jesus. </a:t>
            </a:r>
            <a:r>
              <a:rPr lang="en-US" sz="1200" dirty="0">
                <a:latin typeface="Times New Roman" panose="02020603050405020304" pitchFamily="18" charset="0"/>
                <a:cs typeface="Times New Roman" panose="02020603050405020304" pitchFamily="18" charset="0"/>
              </a:rPr>
              <a:t>Being ‘saved at the end’ will be all based on their faith PLUS their works – IF - they endure until the end!</a:t>
            </a:r>
            <a:endParaRPr lang="en-US" sz="1200" b="1" i="1" dirty="0">
              <a:solidFill>
                <a:srgbClr val="CC6600"/>
              </a:solidFill>
            </a:endParaRPr>
          </a:p>
        </p:txBody>
      </p:sp>
      <p:sp>
        <p:nvSpPr>
          <p:cNvPr id="28" name="TextBox 27">
            <a:extLst>
              <a:ext uri="{FF2B5EF4-FFF2-40B4-BE49-F238E27FC236}">
                <a16:creationId xmlns:a16="http://schemas.microsoft.com/office/drawing/2014/main" id="{A9624786-60E6-4B41-BE5C-33FF11912BDB}"/>
              </a:ext>
            </a:extLst>
          </p:cNvPr>
          <p:cNvSpPr txBox="1"/>
          <p:nvPr/>
        </p:nvSpPr>
        <p:spPr>
          <a:xfrm>
            <a:off x="6135584" y="2828749"/>
            <a:ext cx="5988257"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rejected Paul’s teachings of the goodness of God, now the people dare NOT take the mark because if they do, they will no longer be able to be ‘saved’ - </a:t>
            </a:r>
            <a:r>
              <a:rPr lang="en-US" sz="1200" b="1" i="1" dirty="0">
                <a:solidFill>
                  <a:srgbClr val="CC6600"/>
                </a:solidFill>
                <a:latin typeface="Times New Roman" panose="02020603050405020304" pitchFamily="18" charset="0"/>
                <a:cs typeface="Times New Roman" panose="02020603050405020304" pitchFamily="18" charset="0"/>
              </a:rPr>
              <a:t>For it is impossible for those who were once enlightened, and have tasted of the heavenly gift, and were made partakers of the Holy Ghost, And have tasted the good word of God, and the powers of the world to come, If they shall fall away, to renew them again unto repentance; seeing they crucify to themselves the Son of God afresh, and put him to an open shame.</a:t>
            </a:r>
            <a:endParaRPr lang="en-US" sz="1200" b="1" i="1" dirty="0">
              <a:solidFill>
                <a:srgbClr val="CC6600"/>
              </a:solidFill>
            </a:endParaRPr>
          </a:p>
        </p:txBody>
      </p:sp>
      <p:sp>
        <p:nvSpPr>
          <p:cNvPr id="30" name="TextBox 29">
            <a:extLst>
              <a:ext uri="{FF2B5EF4-FFF2-40B4-BE49-F238E27FC236}">
                <a16:creationId xmlns:a16="http://schemas.microsoft.com/office/drawing/2014/main" id="{DA21601D-1B1D-4450-B65F-CFD416826A0F}"/>
              </a:ext>
            </a:extLst>
          </p:cNvPr>
          <p:cNvSpPr txBox="1"/>
          <p:nvPr/>
        </p:nvSpPr>
        <p:spPr>
          <a:xfrm>
            <a:off x="6135584" y="3969072"/>
            <a:ext cx="5988257" cy="461665"/>
          </a:xfrm>
          <a:prstGeom prst="rect">
            <a:avLst/>
          </a:prstGeom>
          <a:noFill/>
        </p:spPr>
        <p:txBody>
          <a:bodyPr wrap="square" rtlCol="0" anchor="ctr">
            <a:spAutoFit/>
          </a:bodyPr>
          <a:lstStyle/>
          <a:p>
            <a:pPr algn="just"/>
            <a:r>
              <a:rPr lang="en-US" sz="1200" dirty="0">
                <a:latin typeface="Times New Roman" panose="02020603050405020304" pitchFamily="18" charset="0"/>
                <a:cs typeface="Times New Roman" panose="02020603050405020304" pitchFamily="18" charset="0"/>
              </a:rPr>
              <a:t>…will now have to count on the simple truth that they had better make sure ALL their sins are forgiven in their confession sessions – because it will only take one to ruin it all for them.</a:t>
            </a:r>
            <a:endParaRPr lang="en-US" sz="1200" dirty="0"/>
          </a:p>
        </p:txBody>
      </p:sp>
      <p:sp>
        <p:nvSpPr>
          <p:cNvPr id="32" name="TextBox 31">
            <a:extLst>
              <a:ext uri="{FF2B5EF4-FFF2-40B4-BE49-F238E27FC236}">
                <a16:creationId xmlns:a16="http://schemas.microsoft.com/office/drawing/2014/main" id="{DB649F30-1279-467B-B525-6226A30C7942}"/>
              </a:ext>
            </a:extLst>
          </p:cNvPr>
          <p:cNvSpPr txBox="1"/>
          <p:nvPr/>
        </p:nvSpPr>
        <p:spPr>
          <a:xfrm>
            <a:off x="6134100" y="4383112"/>
            <a:ext cx="5988257"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…will not receive God’s grace until the Tribulation is done when Christ returns and if they endured unto the end by living that sinless life always praying for God’s grace and forgiveness</a:t>
            </a:r>
            <a:endParaRPr lang="en-US" sz="1200" dirty="0"/>
          </a:p>
        </p:txBody>
      </p:sp>
      <p:sp>
        <p:nvSpPr>
          <p:cNvPr id="35" name="TextBox 34">
            <a:extLst>
              <a:ext uri="{FF2B5EF4-FFF2-40B4-BE49-F238E27FC236}">
                <a16:creationId xmlns:a16="http://schemas.microsoft.com/office/drawing/2014/main" id="{C37C6EB0-C176-44DB-90F7-34DB3E428CC4}"/>
              </a:ext>
            </a:extLst>
          </p:cNvPr>
          <p:cNvSpPr txBox="1"/>
          <p:nvPr/>
        </p:nvSpPr>
        <p:spPr>
          <a:xfrm>
            <a:off x="6139604" y="1857376"/>
            <a:ext cx="5984237"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…are God’s chosen people, God has gone back to them as the main subject of the Tribulation. </a:t>
            </a:r>
            <a:endParaRPr lang="en-US" sz="1200" dirty="0"/>
          </a:p>
        </p:txBody>
      </p:sp>
      <p:sp>
        <p:nvSpPr>
          <p:cNvPr id="40" name="TextBox 39">
            <a:extLst>
              <a:ext uri="{FF2B5EF4-FFF2-40B4-BE49-F238E27FC236}">
                <a16:creationId xmlns:a16="http://schemas.microsoft.com/office/drawing/2014/main" id="{F58914B5-B816-48BE-AAD5-761D1D68735C}"/>
              </a:ext>
            </a:extLst>
          </p:cNvPr>
          <p:cNvSpPr txBox="1"/>
          <p:nvPr/>
        </p:nvSpPr>
        <p:spPr>
          <a:xfrm>
            <a:off x="49108" y="4971548"/>
            <a:ext cx="12123841" cy="1815882"/>
          </a:xfrm>
          <a:prstGeom prst="rect">
            <a:avLst/>
          </a:prstGeom>
          <a:noFill/>
        </p:spPr>
        <p:txBody>
          <a:bodyPr wrap="square" rtlCol="0" anchor="ctr">
            <a:spAutoFit/>
          </a:bodyPr>
          <a:lstStyle/>
          <a:p>
            <a:pPr marL="114300" indent="-114300" algn="just">
              <a:buSzPct val="100000"/>
              <a:buFont typeface="Arial" panose="020B0604020202020204" pitchFamily="34" charset="0"/>
              <a:buChar char="•"/>
            </a:pPr>
            <a:r>
              <a:rPr lang="en-US" sz="1400" b="1" i="1" dirty="0">
                <a:solidFill>
                  <a:srgbClr val="CC6600"/>
                </a:solidFill>
                <a:latin typeface="Times New Roman" panose="02020603050405020304" pitchFamily="18" charset="0"/>
                <a:cs typeface="Times New Roman" panose="02020603050405020304" pitchFamily="18" charset="0"/>
              </a:rPr>
              <a:t>And I saw an angel standing in the sun; and he cried with a loud voice, saying to all the fowls that fly in the midst of heaven, Come and gather yourselves together unto the supper of the great God; </a:t>
            </a:r>
          </a:p>
          <a:p>
            <a:pPr marL="114300" indent="-114300" algn="just">
              <a:buSzPct val="100000"/>
              <a:buFont typeface="Arial" panose="020B0604020202020204" pitchFamily="34" charset="0"/>
              <a:buChar char="•"/>
            </a:pPr>
            <a:r>
              <a:rPr lang="en-US" sz="1400" b="1" i="1" dirty="0">
                <a:solidFill>
                  <a:srgbClr val="CC6600"/>
                </a:solidFill>
                <a:latin typeface="Times New Roman" panose="02020603050405020304" pitchFamily="18" charset="0"/>
                <a:cs typeface="Times New Roman" panose="02020603050405020304" pitchFamily="18" charset="0"/>
              </a:rPr>
              <a:t>That ye may eat the flesh of kings, and the flesh of captains, and the flesh of mighty men, and the flesh of horses, and of them that sit on them, and the flesh of all men, both free and bond, both small and great. </a:t>
            </a:r>
          </a:p>
          <a:p>
            <a:pPr marL="114300" indent="-114300" algn="just">
              <a:buSzPct val="100000"/>
              <a:buFont typeface="Arial" panose="020B0604020202020204" pitchFamily="34" charset="0"/>
              <a:buChar char="•"/>
            </a:pPr>
            <a:r>
              <a:rPr lang="en-US" sz="1400" b="1" i="1" dirty="0">
                <a:solidFill>
                  <a:srgbClr val="CC6600"/>
                </a:solidFill>
                <a:latin typeface="Times New Roman" panose="02020603050405020304" pitchFamily="18" charset="0"/>
                <a:cs typeface="Times New Roman" panose="02020603050405020304" pitchFamily="18" charset="0"/>
              </a:rPr>
              <a:t>And I saw the beast, and the kings of the earth, and their armies, gathered together to make war against him that sat on the horse, and against his army. </a:t>
            </a:r>
          </a:p>
          <a:p>
            <a:pPr marL="114300" indent="-114300" algn="just">
              <a:buSzPct val="100000"/>
              <a:buFont typeface="Arial" panose="020B0604020202020204" pitchFamily="34" charset="0"/>
              <a:buChar char="•"/>
            </a:pPr>
            <a:r>
              <a:rPr lang="en-US" sz="1400" b="1" i="1" dirty="0">
                <a:solidFill>
                  <a:srgbClr val="CC6600"/>
                </a:solidFill>
                <a:latin typeface="Times New Roman" panose="02020603050405020304" pitchFamily="18" charset="0"/>
                <a:cs typeface="Times New Roman" panose="02020603050405020304" pitchFamily="18" charset="0"/>
              </a:rPr>
              <a:t>And the beast was taken, and with him the false prophet that wrought miracles before him, with which he deceived them that had received the mark of the beast, and them that worshipped his image. These both were cast alive into a lake of fire burning with brimstone. </a:t>
            </a:r>
          </a:p>
          <a:p>
            <a:pPr marL="114300" indent="-114300" algn="just">
              <a:buSzPct val="100000"/>
              <a:buFont typeface="Arial" panose="020B0604020202020204" pitchFamily="34" charset="0"/>
              <a:buChar char="•"/>
            </a:pPr>
            <a:r>
              <a:rPr lang="en-US" sz="1400" b="1" i="1" dirty="0">
                <a:solidFill>
                  <a:srgbClr val="CC6600"/>
                </a:solidFill>
                <a:latin typeface="Times New Roman" panose="02020603050405020304" pitchFamily="18" charset="0"/>
                <a:cs typeface="Times New Roman" panose="02020603050405020304" pitchFamily="18" charset="0"/>
              </a:rPr>
              <a:t>And the remnant were slain with the sword of him that sat upon the horse, which sword proceeded out of his mouth: and all the fowls were filled with their flesh.</a:t>
            </a:r>
          </a:p>
        </p:txBody>
      </p:sp>
      <p:cxnSp>
        <p:nvCxnSpPr>
          <p:cNvPr id="42" name="Straight Arrow Connector 41">
            <a:extLst>
              <a:ext uri="{FF2B5EF4-FFF2-40B4-BE49-F238E27FC236}">
                <a16:creationId xmlns:a16="http://schemas.microsoft.com/office/drawing/2014/main" id="{B39AA561-DD8D-451A-BB77-23382899B55E}"/>
              </a:ext>
            </a:extLst>
          </p:cNvPr>
          <p:cNvCxnSpPr>
            <a:cxnSpLocks/>
          </p:cNvCxnSpPr>
          <p:nvPr/>
        </p:nvCxnSpPr>
        <p:spPr>
          <a:xfrm flipH="1">
            <a:off x="5924551" y="4891992"/>
            <a:ext cx="6086474" cy="0"/>
          </a:xfrm>
          <a:prstGeom prst="straightConnector1">
            <a:avLst/>
          </a:prstGeom>
          <a:ln w="38100">
            <a:solidFill>
              <a:srgbClr val="C00000"/>
            </a:solidFill>
            <a:tailEnd type="triangle"/>
          </a:ln>
          <a:effectLst>
            <a:glow rad="1397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3D7156-0DEF-47EF-A4FC-AADC07065BA6}"/>
              </a:ext>
            </a:extLst>
          </p:cNvPr>
          <p:cNvSpPr txBox="1"/>
          <p:nvPr/>
        </p:nvSpPr>
        <p:spPr>
          <a:xfrm>
            <a:off x="238125" y="4266125"/>
            <a:ext cx="5667376" cy="646331"/>
          </a:xfrm>
          <a:prstGeom prst="rect">
            <a:avLst/>
          </a:prstGeom>
          <a:noFill/>
          <a:ln w="38100">
            <a:solidFill>
              <a:srgbClr val="C00000"/>
            </a:solidFill>
          </a:ln>
          <a:effectLst>
            <a:glow rad="88900">
              <a:srgbClr val="FFFF00">
                <a:alpha val="40000"/>
              </a:srgbClr>
            </a:glow>
            <a:softEdge rad="0"/>
          </a:effectLst>
        </p:spPr>
        <p:txBody>
          <a:bodyPr wrap="square" rtlCol="0">
            <a:spAutoFit/>
          </a:bodyPr>
          <a:lstStyle/>
          <a:p>
            <a:r>
              <a:rPr lang="en-US" dirty="0"/>
              <a:t>They will be attending the </a:t>
            </a:r>
            <a:r>
              <a:rPr lang="en-US" b="1" dirty="0"/>
              <a:t>Supper of the Great God </a:t>
            </a:r>
            <a:r>
              <a:rPr lang="en-US" dirty="0"/>
              <a:t>with all their great leaders and their ‘rich and famous’ stars, etc.</a:t>
            </a:r>
          </a:p>
        </p:txBody>
      </p:sp>
      <p:sp>
        <p:nvSpPr>
          <p:cNvPr id="49" name="TextBox 48">
            <a:extLst>
              <a:ext uri="{FF2B5EF4-FFF2-40B4-BE49-F238E27FC236}">
                <a16:creationId xmlns:a16="http://schemas.microsoft.com/office/drawing/2014/main" id="{63C4388B-0BB1-4D11-8754-C55D0300192D}"/>
              </a:ext>
            </a:extLst>
          </p:cNvPr>
          <p:cNvSpPr txBox="1"/>
          <p:nvPr/>
        </p:nvSpPr>
        <p:spPr>
          <a:xfrm>
            <a:off x="68159" y="2517010"/>
            <a:ext cx="6065941" cy="1600438"/>
          </a:xfrm>
          <a:prstGeom prst="rect">
            <a:avLst/>
          </a:prstGeom>
          <a:noFill/>
        </p:spPr>
        <p:txBody>
          <a:bodyPr wrap="square" rtlCol="0">
            <a:spAutoFit/>
          </a:bodyPr>
          <a:lstStyle/>
          <a:p>
            <a:pPr algn="just"/>
            <a:r>
              <a:rPr lang="en-US" sz="1400" b="1" dirty="0">
                <a:latin typeface="Times New Roman" panose="02020603050405020304" pitchFamily="18" charset="0"/>
                <a:cs typeface="Times New Roman" panose="02020603050405020304" pitchFamily="18" charset="0"/>
              </a:rPr>
              <a:t>Bonus verse: </a:t>
            </a:r>
            <a:r>
              <a:rPr lang="en-US" sz="1400" b="1" i="1" dirty="0">
                <a:solidFill>
                  <a:srgbClr val="CC6600"/>
                </a:solidFill>
                <a:latin typeface="Times New Roman" panose="02020603050405020304" pitchFamily="18" charset="0"/>
                <a:cs typeface="Times New Roman" panose="02020603050405020304" pitchFamily="18" charset="0"/>
              </a:rPr>
              <a:t>And to you who are troubled rest with us, when the Lord Jesus shall be revealed from heaven with his mighty angels, In flaming fire taking vengeance on them that know not God, and that obey not the gospel of our Lord Jesus Christ: Who shall be punished with everlasting destruction from the presence of the Lord, and from the glory of his power; When he shall come to be glorified in his saints, and to be admired in all them that believe (because our testimony among you was believed) in that day. </a:t>
            </a:r>
            <a:r>
              <a:rPr lang="en-US" sz="1400" b="1" dirty="0">
                <a:solidFill>
                  <a:srgbClr val="FF0000"/>
                </a:solidFill>
                <a:latin typeface="Times New Roman" panose="02020603050405020304" pitchFamily="18" charset="0"/>
                <a:cs typeface="Times New Roman" panose="02020603050405020304" pitchFamily="18" charset="0"/>
              </a:rPr>
              <a:t>II Thessalonians 1:7-10</a:t>
            </a:r>
          </a:p>
        </p:txBody>
      </p:sp>
      <p:cxnSp>
        <p:nvCxnSpPr>
          <p:cNvPr id="4" name="Straight Arrow Connector 3">
            <a:extLst>
              <a:ext uri="{FF2B5EF4-FFF2-40B4-BE49-F238E27FC236}">
                <a16:creationId xmlns:a16="http://schemas.microsoft.com/office/drawing/2014/main" id="{6FB72EF5-E750-49F8-8691-9E26EE9FE783}"/>
              </a:ext>
            </a:extLst>
          </p:cNvPr>
          <p:cNvCxnSpPr>
            <a:stCxn id="14" idx="2"/>
          </p:cNvCxnSpPr>
          <p:nvPr/>
        </p:nvCxnSpPr>
        <p:spPr>
          <a:xfrm flipH="1">
            <a:off x="2252312" y="2152651"/>
            <a:ext cx="52738" cy="2113474"/>
          </a:xfrm>
          <a:prstGeom prst="straightConnector1">
            <a:avLst/>
          </a:prstGeom>
          <a:ln w="38100">
            <a:solidFill>
              <a:srgbClr val="C00000"/>
            </a:solidFill>
            <a:tailEnd type="triangle"/>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241003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up)">
                                      <p:cBhvr>
                                        <p:cTn id="17" dur="10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up)">
                                      <p:cBhvr>
                                        <p:cTn id="22" dur="1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up)">
                                      <p:cBhvr>
                                        <p:cTn id="27" dur="1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up)">
                                      <p:cBhvr>
                                        <p:cTn id="32" dur="10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up)">
                                      <p:cBhvr>
                                        <p:cTn id="37" dur="1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up)">
                                      <p:cBhvr>
                                        <p:cTn id="42" dur="10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up)">
                                      <p:cBhvr>
                                        <p:cTn id="47" dur="10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up)">
                                      <p:cBhvr>
                                        <p:cTn id="52" dur="10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up)">
                                      <p:cBhvr>
                                        <p:cTn id="57" dur="1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wipe(up)">
                                      <p:cBhvr>
                                        <p:cTn id="62" dur="1000"/>
                                        <p:tgtEl>
                                          <p:spTgt spid="4"/>
                                        </p:tgtEl>
                                      </p:cBhvr>
                                    </p:animEffect>
                                  </p:childTnLst>
                                </p:cTn>
                              </p:par>
                              <p:par>
                                <p:cTn id="63" presetID="22" presetClass="entr" presetSubtype="2" fill="hold" nodeType="with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right)">
                                      <p:cBhvr>
                                        <p:cTn id="65" dur="1000"/>
                                        <p:tgtEl>
                                          <p:spTgt spid="42"/>
                                        </p:tgtEl>
                                      </p:cBhvr>
                                    </p:animEffect>
                                  </p:childTnLst>
                                </p:cTn>
                              </p:par>
                            </p:childTnLst>
                          </p:cTn>
                        </p:par>
                        <p:par>
                          <p:cTn id="66" fill="hold">
                            <p:stCondLst>
                              <p:cond delay="1000"/>
                            </p:stCondLst>
                            <p:childTnLst>
                              <p:par>
                                <p:cTn id="67" presetID="10" presetClass="entr" presetSubtype="0" fill="hold" grpId="0" nodeType="after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1000"/>
                                        <p:tgtEl>
                                          <p:spTgt spid="4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grpId="0" nodeType="click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wipe(up)">
                                      <p:cBhvr>
                                        <p:cTn id="74" dur="2000"/>
                                        <p:tgtEl>
                                          <p:spTgt spid="40"/>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fade">
                                      <p:cBhvr>
                                        <p:cTn id="79" dur="1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p:bldP spid="10" grpId="0"/>
      <p:bldP spid="20" grpId="0"/>
      <p:bldP spid="22" grpId="0"/>
      <p:bldP spid="24" grpId="0"/>
      <p:bldP spid="26" grpId="0"/>
      <p:bldP spid="28" grpId="0"/>
      <p:bldP spid="30" grpId="0"/>
      <p:bldP spid="32" grpId="0"/>
      <p:bldP spid="35" grpId="0"/>
      <p:bldP spid="40" grpId="0"/>
      <p:bldP spid="43" grpId="0" animBg="1"/>
      <p:bldP spid="49"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47A83EF7-EF9B-4481-9DCD-2D377A7722A3}"/>
              </a:ext>
            </a:extLst>
          </p:cNvPr>
          <p:cNvSpPr/>
          <p:nvPr/>
        </p:nvSpPr>
        <p:spPr>
          <a:xfrm>
            <a:off x="1269336" y="1696639"/>
            <a:ext cx="9735624" cy="438412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340E42AF-3246-4358-BE1C-BE27A9AE0A6A}"/>
              </a:ext>
            </a:extLst>
          </p:cNvPr>
          <p:cNvSpPr/>
          <p:nvPr/>
        </p:nvSpPr>
        <p:spPr>
          <a:xfrm>
            <a:off x="1443072" y="1840293"/>
            <a:ext cx="9386596" cy="4085765"/>
          </a:xfrm>
          <a:prstGeom prst="roundRect">
            <a:avLst/>
          </a:prstGeom>
          <a:solidFill>
            <a:schemeClr val="bg1"/>
          </a:solidFill>
          <a:ln w="57150" cmpd="thickThin">
            <a:solidFill>
              <a:srgbClr val="CC6600"/>
            </a:solidFill>
            <a:bevel/>
          </a:ln>
          <a:effectLst>
            <a:glow rad="139700">
              <a:schemeClr val="accent2">
                <a:satMod val="175000"/>
                <a:alpha val="40000"/>
              </a:schemeClr>
            </a:glo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9AFCB29-1B1A-452D-BE87-1867D170EBE0}"/>
              </a:ext>
            </a:extLst>
          </p:cNvPr>
          <p:cNvSpPr txBox="1"/>
          <p:nvPr/>
        </p:nvSpPr>
        <p:spPr>
          <a:xfrm>
            <a:off x="618626" y="727787"/>
            <a:ext cx="11049118" cy="584775"/>
          </a:xfrm>
          <a:prstGeom prst="rect">
            <a:avLst/>
          </a:prstGeom>
          <a:noFill/>
        </p:spPr>
        <p:txBody>
          <a:bodyPr wrap="square" rtlCol="0">
            <a:spAutoFit/>
          </a:bodyPr>
          <a:lstStyle/>
          <a:p>
            <a:pPr algn="just"/>
            <a:r>
              <a:rPr lang="en-US" sz="1600" b="1" i="1" dirty="0">
                <a:solidFill>
                  <a:schemeClr val="bg1"/>
                </a:solidFill>
                <a:latin typeface="Times New Roman" panose="02020603050405020304" pitchFamily="18" charset="0"/>
                <a:cs typeface="Times New Roman" panose="02020603050405020304" pitchFamily="18" charset="0"/>
              </a:rPr>
              <a:t>While we have already mentioned the following verses within this presentation, I must follow this entire presentation in the same manner that Paul followed up his teachings on the coming time of tribulation, as we have studied in </a:t>
            </a:r>
            <a:r>
              <a:rPr lang="en-US" sz="1600" b="1" dirty="0">
                <a:solidFill>
                  <a:srgbClr val="FF0000"/>
                </a:solidFill>
                <a:latin typeface="Times New Roman" panose="02020603050405020304" pitchFamily="18" charset="0"/>
                <a:cs typeface="Times New Roman" panose="02020603050405020304" pitchFamily="18" charset="0"/>
              </a:rPr>
              <a:t>II Thessalonians 2:1-120</a:t>
            </a:r>
          </a:p>
        </p:txBody>
      </p:sp>
      <p:sp>
        <p:nvSpPr>
          <p:cNvPr id="5" name="TextBox 4">
            <a:extLst>
              <a:ext uri="{FF2B5EF4-FFF2-40B4-BE49-F238E27FC236}">
                <a16:creationId xmlns:a16="http://schemas.microsoft.com/office/drawing/2014/main" id="{6EDAAF1D-E52F-4AAF-A86C-E20694E0583D}"/>
              </a:ext>
            </a:extLst>
          </p:cNvPr>
          <p:cNvSpPr txBox="1"/>
          <p:nvPr/>
        </p:nvSpPr>
        <p:spPr>
          <a:xfrm>
            <a:off x="1939214" y="2028375"/>
            <a:ext cx="8388220" cy="923330"/>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But we are bound to give thanks alway to God for you, brethren beloved of the Lord, </a:t>
            </a:r>
          </a:p>
          <a:p>
            <a:pPr algn="ctr"/>
            <a:r>
              <a:rPr lang="en-US" b="1" i="1" dirty="0">
                <a:solidFill>
                  <a:srgbClr val="CC6600"/>
                </a:solidFill>
                <a:latin typeface="Times New Roman" panose="02020603050405020304" pitchFamily="18" charset="0"/>
                <a:cs typeface="Times New Roman" panose="02020603050405020304" pitchFamily="18" charset="0"/>
              </a:rPr>
              <a:t>because God hath from the beginning chosen you to salvation </a:t>
            </a:r>
          </a:p>
          <a:p>
            <a:pPr algn="ctr"/>
            <a:r>
              <a:rPr lang="en-US" b="1" i="1" dirty="0">
                <a:solidFill>
                  <a:srgbClr val="CC6600"/>
                </a:solidFill>
                <a:latin typeface="Times New Roman" panose="02020603050405020304" pitchFamily="18" charset="0"/>
                <a:cs typeface="Times New Roman" panose="02020603050405020304" pitchFamily="18" charset="0"/>
              </a:rPr>
              <a:t>through sanctification of the Spirit and belief of the truth: </a:t>
            </a:r>
          </a:p>
        </p:txBody>
      </p:sp>
      <p:sp>
        <p:nvSpPr>
          <p:cNvPr id="6" name="TextBox 5">
            <a:extLst>
              <a:ext uri="{FF2B5EF4-FFF2-40B4-BE49-F238E27FC236}">
                <a16:creationId xmlns:a16="http://schemas.microsoft.com/office/drawing/2014/main" id="{06A26E8E-0F53-4208-8B98-B31A0529DEB9}"/>
              </a:ext>
            </a:extLst>
          </p:cNvPr>
          <p:cNvSpPr txBox="1"/>
          <p:nvPr/>
        </p:nvSpPr>
        <p:spPr>
          <a:xfrm>
            <a:off x="2593908" y="2923713"/>
            <a:ext cx="7081935" cy="646331"/>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Whereunto he called you by our gospel, </a:t>
            </a:r>
          </a:p>
          <a:p>
            <a:pPr algn="ctr"/>
            <a:r>
              <a:rPr lang="en-US" b="1" i="1" dirty="0">
                <a:solidFill>
                  <a:srgbClr val="CC6600"/>
                </a:solidFill>
                <a:latin typeface="Times New Roman" panose="02020603050405020304" pitchFamily="18" charset="0"/>
                <a:cs typeface="Times New Roman" panose="02020603050405020304" pitchFamily="18" charset="0"/>
              </a:rPr>
              <a:t>to the obtaining of the glory of our Lord Jesus Christ. </a:t>
            </a:r>
          </a:p>
        </p:txBody>
      </p:sp>
      <p:sp>
        <p:nvSpPr>
          <p:cNvPr id="7" name="TextBox 6">
            <a:extLst>
              <a:ext uri="{FF2B5EF4-FFF2-40B4-BE49-F238E27FC236}">
                <a16:creationId xmlns:a16="http://schemas.microsoft.com/office/drawing/2014/main" id="{CCCD3887-2C47-4C5F-9B1A-FB6F15CAA253}"/>
              </a:ext>
            </a:extLst>
          </p:cNvPr>
          <p:cNvSpPr txBox="1"/>
          <p:nvPr/>
        </p:nvSpPr>
        <p:spPr>
          <a:xfrm>
            <a:off x="2115613" y="3536882"/>
            <a:ext cx="8042988" cy="646331"/>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Therefore, brethren, stand fast, and hold the traditions which ye have been taught,</a:t>
            </a:r>
          </a:p>
          <a:p>
            <a:pPr algn="ctr"/>
            <a:r>
              <a:rPr lang="en-US" b="1" i="1" dirty="0">
                <a:solidFill>
                  <a:srgbClr val="CC6600"/>
                </a:solidFill>
                <a:latin typeface="Times New Roman" panose="02020603050405020304" pitchFamily="18" charset="0"/>
                <a:cs typeface="Times New Roman" panose="02020603050405020304" pitchFamily="18" charset="0"/>
              </a:rPr>
              <a:t>whether by word, or our epistle. </a:t>
            </a:r>
          </a:p>
        </p:txBody>
      </p:sp>
      <p:sp>
        <p:nvSpPr>
          <p:cNvPr id="8" name="TextBox 7">
            <a:extLst>
              <a:ext uri="{FF2B5EF4-FFF2-40B4-BE49-F238E27FC236}">
                <a16:creationId xmlns:a16="http://schemas.microsoft.com/office/drawing/2014/main" id="{E7D8E9D9-7225-4B8B-AF6E-F54B48D08615}"/>
              </a:ext>
            </a:extLst>
          </p:cNvPr>
          <p:cNvSpPr txBox="1"/>
          <p:nvPr/>
        </p:nvSpPr>
        <p:spPr>
          <a:xfrm>
            <a:off x="2281332" y="4155052"/>
            <a:ext cx="7725747" cy="1200329"/>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Now our Lord Jesus Christ himself, and God, even our Father, </a:t>
            </a:r>
          </a:p>
          <a:p>
            <a:pPr algn="ctr"/>
            <a:r>
              <a:rPr lang="en-US" b="1" i="1" dirty="0">
                <a:solidFill>
                  <a:srgbClr val="CC6600"/>
                </a:solidFill>
                <a:latin typeface="Times New Roman" panose="02020603050405020304" pitchFamily="18" charset="0"/>
                <a:cs typeface="Times New Roman" panose="02020603050405020304" pitchFamily="18" charset="0"/>
              </a:rPr>
              <a:t>which hath loved us, </a:t>
            </a:r>
          </a:p>
          <a:p>
            <a:pPr algn="ctr"/>
            <a:r>
              <a:rPr lang="en-US" b="1" i="1" dirty="0">
                <a:solidFill>
                  <a:srgbClr val="CC6600"/>
                </a:solidFill>
                <a:latin typeface="Times New Roman" panose="02020603050405020304" pitchFamily="18" charset="0"/>
                <a:cs typeface="Times New Roman" panose="02020603050405020304" pitchFamily="18" charset="0"/>
              </a:rPr>
              <a:t>and hath given us everlasting consolation</a:t>
            </a:r>
          </a:p>
          <a:p>
            <a:pPr algn="ctr"/>
            <a:r>
              <a:rPr lang="en-US" b="1" i="1" dirty="0">
                <a:solidFill>
                  <a:srgbClr val="CC6600"/>
                </a:solidFill>
                <a:latin typeface="Times New Roman" panose="02020603050405020304" pitchFamily="18" charset="0"/>
                <a:cs typeface="Times New Roman" panose="02020603050405020304" pitchFamily="18" charset="0"/>
              </a:rPr>
              <a:t>and good hope through grace, </a:t>
            </a:r>
          </a:p>
        </p:txBody>
      </p:sp>
      <p:sp>
        <p:nvSpPr>
          <p:cNvPr id="10" name="TextBox 9">
            <a:extLst>
              <a:ext uri="{FF2B5EF4-FFF2-40B4-BE49-F238E27FC236}">
                <a16:creationId xmlns:a16="http://schemas.microsoft.com/office/drawing/2014/main" id="{EDC289F8-06DA-4049-B23B-50B63DF3A374}"/>
              </a:ext>
            </a:extLst>
          </p:cNvPr>
          <p:cNvSpPr txBox="1"/>
          <p:nvPr/>
        </p:nvSpPr>
        <p:spPr>
          <a:xfrm>
            <a:off x="2794515" y="5319806"/>
            <a:ext cx="6699380" cy="369332"/>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Comfort your hearts, and stablish you in every good word and work. </a:t>
            </a:r>
          </a:p>
        </p:txBody>
      </p:sp>
      <p:sp>
        <p:nvSpPr>
          <p:cNvPr id="11" name="TextBox 10">
            <a:extLst>
              <a:ext uri="{FF2B5EF4-FFF2-40B4-BE49-F238E27FC236}">
                <a16:creationId xmlns:a16="http://schemas.microsoft.com/office/drawing/2014/main" id="{6C511467-9B90-4C25-8294-4A129A74BB74}"/>
              </a:ext>
            </a:extLst>
          </p:cNvPr>
          <p:cNvSpPr txBox="1"/>
          <p:nvPr/>
        </p:nvSpPr>
        <p:spPr>
          <a:xfrm>
            <a:off x="5033862" y="1465360"/>
            <a:ext cx="2220686" cy="276999"/>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II Thessalonians 2:13-17</a:t>
            </a:r>
          </a:p>
        </p:txBody>
      </p:sp>
      <p:sp>
        <p:nvSpPr>
          <p:cNvPr id="13" name="TextBox 12">
            <a:extLst>
              <a:ext uri="{FF2B5EF4-FFF2-40B4-BE49-F238E27FC236}">
                <a16:creationId xmlns:a16="http://schemas.microsoft.com/office/drawing/2014/main" id="{7B91E972-D80C-4455-816B-9F0632B898ED}"/>
              </a:ext>
            </a:extLst>
          </p:cNvPr>
          <p:cNvSpPr txBox="1"/>
          <p:nvPr/>
        </p:nvSpPr>
        <p:spPr>
          <a:xfrm>
            <a:off x="4598631" y="35512"/>
            <a:ext cx="3058291" cy="523220"/>
          </a:xfrm>
          <a:prstGeom prst="rect">
            <a:avLst/>
          </a:prstGeom>
          <a:noFill/>
          <a:ln w="28575">
            <a:solidFill>
              <a:schemeClr val="bg1"/>
            </a:solidFill>
          </a:ln>
        </p:spPr>
        <p:txBody>
          <a:bodyPr wrap="square" rtlCol="0">
            <a:spAutoFit/>
          </a:bodyPr>
          <a:lstStyle/>
          <a:p>
            <a:pPr algn="ctr"/>
            <a:r>
              <a:rPr lang="en-US" sz="1400" b="1" dirty="0">
                <a:solidFill>
                  <a:schemeClr val="bg1"/>
                </a:solidFill>
                <a:latin typeface="Times New Roman" panose="02020603050405020304" pitchFamily="18" charset="0"/>
                <a:cs typeface="Times New Roman" panose="02020603050405020304" pitchFamily="18" charset="0"/>
              </a:rPr>
              <a:t>Conclusion to the </a:t>
            </a:r>
          </a:p>
          <a:p>
            <a:pPr algn="ctr"/>
            <a:r>
              <a:rPr lang="en-US" sz="1400" b="1" dirty="0">
                <a:solidFill>
                  <a:schemeClr val="bg1"/>
                </a:solidFill>
                <a:latin typeface="Times New Roman" panose="02020603050405020304" pitchFamily="18" charset="0"/>
                <a:cs typeface="Times New Roman" panose="02020603050405020304" pitchFamily="18" charset="0"/>
              </a:rPr>
              <a:t>Confusion of the Delusion Conclusion</a:t>
            </a:r>
          </a:p>
        </p:txBody>
      </p:sp>
    </p:spTree>
    <p:extLst>
      <p:ext uri="{BB962C8B-B14F-4D97-AF65-F5344CB8AC3E}">
        <p14:creationId xmlns:p14="http://schemas.microsoft.com/office/powerpoint/2010/main" val="257489247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table&#10;&#10;Description automatically generated">
            <a:extLst>
              <a:ext uri="{FF2B5EF4-FFF2-40B4-BE49-F238E27FC236}">
                <a16:creationId xmlns:a16="http://schemas.microsoft.com/office/drawing/2014/main" id="{35D47371-2D7A-44F9-A9B5-B845DF5C4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33096" cy="6869972"/>
          </a:xfrm>
          <a:prstGeom prst="rect">
            <a:avLst/>
          </a:prstGeom>
        </p:spPr>
      </p:pic>
      <p:sp>
        <p:nvSpPr>
          <p:cNvPr id="6" name="Rectangle: Rounded Corners 5">
            <a:extLst>
              <a:ext uri="{FF2B5EF4-FFF2-40B4-BE49-F238E27FC236}">
                <a16:creationId xmlns:a16="http://schemas.microsoft.com/office/drawing/2014/main" id="{182F622A-9263-4541-944D-54AA314EF2B3}"/>
              </a:ext>
            </a:extLst>
          </p:cNvPr>
          <p:cNvSpPr/>
          <p:nvPr/>
        </p:nvSpPr>
        <p:spPr>
          <a:xfrm>
            <a:off x="838728" y="474825"/>
            <a:ext cx="10597672" cy="5634229"/>
          </a:xfrm>
          <a:prstGeom prst="roundRect">
            <a:avLst/>
          </a:prstGeom>
          <a:solidFill>
            <a:srgbClr val="FFFFFF">
              <a:alpha val="60000"/>
            </a:srgbClr>
          </a:solidFill>
          <a:ln w="57150" cmpd="thickThin">
            <a:solidFill>
              <a:srgbClr val="FFF2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oper Black" panose="0208090404030B020404" pitchFamily="18" charset="0"/>
            </a:endParaRPr>
          </a:p>
        </p:txBody>
      </p:sp>
      <p:sp>
        <p:nvSpPr>
          <p:cNvPr id="4" name="TextBox 3">
            <a:extLst>
              <a:ext uri="{FF2B5EF4-FFF2-40B4-BE49-F238E27FC236}">
                <a16:creationId xmlns:a16="http://schemas.microsoft.com/office/drawing/2014/main" id="{A24AD689-0BBC-4471-A63F-7D42B4503285}"/>
              </a:ext>
            </a:extLst>
          </p:cNvPr>
          <p:cNvSpPr txBox="1"/>
          <p:nvPr/>
        </p:nvSpPr>
        <p:spPr>
          <a:xfrm>
            <a:off x="2248026" y="597189"/>
            <a:ext cx="7776992" cy="461665"/>
          </a:xfrm>
          <a:prstGeom prst="rect">
            <a:avLst/>
          </a:prstGeom>
          <a:noFill/>
          <a:ln w="57150" cmpd="tri">
            <a:noFill/>
          </a:ln>
        </p:spPr>
        <p:txBody>
          <a:bodyPr wrap="square" rtlCol="0" anchor="ctr">
            <a:spAutoFit/>
          </a:bodyPr>
          <a:lstStyle/>
          <a:p>
            <a:pPr algn="ctr"/>
            <a:r>
              <a:rPr lang="en-US" sz="2400" b="1" dirty="0">
                <a:ln>
                  <a:solidFill>
                    <a:srgbClr val="FFC000"/>
                  </a:solidFill>
                </a:ln>
                <a:latin typeface="Cooper Black" panose="0208090404030B020404" pitchFamily="18" charset="0"/>
                <a:cs typeface="Times New Roman" panose="02020603050405020304" pitchFamily="18" charset="0"/>
              </a:rPr>
              <a:t>You Have Just Finished Part III</a:t>
            </a:r>
          </a:p>
        </p:txBody>
      </p:sp>
      <p:sp>
        <p:nvSpPr>
          <p:cNvPr id="7" name="TextBox 6">
            <a:extLst>
              <a:ext uri="{FF2B5EF4-FFF2-40B4-BE49-F238E27FC236}">
                <a16:creationId xmlns:a16="http://schemas.microsoft.com/office/drawing/2014/main" id="{AD1E5D72-91E1-436D-8B4B-0EF75396260E}"/>
              </a:ext>
            </a:extLst>
          </p:cNvPr>
          <p:cNvSpPr txBox="1"/>
          <p:nvPr/>
        </p:nvSpPr>
        <p:spPr>
          <a:xfrm>
            <a:off x="864161" y="1675063"/>
            <a:ext cx="10530675" cy="459228"/>
          </a:xfrm>
          <a:prstGeom prst="rect">
            <a:avLst/>
          </a:prstGeom>
          <a:noFill/>
        </p:spPr>
        <p:txBody>
          <a:bodyPr wrap="square" rtlCol="0" anchor="ctr">
            <a:spAutoFit/>
          </a:bodyPr>
          <a:lstStyle/>
          <a:p>
            <a:pPr algn="ctr">
              <a:lnSpc>
                <a:spcPct val="150000"/>
              </a:lnSpc>
            </a:pPr>
            <a:r>
              <a:rPr lang="en-US" sz="1800" b="1" dirty="0">
                <a:solidFill>
                  <a:schemeClr val="bg1">
                    <a:lumMod val="50000"/>
                  </a:schemeClr>
                </a:solidFill>
                <a:latin typeface="Times New Roman" panose="02020603050405020304" pitchFamily="18" charset="0"/>
                <a:cs typeface="Times New Roman" panose="02020603050405020304" pitchFamily="18" charset="0"/>
              </a:rPr>
              <a:t>Part I – Introduction – “Definitions to Help Understand This Presentation”</a:t>
            </a:r>
          </a:p>
        </p:txBody>
      </p:sp>
      <p:sp>
        <p:nvSpPr>
          <p:cNvPr id="8" name="TextBox 7">
            <a:extLst>
              <a:ext uri="{FF2B5EF4-FFF2-40B4-BE49-F238E27FC236}">
                <a16:creationId xmlns:a16="http://schemas.microsoft.com/office/drawing/2014/main" id="{7FB7A908-3CA6-463A-A313-A9EE8F7ED778}"/>
              </a:ext>
            </a:extLst>
          </p:cNvPr>
          <p:cNvSpPr txBox="1"/>
          <p:nvPr/>
        </p:nvSpPr>
        <p:spPr>
          <a:xfrm>
            <a:off x="997227" y="2227186"/>
            <a:ext cx="10256930" cy="458074"/>
          </a:xfrm>
          <a:prstGeom prst="rect">
            <a:avLst/>
          </a:prstGeom>
          <a:noFill/>
        </p:spPr>
        <p:txBody>
          <a:bodyPr wrap="square" rtlCol="0" anchor="ctr">
            <a:spAutoFit/>
          </a:bodyPr>
          <a:lstStyle/>
          <a:p>
            <a:pPr algn="ctr">
              <a:lnSpc>
                <a:spcPct val="150000"/>
              </a:lnSpc>
            </a:pPr>
            <a:r>
              <a:rPr lang="en-US" b="1" dirty="0">
                <a:solidFill>
                  <a:schemeClr val="bg1">
                    <a:lumMod val="50000"/>
                  </a:schemeClr>
                </a:solidFill>
                <a:effectLst/>
                <a:latin typeface="Times New Roman" panose="02020603050405020304" pitchFamily="18" charset="0"/>
                <a:cs typeface="Times New Roman" panose="02020603050405020304" pitchFamily="18" charset="0"/>
              </a:rPr>
              <a:t>Part II - “</a:t>
            </a:r>
            <a:r>
              <a:rPr lang="en-US" b="1" i="1" dirty="0">
                <a:solidFill>
                  <a:schemeClr val="bg1">
                    <a:lumMod val="50000"/>
                  </a:schemeClr>
                </a:solidFill>
                <a:effectLst/>
                <a:latin typeface="Times New Roman" panose="02020603050405020304" pitchFamily="18" charset="0"/>
                <a:cs typeface="Times New Roman" panose="02020603050405020304" pitchFamily="18" charset="0"/>
              </a:rPr>
              <a:t>’What</a:t>
            </a:r>
            <a:r>
              <a:rPr lang="en-US" b="1" dirty="0">
                <a:solidFill>
                  <a:schemeClr val="bg1">
                    <a:lumMod val="50000"/>
                  </a:schemeClr>
                </a:solidFill>
                <a:effectLst/>
                <a:latin typeface="Times New Roman" panose="02020603050405020304" pitchFamily="18" charset="0"/>
                <a:cs typeface="Times New Roman" panose="02020603050405020304" pitchFamily="18" charset="0"/>
              </a:rPr>
              <a:t> </a:t>
            </a:r>
            <a:r>
              <a:rPr lang="en-US" sz="1400" i="1" dirty="0">
                <a:solidFill>
                  <a:schemeClr val="bg1">
                    <a:lumMod val="50000"/>
                  </a:schemeClr>
                </a:solidFill>
                <a:effectLst/>
                <a:latin typeface="Times New Roman" panose="02020603050405020304" pitchFamily="18" charset="0"/>
                <a:cs typeface="Times New Roman" panose="02020603050405020304" pitchFamily="18" charset="0"/>
              </a:rPr>
              <a:t>(not when) </a:t>
            </a:r>
            <a:r>
              <a:rPr lang="en-US" b="1" i="1" dirty="0">
                <a:solidFill>
                  <a:schemeClr val="bg1">
                    <a:lumMod val="50000"/>
                  </a:schemeClr>
                </a:solidFill>
                <a:effectLst/>
                <a:latin typeface="Times New Roman" panose="02020603050405020304" pitchFamily="18" charset="0"/>
                <a:cs typeface="Times New Roman" panose="02020603050405020304" pitchFamily="18" charset="0"/>
              </a:rPr>
              <a:t>Will Cause the Beginning of the Tribulation</a:t>
            </a:r>
            <a:r>
              <a:rPr lang="en-US" b="1" dirty="0">
                <a:solidFill>
                  <a:schemeClr val="bg1">
                    <a:lumMod val="50000"/>
                  </a:schemeClr>
                </a:solidFill>
                <a:effectLst/>
                <a:latin typeface="Times New Roman" panose="02020603050405020304" pitchFamily="18" charset="0"/>
                <a:cs typeface="Times New Roman" panose="02020603050405020304" pitchFamily="18" charset="0"/>
              </a:rPr>
              <a:t>?”</a:t>
            </a:r>
            <a:endParaRPr lang="en-US" sz="18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679946E-A652-4DC8-8A1F-E0F3AA87651C}"/>
              </a:ext>
            </a:extLst>
          </p:cNvPr>
          <p:cNvSpPr txBox="1"/>
          <p:nvPr/>
        </p:nvSpPr>
        <p:spPr>
          <a:xfrm>
            <a:off x="1768506" y="2703222"/>
            <a:ext cx="8732018" cy="376834"/>
          </a:xfrm>
          <a:prstGeom prst="rect">
            <a:avLst/>
          </a:prstGeom>
          <a:noFill/>
        </p:spPr>
        <p:txBody>
          <a:bodyPr wrap="square" rtlCol="0" anchor="ctr">
            <a:spAutoFit/>
          </a:bodyPr>
          <a:lstStyle/>
          <a:p>
            <a:pPr algn="ctr">
              <a:lnSpc>
                <a:spcPct val="150000"/>
              </a:lnSpc>
            </a:pPr>
            <a:r>
              <a:rPr lang="en-US" sz="1400" b="1" dirty="0">
                <a:solidFill>
                  <a:schemeClr val="bg1">
                    <a:lumMod val="50000"/>
                  </a:schemeClr>
                </a:solidFill>
                <a:latin typeface="Times New Roman" panose="02020603050405020304" pitchFamily="18" charset="0"/>
                <a:cs typeface="Times New Roman" panose="02020603050405020304" pitchFamily="18" charset="0"/>
              </a:rPr>
              <a:t>“Are Things Really ‘</a:t>
            </a:r>
            <a:r>
              <a:rPr lang="en-US" sz="1400" b="1" i="1" dirty="0">
                <a:solidFill>
                  <a:schemeClr val="bg1">
                    <a:lumMod val="50000"/>
                  </a:schemeClr>
                </a:solidFill>
                <a:latin typeface="Times New Roman" panose="02020603050405020304" pitchFamily="18" charset="0"/>
                <a:cs typeface="Times New Roman" panose="02020603050405020304" pitchFamily="18" charset="0"/>
              </a:rPr>
              <a:t>Ripe for the Harvest</a:t>
            </a:r>
            <a:r>
              <a:rPr lang="en-US" sz="1400" b="1" dirty="0">
                <a:solidFill>
                  <a:schemeClr val="bg1">
                    <a:lumMod val="50000"/>
                  </a:schemeClr>
                </a:solidFill>
                <a:latin typeface="Times New Roman" panose="02020603050405020304" pitchFamily="18" charset="0"/>
                <a:cs typeface="Times New Roman" panose="02020603050405020304" pitchFamily="18" charset="0"/>
              </a:rPr>
              <a:t>?’”</a:t>
            </a:r>
          </a:p>
        </p:txBody>
      </p:sp>
      <p:sp>
        <p:nvSpPr>
          <p:cNvPr id="11" name="TextBox 10">
            <a:extLst>
              <a:ext uri="{FF2B5EF4-FFF2-40B4-BE49-F238E27FC236}">
                <a16:creationId xmlns:a16="http://schemas.microsoft.com/office/drawing/2014/main" id="{307E94C4-19E6-437A-9DDB-9BAE3AEEA590}"/>
              </a:ext>
            </a:extLst>
          </p:cNvPr>
          <p:cNvSpPr txBox="1"/>
          <p:nvPr/>
        </p:nvSpPr>
        <p:spPr>
          <a:xfrm>
            <a:off x="1382365" y="3113575"/>
            <a:ext cx="9506456" cy="376834"/>
          </a:xfrm>
          <a:prstGeom prst="rect">
            <a:avLst/>
          </a:prstGeom>
          <a:noFill/>
        </p:spPr>
        <p:txBody>
          <a:bodyPr wrap="square" rtlCol="0" anchor="ctr">
            <a:spAutoFit/>
          </a:bodyPr>
          <a:lstStyle/>
          <a:p>
            <a:pPr algn="ctr">
              <a:lnSpc>
                <a:spcPct val="150000"/>
              </a:lnSpc>
            </a:pPr>
            <a:r>
              <a:rPr lang="en-US" sz="1400" b="1" dirty="0">
                <a:solidFill>
                  <a:schemeClr val="bg1">
                    <a:lumMod val="50000"/>
                  </a:schemeClr>
                </a:solidFill>
                <a:latin typeface="Times New Roman" panose="02020603050405020304" pitchFamily="18" charset="0"/>
                <a:cs typeface="Times New Roman" panose="02020603050405020304" pitchFamily="18" charset="0"/>
              </a:rPr>
              <a:t>“Scriptural Clues Showing ‘</a:t>
            </a:r>
            <a:r>
              <a:rPr lang="en-US" sz="1400" b="1" i="1" dirty="0">
                <a:solidFill>
                  <a:schemeClr val="bg1">
                    <a:lumMod val="50000"/>
                  </a:schemeClr>
                </a:solidFill>
                <a:latin typeface="Times New Roman" panose="02020603050405020304" pitchFamily="18" charset="0"/>
                <a:cs typeface="Times New Roman" panose="02020603050405020304" pitchFamily="18" charset="0"/>
              </a:rPr>
              <a:t>How Deep We Are Into the Latter Times, But Still Not Last Days</a:t>
            </a:r>
            <a:r>
              <a:rPr lang="en-US" sz="1400" b="1" dirty="0">
                <a:solidFill>
                  <a:schemeClr val="bg1">
                    <a:lumMod val="50000"/>
                  </a:schemeClr>
                </a:solidFill>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72D30646-F43D-4D07-A556-A39DC40E7E75}"/>
              </a:ext>
            </a:extLst>
          </p:cNvPr>
          <p:cNvSpPr txBox="1"/>
          <p:nvPr/>
        </p:nvSpPr>
        <p:spPr>
          <a:xfrm>
            <a:off x="1832148" y="3529580"/>
            <a:ext cx="8608088" cy="376834"/>
          </a:xfrm>
          <a:prstGeom prst="rect">
            <a:avLst/>
          </a:prstGeom>
          <a:noFill/>
        </p:spPr>
        <p:txBody>
          <a:bodyPr wrap="square" rtlCol="0" anchor="ctr">
            <a:spAutoFit/>
          </a:bodyPr>
          <a:lstStyle/>
          <a:p>
            <a:pPr algn="ctr">
              <a:lnSpc>
                <a:spcPct val="150000"/>
              </a:lnSpc>
            </a:pPr>
            <a:r>
              <a:rPr lang="en-US" sz="1400" b="1" dirty="0">
                <a:solidFill>
                  <a:schemeClr val="bg1">
                    <a:lumMod val="50000"/>
                  </a:schemeClr>
                </a:solidFill>
                <a:latin typeface="Times New Roman" panose="02020603050405020304" pitchFamily="18" charset="0"/>
                <a:cs typeface="Times New Roman" panose="02020603050405020304" pitchFamily="18" charset="0"/>
              </a:rPr>
              <a:t>“Are You Willing to ‘</a:t>
            </a:r>
            <a:r>
              <a:rPr lang="en-US" sz="1400" b="1" i="1" dirty="0">
                <a:solidFill>
                  <a:schemeClr val="bg1">
                    <a:lumMod val="50000"/>
                  </a:schemeClr>
                </a:solidFill>
                <a:latin typeface="Times New Roman" panose="02020603050405020304" pitchFamily="18" charset="0"/>
                <a:cs typeface="Times New Roman" panose="02020603050405020304" pitchFamily="18" charset="0"/>
              </a:rPr>
              <a:t>Partake of the Affliction of the Gospel</a:t>
            </a:r>
            <a:r>
              <a:rPr lang="en-US" sz="1400" b="1" dirty="0">
                <a:solidFill>
                  <a:schemeClr val="bg1">
                    <a:lumMod val="50000"/>
                  </a:schemeClr>
                </a:solidFill>
                <a:latin typeface="Times New Roman" panose="02020603050405020304" pitchFamily="18" charset="0"/>
                <a:cs typeface="Times New Roman" panose="02020603050405020304" pitchFamily="18" charset="0"/>
              </a:rPr>
              <a:t>?’”</a:t>
            </a:r>
          </a:p>
        </p:txBody>
      </p:sp>
      <p:sp>
        <p:nvSpPr>
          <p:cNvPr id="13" name="TextBox 12">
            <a:extLst>
              <a:ext uri="{FF2B5EF4-FFF2-40B4-BE49-F238E27FC236}">
                <a16:creationId xmlns:a16="http://schemas.microsoft.com/office/drawing/2014/main" id="{7D2CCCF2-C211-4CE5-8422-B7EB18650FB7}"/>
              </a:ext>
            </a:extLst>
          </p:cNvPr>
          <p:cNvSpPr txBox="1"/>
          <p:nvPr/>
        </p:nvSpPr>
        <p:spPr>
          <a:xfrm>
            <a:off x="1659651" y="3953082"/>
            <a:ext cx="8953082" cy="376834"/>
          </a:xfrm>
          <a:prstGeom prst="rect">
            <a:avLst/>
          </a:prstGeom>
          <a:noFill/>
        </p:spPr>
        <p:txBody>
          <a:bodyPr wrap="square" rtlCol="0" anchor="ctr">
            <a:spAutoFit/>
          </a:bodyPr>
          <a:lstStyle/>
          <a:p>
            <a:pPr algn="ctr">
              <a:lnSpc>
                <a:spcPct val="150000"/>
              </a:lnSpc>
            </a:pPr>
            <a:r>
              <a:rPr lang="en-US" sz="1400" b="1" dirty="0">
                <a:solidFill>
                  <a:schemeClr val="bg1">
                    <a:lumMod val="50000"/>
                  </a:schemeClr>
                </a:solidFill>
                <a:latin typeface="Times New Roman" panose="02020603050405020304" pitchFamily="18" charset="0"/>
                <a:cs typeface="Times New Roman" panose="02020603050405020304" pitchFamily="18" charset="0"/>
              </a:rPr>
              <a:t>“Scriptural Reminders of Just ‘</a:t>
            </a:r>
            <a:r>
              <a:rPr lang="en-US" sz="1400" b="1" i="1" dirty="0">
                <a:solidFill>
                  <a:schemeClr val="bg1">
                    <a:lumMod val="50000"/>
                  </a:schemeClr>
                </a:solidFill>
                <a:latin typeface="Times New Roman" panose="02020603050405020304" pitchFamily="18" charset="0"/>
                <a:cs typeface="Times New Roman" panose="02020603050405020304" pitchFamily="18" charset="0"/>
              </a:rPr>
              <a:t>How Busy Satan Is At This Time</a:t>
            </a:r>
            <a:r>
              <a:rPr lang="en-US" sz="1400" b="1" dirty="0">
                <a:solidFill>
                  <a:schemeClr val="bg1">
                    <a:lumMod val="50000"/>
                  </a:schemeClr>
                </a:solidFill>
                <a:latin typeface="Times New Roman" panose="02020603050405020304" pitchFamily="18" charset="0"/>
                <a:cs typeface="Times New Roman" panose="02020603050405020304" pitchFamily="18" charset="0"/>
              </a:rPr>
              <a:t>!’”</a:t>
            </a:r>
          </a:p>
        </p:txBody>
      </p:sp>
      <p:sp>
        <p:nvSpPr>
          <p:cNvPr id="14" name="TextBox 13">
            <a:extLst>
              <a:ext uri="{FF2B5EF4-FFF2-40B4-BE49-F238E27FC236}">
                <a16:creationId xmlns:a16="http://schemas.microsoft.com/office/drawing/2014/main" id="{C40E9497-7F4E-482D-B61E-18FC5078D930}"/>
              </a:ext>
            </a:extLst>
          </p:cNvPr>
          <p:cNvSpPr txBox="1"/>
          <p:nvPr/>
        </p:nvSpPr>
        <p:spPr>
          <a:xfrm>
            <a:off x="2612574" y="4371161"/>
            <a:ext cx="7053943" cy="307777"/>
          </a:xfrm>
          <a:prstGeom prst="rect">
            <a:avLst/>
          </a:prstGeom>
          <a:noFill/>
        </p:spPr>
        <p:txBody>
          <a:bodyPr wrap="square" rtlCol="0" anchor="ctr">
            <a:spAutoFit/>
          </a:bodyPr>
          <a:lstStyle/>
          <a:p>
            <a:pPr algn="ctr"/>
            <a:r>
              <a:rPr lang="en-US" sz="1400" b="1" dirty="0">
                <a:solidFill>
                  <a:schemeClr val="bg1">
                    <a:lumMod val="50000"/>
                  </a:schemeClr>
                </a:solidFill>
                <a:latin typeface="Times New Roman" panose="02020603050405020304" pitchFamily="18" charset="0"/>
                <a:cs typeface="Times New Roman" panose="02020603050405020304" pitchFamily="18" charset="0"/>
              </a:rPr>
              <a:t>“Is God Really ‘</a:t>
            </a:r>
            <a:r>
              <a:rPr lang="en-US" sz="1400" b="1" i="1" dirty="0">
                <a:solidFill>
                  <a:schemeClr val="bg1">
                    <a:lumMod val="50000"/>
                  </a:schemeClr>
                </a:solidFill>
                <a:latin typeface="Times New Roman" panose="02020603050405020304" pitchFamily="18" charset="0"/>
                <a:cs typeface="Times New Roman" panose="02020603050405020304" pitchFamily="18" charset="0"/>
              </a:rPr>
              <a:t>In Control</a:t>
            </a:r>
            <a:r>
              <a:rPr lang="en-US" sz="1400" b="1" dirty="0">
                <a:solidFill>
                  <a:schemeClr val="bg1">
                    <a:lumMod val="50000"/>
                  </a:schemeClr>
                </a:solidFill>
                <a:latin typeface="Times New Roman" panose="02020603050405020304" pitchFamily="18" charset="0"/>
                <a:cs typeface="Times New Roman" panose="02020603050405020304" pitchFamily="18" charset="0"/>
              </a:rPr>
              <a:t>?’”</a:t>
            </a:r>
          </a:p>
        </p:txBody>
      </p:sp>
      <p:sp>
        <p:nvSpPr>
          <p:cNvPr id="15" name="Rectangle 14">
            <a:extLst>
              <a:ext uri="{FF2B5EF4-FFF2-40B4-BE49-F238E27FC236}">
                <a16:creationId xmlns:a16="http://schemas.microsoft.com/office/drawing/2014/main" id="{CDA0C245-1F4C-4844-ABB2-A40CE067FF5D}"/>
              </a:ext>
            </a:extLst>
          </p:cNvPr>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312D87A-5E1C-40B4-82DC-FA4778E101AA}"/>
              </a:ext>
            </a:extLst>
          </p:cNvPr>
          <p:cNvSpPr txBox="1"/>
          <p:nvPr/>
        </p:nvSpPr>
        <p:spPr>
          <a:xfrm>
            <a:off x="1236220" y="4894554"/>
            <a:ext cx="9804757" cy="369332"/>
          </a:xfrm>
          <a:prstGeom prst="rect">
            <a:avLst/>
          </a:prstGeom>
          <a:noFill/>
        </p:spPr>
        <p:txBody>
          <a:bodyPr wrap="square" rtlCol="0" anchor="ctr">
            <a:spAutoFit/>
          </a:bodyPr>
          <a:lstStyle/>
          <a:p>
            <a:pPr algn="ctr"/>
            <a:r>
              <a:rPr lang="en-US" sz="1800" b="1" dirty="0">
                <a:solidFill>
                  <a:schemeClr val="bg1">
                    <a:lumMod val="50000"/>
                  </a:schemeClr>
                </a:solidFill>
                <a:latin typeface="Times New Roman" panose="02020603050405020304" pitchFamily="18" charset="0"/>
                <a:cs typeface="Times New Roman" panose="02020603050405020304" pitchFamily="18" charset="0"/>
              </a:rPr>
              <a:t>Part III – “Conclusion to the ‘</a:t>
            </a:r>
            <a:r>
              <a:rPr lang="en-US" sz="1800" b="1" i="1" dirty="0">
                <a:solidFill>
                  <a:schemeClr val="bg1">
                    <a:lumMod val="50000"/>
                  </a:schemeClr>
                </a:solidFill>
                <a:latin typeface="Times New Roman" panose="02020603050405020304" pitchFamily="18" charset="0"/>
                <a:cs typeface="Times New Roman" panose="02020603050405020304" pitchFamily="18" charset="0"/>
              </a:rPr>
              <a:t>Confusion of the Delusion Conclusion</a:t>
            </a:r>
            <a:r>
              <a:rPr lang="en-US" sz="1800" b="1" dirty="0">
                <a:solidFill>
                  <a:schemeClr val="bg1">
                    <a:lumMod val="50000"/>
                  </a:schemeClr>
                </a:solidFill>
                <a:latin typeface="Times New Roman" panose="02020603050405020304" pitchFamily="18" charset="0"/>
                <a:cs typeface="Times New Roman" panose="02020603050405020304" pitchFamily="18" charset="0"/>
              </a:rPr>
              <a:t>’”</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104E6903-5B38-4E7D-8681-9527FCDB32E2}"/>
              </a:ext>
            </a:extLst>
          </p:cNvPr>
          <p:cNvSpPr/>
          <p:nvPr/>
        </p:nvSpPr>
        <p:spPr>
          <a:xfrm>
            <a:off x="1768506" y="1714693"/>
            <a:ext cx="8844227" cy="459252"/>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D9FE8F05-9EE2-4562-9BC4-1BFDA740C5C4}"/>
              </a:ext>
            </a:extLst>
          </p:cNvPr>
          <p:cNvSpPr/>
          <p:nvPr/>
        </p:nvSpPr>
        <p:spPr>
          <a:xfrm>
            <a:off x="1303179" y="2251639"/>
            <a:ext cx="9660290" cy="251778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11D652FC-6C83-40D1-84AB-59606F98921A}"/>
              </a:ext>
            </a:extLst>
          </p:cNvPr>
          <p:cNvSpPr/>
          <p:nvPr/>
        </p:nvSpPr>
        <p:spPr>
          <a:xfrm>
            <a:off x="1768504" y="4910147"/>
            <a:ext cx="8844227" cy="372402"/>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F169EF1-45C0-47D2-80BC-1639C0B7130F}"/>
              </a:ext>
            </a:extLst>
          </p:cNvPr>
          <p:cNvSpPr/>
          <p:nvPr/>
        </p:nvSpPr>
        <p:spPr>
          <a:xfrm>
            <a:off x="2673552" y="642554"/>
            <a:ext cx="6885992" cy="76497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3755C19-9222-4758-9B77-87AE755A799D}"/>
              </a:ext>
            </a:extLst>
          </p:cNvPr>
          <p:cNvSpPr txBox="1"/>
          <p:nvPr/>
        </p:nvSpPr>
        <p:spPr>
          <a:xfrm>
            <a:off x="2673552" y="1018360"/>
            <a:ext cx="6885992" cy="369332"/>
          </a:xfrm>
          <a:prstGeom prst="rect">
            <a:avLst/>
          </a:prstGeom>
          <a:noFill/>
        </p:spPr>
        <p:txBody>
          <a:bodyPr wrap="square" rtlCol="0">
            <a:spAutoFit/>
          </a:bodyPr>
          <a:lstStyle/>
          <a:p>
            <a:pPr algn="ctr"/>
            <a:r>
              <a:rPr lang="en-US" sz="1800" b="1" dirty="0">
                <a:latin typeface="Times New Roman" panose="02020603050405020304" pitchFamily="18" charset="0"/>
                <a:cs typeface="Times New Roman" panose="02020603050405020304" pitchFamily="18" charset="0"/>
              </a:rPr>
              <a:t>“Conclusion to the ‘</a:t>
            </a:r>
            <a:r>
              <a:rPr lang="en-US" sz="1800" b="1" i="1" dirty="0">
                <a:latin typeface="Times New Roman" panose="02020603050405020304" pitchFamily="18" charset="0"/>
                <a:cs typeface="Times New Roman" panose="02020603050405020304" pitchFamily="18" charset="0"/>
              </a:rPr>
              <a:t>Confusion of the Delusion Conclusion</a:t>
            </a:r>
            <a:r>
              <a:rPr lang="en-US" sz="1800" b="1" dirty="0">
                <a:latin typeface="Times New Roman" panose="02020603050405020304" pitchFamily="18" charset="0"/>
                <a:cs typeface="Times New Roman" panose="02020603050405020304" pitchFamily="18" charset="0"/>
              </a:rPr>
              <a:t>’”</a:t>
            </a:r>
            <a:endParaRPr lang="en-US" dirty="0"/>
          </a:p>
        </p:txBody>
      </p:sp>
      <p:sp>
        <p:nvSpPr>
          <p:cNvPr id="5" name="TextBox 4">
            <a:extLst>
              <a:ext uri="{FF2B5EF4-FFF2-40B4-BE49-F238E27FC236}">
                <a16:creationId xmlns:a16="http://schemas.microsoft.com/office/drawing/2014/main" id="{E085F236-7692-4D8B-B708-6E46898D4DC7}"/>
              </a:ext>
            </a:extLst>
          </p:cNvPr>
          <p:cNvSpPr txBox="1"/>
          <p:nvPr/>
        </p:nvSpPr>
        <p:spPr>
          <a:xfrm>
            <a:off x="2707307" y="1412091"/>
            <a:ext cx="6966619"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Hopefully, you have now watched, read, studied, heard the entire presentation.</a:t>
            </a:r>
          </a:p>
        </p:txBody>
      </p:sp>
      <p:sp>
        <p:nvSpPr>
          <p:cNvPr id="22" name="Rectangle: Rounded Corners 21">
            <a:extLst>
              <a:ext uri="{FF2B5EF4-FFF2-40B4-BE49-F238E27FC236}">
                <a16:creationId xmlns:a16="http://schemas.microsoft.com/office/drawing/2014/main" id="{4E110027-373C-435A-902E-05D2EAD74B7D}"/>
              </a:ext>
            </a:extLst>
          </p:cNvPr>
          <p:cNvSpPr/>
          <p:nvPr/>
        </p:nvSpPr>
        <p:spPr>
          <a:xfrm>
            <a:off x="5626359" y="5533054"/>
            <a:ext cx="1101012" cy="307777"/>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FF02537-2C11-4418-9438-C3F56EE7E24D}"/>
              </a:ext>
            </a:extLst>
          </p:cNvPr>
          <p:cNvSpPr txBox="1"/>
          <p:nvPr/>
        </p:nvSpPr>
        <p:spPr>
          <a:xfrm>
            <a:off x="5421086" y="5514392"/>
            <a:ext cx="1558212"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hlinkClick r:id="rId3" action="ppaction://hlinksldjump">
                  <a:extLst>
                    <a:ext uri="{A12FA001-AC4F-418D-AE19-62706E023703}">
                      <ahyp:hlinkClr xmlns:ahyp="http://schemas.microsoft.com/office/drawing/2018/hyperlinkcolor" val="tx"/>
                    </a:ext>
                  </a:extLst>
                </a:hlinkClick>
              </a:rPr>
              <a:t>Bonus Slide</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77368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 calcmode="lin" valueType="num">
                                      <p:cBhvr>
                                        <p:cTn id="7" dur="10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2F4576D-4814-468E-B8FE-B98BDB462CB7}"/>
              </a:ext>
            </a:extLst>
          </p:cNvPr>
          <p:cNvSpPr txBox="1"/>
          <p:nvPr/>
        </p:nvSpPr>
        <p:spPr>
          <a:xfrm>
            <a:off x="4598631" y="35512"/>
            <a:ext cx="3058291" cy="523220"/>
          </a:xfrm>
          <a:prstGeom prst="rect">
            <a:avLst/>
          </a:prstGeom>
          <a:noFill/>
          <a:ln w="28575">
            <a:solidFill>
              <a:schemeClr val="tx1"/>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Bonus to the</a:t>
            </a:r>
          </a:p>
          <a:p>
            <a:pPr algn="ctr"/>
            <a:r>
              <a:rPr lang="en-US" sz="1400" b="1" dirty="0">
                <a:latin typeface="Times New Roman" panose="02020603050405020304" pitchFamily="18" charset="0"/>
                <a:cs typeface="Times New Roman" panose="02020603050405020304" pitchFamily="18" charset="0"/>
              </a:rPr>
              <a:t>Confusion of the Delusion Conclusion</a:t>
            </a:r>
          </a:p>
        </p:txBody>
      </p:sp>
      <p:sp>
        <p:nvSpPr>
          <p:cNvPr id="3" name="TextBox 2">
            <a:extLst>
              <a:ext uri="{FF2B5EF4-FFF2-40B4-BE49-F238E27FC236}">
                <a16:creationId xmlns:a16="http://schemas.microsoft.com/office/drawing/2014/main" id="{AC963313-02B8-4749-A609-37BAE087009C}"/>
              </a:ext>
            </a:extLst>
          </p:cNvPr>
          <p:cNvSpPr txBox="1"/>
          <p:nvPr/>
        </p:nvSpPr>
        <p:spPr>
          <a:xfrm>
            <a:off x="569976" y="620287"/>
            <a:ext cx="11298562" cy="584775"/>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While people are beginning to talk more and more about ‘the mark,’ it behooves us to make sure we are aware of ALL that we need to be aware of.  So, as people are talking about the mark, remind them (or yourselves) that </a:t>
            </a:r>
            <a:r>
              <a:rPr lang="en-US" sz="1600" b="1" u="sng" dirty="0">
                <a:latin typeface="Times New Roman" panose="02020603050405020304" pitchFamily="18" charset="0"/>
                <a:cs typeface="Times New Roman" panose="02020603050405020304" pitchFamily="18" charset="0"/>
              </a:rPr>
              <a:t>there is more to all this than just ‘the mark.’  </a:t>
            </a:r>
          </a:p>
        </p:txBody>
      </p:sp>
      <p:sp>
        <p:nvSpPr>
          <p:cNvPr id="5" name="TextBox 4">
            <a:extLst>
              <a:ext uri="{FF2B5EF4-FFF2-40B4-BE49-F238E27FC236}">
                <a16:creationId xmlns:a16="http://schemas.microsoft.com/office/drawing/2014/main" id="{7C80CA74-B3B3-4768-B46A-F08767D69EDE}"/>
              </a:ext>
            </a:extLst>
          </p:cNvPr>
          <p:cNvSpPr txBox="1"/>
          <p:nvPr/>
        </p:nvSpPr>
        <p:spPr>
          <a:xfrm>
            <a:off x="3415203" y="1143509"/>
            <a:ext cx="5488053"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I encourage you to read the entire chapter to know what I mean!</a:t>
            </a:r>
          </a:p>
        </p:txBody>
      </p:sp>
      <p:sp>
        <p:nvSpPr>
          <p:cNvPr id="6" name="TextBox 5">
            <a:extLst>
              <a:ext uri="{FF2B5EF4-FFF2-40B4-BE49-F238E27FC236}">
                <a16:creationId xmlns:a16="http://schemas.microsoft.com/office/drawing/2014/main" id="{D668D6C1-4869-486E-A8A9-3890554BBA6C}"/>
              </a:ext>
            </a:extLst>
          </p:cNvPr>
          <p:cNvSpPr txBox="1"/>
          <p:nvPr/>
        </p:nvSpPr>
        <p:spPr>
          <a:xfrm>
            <a:off x="155261" y="1748806"/>
            <a:ext cx="11960352"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 And I stood upon the sand of the sea, and saw a beast rise up out of the sea, having seven heads and ten horns, </a:t>
            </a:r>
          </a:p>
          <a:p>
            <a:pPr algn="ctr"/>
            <a:r>
              <a:rPr lang="en-US" sz="1600" b="1" i="1" dirty="0">
                <a:solidFill>
                  <a:srgbClr val="CC6600"/>
                </a:solidFill>
                <a:latin typeface="Times New Roman" panose="02020603050405020304" pitchFamily="18" charset="0"/>
                <a:cs typeface="Times New Roman" panose="02020603050405020304" pitchFamily="18" charset="0"/>
              </a:rPr>
              <a:t>and upon his horns ten crowns, and upon his heads the name of blasphemy. </a:t>
            </a:r>
          </a:p>
        </p:txBody>
      </p:sp>
      <p:sp>
        <p:nvSpPr>
          <p:cNvPr id="7" name="TextBox 6">
            <a:extLst>
              <a:ext uri="{FF2B5EF4-FFF2-40B4-BE49-F238E27FC236}">
                <a16:creationId xmlns:a16="http://schemas.microsoft.com/office/drawing/2014/main" id="{A0629245-5D1F-4B4B-BD03-FD9EA521281A}"/>
              </a:ext>
            </a:extLst>
          </p:cNvPr>
          <p:cNvSpPr txBox="1"/>
          <p:nvPr/>
        </p:nvSpPr>
        <p:spPr>
          <a:xfrm>
            <a:off x="1039398" y="2292343"/>
            <a:ext cx="10189029"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the beast which I saw was like unto a leopard, and his feet were as the feet of a bear,</a:t>
            </a:r>
          </a:p>
          <a:p>
            <a:pPr algn="ctr"/>
            <a:r>
              <a:rPr lang="en-US" sz="1600" b="1" i="1" dirty="0">
                <a:solidFill>
                  <a:srgbClr val="CC6600"/>
                </a:solidFill>
                <a:latin typeface="Times New Roman" panose="02020603050405020304" pitchFamily="18" charset="0"/>
                <a:cs typeface="Times New Roman" panose="02020603050405020304" pitchFamily="18" charset="0"/>
              </a:rPr>
              <a:t> and his mouth as the mouth of a lion: and the dragon gave him his power, and his seat, and great authority. </a:t>
            </a:r>
          </a:p>
        </p:txBody>
      </p:sp>
      <p:sp>
        <p:nvSpPr>
          <p:cNvPr id="8" name="TextBox 7">
            <a:extLst>
              <a:ext uri="{FF2B5EF4-FFF2-40B4-BE49-F238E27FC236}">
                <a16:creationId xmlns:a16="http://schemas.microsoft.com/office/drawing/2014/main" id="{5045C249-82E2-4A0F-B858-90AE8B275A34}"/>
              </a:ext>
            </a:extLst>
          </p:cNvPr>
          <p:cNvSpPr txBox="1"/>
          <p:nvPr/>
        </p:nvSpPr>
        <p:spPr>
          <a:xfrm>
            <a:off x="390257" y="2840322"/>
            <a:ext cx="11478281"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I saw one of his heads as it were wounded to death; and his deadly wound was healed:</a:t>
            </a:r>
          </a:p>
          <a:p>
            <a:pPr algn="ctr"/>
            <a:r>
              <a:rPr lang="en-US" sz="1600" b="1" i="1" dirty="0">
                <a:solidFill>
                  <a:srgbClr val="CC6600"/>
                </a:solidFill>
                <a:latin typeface="Times New Roman" panose="02020603050405020304" pitchFamily="18" charset="0"/>
                <a:cs typeface="Times New Roman" panose="02020603050405020304" pitchFamily="18" charset="0"/>
              </a:rPr>
              <a:t> and all the world wondered after the beast. </a:t>
            </a:r>
          </a:p>
        </p:txBody>
      </p:sp>
      <p:sp>
        <p:nvSpPr>
          <p:cNvPr id="9" name="TextBox 8">
            <a:extLst>
              <a:ext uri="{FF2B5EF4-FFF2-40B4-BE49-F238E27FC236}">
                <a16:creationId xmlns:a16="http://schemas.microsoft.com/office/drawing/2014/main" id="{7342971E-6917-4364-96B5-0413469C545F}"/>
              </a:ext>
            </a:extLst>
          </p:cNvPr>
          <p:cNvSpPr txBox="1"/>
          <p:nvPr/>
        </p:nvSpPr>
        <p:spPr>
          <a:xfrm>
            <a:off x="992743" y="3380756"/>
            <a:ext cx="10282335"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they worshipped the dragon which gave power unto the beast:</a:t>
            </a:r>
          </a:p>
          <a:p>
            <a:pPr algn="ctr"/>
            <a:r>
              <a:rPr lang="en-US" sz="1600" b="1" i="1" dirty="0">
                <a:solidFill>
                  <a:srgbClr val="CC6600"/>
                </a:solidFill>
                <a:latin typeface="Times New Roman" panose="02020603050405020304" pitchFamily="18" charset="0"/>
                <a:cs typeface="Times New Roman" panose="02020603050405020304" pitchFamily="18" charset="0"/>
              </a:rPr>
              <a:t> and they worshipped the beast, saying, Who is like unto the beast? who is able to make war with him? </a:t>
            </a:r>
          </a:p>
        </p:txBody>
      </p:sp>
      <p:sp>
        <p:nvSpPr>
          <p:cNvPr id="10" name="TextBox 9">
            <a:extLst>
              <a:ext uri="{FF2B5EF4-FFF2-40B4-BE49-F238E27FC236}">
                <a16:creationId xmlns:a16="http://schemas.microsoft.com/office/drawing/2014/main" id="{3386FF86-FF55-4C5B-8AE7-D7E18B08067F}"/>
              </a:ext>
            </a:extLst>
          </p:cNvPr>
          <p:cNvSpPr txBox="1"/>
          <p:nvPr/>
        </p:nvSpPr>
        <p:spPr>
          <a:xfrm>
            <a:off x="939957" y="3921190"/>
            <a:ext cx="10372445"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there was given unto him a mouth speaking great things and blasphemies; </a:t>
            </a:r>
          </a:p>
          <a:p>
            <a:pPr algn="ctr"/>
            <a:r>
              <a:rPr lang="en-US" sz="1600" b="1" i="1" dirty="0">
                <a:solidFill>
                  <a:srgbClr val="CC6600"/>
                </a:solidFill>
                <a:latin typeface="Times New Roman" panose="02020603050405020304" pitchFamily="18" charset="0"/>
                <a:cs typeface="Times New Roman" panose="02020603050405020304" pitchFamily="18" charset="0"/>
              </a:rPr>
              <a:t>and power was given unto him to continue forty and two months. </a:t>
            </a:r>
          </a:p>
        </p:txBody>
      </p:sp>
      <p:sp>
        <p:nvSpPr>
          <p:cNvPr id="11" name="TextBox 10">
            <a:extLst>
              <a:ext uri="{FF2B5EF4-FFF2-40B4-BE49-F238E27FC236}">
                <a16:creationId xmlns:a16="http://schemas.microsoft.com/office/drawing/2014/main" id="{1E50469B-8A56-4AA7-ADB3-76DBA7B46255}"/>
              </a:ext>
            </a:extLst>
          </p:cNvPr>
          <p:cNvSpPr txBox="1"/>
          <p:nvPr/>
        </p:nvSpPr>
        <p:spPr>
          <a:xfrm>
            <a:off x="666765" y="4473065"/>
            <a:ext cx="10934669"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he opened his mouth in blasphemy against God, to blaspheme his name, and his tabernacle, and them that dwell in heaven. </a:t>
            </a:r>
          </a:p>
        </p:txBody>
      </p:sp>
      <p:sp>
        <p:nvSpPr>
          <p:cNvPr id="12" name="TextBox 11">
            <a:extLst>
              <a:ext uri="{FF2B5EF4-FFF2-40B4-BE49-F238E27FC236}">
                <a16:creationId xmlns:a16="http://schemas.microsoft.com/office/drawing/2014/main" id="{40521923-83F0-408B-AF38-F9BE5EB3E478}"/>
              </a:ext>
            </a:extLst>
          </p:cNvPr>
          <p:cNvSpPr txBox="1"/>
          <p:nvPr/>
        </p:nvSpPr>
        <p:spPr>
          <a:xfrm>
            <a:off x="1146111" y="4772708"/>
            <a:ext cx="9955763"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it was given unto him to make war with the saints, and to overcome them: </a:t>
            </a:r>
          </a:p>
          <a:p>
            <a:pPr algn="ctr"/>
            <a:r>
              <a:rPr lang="en-US" sz="1600" b="1" i="1" dirty="0">
                <a:solidFill>
                  <a:srgbClr val="CC6600"/>
                </a:solidFill>
                <a:latin typeface="Times New Roman" panose="02020603050405020304" pitchFamily="18" charset="0"/>
                <a:cs typeface="Times New Roman" panose="02020603050405020304" pitchFamily="18" charset="0"/>
              </a:rPr>
              <a:t>and power was given him over all kindreds, and tongues, and nations. </a:t>
            </a:r>
          </a:p>
        </p:txBody>
      </p:sp>
      <p:sp>
        <p:nvSpPr>
          <p:cNvPr id="13" name="TextBox 12">
            <a:extLst>
              <a:ext uri="{FF2B5EF4-FFF2-40B4-BE49-F238E27FC236}">
                <a16:creationId xmlns:a16="http://schemas.microsoft.com/office/drawing/2014/main" id="{ECB0B43D-2B73-4697-A40E-FDA725C2F4BF}"/>
              </a:ext>
            </a:extLst>
          </p:cNvPr>
          <p:cNvSpPr txBox="1"/>
          <p:nvPr/>
        </p:nvSpPr>
        <p:spPr>
          <a:xfrm>
            <a:off x="1630041" y="5312743"/>
            <a:ext cx="8991013"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all that dwell upon the earth shall worship him,</a:t>
            </a:r>
          </a:p>
          <a:p>
            <a:pPr algn="ctr"/>
            <a:r>
              <a:rPr lang="en-US" sz="1600" b="1" i="1" dirty="0">
                <a:solidFill>
                  <a:srgbClr val="CC6600"/>
                </a:solidFill>
                <a:latin typeface="Times New Roman" panose="02020603050405020304" pitchFamily="18" charset="0"/>
                <a:cs typeface="Times New Roman" panose="02020603050405020304" pitchFamily="18" charset="0"/>
              </a:rPr>
              <a:t> whose names are not written in the book of life of the Lamb slain from the foundation of the world. </a:t>
            </a:r>
          </a:p>
        </p:txBody>
      </p:sp>
      <p:sp>
        <p:nvSpPr>
          <p:cNvPr id="14" name="TextBox 13">
            <a:extLst>
              <a:ext uri="{FF2B5EF4-FFF2-40B4-BE49-F238E27FC236}">
                <a16:creationId xmlns:a16="http://schemas.microsoft.com/office/drawing/2014/main" id="{84F128A0-FA44-44E5-B8D6-DB0D1E84CE17}"/>
              </a:ext>
            </a:extLst>
          </p:cNvPr>
          <p:cNvSpPr txBox="1"/>
          <p:nvPr/>
        </p:nvSpPr>
        <p:spPr>
          <a:xfrm>
            <a:off x="1967794" y="5860683"/>
            <a:ext cx="8332237"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If any man have an ear, let him hear.</a:t>
            </a:r>
          </a:p>
        </p:txBody>
      </p:sp>
      <p:sp>
        <p:nvSpPr>
          <p:cNvPr id="15" name="TextBox 14">
            <a:extLst>
              <a:ext uri="{FF2B5EF4-FFF2-40B4-BE49-F238E27FC236}">
                <a16:creationId xmlns:a16="http://schemas.microsoft.com/office/drawing/2014/main" id="{268BC0B4-E7BF-477D-B0E3-DF89021B5380}"/>
              </a:ext>
            </a:extLst>
          </p:cNvPr>
          <p:cNvSpPr txBox="1"/>
          <p:nvPr/>
        </p:nvSpPr>
        <p:spPr>
          <a:xfrm>
            <a:off x="3127608" y="6162760"/>
            <a:ext cx="6008915"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He that leadeth into captivity shall go into captivity: </a:t>
            </a:r>
          </a:p>
          <a:p>
            <a:pPr algn="ctr"/>
            <a:r>
              <a:rPr lang="en-US" sz="1600" b="1" i="1" dirty="0">
                <a:solidFill>
                  <a:srgbClr val="CC6600"/>
                </a:solidFill>
                <a:latin typeface="Times New Roman" panose="02020603050405020304" pitchFamily="18" charset="0"/>
                <a:cs typeface="Times New Roman" panose="02020603050405020304" pitchFamily="18" charset="0"/>
              </a:rPr>
              <a:t>he that </a:t>
            </a:r>
            <a:r>
              <a:rPr lang="en-US" sz="1600" b="1" i="1" dirty="0" err="1">
                <a:solidFill>
                  <a:srgbClr val="CC6600"/>
                </a:solidFill>
                <a:latin typeface="Times New Roman" panose="02020603050405020304" pitchFamily="18" charset="0"/>
                <a:cs typeface="Times New Roman" panose="02020603050405020304" pitchFamily="18" charset="0"/>
              </a:rPr>
              <a:t>killeth</a:t>
            </a:r>
            <a:r>
              <a:rPr lang="en-US" sz="1600" b="1" i="1" dirty="0">
                <a:solidFill>
                  <a:srgbClr val="CC6600"/>
                </a:solidFill>
                <a:latin typeface="Times New Roman" panose="02020603050405020304" pitchFamily="18" charset="0"/>
                <a:cs typeface="Times New Roman" panose="02020603050405020304" pitchFamily="18" charset="0"/>
              </a:rPr>
              <a:t> with the sword must be killed with the sword. </a:t>
            </a:r>
          </a:p>
        </p:txBody>
      </p:sp>
      <p:sp>
        <p:nvSpPr>
          <p:cNvPr id="16" name="TextBox 15">
            <a:extLst>
              <a:ext uri="{FF2B5EF4-FFF2-40B4-BE49-F238E27FC236}">
                <a16:creationId xmlns:a16="http://schemas.microsoft.com/office/drawing/2014/main" id="{360BFDB8-6FBC-4E57-9CEC-BB90BEE19FE1}"/>
              </a:ext>
            </a:extLst>
          </p:cNvPr>
          <p:cNvSpPr txBox="1"/>
          <p:nvPr/>
        </p:nvSpPr>
        <p:spPr>
          <a:xfrm>
            <a:off x="5202315" y="1437673"/>
            <a:ext cx="1828800" cy="338554"/>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Revelation 13</a:t>
            </a:r>
            <a:endParaRPr lang="en-US" sz="1600" dirty="0"/>
          </a:p>
        </p:txBody>
      </p:sp>
    </p:spTree>
    <p:extLst>
      <p:ext uri="{BB962C8B-B14F-4D97-AF65-F5344CB8AC3E}">
        <p14:creationId xmlns:p14="http://schemas.microsoft.com/office/powerpoint/2010/main" val="299963339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1000" fill="hold"/>
                                        <p:tgtEl>
                                          <p:spTgt spid="16"/>
                                        </p:tgtEl>
                                        <p:attrNameLst>
                                          <p:attrName>ppt_w</p:attrName>
                                        </p:attrNameLst>
                                      </p:cBhvr>
                                      <p:tavLst>
                                        <p:tav tm="0">
                                          <p:val>
                                            <p:fltVal val="0"/>
                                          </p:val>
                                        </p:tav>
                                        <p:tav tm="100000">
                                          <p:val>
                                            <p:strVal val="#ppt_w"/>
                                          </p:val>
                                        </p:tav>
                                      </p:tavLst>
                                    </p:anim>
                                    <p:anim calcmode="lin" valueType="num">
                                      <p:cBhvr>
                                        <p:cTn id="17" dur="1000" fill="hold"/>
                                        <p:tgtEl>
                                          <p:spTgt spid="16"/>
                                        </p:tgtEl>
                                        <p:attrNameLst>
                                          <p:attrName>ppt_h</p:attrName>
                                        </p:attrNameLst>
                                      </p:cBhvr>
                                      <p:tavLst>
                                        <p:tav tm="0">
                                          <p:val>
                                            <p:fltVal val="0"/>
                                          </p:val>
                                        </p:tav>
                                        <p:tav tm="100000">
                                          <p:val>
                                            <p:strVal val="#ppt_h"/>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P spid="12" grpId="0"/>
      <p:bldP spid="13" grpId="0"/>
      <p:bldP spid="14" grpId="0"/>
      <p:bldP spid="15" grpId="0"/>
      <p:bldP spid="1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2F4576D-4814-468E-B8FE-B98BDB462CB7}"/>
              </a:ext>
            </a:extLst>
          </p:cNvPr>
          <p:cNvSpPr txBox="1"/>
          <p:nvPr/>
        </p:nvSpPr>
        <p:spPr>
          <a:xfrm>
            <a:off x="4598631" y="35512"/>
            <a:ext cx="3058291" cy="523220"/>
          </a:xfrm>
          <a:prstGeom prst="rect">
            <a:avLst/>
          </a:prstGeom>
          <a:noFill/>
          <a:ln w="28575">
            <a:solidFill>
              <a:schemeClr val="tx1"/>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Bonus to the </a:t>
            </a:r>
          </a:p>
          <a:p>
            <a:pPr algn="ctr"/>
            <a:r>
              <a:rPr lang="en-US" sz="1400" b="1" dirty="0">
                <a:latin typeface="Times New Roman" panose="02020603050405020304" pitchFamily="18" charset="0"/>
                <a:cs typeface="Times New Roman" panose="02020603050405020304" pitchFamily="18" charset="0"/>
              </a:rPr>
              <a:t>Confusion of the Delusion Conclusion</a:t>
            </a:r>
          </a:p>
        </p:txBody>
      </p:sp>
      <p:sp>
        <p:nvSpPr>
          <p:cNvPr id="3" name="TextBox 2">
            <a:extLst>
              <a:ext uri="{FF2B5EF4-FFF2-40B4-BE49-F238E27FC236}">
                <a16:creationId xmlns:a16="http://schemas.microsoft.com/office/drawing/2014/main" id="{DF82E1B5-0D05-4C8C-AE33-9CDA54BC0B46}"/>
              </a:ext>
            </a:extLst>
          </p:cNvPr>
          <p:cNvSpPr txBox="1"/>
          <p:nvPr/>
        </p:nvSpPr>
        <p:spPr>
          <a:xfrm>
            <a:off x="550505" y="765478"/>
            <a:ext cx="11168742"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Here is the patience and the faith of the saints. </a:t>
            </a:r>
          </a:p>
        </p:txBody>
      </p:sp>
      <p:sp>
        <p:nvSpPr>
          <p:cNvPr id="5" name="TextBox 4">
            <a:extLst>
              <a:ext uri="{FF2B5EF4-FFF2-40B4-BE49-F238E27FC236}">
                <a16:creationId xmlns:a16="http://schemas.microsoft.com/office/drawing/2014/main" id="{94C47A27-5B7B-450F-84FB-D8062A8BF3C2}"/>
              </a:ext>
            </a:extLst>
          </p:cNvPr>
          <p:cNvSpPr txBox="1"/>
          <p:nvPr/>
        </p:nvSpPr>
        <p:spPr>
          <a:xfrm>
            <a:off x="615815" y="1063681"/>
            <a:ext cx="11047445"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I beheld another beast coming up out of the earth; </a:t>
            </a:r>
          </a:p>
          <a:p>
            <a:pPr algn="ctr"/>
            <a:r>
              <a:rPr lang="en-US" sz="1600" b="1" i="1" dirty="0">
                <a:solidFill>
                  <a:srgbClr val="CC6600"/>
                </a:solidFill>
                <a:latin typeface="Times New Roman" panose="02020603050405020304" pitchFamily="18" charset="0"/>
                <a:cs typeface="Times New Roman" panose="02020603050405020304" pitchFamily="18" charset="0"/>
              </a:rPr>
              <a:t>and he had two horns like a lamb, and he spake as a dragon. </a:t>
            </a:r>
          </a:p>
        </p:txBody>
      </p:sp>
      <p:sp>
        <p:nvSpPr>
          <p:cNvPr id="6" name="TextBox 5">
            <a:extLst>
              <a:ext uri="{FF2B5EF4-FFF2-40B4-BE49-F238E27FC236}">
                <a16:creationId xmlns:a16="http://schemas.microsoft.com/office/drawing/2014/main" id="{0419C600-411A-475B-BAB7-4E66B1C918D7}"/>
              </a:ext>
            </a:extLst>
          </p:cNvPr>
          <p:cNvSpPr txBox="1"/>
          <p:nvPr/>
        </p:nvSpPr>
        <p:spPr>
          <a:xfrm>
            <a:off x="382545" y="1615081"/>
            <a:ext cx="11513976"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he exerciseth all the power of the first beast before him, </a:t>
            </a:r>
          </a:p>
          <a:p>
            <a:pPr algn="ctr"/>
            <a:r>
              <a:rPr lang="en-US" sz="1600" b="1" i="1" dirty="0">
                <a:solidFill>
                  <a:srgbClr val="CC6600"/>
                </a:solidFill>
                <a:latin typeface="Times New Roman" panose="02020603050405020304" pitchFamily="18" charset="0"/>
                <a:cs typeface="Times New Roman" panose="02020603050405020304" pitchFamily="18" charset="0"/>
              </a:rPr>
              <a:t>and </a:t>
            </a:r>
            <a:r>
              <a:rPr lang="en-US" sz="1600" b="1" i="1" dirty="0" err="1">
                <a:solidFill>
                  <a:srgbClr val="CC6600"/>
                </a:solidFill>
                <a:latin typeface="Times New Roman" panose="02020603050405020304" pitchFamily="18" charset="0"/>
                <a:cs typeface="Times New Roman" panose="02020603050405020304" pitchFamily="18" charset="0"/>
              </a:rPr>
              <a:t>causeth</a:t>
            </a:r>
            <a:r>
              <a:rPr lang="en-US" sz="1600" b="1" i="1" dirty="0">
                <a:solidFill>
                  <a:srgbClr val="CC6600"/>
                </a:solidFill>
                <a:latin typeface="Times New Roman" panose="02020603050405020304" pitchFamily="18" charset="0"/>
                <a:cs typeface="Times New Roman" panose="02020603050405020304" pitchFamily="18" charset="0"/>
              </a:rPr>
              <a:t> the earth and them which dwell therein to worship the first beast, whose deadly wound was healed. </a:t>
            </a:r>
          </a:p>
        </p:txBody>
      </p:sp>
      <p:sp>
        <p:nvSpPr>
          <p:cNvPr id="7" name="TextBox 6">
            <a:extLst>
              <a:ext uri="{FF2B5EF4-FFF2-40B4-BE49-F238E27FC236}">
                <a16:creationId xmlns:a16="http://schemas.microsoft.com/office/drawing/2014/main" id="{7410F914-B1B4-4C98-8FE6-80FB7882B857}"/>
              </a:ext>
            </a:extLst>
          </p:cNvPr>
          <p:cNvSpPr txBox="1"/>
          <p:nvPr/>
        </p:nvSpPr>
        <p:spPr>
          <a:xfrm>
            <a:off x="530288" y="2162532"/>
            <a:ext cx="11209175" cy="1077218"/>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he doeth great wonders, so that he maketh fire come down from heaven on the earth in the sight of men, </a:t>
            </a:r>
          </a:p>
          <a:p>
            <a:pPr algn="ctr"/>
            <a:r>
              <a:rPr lang="en-US" sz="1600" b="1" i="1" dirty="0">
                <a:solidFill>
                  <a:srgbClr val="CC6600"/>
                </a:solidFill>
                <a:latin typeface="Times New Roman" panose="02020603050405020304" pitchFamily="18" charset="0"/>
                <a:cs typeface="Times New Roman" panose="02020603050405020304" pitchFamily="18" charset="0"/>
              </a:rPr>
              <a:t>And deceiveth them that dwell on the earth by the means of those miracles which he had power to do in the sight of the beast; </a:t>
            </a:r>
          </a:p>
          <a:p>
            <a:pPr algn="ctr"/>
            <a:r>
              <a:rPr lang="en-US" sz="1600" b="1" i="1" dirty="0">
                <a:solidFill>
                  <a:srgbClr val="CC6600"/>
                </a:solidFill>
                <a:latin typeface="Times New Roman" panose="02020603050405020304" pitchFamily="18" charset="0"/>
                <a:cs typeface="Times New Roman" panose="02020603050405020304" pitchFamily="18" charset="0"/>
              </a:rPr>
              <a:t>saying to them that dwell on the earth, that they should make an image to the beast,</a:t>
            </a:r>
          </a:p>
          <a:p>
            <a:pPr algn="ctr"/>
            <a:r>
              <a:rPr lang="en-US" sz="1600" b="1" i="1" dirty="0">
                <a:solidFill>
                  <a:srgbClr val="CC6600"/>
                </a:solidFill>
                <a:latin typeface="Times New Roman" panose="02020603050405020304" pitchFamily="18" charset="0"/>
                <a:cs typeface="Times New Roman" panose="02020603050405020304" pitchFamily="18" charset="0"/>
              </a:rPr>
              <a:t>which had the wound by a sword, and did live. </a:t>
            </a:r>
          </a:p>
        </p:txBody>
      </p:sp>
      <p:sp>
        <p:nvSpPr>
          <p:cNvPr id="8" name="TextBox 7">
            <a:extLst>
              <a:ext uri="{FF2B5EF4-FFF2-40B4-BE49-F238E27FC236}">
                <a16:creationId xmlns:a16="http://schemas.microsoft.com/office/drawing/2014/main" id="{7FFD686C-2F4D-42EF-870D-3D6E1D996117}"/>
              </a:ext>
            </a:extLst>
          </p:cNvPr>
          <p:cNvSpPr txBox="1"/>
          <p:nvPr/>
        </p:nvSpPr>
        <p:spPr>
          <a:xfrm>
            <a:off x="391876" y="3971218"/>
            <a:ext cx="11485983" cy="830997"/>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he </a:t>
            </a:r>
            <a:r>
              <a:rPr lang="en-US" sz="1600" b="1" i="1" dirty="0" err="1">
                <a:solidFill>
                  <a:srgbClr val="CC6600"/>
                </a:solidFill>
                <a:latin typeface="Times New Roman" panose="02020603050405020304" pitchFamily="18" charset="0"/>
                <a:cs typeface="Times New Roman" panose="02020603050405020304" pitchFamily="18" charset="0"/>
              </a:rPr>
              <a:t>causeth</a:t>
            </a:r>
            <a:r>
              <a:rPr lang="en-US" sz="1600" b="1" i="1" dirty="0">
                <a:solidFill>
                  <a:srgbClr val="CC6600"/>
                </a:solidFill>
                <a:latin typeface="Times New Roman" panose="02020603050405020304" pitchFamily="18" charset="0"/>
                <a:cs typeface="Times New Roman" panose="02020603050405020304" pitchFamily="18" charset="0"/>
              </a:rPr>
              <a:t> all, both small and great, rich and poor, free and bond, </a:t>
            </a:r>
          </a:p>
          <a:p>
            <a:pPr algn="ctr"/>
            <a:r>
              <a:rPr lang="en-US" sz="1600" b="1" i="1" dirty="0">
                <a:solidFill>
                  <a:srgbClr val="CC6600"/>
                </a:solidFill>
                <a:latin typeface="Times New Roman" panose="02020603050405020304" pitchFamily="18" charset="0"/>
                <a:cs typeface="Times New Roman" panose="02020603050405020304" pitchFamily="18" charset="0"/>
              </a:rPr>
              <a:t>to receive a mark in their right hand, </a:t>
            </a:r>
          </a:p>
          <a:p>
            <a:pPr algn="ctr"/>
            <a:r>
              <a:rPr lang="en-US" sz="1600" b="1" i="1" dirty="0">
                <a:solidFill>
                  <a:srgbClr val="CC6600"/>
                </a:solidFill>
                <a:latin typeface="Times New Roman" panose="02020603050405020304" pitchFamily="18" charset="0"/>
                <a:cs typeface="Times New Roman" panose="02020603050405020304" pitchFamily="18" charset="0"/>
              </a:rPr>
              <a:t>or in their foreheads:</a:t>
            </a:r>
          </a:p>
        </p:txBody>
      </p:sp>
      <p:sp>
        <p:nvSpPr>
          <p:cNvPr id="9" name="TextBox 8">
            <a:extLst>
              <a:ext uri="{FF2B5EF4-FFF2-40B4-BE49-F238E27FC236}">
                <a16:creationId xmlns:a16="http://schemas.microsoft.com/office/drawing/2014/main" id="{2C320A3A-5ED8-4255-B24A-FB86C91E4706}"/>
              </a:ext>
            </a:extLst>
          </p:cNvPr>
          <p:cNvSpPr txBox="1"/>
          <p:nvPr/>
        </p:nvSpPr>
        <p:spPr>
          <a:xfrm>
            <a:off x="1021699" y="5294384"/>
            <a:ext cx="10226351"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Here is wisdom.</a:t>
            </a:r>
            <a:endParaRPr lang="en-US" sz="1600" dirty="0"/>
          </a:p>
        </p:txBody>
      </p:sp>
      <p:sp>
        <p:nvSpPr>
          <p:cNvPr id="10" name="TextBox 9">
            <a:extLst>
              <a:ext uri="{FF2B5EF4-FFF2-40B4-BE49-F238E27FC236}">
                <a16:creationId xmlns:a16="http://schemas.microsoft.com/office/drawing/2014/main" id="{B1C32CF3-1998-4644-A522-A70AB7C65378}"/>
              </a:ext>
            </a:extLst>
          </p:cNvPr>
          <p:cNvSpPr txBox="1"/>
          <p:nvPr/>
        </p:nvSpPr>
        <p:spPr>
          <a:xfrm>
            <a:off x="1328059" y="5553144"/>
            <a:ext cx="9610530"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Let him that hath understanding count the number of the beast: </a:t>
            </a:r>
          </a:p>
          <a:p>
            <a:pPr algn="ctr"/>
            <a:r>
              <a:rPr lang="en-US" sz="1600" b="1" i="1" dirty="0">
                <a:solidFill>
                  <a:srgbClr val="CC6600"/>
                </a:solidFill>
                <a:latin typeface="Times New Roman" panose="02020603050405020304" pitchFamily="18" charset="0"/>
                <a:cs typeface="Times New Roman" panose="02020603050405020304" pitchFamily="18" charset="0"/>
              </a:rPr>
              <a:t>for it is the number of a man;</a:t>
            </a:r>
          </a:p>
        </p:txBody>
      </p:sp>
      <p:sp>
        <p:nvSpPr>
          <p:cNvPr id="11" name="TextBox 10">
            <a:extLst>
              <a:ext uri="{FF2B5EF4-FFF2-40B4-BE49-F238E27FC236}">
                <a16:creationId xmlns:a16="http://schemas.microsoft.com/office/drawing/2014/main" id="{F0DE92B3-7511-4795-8FCE-22FD348F6E18}"/>
              </a:ext>
            </a:extLst>
          </p:cNvPr>
          <p:cNvSpPr txBox="1"/>
          <p:nvPr/>
        </p:nvSpPr>
        <p:spPr>
          <a:xfrm>
            <a:off x="1245636" y="3193156"/>
            <a:ext cx="9787812" cy="830997"/>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he had power to give life unto the image of the beast,</a:t>
            </a:r>
          </a:p>
          <a:p>
            <a:pPr algn="ctr"/>
            <a:r>
              <a:rPr lang="en-US" sz="1600" b="1" i="1" dirty="0">
                <a:solidFill>
                  <a:srgbClr val="CC6600"/>
                </a:solidFill>
                <a:latin typeface="Times New Roman" panose="02020603050405020304" pitchFamily="18" charset="0"/>
                <a:cs typeface="Times New Roman" panose="02020603050405020304" pitchFamily="18" charset="0"/>
              </a:rPr>
              <a:t>that the image of the beast should both speak,</a:t>
            </a:r>
          </a:p>
          <a:p>
            <a:pPr algn="ctr"/>
            <a:r>
              <a:rPr lang="en-US" sz="1600" b="1" i="1" dirty="0">
                <a:solidFill>
                  <a:srgbClr val="CC6600"/>
                </a:solidFill>
                <a:latin typeface="Times New Roman" panose="02020603050405020304" pitchFamily="18" charset="0"/>
                <a:cs typeface="Times New Roman" panose="02020603050405020304" pitchFamily="18" charset="0"/>
              </a:rPr>
              <a:t>and cause that as many as would not worship the image of the beast should be killed.</a:t>
            </a:r>
            <a:endParaRPr lang="en-US" sz="1600" dirty="0"/>
          </a:p>
        </p:txBody>
      </p:sp>
      <p:sp>
        <p:nvSpPr>
          <p:cNvPr id="12" name="TextBox 11">
            <a:extLst>
              <a:ext uri="{FF2B5EF4-FFF2-40B4-BE49-F238E27FC236}">
                <a16:creationId xmlns:a16="http://schemas.microsoft.com/office/drawing/2014/main" id="{F8DF7664-DABB-4656-9EDB-A3A67BA819E2}"/>
              </a:ext>
            </a:extLst>
          </p:cNvPr>
          <p:cNvSpPr txBox="1"/>
          <p:nvPr/>
        </p:nvSpPr>
        <p:spPr>
          <a:xfrm>
            <a:off x="2174022" y="4751525"/>
            <a:ext cx="7921690"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that no man might buy or sell,</a:t>
            </a:r>
          </a:p>
          <a:p>
            <a:pPr algn="ctr"/>
            <a:r>
              <a:rPr lang="en-US" sz="1600" b="1" i="1" dirty="0">
                <a:solidFill>
                  <a:srgbClr val="CC6600"/>
                </a:solidFill>
                <a:latin typeface="Times New Roman" panose="02020603050405020304" pitchFamily="18" charset="0"/>
                <a:cs typeface="Times New Roman" panose="02020603050405020304" pitchFamily="18" charset="0"/>
              </a:rPr>
              <a:t>save he that had the mark, or the name of the beast, or the number of his name. </a:t>
            </a:r>
          </a:p>
        </p:txBody>
      </p:sp>
      <p:sp>
        <p:nvSpPr>
          <p:cNvPr id="13" name="TextBox 12">
            <a:extLst>
              <a:ext uri="{FF2B5EF4-FFF2-40B4-BE49-F238E27FC236}">
                <a16:creationId xmlns:a16="http://schemas.microsoft.com/office/drawing/2014/main" id="{85816CC9-BF9B-49EC-82EB-8E4BF65BEDCF}"/>
              </a:ext>
            </a:extLst>
          </p:cNvPr>
          <p:cNvSpPr txBox="1"/>
          <p:nvPr/>
        </p:nvSpPr>
        <p:spPr>
          <a:xfrm>
            <a:off x="3806893" y="6082386"/>
            <a:ext cx="4646644"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his number is Six hundred threescore and six. </a:t>
            </a:r>
          </a:p>
        </p:txBody>
      </p:sp>
      <p:sp>
        <p:nvSpPr>
          <p:cNvPr id="15" name="TextBox 14">
            <a:extLst>
              <a:ext uri="{FF2B5EF4-FFF2-40B4-BE49-F238E27FC236}">
                <a16:creationId xmlns:a16="http://schemas.microsoft.com/office/drawing/2014/main" id="{0A33C5FB-D751-49E2-901E-F0768C1D1C49}"/>
              </a:ext>
            </a:extLst>
          </p:cNvPr>
          <p:cNvSpPr txBox="1"/>
          <p:nvPr/>
        </p:nvSpPr>
        <p:spPr>
          <a:xfrm>
            <a:off x="1026365" y="6423559"/>
            <a:ext cx="10226351" cy="369332"/>
          </a:xfrm>
          <a:prstGeom prst="rect">
            <a:avLst/>
          </a:prstGeom>
          <a:noFill/>
          <a:ln w="28575">
            <a:solidFill>
              <a:schemeClr val="tx1"/>
            </a:solidFill>
          </a:ln>
          <a:effectLst>
            <a:glow rad="101600">
              <a:srgbClr val="FFFF00">
                <a:alpha val="40000"/>
              </a:srgbClr>
            </a:glow>
          </a:effectLst>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For God hath not given us the spirit of fear; but of power, and of love, and of a sound mind.   </a:t>
            </a:r>
            <a:r>
              <a:rPr lang="en-US" sz="1200" b="1" dirty="0">
                <a:solidFill>
                  <a:srgbClr val="FF0000"/>
                </a:solidFill>
                <a:latin typeface="Times New Roman" panose="02020603050405020304" pitchFamily="18" charset="0"/>
                <a:cs typeface="Times New Roman" panose="02020603050405020304" pitchFamily="18" charset="0"/>
              </a:rPr>
              <a:t>II Timothy 1:7</a:t>
            </a:r>
            <a:endParaRPr lang="en-US" sz="1200" b="1" i="1" dirty="0">
              <a:solidFill>
                <a:srgbClr val="CC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283933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1500" fill="hold"/>
                                        <p:tgtEl>
                                          <p:spTgt spid="15"/>
                                        </p:tgtEl>
                                        <p:attrNameLst>
                                          <p:attrName>ppt_w</p:attrName>
                                        </p:attrNameLst>
                                      </p:cBhvr>
                                      <p:tavLst>
                                        <p:tav tm="0">
                                          <p:val>
                                            <p:fltVal val="0"/>
                                          </p:val>
                                        </p:tav>
                                        <p:tav tm="100000">
                                          <p:val>
                                            <p:strVal val="#ppt_w"/>
                                          </p:val>
                                        </p:tav>
                                      </p:tavLst>
                                    </p:anim>
                                    <p:anim calcmode="lin" valueType="num">
                                      <p:cBhvr>
                                        <p:cTn id="53" dur="1500" fill="hold"/>
                                        <p:tgtEl>
                                          <p:spTgt spid="15"/>
                                        </p:tgtEl>
                                        <p:attrNameLst>
                                          <p:attrName>ppt_h</p:attrName>
                                        </p:attrNameLst>
                                      </p:cBhvr>
                                      <p:tavLst>
                                        <p:tav tm="0">
                                          <p:val>
                                            <p:fltVal val="0"/>
                                          </p:val>
                                        </p:tav>
                                        <p:tav tm="100000">
                                          <p:val>
                                            <p:strVal val="#ppt_h"/>
                                          </p:val>
                                        </p:tav>
                                      </p:tavLst>
                                    </p:anim>
                                    <p:animEffect transition="in" filter="fade">
                                      <p:cBhvr>
                                        <p:cTn id="54" dur="1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246EB9-24AE-4546-9756-5B008FFDCE59}"/>
              </a:ext>
            </a:extLst>
          </p:cNvPr>
          <p:cNvSpPr txBox="1"/>
          <p:nvPr/>
        </p:nvSpPr>
        <p:spPr>
          <a:xfrm>
            <a:off x="7491655" y="945010"/>
            <a:ext cx="2646887" cy="2408352"/>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r>
              <a:rPr lang="en-US" sz="1400" dirty="0">
                <a:solidFill>
                  <a:srgbClr val="FFFF99"/>
                </a:solidFill>
                <a:latin typeface="Times New Roman" panose="02020603050405020304" pitchFamily="18" charset="0"/>
              </a:rPr>
              <a:t>Mikel Paulson</a:t>
            </a:r>
          </a:p>
          <a:p>
            <a:pPr algn="ctr" fontAlgn="base">
              <a:spcBef>
                <a:spcPct val="50000"/>
              </a:spcBef>
              <a:spcAft>
                <a:spcPct val="0"/>
              </a:spcAft>
            </a:pPr>
            <a:r>
              <a:rPr lang="en-US" sz="900" dirty="0">
                <a:solidFill>
                  <a:srgbClr val="FFFF99"/>
                </a:solidFill>
                <a:latin typeface="Times New Roman" panose="02020603050405020304" pitchFamily="18" charset="0"/>
              </a:rPr>
              <a:t>2 Gretchen Ln, Bella Vista, AR  72715</a:t>
            </a:r>
          </a:p>
          <a:p>
            <a:pPr algn="ctr" fontAlgn="base">
              <a:spcBef>
                <a:spcPct val="50000"/>
              </a:spcBef>
              <a:spcAft>
                <a:spcPct val="0"/>
              </a:spcAft>
            </a:pPr>
            <a:r>
              <a:rPr lang="en-US" sz="900" dirty="0">
                <a:solidFill>
                  <a:srgbClr val="FFFF99"/>
                </a:solidFill>
                <a:latin typeface="Times New Roman" panose="02020603050405020304" pitchFamily="18" charset="0"/>
              </a:rPr>
              <a:t>509-876-1611</a:t>
            </a:r>
          </a:p>
          <a:p>
            <a:pPr algn="ctr" fontAlgn="base">
              <a:spcBef>
                <a:spcPct val="50000"/>
              </a:spcBef>
              <a:spcAft>
                <a:spcPct val="0"/>
              </a:spcAft>
            </a:pPr>
            <a:r>
              <a:rPr lang="en-US" sz="900" dirty="0">
                <a:solidFill>
                  <a:srgbClr val="FFFF99"/>
                </a:solidFill>
                <a:latin typeface="Times New Roman" panose="02020603050405020304" pitchFamily="18" charset="0"/>
                <a:hlinkClick r:id="rId2">
                  <a:extLst>
                    <a:ext uri="{A12FA001-AC4F-418D-AE19-62706E023703}">
                      <ahyp:hlinkClr xmlns:ahyp="http://schemas.microsoft.com/office/drawing/2018/hyperlinkcolor" val="tx"/>
                    </a:ext>
                  </a:extLst>
                </a:hlinkClick>
              </a:rPr>
              <a:t>www.scatteredchristians.org</a:t>
            </a:r>
            <a:endParaRPr lang="en-US" sz="900" dirty="0">
              <a:solidFill>
                <a:srgbClr val="FFFF99"/>
              </a:solidFill>
              <a:latin typeface="Times New Roman" panose="02020603050405020304" pitchFamily="18" charset="0"/>
            </a:endParaRPr>
          </a:p>
          <a:p>
            <a:pPr algn="ctr" fontAlgn="base">
              <a:spcBef>
                <a:spcPct val="50000"/>
              </a:spcBef>
              <a:spcAft>
                <a:spcPct val="0"/>
              </a:spcAft>
            </a:pPr>
            <a:r>
              <a:rPr lang="en-US" sz="900" dirty="0">
                <a:solidFill>
                  <a:srgbClr val="FFFF99"/>
                </a:solidFill>
                <a:latin typeface="Times New Roman" panose="02020603050405020304" pitchFamily="18" charset="0"/>
                <a:hlinkClick r:id="rId3">
                  <a:extLst>
                    <a:ext uri="{A12FA001-AC4F-418D-AE19-62706E023703}">
                      <ahyp:hlinkClr xmlns:ahyp="http://schemas.microsoft.com/office/drawing/2018/hyperlinkcolor" val="tx"/>
                    </a:ext>
                  </a:extLst>
                </a:hlinkClick>
              </a:rPr>
              <a:t>www.paulson1611rd.org</a:t>
            </a:r>
            <a:endParaRPr lang="en-US" sz="900" dirty="0">
              <a:solidFill>
                <a:srgbClr val="FFFF99"/>
              </a:solidFill>
              <a:latin typeface="Times New Roman" panose="02020603050405020304" pitchFamily="18" charset="0"/>
            </a:endParaRPr>
          </a:p>
          <a:p>
            <a:pPr algn="ctr" fontAlgn="base">
              <a:spcBef>
                <a:spcPct val="50000"/>
              </a:spcBef>
              <a:spcAft>
                <a:spcPct val="0"/>
              </a:spcAft>
            </a:pPr>
            <a:r>
              <a:rPr lang="en-US" sz="900" dirty="0">
                <a:solidFill>
                  <a:srgbClr val="FFFF99"/>
                </a:solidFill>
                <a:latin typeface="Times New Roman" panose="02020603050405020304" pitchFamily="18" charset="0"/>
                <a:hlinkClick r:id="rId4">
                  <a:extLst>
                    <a:ext uri="{A12FA001-AC4F-418D-AE19-62706E023703}">
                      <ahyp:hlinkClr xmlns:ahyp="http://schemas.microsoft.com/office/drawing/2018/hyperlinkcolor" val="tx"/>
                    </a:ext>
                  </a:extLst>
                </a:hlinkClick>
              </a:rPr>
              <a:t>sousaman1611@cox.net</a:t>
            </a:r>
            <a:endParaRPr lang="en-US" sz="900" dirty="0">
              <a:solidFill>
                <a:srgbClr val="FFFF99"/>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2338" y="1653162"/>
            <a:ext cx="3658237" cy="2166726"/>
          </a:xfrm>
          <a:prstGeom prst="rect">
            <a:avLst/>
          </a:prstGeom>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7" name="Rectangle 6">
            <a:extLst>
              <a:ext uri="{FF2B5EF4-FFF2-40B4-BE49-F238E27FC236}">
                <a16:creationId xmlns:a16="http://schemas.microsoft.com/office/drawing/2014/main" id="{A3055B15-396E-4FE5-B55F-62DBFF50B177}"/>
              </a:ext>
            </a:extLst>
          </p:cNvPr>
          <p:cNvSpPr/>
          <p:nvPr/>
        </p:nvSpPr>
        <p:spPr>
          <a:xfrm>
            <a:off x="2711083" y="1000996"/>
            <a:ext cx="1587294" cy="473206"/>
          </a:xfrm>
          <a:prstGeom prst="rect">
            <a:avLst/>
          </a:prstGeom>
        </p:spPr>
        <p:txBody>
          <a:bodyPr wrap="none">
            <a:spAutoFit/>
          </a:bodyPr>
          <a:lstStyle/>
          <a:p>
            <a:pPr algn="ctr" fontAlgn="base">
              <a:spcBef>
                <a:spcPct val="50000"/>
              </a:spcBef>
              <a:spcAft>
                <a:spcPct val="0"/>
              </a:spcAft>
            </a:pPr>
            <a:r>
              <a:rPr lang="en-US" sz="2475" dirty="0">
                <a:ln>
                  <a:solidFill>
                    <a:srgbClr val="CC6600"/>
                  </a:solidFill>
                </a:ln>
                <a:solidFill>
                  <a:srgbClr val="FFFF99"/>
                </a:solidFill>
                <a:latin typeface="Times New Roman" panose="02020603050405020304" pitchFamily="18" charset="0"/>
              </a:rPr>
              <a:t>The End…</a:t>
            </a:r>
          </a:p>
        </p:txBody>
      </p:sp>
      <p:sp>
        <p:nvSpPr>
          <p:cNvPr id="8" name="TextBox 7">
            <a:extLst>
              <a:ext uri="{FF2B5EF4-FFF2-40B4-BE49-F238E27FC236}">
                <a16:creationId xmlns:a16="http://schemas.microsoft.com/office/drawing/2014/main" id="{8A9C8E16-86D1-4F52-A38A-3C1DC355CDBC}"/>
              </a:ext>
            </a:extLst>
          </p:cNvPr>
          <p:cNvSpPr txBox="1"/>
          <p:nvPr/>
        </p:nvSpPr>
        <p:spPr>
          <a:xfrm>
            <a:off x="1095457" y="3819888"/>
            <a:ext cx="4572000" cy="1569660"/>
          </a:xfrm>
          <a:prstGeom prst="rect">
            <a:avLst/>
          </a:prstGeom>
          <a:noFill/>
        </p:spPr>
        <p:txBody>
          <a:bodyPr wrap="square" rtlCol="0">
            <a:spAutoFit/>
          </a:bodyPr>
          <a:lstStyle/>
          <a:p>
            <a:pPr algn="just" fontAlgn="base">
              <a:spcBef>
                <a:spcPct val="50000"/>
              </a:spcBef>
              <a:spcAft>
                <a:spcPct val="0"/>
              </a:spcAft>
            </a:pPr>
            <a:r>
              <a:rPr lang="en-US" sz="1600" b="1" dirty="0">
                <a:solidFill>
                  <a:srgbClr val="FFFF99"/>
                </a:solidFill>
                <a:latin typeface="Palatino Linotype" panose="02040502050505030304" pitchFamily="18" charset="0"/>
              </a:rPr>
              <a:t>Hopefully, this also begins a new level or maybe even a ‘new beginning’ in your life based on what you have just learned from the Risen Christ… and especially because of the “goodness of God” as taught only by Paul and found only in a King James 1611 Bible…</a:t>
            </a:r>
          </a:p>
        </p:txBody>
      </p:sp>
      <p:sp>
        <p:nvSpPr>
          <p:cNvPr id="9" name="TextBox 8">
            <a:extLst>
              <a:ext uri="{FF2B5EF4-FFF2-40B4-BE49-F238E27FC236}">
                <a16:creationId xmlns:a16="http://schemas.microsoft.com/office/drawing/2014/main" id="{F625508C-A8FF-4DA3-BE98-5F64F6CEF571}"/>
              </a:ext>
            </a:extLst>
          </p:cNvPr>
          <p:cNvSpPr txBox="1"/>
          <p:nvPr/>
        </p:nvSpPr>
        <p:spPr>
          <a:xfrm>
            <a:off x="6899382" y="4052098"/>
            <a:ext cx="2857421" cy="1105239"/>
          </a:xfrm>
          <a:prstGeom prst="rect">
            <a:avLst/>
          </a:prstGeom>
          <a:noFill/>
        </p:spPr>
        <p:txBody>
          <a:bodyPr wrap="square" rtlCol="0">
            <a:spAutoFit/>
          </a:bodyPr>
          <a:lstStyle/>
          <a:p>
            <a:pPr algn="ctr" fontAlgn="base">
              <a:spcBef>
                <a:spcPct val="50000"/>
              </a:spcBef>
              <a:spcAft>
                <a:spcPct val="0"/>
              </a:spcAft>
            </a:pPr>
            <a:r>
              <a:rPr lang="en-US" i="1" dirty="0">
                <a:ln w="3175">
                  <a:solidFill>
                    <a:srgbClr val="FFFFFF"/>
                  </a:solidFill>
                </a:ln>
                <a:solidFill>
                  <a:srgbClr val="CC6600"/>
                </a:solidFill>
              </a:rPr>
              <a:t>…knowing that the    goodness of God            leadeth thee to repentance</a:t>
            </a:r>
          </a:p>
          <a:p>
            <a:pPr algn="ctr" fontAlgn="base">
              <a:spcBef>
                <a:spcPct val="50000"/>
              </a:spcBef>
              <a:spcAft>
                <a:spcPct val="0"/>
              </a:spcAft>
            </a:pPr>
            <a:r>
              <a:rPr lang="en-US" sz="788" dirty="0">
                <a:solidFill>
                  <a:srgbClr val="FF0000"/>
                </a:solidFill>
                <a:latin typeface="Times New Roman" panose="02020603050405020304" pitchFamily="18" charset="0"/>
              </a:rPr>
              <a:t>Romans 2:4b</a:t>
            </a:r>
          </a:p>
        </p:txBody>
      </p:sp>
      <p:sp>
        <p:nvSpPr>
          <p:cNvPr id="5" name="TextBox 4">
            <a:extLst>
              <a:ext uri="{FF2B5EF4-FFF2-40B4-BE49-F238E27FC236}">
                <a16:creationId xmlns:a16="http://schemas.microsoft.com/office/drawing/2014/main" id="{1B4D38DB-F0A1-45DD-AC05-635C046717E0}"/>
              </a:ext>
            </a:extLst>
          </p:cNvPr>
          <p:cNvSpPr txBox="1"/>
          <p:nvPr/>
        </p:nvSpPr>
        <p:spPr>
          <a:xfrm>
            <a:off x="1766334" y="1435403"/>
            <a:ext cx="3230246" cy="784830"/>
          </a:xfrm>
          <a:prstGeom prst="rect">
            <a:avLst/>
          </a:prstGeom>
          <a:noFill/>
        </p:spPr>
        <p:txBody>
          <a:bodyPr wrap="square" rtlCol="0">
            <a:spAutoFit/>
          </a:bodyPr>
          <a:lstStyle/>
          <a:p>
            <a:pPr algn="ctr" fontAlgn="base">
              <a:spcBef>
                <a:spcPct val="50000"/>
              </a:spcBef>
              <a:spcAft>
                <a:spcPct val="0"/>
              </a:spcAft>
            </a:pPr>
            <a:r>
              <a:rPr lang="en-US" b="1" dirty="0">
                <a:solidFill>
                  <a:srgbClr val="FFFF99"/>
                </a:solidFill>
                <a:latin typeface="Times New Roman" panose="02020603050405020304" pitchFamily="18" charset="0"/>
              </a:rPr>
              <a:t>…but only of this presentation.</a:t>
            </a:r>
          </a:p>
          <a:p>
            <a:pPr algn="ctr" fontAlgn="base">
              <a:spcBef>
                <a:spcPct val="50000"/>
              </a:spcBef>
              <a:spcAft>
                <a:spcPct val="0"/>
              </a:spcAft>
            </a:pPr>
            <a:endParaRPr lang="en-US" b="1" dirty="0">
              <a:solidFill>
                <a:srgbClr val="FF0000"/>
              </a:solidFill>
              <a:latin typeface="Times New Roman" panose="02020603050405020304" pitchFamily="18" charset="0"/>
            </a:endParaRPr>
          </a:p>
        </p:txBody>
      </p:sp>
      <p:sp>
        <p:nvSpPr>
          <p:cNvPr id="10" name="TextBox 9">
            <a:extLst>
              <a:ext uri="{FF2B5EF4-FFF2-40B4-BE49-F238E27FC236}">
                <a16:creationId xmlns:a16="http://schemas.microsoft.com/office/drawing/2014/main" id="{3B53C8CC-E88E-450F-9B69-D17B5813BDA6}"/>
              </a:ext>
            </a:extLst>
          </p:cNvPr>
          <p:cNvSpPr txBox="1"/>
          <p:nvPr/>
        </p:nvSpPr>
        <p:spPr>
          <a:xfrm>
            <a:off x="7185677" y="5449486"/>
            <a:ext cx="2436351" cy="261610"/>
          </a:xfrm>
          <a:prstGeom prst="rect">
            <a:avLst/>
          </a:prstGeom>
          <a:noFill/>
        </p:spPr>
        <p:txBody>
          <a:bodyPr wrap="square" rtlCol="0">
            <a:spAutoFit/>
          </a:bodyPr>
          <a:lstStyle/>
          <a:p>
            <a:pPr algn="ctr" fontAlgn="base">
              <a:spcBef>
                <a:spcPct val="50000"/>
              </a:spcBef>
              <a:spcAft>
                <a:spcPct val="0"/>
              </a:spcAft>
            </a:pPr>
            <a:r>
              <a:rPr lang="en-US" sz="1100" b="1" i="1" dirty="0">
                <a:solidFill>
                  <a:srgbClr val="FFFF00"/>
                </a:solidFill>
                <a:latin typeface="Times New Roman" panose="02020603050405020304" pitchFamily="18" charset="0"/>
              </a:rPr>
              <a:t>NOT the severity of God </a:t>
            </a:r>
            <a:r>
              <a:rPr lang="en-US" sz="825" dirty="0">
                <a:solidFill>
                  <a:srgbClr val="FFFF00"/>
                </a:solidFill>
                <a:latin typeface="Times New Roman" panose="02020603050405020304" pitchFamily="18" charset="0"/>
              </a:rPr>
              <a:t>– </a:t>
            </a:r>
            <a:r>
              <a:rPr lang="en-US" sz="788" dirty="0">
                <a:solidFill>
                  <a:srgbClr val="FF0000"/>
                </a:solidFill>
                <a:latin typeface="Times New Roman" panose="02020603050405020304" pitchFamily="18" charset="0"/>
              </a:rPr>
              <a:t>Romans 11:22</a:t>
            </a:r>
            <a:endParaRPr lang="en-US" sz="900" dirty="0">
              <a:solidFill>
                <a:srgbClr val="FF0000"/>
              </a:solidFill>
              <a:latin typeface="Times New Roman" panose="02020603050405020304" pitchFamily="18" charset="0"/>
            </a:endParaRPr>
          </a:p>
        </p:txBody>
      </p:sp>
      <p:pic>
        <p:nvPicPr>
          <p:cNvPr id="14" name="Picture 13" descr="A picture containing person, indoor, crowd&#10;&#10;Description automatically generated">
            <a:extLst>
              <a:ext uri="{FF2B5EF4-FFF2-40B4-BE49-F238E27FC236}">
                <a16:creationId xmlns:a16="http://schemas.microsoft.com/office/drawing/2014/main" id="{9035FD03-7EB6-43A9-9FB7-4D932338440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03853" y="1146904"/>
            <a:ext cx="834520" cy="1008012"/>
          </a:xfrm>
          <a:prstGeom prst="ellipse">
            <a:avLst/>
          </a:prstGeom>
          <a:ln>
            <a:noFill/>
          </a:ln>
          <a:effectLst>
            <a:softEdge rad="112500"/>
          </a:effectLst>
        </p:spPr>
      </p:pic>
      <p:sp>
        <p:nvSpPr>
          <p:cNvPr id="6" name="TextBox 5">
            <a:extLst>
              <a:ext uri="{FF2B5EF4-FFF2-40B4-BE49-F238E27FC236}">
                <a16:creationId xmlns:a16="http://schemas.microsoft.com/office/drawing/2014/main" id="{B5A50AA0-9D91-48CE-A516-7C4B45E81536}"/>
              </a:ext>
            </a:extLst>
          </p:cNvPr>
          <p:cNvSpPr txBox="1"/>
          <p:nvPr/>
        </p:nvSpPr>
        <p:spPr>
          <a:xfrm>
            <a:off x="9781834" y="4151126"/>
            <a:ext cx="1199844" cy="830997"/>
          </a:xfrm>
          <a:prstGeom prst="rect">
            <a:avLst/>
          </a:prstGeom>
          <a:noFill/>
        </p:spPr>
        <p:txBody>
          <a:bodyPr wrap="square" rtlCol="0">
            <a:spAutoFit/>
          </a:bodyPr>
          <a:lstStyle/>
          <a:p>
            <a:pPr algn="ctr"/>
            <a:r>
              <a:rPr lang="en-US" sz="1200" b="1" dirty="0">
                <a:solidFill>
                  <a:srgbClr val="FFFF00"/>
                </a:solidFill>
              </a:rPr>
              <a:t>- Today - Dispensation of the Grace of God</a:t>
            </a:r>
          </a:p>
        </p:txBody>
      </p:sp>
      <p:sp>
        <p:nvSpPr>
          <p:cNvPr id="12" name="TextBox 11">
            <a:extLst>
              <a:ext uri="{FF2B5EF4-FFF2-40B4-BE49-F238E27FC236}">
                <a16:creationId xmlns:a16="http://schemas.microsoft.com/office/drawing/2014/main" id="{1733D1CA-6228-4AE5-9E2A-52F4200F673F}"/>
              </a:ext>
            </a:extLst>
          </p:cNvPr>
          <p:cNvSpPr txBox="1"/>
          <p:nvPr/>
        </p:nvSpPr>
        <p:spPr>
          <a:xfrm>
            <a:off x="9643550" y="5451236"/>
            <a:ext cx="995658" cy="276999"/>
          </a:xfrm>
          <a:prstGeom prst="rect">
            <a:avLst/>
          </a:prstGeom>
          <a:noFill/>
        </p:spPr>
        <p:txBody>
          <a:bodyPr wrap="square" rtlCol="0">
            <a:spAutoFit/>
          </a:bodyPr>
          <a:lstStyle/>
          <a:p>
            <a:pPr algn="ctr"/>
            <a:r>
              <a:rPr lang="en-US" sz="1200" b="1" dirty="0">
                <a:solidFill>
                  <a:srgbClr val="FFFF00"/>
                </a:solidFill>
              </a:rPr>
              <a:t>Tribulation</a:t>
            </a:r>
          </a:p>
        </p:txBody>
      </p:sp>
    </p:spTree>
    <p:extLst>
      <p:ext uri="{BB962C8B-B14F-4D97-AF65-F5344CB8AC3E}">
        <p14:creationId xmlns:p14="http://schemas.microsoft.com/office/powerpoint/2010/main" val="3999643383"/>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435">
                                          <p:stCondLst>
                                            <p:cond delay="0"/>
                                          </p:stCondLst>
                                        </p:cTn>
                                        <p:tgtEl>
                                          <p:spTgt spid="10"/>
                                        </p:tgtEl>
                                      </p:cBhvr>
                                    </p:animEffect>
                                    <p:anim calcmode="lin" valueType="num">
                                      <p:cBhvr>
                                        <p:cTn id="28"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9"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0"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31"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32"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33" dur="20">
                                          <p:stCondLst>
                                            <p:cond delay="487"/>
                                          </p:stCondLst>
                                        </p:cTn>
                                        <p:tgtEl>
                                          <p:spTgt spid="10"/>
                                        </p:tgtEl>
                                      </p:cBhvr>
                                      <p:to x="100000" y="60000"/>
                                    </p:animScale>
                                    <p:animScale>
                                      <p:cBhvr>
                                        <p:cTn id="34" dur="124" decel="50000">
                                          <p:stCondLst>
                                            <p:cond delay="507"/>
                                          </p:stCondLst>
                                        </p:cTn>
                                        <p:tgtEl>
                                          <p:spTgt spid="10"/>
                                        </p:tgtEl>
                                      </p:cBhvr>
                                      <p:to x="100000" y="100000"/>
                                    </p:animScale>
                                    <p:animScale>
                                      <p:cBhvr>
                                        <p:cTn id="35" dur="20">
                                          <p:stCondLst>
                                            <p:cond delay="984"/>
                                          </p:stCondLst>
                                        </p:cTn>
                                        <p:tgtEl>
                                          <p:spTgt spid="10"/>
                                        </p:tgtEl>
                                      </p:cBhvr>
                                      <p:to x="100000" y="80000"/>
                                    </p:animScale>
                                    <p:animScale>
                                      <p:cBhvr>
                                        <p:cTn id="36" dur="124" decel="50000">
                                          <p:stCondLst>
                                            <p:cond delay="1004"/>
                                          </p:stCondLst>
                                        </p:cTn>
                                        <p:tgtEl>
                                          <p:spTgt spid="10"/>
                                        </p:tgtEl>
                                      </p:cBhvr>
                                      <p:to x="100000" y="100000"/>
                                    </p:animScale>
                                    <p:animScale>
                                      <p:cBhvr>
                                        <p:cTn id="37" dur="20">
                                          <p:stCondLst>
                                            <p:cond delay="1231"/>
                                          </p:stCondLst>
                                        </p:cTn>
                                        <p:tgtEl>
                                          <p:spTgt spid="10"/>
                                        </p:tgtEl>
                                      </p:cBhvr>
                                      <p:to x="100000" y="90000"/>
                                    </p:animScale>
                                    <p:animScale>
                                      <p:cBhvr>
                                        <p:cTn id="38" dur="124" decel="50000">
                                          <p:stCondLst>
                                            <p:cond delay="1251"/>
                                          </p:stCondLst>
                                        </p:cTn>
                                        <p:tgtEl>
                                          <p:spTgt spid="10"/>
                                        </p:tgtEl>
                                      </p:cBhvr>
                                      <p:to x="100000" y="100000"/>
                                    </p:animScale>
                                    <p:animScale>
                                      <p:cBhvr>
                                        <p:cTn id="39" dur="20">
                                          <p:stCondLst>
                                            <p:cond delay="1356"/>
                                          </p:stCondLst>
                                        </p:cTn>
                                        <p:tgtEl>
                                          <p:spTgt spid="10"/>
                                        </p:tgtEl>
                                      </p:cBhvr>
                                      <p:to x="100000" y="95000"/>
                                    </p:animScale>
                                    <p:animScale>
                                      <p:cBhvr>
                                        <p:cTn id="40" dur="124" decel="50000">
                                          <p:stCondLst>
                                            <p:cond delay="1376"/>
                                          </p:stCondLst>
                                        </p:cTn>
                                        <p:tgtEl>
                                          <p:spTgt spid="10"/>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1250"/>
                                        <p:tgtEl>
                                          <p:spTgt spid="2"/>
                                        </p:tgtEl>
                                      </p:cBhvr>
                                    </p:animEffect>
                                  </p:childTnLst>
                                </p:cTn>
                              </p:par>
                              <p:par>
                                <p:cTn id="51" presetID="10" presetClass="entr" presetSubtype="0" fill="hold"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2000"/>
                                        <p:tgtEl>
                                          <p:spTgt spid="4"/>
                                        </p:tgtEl>
                                      </p:cBhvr>
                                    </p:animEffect>
                                  </p:childTnLst>
                                </p:cTn>
                              </p:par>
                              <p:par>
                                <p:cTn id="54" presetID="10" presetClass="entr" presetSubtype="0" fill="hold"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5" grpId="0"/>
      <p:bldP spid="10" grpId="0"/>
      <p:bldP spid="6"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4050792" y="2752344"/>
            <a:ext cx="4160520" cy="1384995"/>
          </a:xfrm>
          <a:prstGeom prst="rect">
            <a:avLst/>
          </a:prstGeom>
          <a:noFill/>
        </p:spPr>
        <p:txBody>
          <a:bodyPr wrap="square" rtlCol="0">
            <a:spAutoFit/>
          </a:bodyPr>
          <a:lstStyle/>
          <a:p>
            <a:pPr algn="ctr"/>
            <a:r>
              <a:rPr lang="en-US" sz="1400" b="1" i="1" dirty="0">
                <a:solidFill>
                  <a:srgbClr val="CC6600"/>
                </a:solidFill>
              </a:rPr>
              <a:t>He which </a:t>
            </a:r>
            <a:r>
              <a:rPr lang="en-US" sz="1400" b="1" i="1" dirty="0" err="1">
                <a:solidFill>
                  <a:srgbClr val="CC6600"/>
                </a:solidFill>
              </a:rPr>
              <a:t>testifieth</a:t>
            </a:r>
            <a:r>
              <a:rPr lang="en-US" sz="1400" b="1" i="1" dirty="0">
                <a:solidFill>
                  <a:srgbClr val="CC6600"/>
                </a:solidFill>
              </a:rPr>
              <a:t> these things saith, </a:t>
            </a:r>
          </a:p>
          <a:p>
            <a:pPr algn="ctr"/>
            <a:r>
              <a:rPr lang="en-US" sz="1400" b="1" i="1" dirty="0">
                <a:solidFill>
                  <a:srgbClr val="CC6600"/>
                </a:solidFill>
              </a:rPr>
              <a:t>Surely I come quickly. Amen. </a:t>
            </a:r>
          </a:p>
          <a:p>
            <a:pPr algn="ctr"/>
            <a:r>
              <a:rPr lang="en-US" sz="1400" b="1" i="1" dirty="0">
                <a:solidFill>
                  <a:srgbClr val="CC6600"/>
                </a:solidFill>
              </a:rPr>
              <a:t>Even so, come, Lord Jesus. </a:t>
            </a:r>
          </a:p>
          <a:p>
            <a:pPr algn="ctr"/>
            <a:endParaRPr lang="en-US" sz="1400" b="1" i="1" dirty="0">
              <a:solidFill>
                <a:srgbClr val="CC6600"/>
              </a:solidFill>
            </a:endParaRPr>
          </a:p>
          <a:p>
            <a:pPr algn="ctr"/>
            <a:r>
              <a:rPr lang="en-US" sz="1400" b="1" i="1" dirty="0">
                <a:solidFill>
                  <a:srgbClr val="CC6600"/>
                </a:solidFill>
              </a:rPr>
              <a:t>The grace of our Lord Jesus Christ be with you all. Amen.</a:t>
            </a:r>
          </a:p>
        </p:txBody>
      </p:sp>
    </p:spTree>
    <p:extLst>
      <p:ext uri="{BB962C8B-B14F-4D97-AF65-F5344CB8AC3E}">
        <p14:creationId xmlns:p14="http://schemas.microsoft.com/office/powerpoint/2010/main" val="11210467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5824728" y="3273552"/>
            <a:ext cx="630936" cy="307777"/>
          </a:xfrm>
          <a:prstGeom prst="rect">
            <a:avLst/>
          </a:prstGeom>
          <a:noFill/>
        </p:spPr>
        <p:txBody>
          <a:bodyPr wrap="square" rtlCol="0">
            <a:spAutoFit/>
          </a:bodyPr>
          <a:lstStyle/>
          <a:p>
            <a:pPr algn="ctr"/>
            <a:r>
              <a:rPr lang="en-US" sz="1400" b="1" dirty="0">
                <a:solidFill>
                  <a:schemeClr val="accent2">
                    <a:lumMod val="20000"/>
                    <a:lumOff val="80000"/>
                  </a:schemeClr>
                </a:solidFill>
              </a:rPr>
              <a:t>Done</a:t>
            </a:r>
          </a:p>
        </p:txBody>
      </p:sp>
    </p:spTree>
    <p:extLst>
      <p:ext uri="{BB962C8B-B14F-4D97-AF65-F5344CB8AC3E}">
        <p14:creationId xmlns:p14="http://schemas.microsoft.com/office/powerpoint/2010/main" val="159115805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F22C61-359E-4F30-8925-73DA2C64B6F2}"/>
              </a:ext>
            </a:extLst>
          </p:cNvPr>
          <p:cNvSpPr txBox="1"/>
          <p:nvPr/>
        </p:nvSpPr>
        <p:spPr>
          <a:xfrm>
            <a:off x="4475825" y="88777"/>
            <a:ext cx="3240350"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Key Word Definitions</a:t>
            </a:r>
          </a:p>
        </p:txBody>
      </p:sp>
      <p:sp>
        <p:nvSpPr>
          <p:cNvPr id="14" name="Rectangle 13">
            <a:extLst>
              <a:ext uri="{FF2B5EF4-FFF2-40B4-BE49-F238E27FC236}">
                <a16:creationId xmlns:a16="http://schemas.microsoft.com/office/drawing/2014/main" id="{699E911F-540C-4FCB-A4FC-5437DE0B6168}"/>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3C7347AA-0507-4383-A944-2CDF1AA8BE78}"/>
              </a:ext>
            </a:extLst>
          </p:cNvPr>
          <p:cNvSpPr txBox="1"/>
          <p:nvPr/>
        </p:nvSpPr>
        <p:spPr>
          <a:xfrm>
            <a:off x="185094" y="878201"/>
            <a:ext cx="781234"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Church</a:t>
            </a:r>
          </a:p>
        </p:txBody>
      </p:sp>
      <p:sp>
        <p:nvSpPr>
          <p:cNvPr id="15" name="TextBox 14">
            <a:extLst>
              <a:ext uri="{FF2B5EF4-FFF2-40B4-BE49-F238E27FC236}">
                <a16:creationId xmlns:a16="http://schemas.microsoft.com/office/drawing/2014/main" id="{CDEFB51D-6473-41B6-A716-610E8DD4631E}"/>
              </a:ext>
            </a:extLst>
          </p:cNvPr>
          <p:cNvSpPr txBox="1"/>
          <p:nvPr/>
        </p:nvSpPr>
        <p:spPr>
          <a:xfrm>
            <a:off x="83589" y="4285654"/>
            <a:ext cx="1122118"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King James </a:t>
            </a:r>
          </a:p>
          <a:p>
            <a:pPr algn="ctr"/>
            <a:r>
              <a:rPr lang="en-US" sz="1400" b="1" dirty="0">
                <a:latin typeface="Times New Roman" panose="02020603050405020304" pitchFamily="18" charset="0"/>
                <a:cs typeface="Times New Roman" panose="02020603050405020304" pitchFamily="18" charset="0"/>
              </a:rPr>
              <a:t>1611 Bible</a:t>
            </a:r>
          </a:p>
        </p:txBody>
      </p:sp>
      <p:sp>
        <p:nvSpPr>
          <p:cNvPr id="16" name="TextBox 15">
            <a:extLst>
              <a:ext uri="{FF2B5EF4-FFF2-40B4-BE49-F238E27FC236}">
                <a16:creationId xmlns:a16="http://schemas.microsoft.com/office/drawing/2014/main" id="{2D7269DB-85C9-4D54-B987-171992D2433A}"/>
              </a:ext>
            </a:extLst>
          </p:cNvPr>
          <p:cNvSpPr txBox="1"/>
          <p:nvPr/>
        </p:nvSpPr>
        <p:spPr>
          <a:xfrm>
            <a:off x="83589" y="5954398"/>
            <a:ext cx="1917577"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Modern bible versions</a:t>
            </a:r>
          </a:p>
        </p:txBody>
      </p:sp>
      <p:sp>
        <p:nvSpPr>
          <p:cNvPr id="17" name="TextBox 16">
            <a:extLst>
              <a:ext uri="{FF2B5EF4-FFF2-40B4-BE49-F238E27FC236}">
                <a16:creationId xmlns:a16="http://schemas.microsoft.com/office/drawing/2014/main" id="{46273C6D-5547-4CA3-BDBC-D9639E65347D}"/>
              </a:ext>
            </a:extLst>
          </p:cNvPr>
          <p:cNvSpPr txBox="1"/>
          <p:nvPr/>
        </p:nvSpPr>
        <p:spPr>
          <a:xfrm>
            <a:off x="83589" y="3199143"/>
            <a:ext cx="1078904" cy="73866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Born Again vs</a:t>
            </a:r>
          </a:p>
          <a:p>
            <a:pPr algn="ctr"/>
            <a:r>
              <a:rPr lang="en-US" sz="1400" b="1" dirty="0">
                <a:latin typeface="Times New Roman" panose="02020603050405020304" pitchFamily="18" charset="0"/>
                <a:cs typeface="Times New Roman" panose="02020603050405020304" pitchFamily="18" charset="0"/>
              </a:rPr>
              <a:t>Quicken</a:t>
            </a:r>
          </a:p>
        </p:txBody>
      </p:sp>
      <p:sp>
        <p:nvSpPr>
          <p:cNvPr id="3" name="TextBox 2">
            <a:extLst>
              <a:ext uri="{FF2B5EF4-FFF2-40B4-BE49-F238E27FC236}">
                <a16:creationId xmlns:a16="http://schemas.microsoft.com/office/drawing/2014/main" id="{3BCB3B89-B385-4F4E-BD06-377AA0374428}"/>
              </a:ext>
            </a:extLst>
          </p:cNvPr>
          <p:cNvSpPr txBox="1"/>
          <p:nvPr/>
        </p:nvSpPr>
        <p:spPr>
          <a:xfrm>
            <a:off x="127861" y="2398665"/>
            <a:ext cx="976543"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Christian</a:t>
            </a:r>
          </a:p>
        </p:txBody>
      </p:sp>
      <p:sp>
        <p:nvSpPr>
          <p:cNvPr id="4" name="TextBox 3">
            <a:extLst>
              <a:ext uri="{FF2B5EF4-FFF2-40B4-BE49-F238E27FC236}">
                <a16:creationId xmlns:a16="http://schemas.microsoft.com/office/drawing/2014/main" id="{0EE9AA0C-2AD4-4D7A-A398-C65C2491E8D8}"/>
              </a:ext>
            </a:extLst>
          </p:cNvPr>
          <p:cNvSpPr txBox="1"/>
          <p:nvPr/>
        </p:nvSpPr>
        <p:spPr>
          <a:xfrm>
            <a:off x="1001890" y="684623"/>
            <a:ext cx="11045752" cy="1569660"/>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Today, we normally see the hundreds and hundreds of various local assemblies and denominations, etc. all with their own pet doctrines.  Sadly, it is NOT what the </a:t>
            </a:r>
            <a:r>
              <a:rPr lang="en-US" sz="1200" b="1" i="1" dirty="0">
                <a:latin typeface="Times New Roman" panose="02020603050405020304" pitchFamily="18" charset="0"/>
                <a:cs typeface="Times New Roman" panose="02020603050405020304" pitchFamily="18" charset="0"/>
              </a:rPr>
              <a:t>church</a:t>
            </a:r>
            <a:r>
              <a:rPr lang="en-US" sz="1200" dirty="0">
                <a:latin typeface="Times New Roman" panose="02020603050405020304" pitchFamily="18" charset="0"/>
                <a:cs typeface="Times New Roman" panose="02020603050405020304" pitchFamily="18" charset="0"/>
              </a:rPr>
              <a:t> is supposed to be today.  Today’s local churches are falsely based on Old Testament design and get their objectives and design from the apostle Peter in </a:t>
            </a:r>
            <a:r>
              <a:rPr lang="en-US" sz="1200" b="1" dirty="0">
                <a:solidFill>
                  <a:srgbClr val="FF0000"/>
                </a:solidFill>
                <a:latin typeface="Times New Roman" panose="02020603050405020304" pitchFamily="18" charset="0"/>
                <a:cs typeface="Times New Roman" panose="02020603050405020304" pitchFamily="18" charset="0"/>
              </a:rPr>
              <a:t>Acts 2:41-47</a:t>
            </a:r>
            <a:r>
              <a:rPr lang="en-US" sz="1200" dirty="0">
                <a:latin typeface="Times New Roman" panose="02020603050405020304" pitchFamily="18" charset="0"/>
                <a:cs typeface="Times New Roman" panose="02020603050405020304" pitchFamily="18" charset="0"/>
              </a:rPr>
              <a:t>.  The local church / assembly today completely misses out on the truth of ‘the church.’  The ‘true church’ today consists of all the Christians with the same faith in salvation, etc. and being part of the body of Christ with the goals and objectives found in </a:t>
            </a:r>
            <a:r>
              <a:rPr lang="en-US" sz="1200" b="1" dirty="0">
                <a:solidFill>
                  <a:srgbClr val="FF0000"/>
                </a:solidFill>
                <a:latin typeface="Times New Roman" panose="02020603050405020304" pitchFamily="18" charset="0"/>
                <a:cs typeface="Times New Roman" panose="02020603050405020304" pitchFamily="18" charset="0"/>
              </a:rPr>
              <a:t>Ephesians 4:11-16</a:t>
            </a:r>
            <a:r>
              <a:rPr lang="en-US" sz="1200" dirty="0">
                <a:latin typeface="Times New Roman" panose="02020603050405020304" pitchFamily="18" charset="0"/>
                <a:cs typeface="Times New Roman" panose="02020603050405020304" pitchFamily="18" charset="0"/>
              </a:rPr>
              <a:t>.  If we want to gather as a ‘group’ or family, etc. together in a building, of course that is fine – but that building, choir, parking lot, programs, etc. are NOT the body of Christ; all that is nothing but a socially religious wasted activity.  We are to live and learn the</a:t>
            </a:r>
            <a:r>
              <a:rPr lang="en-US" sz="1200" b="1" i="1" dirty="0">
                <a:latin typeface="Times New Roman" panose="02020603050405020304" pitchFamily="18" charset="0"/>
                <a:cs typeface="Times New Roman" panose="02020603050405020304" pitchFamily="18" charset="0"/>
              </a:rPr>
              <a:t> kingdom of God</a:t>
            </a:r>
            <a:r>
              <a:rPr lang="en-US" sz="1200" dirty="0">
                <a:latin typeface="Times New Roman" panose="02020603050405020304" pitchFamily="18" charset="0"/>
                <a:cs typeface="Times New Roman" panose="02020603050405020304" pitchFamily="18" charset="0"/>
              </a:rPr>
              <a:t>, which is a spiritual kingdom (</a:t>
            </a:r>
            <a:r>
              <a:rPr lang="en-US" sz="1200" b="1" dirty="0">
                <a:solidFill>
                  <a:srgbClr val="FF0000"/>
                </a:solidFill>
                <a:latin typeface="Times New Roman" panose="02020603050405020304" pitchFamily="18" charset="0"/>
                <a:cs typeface="Times New Roman" panose="02020603050405020304" pitchFamily="18" charset="0"/>
              </a:rPr>
              <a:t>Romans 14:17</a:t>
            </a:r>
            <a:r>
              <a:rPr lang="en-US" sz="1200" dirty="0">
                <a:latin typeface="Times New Roman" panose="02020603050405020304" pitchFamily="18" charset="0"/>
                <a:cs typeface="Times New Roman" panose="02020603050405020304" pitchFamily="18" charset="0"/>
              </a:rPr>
              <a:t>), not a physical, earthly visible kingdom on earth, called the </a:t>
            </a:r>
            <a:r>
              <a:rPr lang="en-US" sz="1200" b="1" i="1" dirty="0">
                <a:latin typeface="Times New Roman" panose="02020603050405020304" pitchFamily="18" charset="0"/>
                <a:cs typeface="Times New Roman" panose="02020603050405020304" pitchFamily="18" charset="0"/>
              </a:rPr>
              <a:t>kingdom of heaven</a:t>
            </a:r>
            <a:r>
              <a:rPr lang="en-US" sz="1200" dirty="0">
                <a:latin typeface="Times New Roman" panose="02020603050405020304" pitchFamily="18" charset="0"/>
                <a:cs typeface="Times New Roman" panose="02020603050405020304" pitchFamily="18" charset="0"/>
              </a:rPr>
              <a:t>.  That kingdom was offered to the Jews, they rejected it.  It will return during the millennium.  Churches today are run by imitation pastors preaching imitation sermons producing imitation Christians with an imitation salvation living an imitation life of religion worshipping an unknown God, all of whom are ecumenically trying to live ‘somewhat’ right, at least in their own eyes.</a:t>
            </a:r>
          </a:p>
        </p:txBody>
      </p:sp>
      <p:sp>
        <p:nvSpPr>
          <p:cNvPr id="5" name="TextBox 4">
            <a:extLst>
              <a:ext uri="{FF2B5EF4-FFF2-40B4-BE49-F238E27FC236}">
                <a16:creationId xmlns:a16="http://schemas.microsoft.com/office/drawing/2014/main" id="{7F0F2C8D-6CF2-49CA-A676-C81E20AA58C5}"/>
              </a:ext>
            </a:extLst>
          </p:cNvPr>
          <p:cNvSpPr txBox="1"/>
          <p:nvPr/>
        </p:nvSpPr>
        <p:spPr>
          <a:xfrm>
            <a:off x="1001890" y="2186139"/>
            <a:ext cx="11101330"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People were first called ‘</a:t>
            </a:r>
            <a:r>
              <a:rPr lang="en-US" sz="1200" i="1" dirty="0">
                <a:latin typeface="Times New Roman" panose="02020603050405020304" pitchFamily="18" charset="0"/>
                <a:cs typeface="Times New Roman" panose="02020603050405020304" pitchFamily="18" charset="0"/>
              </a:rPr>
              <a:t>Christians’</a:t>
            </a:r>
            <a:r>
              <a:rPr lang="en-US" sz="1200" dirty="0">
                <a:latin typeface="Times New Roman" panose="02020603050405020304" pitchFamily="18" charset="0"/>
                <a:cs typeface="Times New Roman" panose="02020603050405020304" pitchFamily="18" charset="0"/>
              </a:rPr>
              <a:t> in </a:t>
            </a:r>
            <a:r>
              <a:rPr lang="en-US" sz="1200" b="1" dirty="0">
                <a:solidFill>
                  <a:srgbClr val="FF0000"/>
                </a:solidFill>
                <a:latin typeface="Times New Roman" panose="02020603050405020304" pitchFamily="18" charset="0"/>
                <a:cs typeface="Times New Roman" panose="02020603050405020304" pitchFamily="18" charset="0"/>
              </a:rPr>
              <a:t>Acts 11:26</a:t>
            </a:r>
            <a:r>
              <a:rPr lang="en-US" sz="1200" dirty="0">
                <a:latin typeface="Times New Roman" panose="02020603050405020304" pitchFamily="18" charset="0"/>
                <a:cs typeface="Times New Roman" panose="02020603050405020304" pitchFamily="18" charset="0"/>
              </a:rPr>
              <a:t>.  A true </a:t>
            </a:r>
            <a:r>
              <a:rPr lang="en-US" sz="1200" i="1" dirty="0">
                <a:latin typeface="Times New Roman" panose="02020603050405020304" pitchFamily="18" charset="0"/>
                <a:cs typeface="Times New Roman" panose="02020603050405020304" pitchFamily="18" charset="0"/>
              </a:rPr>
              <a:t>Christian</a:t>
            </a:r>
            <a:r>
              <a:rPr lang="en-US" sz="1200" dirty="0">
                <a:latin typeface="Times New Roman" panose="02020603050405020304" pitchFamily="18" charset="0"/>
                <a:cs typeface="Times New Roman" panose="02020603050405020304" pitchFamily="18" charset="0"/>
              </a:rPr>
              <a:t> is one who follows the teachings of the risen Christ, as presented by Paul, the apostle.  A water baptism, a communion, confirmation, confessing one’s sins asking for forgiveness, etc. all have absolutely nothing to do with one’s personal salvation to be a </a:t>
            </a:r>
            <a:r>
              <a:rPr lang="en-US" sz="1200" i="1" dirty="0">
                <a:latin typeface="Times New Roman" panose="02020603050405020304" pitchFamily="18" charset="0"/>
                <a:cs typeface="Times New Roman" panose="02020603050405020304" pitchFamily="18" charset="0"/>
              </a:rPr>
              <a:t>Christian</a:t>
            </a:r>
            <a:r>
              <a:rPr lang="en-US" sz="1200" dirty="0">
                <a:latin typeface="Times New Roman" panose="02020603050405020304" pitchFamily="18" charset="0"/>
                <a:cs typeface="Times New Roman" panose="02020603050405020304" pitchFamily="18" charset="0"/>
              </a:rPr>
              <a:t>.  Salvation is based on </a:t>
            </a:r>
            <a:r>
              <a:rPr lang="en-US" sz="1200" b="1" dirty="0">
                <a:solidFill>
                  <a:srgbClr val="FF0000"/>
                </a:solidFill>
                <a:latin typeface="Times New Roman" panose="02020603050405020304" pitchFamily="18" charset="0"/>
                <a:cs typeface="Times New Roman" panose="02020603050405020304" pitchFamily="18" charset="0"/>
              </a:rPr>
              <a:t>Romans 10:9,10 </a:t>
            </a:r>
            <a:r>
              <a:rPr lang="en-US" sz="1200" dirty="0">
                <a:latin typeface="Times New Roman" panose="02020603050405020304" pitchFamily="18" charset="0"/>
                <a:cs typeface="Times New Roman" panose="02020603050405020304" pitchFamily="18" charset="0"/>
              </a:rPr>
              <a:t>and </a:t>
            </a:r>
            <a:r>
              <a:rPr lang="en-US" sz="1200" b="1" dirty="0">
                <a:solidFill>
                  <a:srgbClr val="FF0000"/>
                </a:solidFill>
                <a:latin typeface="Times New Roman" panose="02020603050405020304" pitchFamily="18" charset="0"/>
                <a:cs typeface="Times New Roman" panose="02020603050405020304" pitchFamily="18" charset="0"/>
              </a:rPr>
              <a:t>Ephesians 1:12,13</a:t>
            </a:r>
            <a:r>
              <a:rPr lang="en-US" sz="1200" dirty="0">
                <a:latin typeface="Times New Roman" panose="02020603050405020304" pitchFamily="18" charset="0"/>
                <a:cs typeface="Times New Roman" panose="02020603050405020304" pitchFamily="18" charset="0"/>
              </a:rPr>
              <a:t>.  It is having </a:t>
            </a:r>
            <a:r>
              <a:rPr lang="en-US" sz="1200" b="1" dirty="0">
                <a:latin typeface="Times New Roman" panose="02020603050405020304" pitchFamily="18" charset="0"/>
                <a:cs typeface="Times New Roman" panose="02020603050405020304" pitchFamily="18" charset="0"/>
              </a:rPr>
              <a:t>faith IN Christ </a:t>
            </a:r>
            <a:r>
              <a:rPr lang="en-US" sz="1200" dirty="0">
                <a:latin typeface="Times New Roman" panose="02020603050405020304" pitchFamily="18" charset="0"/>
                <a:cs typeface="Times New Roman" panose="02020603050405020304" pitchFamily="18" charset="0"/>
              </a:rPr>
              <a:t>which is followed by you receiving the </a:t>
            </a:r>
            <a:r>
              <a:rPr lang="en-US" sz="1200" b="1" dirty="0">
                <a:latin typeface="Times New Roman" panose="02020603050405020304" pitchFamily="18" charset="0"/>
                <a:cs typeface="Times New Roman" panose="02020603050405020304" pitchFamily="18" charset="0"/>
              </a:rPr>
              <a:t>faith OF Christ</a:t>
            </a:r>
            <a:r>
              <a:rPr lang="en-US" sz="1200" dirty="0">
                <a:latin typeface="Times New Roman" panose="02020603050405020304" pitchFamily="18" charset="0"/>
                <a:cs typeface="Times New Roman" panose="02020603050405020304" pitchFamily="18" charset="0"/>
              </a:rPr>
              <a:t>. We are called </a:t>
            </a:r>
            <a:r>
              <a:rPr lang="en-US" sz="1200" i="1" dirty="0">
                <a:latin typeface="Times New Roman" panose="02020603050405020304" pitchFamily="18" charset="0"/>
                <a:cs typeface="Times New Roman" panose="02020603050405020304" pitchFamily="18" charset="0"/>
              </a:rPr>
              <a:t>Christians</a:t>
            </a:r>
            <a:r>
              <a:rPr lang="en-US" sz="1200" dirty="0">
                <a:latin typeface="Times New Roman" panose="02020603050405020304" pitchFamily="18" charset="0"/>
                <a:cs typeface="Times New Roman" panose="02020603050405020304" pitchFamily="18" charset="0"/>
              </a:rPr>
              <a:t>, not ‘believers’ as the word ‘believer’ does not tell anyone what they specifically believe; the term </a:t>
            </a:r>
            <a:r>
              <a:rPr lang="en-US" sz="1200" i="1" dirty="0">
                <a:latin typeface="Times New Roman" panose="02020603050405020304" pitchFamily="18" charset="0"/>
                <a:cs typeface="Times New Roman" panose="02020603050405020304" pitchFamily="18" charset="0"/>
              </a:rPr>
              <a:t>Christian</a:t>
            </a:r>
            <a:r>
              <a:rPr lang="en-US" sz="1200" dirty="0">
                <a:latin typeface="Times New Roman" panose="02020603050405020304" pitchFamily="18" charset="0"/>
                <a:cs typeface="Times New Roman" panose="02020603050405020304" pitchFamily="18" charset="0"/>
              </a:rPr>
              <a:t> certainly does. The word “</a:t>
            </a:r>
            <a:r>
              <a:rPr lang="en-US" sz="1200" i="1" dirty="0">
                <a:latin typeface="Times New Roman" panose="02020603050405020304" pitchFamily="18" charset="0"/>
                <a:cs typeface="Times New Roman" panose="02020603050405020304" pitchFamily="18" charset="0"/>
              </a:rPr>
              <a:t>Christian</a:t>
            </a:r>
            <a:r>
              <a:rPr lang="en-US" sz="1200" dirty="0">
                <a:latin typeface="Times New Roman" panose="02020603050405020304" pitchFamily="18" charset="0"/>
                <a:cs typeface="Times New Roman" panose="02020603050405020304" pitchFamily="18" charset="0"/>
              </a:rPr>
              <a:t>” is very loosely used by the ecumenically lost world.</a:t>
            </a:r>
          </a:p>
        </p:txBody>
      </p:sp>
      <p:sp>
        <p:nvSpPr>
          <p:cNvPr id="8" name="TextBox 7">
            <a:extLst>
              <a:ext uri="{FF2B5EF4-FFF2-40B4-BE49-F238E27FC236}">
                <a16:creationId xmlns:a16="http://schemas.microsoft.com/office/drawing/2014/main" id="{2663F956-0EEB-45AD-A4CA-894C52693F5D}"/>
              </a:ext>
            </a:extLst>
          </p:cNvPr>
          <p:cNvSpPr txBox="1"/>
          <p:nvPr/>
        </p:nvSpPr>
        <p:spPr>
          <a:xfrm>
            <a:off x="1084365" y="2959624"/>
            <a:ext cx="10969584"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Being ‘</a:t>
            </a:r>
            <a:r>
              <a:rPr lang="en-US" sz="1200" b="1" dirty="0">
                <a:latin typeface="Times New Roman" panose="02020603050405020304" pitchFamily="18" charset="0"/>
                <a:cs typeface="Times New Roman" panose="02020603050405020304" pitchFamily="18" charset="0"/>
              </a:rPr>
              <a:t>born again</a:t>
            </a:r>
            <a:r>
              <a:rPr lang="en-US" sz="1200" dirty="0">
                <a:latin typeface="Times New Roman" panose="02020603050405020304" pitchFamily="18" charset="0"/>
                <a:cs typeface="Times New Roman" panose="02020603050405020304" pitchFamily="18" charset="0"/>
              </a:rPr>
              <a:t>’ is a term falsely used by evangelical Christians today to show them being ‘saved.’ In truth, it is a term that is to be directed to the nation of Israel by John in his writings about the nation of Israel.  In </a:t>
            </a:r>
            <a:r>
              <a:rPr lang="en-US" sz="1200" b="1" dirty="0">
                <a:solidFill>
                  <a:srgbClr val="FF0000"/>
                </a:solidFill>
                <a:latin typeface="Times New Roman" panose="02020603050405020304" pitchFamily="18" charset="0"/>
                <a:cs typeface="Times New Roman" panose="02020603050405020304" pitchFamily="18" charset="0"/>
              </a:rPr>
              <a:t>John 3:7</a:t>
            </a:r>
            <a:r>
              <a:rPr lang="en-US" sz="1200" dirty="0">
                <a:latin typeface="Times New Roman" panose="02020603050405020304" pitchFamily="18" charset="0"/>
                <a:cs typeface="Times New Roman" panose="02020603050405020304" pitchFamily="18" charset="0"/>
              </a:rPr>
              <a:t>, Jesus told Nicodemus, the nation of Israel needed to be born again (</a:t>
            </a:r>
            <a:r>
              <a:rPr lang="en-US" sz="1200" i="1" dirty="0">
                <a:latin typeface="Times New Roman" panose="02020603050405020304" pitchFamily="18" charset="0"/>
                <a:cs typeface="Times New Roman" panose="02020603050405020304" pitchFamily="18" charset="0"/>
              </a:rPr>
              <a:t>originally born as a nation in </a:t>
            </a:r>
            <a:r>
              <a:rPr lang="en-US" sz="1200" b="1" dirty="0">
                <a:solidFill>
                  <a:srgbClr val="FF0000"/>
                </a:solidFill>
                <a:latin typeface="Times New Roman" panose="02020603050405020304" pitchFamily="18" charset="0"/>
                <a:cs typeface="Times New Roman" panose="02020603050405020304" pitchFamily="18" charset="0"/>
              </a:rPr>
              <a:t>Genesis 12</a:t>
            </a:r>
            <a:r>
              <a:rPr lang="en-US" sz="1200" dirty="0">
                <a:latin typeface="Times New Roman" panose="02020603050405020304" pitchFamily="18" charset="0"/>
                <a:cs typeface="Times New Roman" panose="02020603050405020304" pitchFamily="18" charset="0"/>
              </a:rPr>
              <a:t>) because they were doing so horribly and disobedient to God’s words.  </a:t>
            </a:r>
            <a:r>
              <a:rPr lang="en-US" sz="1200" b="1" dirty="0">
                <a:latin typeface="Times New Roman" panose="02020603050405020304" pitchFamily="18" charset="0"/>
                <a:cs typeface="Times New Roman" panose="02020603050405020304" pitchFamily="18" charset="0"/>
              </a:rPr>
              <a:t>Born again </a:t>
            </a:r>
            <a:r>
              <a:rPr lang="en-US" sz="1200" dirty="0">
                <a:latin typeface="Times New Roman" panose="02020603050405020304" pitchFamily="18" charset="0"/>
                <a:cs typeface="Times New Roman" panose="02020603050405020304" pitchFamily="18" charset="0"/>
              </a:rPr>
              <a:t>is mentioned only by John.  Paul preaches and teaches that we are ‘</a:t>
            </a:r>
            <a:r>
              <a:rPr lang="en-US" sz="1200" b="1" dirty="0">
                <a:latin typeface="Times New Roman" panose="02020603050405020304" pitchFamily="18" charset="0"/>
                <a:cs typeface="Times New Roman" panose="02020603050405020304" pitchFamily="18" charset="0"/>
              </a:rPr>
              <a:t>quickened</a:t>
            </a:r>
            <a:r>
              <a:rPr lang="en-US" sz="1200" dirty="0">
                <a:latin typeface="Times New Roman" panose="02020603050405020304" pitchFamily="18" charset="0"/>
                <a:cs typeface="Times New Roman" panose="02020603050405020304" pitchFamily="18" charset="0"/>
              </a:rPr>
              <a:t>’ – we are “</a:t>
            </a:r>
            <a:r>
              <a:rPr lang="en-US" sz="1200" b="1" i="1" dirty="0">
                <a:latin typeface="Times New Roman" panose="02020603050405020304" pitchFamily="18" charset="0"/>
                <a:cs typeface="Times New Roman" panose="02020603050405020304" pitchFamily="18" charset="0"/>
              </a:rPr>
              <a:t>made alive.”  </a:t>
            </a:r>
            <a:r>
              <a:rPr lang="en-US" sz="1200" dirty="0">
                <a:latin typeface="Times New Roman" panose="02020603050405020304" pitchFamily="18" charset="0"/>
                <a:cs typeface="Times New Roman" panose="02020603050405020304" pitchFamily="18" charset="0"/>
              </a:rPr>
              <a:t>We are not ‘</a:t>
            </a:r>
            <a:r>
              <a:rPr lang="en-US" sz="1200" b="1" dirty="0">
                <a:latin typeface="Times New Roman" panose="02020603050405020304" pitchFamily="18" charset="0"/>
                <a:cs typeface="Times New Roman" panose="02020603050405020304" pitchFamily="18" charset="0"/>
              </a:rPr>
              <a:t>born again’ </a:t>
            </a:r>
            <a:r>
              <a:rPr lang="en-US" sz="1200" dirty="0">
                <a:latin typeface="Times New Roman" panose="02020603050405020304" pitchFamily="18" charset="0"/>
                <a:cs typeface="Times New Roman" panose="02020603050405020304" pitchFamily="18" charset="0"/>
              </a:rPr>
              <a:t>only to live the same worthless life again – we are ‘</a:t>
            </a:r>
            <a:r>
              <a:rPr lang="en-US" sz="1200" b="1" i="1" dirty="0">
                <a:latin typeface="Times New Roman" panose="02020603050405020304" pitchFamily="18" charset="0"/>
                <a:cs typeface="Times New Roman" panose="02020603050405020304" pitchFamily="18" charset="0"/>
              </a:rPr>
              <a:t>made alive’ </a:t>
            </a:r>
            <a:r>
              <a:rPr lang="en-US" sz="1200" dirty="0">
                <a:latin typeface="Times New Roman" panose="02020603050405020304" pitchFamily="18" charset="0"/>
                <a:cs typeface="Times New Roman" panose="02020603050405020304" pitchFamily="18" charset="0"/>
              </a:rPr>
              <a:t>in so many wonderful ways! It is a marvelous study to learn what all being </a:t>
            </a:r>
            <a:r>
              <a:rPr lang="en-US" sz="1200" b="1" dirty="0">
                <a:latin typeface="Times New Roman" panose="02020603050405020304" pitchFamily="18" charset="0"/>
                <a:cs typeface="Times New Roman" panose="02020603050405020304" pitchFamily="18" charset="0"/>
              </a:rPr>
              <a:t>quickened</a:t>
            </a:r>
            <a:r>
              <a:rPr lang="en-US" sz="1200" dirty="0">
                <a:latin typeface="Times New Roman" panose="02020603050405020304" pitchFamily="18" charset="0"/>
                <a:cs typeface="Times New Roman" panose="02020603050405020304" pitchFamily="18" charset="0"/>
              </a:rPr>
              <a:t> means to a true Christian today. A ‘</a:t>
            </a:r>
            <a:r>
              <a:rPr lang="en-US" sz="1200" b="1" dirty="0">
                <a:latin typeface="Times New Roman" panose="02020603050405020304" pitchFamily="18" charset="0"/>
                <a:cs typeface="Times New Roman" panose="02020603050405020304" pitchFamily="18" charset="0"/>
              </a:rPr>
              <a:t>quickened</a:t>
            </a:r>
            <a:r>
              <a:rPr lang="en-US" sz="1200" dirty="0">
                <a:latin typeface="Times New Roman" panose="02020603050405020304" pitchFamily="18" charset="0"/>
                <a:cs typeface="Times New Roman" panose="02020603050405020304" pitchFamily="18" charset="0"/>
              </a:rPr>
              <a:t>’ person makes up the third type of person in the world. There are Jews, Gentiles and the Church of God (</a:t>
            </a:r>
            <a:r>
              <a:rPr lang="en-US" sz="1200" i="1" dirty="0">
                <a:latin typeface="Times New Roman" panose="02020603050405020304" pitchFamily="18" charset="0"/>
                <a:cs typeface="Times New Roman" panose="02020603050405020304" pitchFamily="18" charset="0"/>
              </a:rPr>
              <a:t>those that are quickened by the risen Christ</a:t>
            </a:r>
            <a:r>
              <a:rPr lang="en-US" sz="1200" dirty="0">
                <a:latin typeface="Times New Roman" panose="02020603050405020304" pitchFamily="18" charset="0"/>
                <a:cs typeface="Times New Roman" panose="02020603050405020304" pitchFamily="18" charset="0"/>
              </a:rPr>
              <a:t>.) (note:</a:t>
            </a:r>
            <a:r>
              <a:rPr lang="en-US" sz="1200" i="1" dirty="0">
                <a:latin typeface="Times New Roman" panose="02020603050405020304" pitchFamily="18" charset="0"/>
                <a:cs typeface="Times New Roman" panose="02020603050405020304" pitchFamily="18" charset="0"/>
              </a:rPr>
              <a:t> ‘Church of God’ is definitely NOT referring to any specific denomination</a:t>
            </a:r>
            <a:r>
              <a:rPr lang="en-US" sz="1200" dirty="0">
                <a:latin typeface="Times New Roman" panose="02020603050405020304" pitchFamily="18" charset="0"/>
                <a:cs typeface="Times New Roman" panose="02020603050405020304" pitchFamily="18" charset="0"/>
              </a:rPr>
              <a:t>).  You are either ‘saved/quickened’ or lost!  Which R U?</a:t>
            </a:r>
          </a:p>
        </p:txBody>
      </p:sp>
      <p:sp>
        <p:nvSpPr>
          <p:cNvPr id="20" name="TextBox 19">
            <a:extLst>
              <a:ext uri="{FF2B5EF4-FFF2-40B4-BE49-F238E27FC236}">
                <a16:creationId xmlns:a16="http://schemas.microsoft.com/office/drawing/2014/main" id="{46534BFD-0130-41FE-93EA-0DD0912E9597}"/>
              </a:ext>
            </a:extLst>
          </p:cNvPr>
          <p:cNvSpPr txBox="1"/>
          <p:nvPr/>
        </p:nvSpPr>
        <p:spPr>
          <a:xfrm>
            <a:off x="1085834" y="4104663"/>
            <a:ext cx="10969585"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This Bible is to be considered the final English Bible, polished to completeness in 1611. The KJB is the ‘</a:t>
            </a:r>
            <a:r>
              <a:rPr lang="en-US" sz="1200" b="1" i="1" dirty="0">
                <a:solidFill>
                  <a:srgbClr val="CC6600"/>
                </a:solidFill>
                <a:latin typeface="Times New Roman" panose="02020603050405020304" pitchFamily="18" charset="0"/>
                <a:cs typeface="Times New Roman" panose="02020603050405020304" pitchFamily="18" charset="0"/>
              </a:rPr>
              <a:t>that which is perfect</a:t>
            </a:r>
            <a:r>
              <a:rPr lang="en-US" sz="1200" dirty="0">
                <a:latin typeface="Times New Roman" panose="02020603050405020304" pitchFamily="18" charset="0"/>
                <a:cs typeface="Times New Roman" panose="02020603050405020304" pitchFamily="18" charset="0"/>
              </a:rPr>
              <a:t>’ as described in </a:t>
            </a:r>
            <a:r>
              <a:rPr lang="en-US" sz="1200" b="1" dirty="0">
                <a:solidFill>
                  <a:srgbClr val="FF0000"/>
                </a:solidFill>
                <a:latin typeface="Times New Roman" panose="02020603050405020304" pitchFamily="18" charset="0"/>
                <a:cs typeface="Times New Roman" panose="02020603050405020304" pitchFamily="18" charset="0"/>
              </a:rPr>
              <a:t>I Corinthians 13:8-11</a:t>
            </a:r>
            <a:r>
              <a:rPr lang="en-US" sz="1200" dirty="0">
                <a:latin typeface="Times New Roman" panose="02020603050405020304" pitchFamily="18" charset="0"/>
                <a:cs typeface="Times New Roman" panose="02020603050405020304" pitchFamily="18" charset="0"/>
              </a:rPr>
              <a:t>, as ‘finished, thus transferring God’s words away from prophets, people, which was only ‘</a:t>
            </a:r>
            <a:r>
              <a:rPr lang="en-US" sz="1200" b="1" i="1" dirty="0">
                <a:solidFill>
                  <a:srgbClr val="CC6600"/>
                </a:solidFill>
                <a:latin typeface="Times New Roman" panose="02020603050405020304" pitchFamily="18" charset="0"/>
                <a:cs typeface="Times New Roman" panose="02020603050405020304" pitchFamily="18" charset="0"/>
              </a:rPr>
              <a:t>in part</a:t>
            </a:r>
            <a:r>
              <a:rPr lang="en-US" sz="1200" dirty="0">
                <a:latin typeface="Times New Roman" panose="02020603050405020304" pitchFamily="18" charset="0"/>
                <a:cs typeface="Times New Roman" panose="02020603050405020304" pitchFamily="18" charset="0"/>
              </a:rPr>
              <a:t>,’ during Paul’s time. Now it is all given entirely to the written word. The Holy Scriptures had been gathered and ‘authorized’ by King James I into one collection of 66 books in the KJB.  The history of the KJB manuscripts can be traced back to Antioch, thus making the KJB the inspired, preserved words of God and has been the final authority in all matters of faith and practice for 400+ years as well as over and above any ancient, early history or modern English Bible, including the supposed ‘Greek Originals.’ (</a:t>
            </a:r>
            <a:r>
              <a:rPr lang="en-US" sz="1200" i="1" dirty="0">
                <a:latin typeface="Times New Roman" panose="02020603050405020304" pitchFamily="18" charset="0"/>
                <a:cs typeface="Times New Roman" panose="02020603050405020304" pitchFamily="18" charset="0"/>
              </a:rPr>
              <a:t>because those originals do not exist, no matter the pastoral scholars say!)</a:t>
            </a:r>
          </a:p>
        </p:txBody>
      </p:sp>
      <p:sp>
        <p:nvSpPr>
          <p:cNvPr id="22" name="TextBox 21">
            <a:extLst>
              <a:ext uri="{FF2B5EF4-FFF2-40B4-BE49-F238E27FC236}">
                <a16:creationId xmlns:a16="http://schemas.microsoft.com/office/drawing/2014/main" id="{2128F640-4A27-4442-9993-00FC6C64D2A6}"/>
              </a:ext>
            </a:extLst>
          </p:cNvPr>
          <p:cNvSpPr txBox="1"/>
          <p:nvPr/>
        </p:nvSpPr>
        <p:spPr>
          <a:xfrm>
            <a:off x="2084755" y="5808417"/>
            <a:ext cx="9962887"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Over 300+ ‘modern’ versions of the ‘bible’ have been written since the early 1900’s, with all comparing themselves to the King James Bible. However, each ‘version’ can easily be proven to be a false ‘version’ because of the multi-thousands of word changes, verses completely removed and major doctrines changed completely with many even simply eliminated, all done simply to receive permission to copyright their version for profit. (profiting in various ways)</a:t>
            </a:r>
          </a:p>
        </p:txBody>
      </p:sp>
      <p:sp>
        <p:nvSpPr>
          <p:cNvPr id="24" name="TextBox 23">
            <a:extLst>
              <a:ext uri="{FF2B5EF4-FFF2-40B4-BE49-F238E27FC236}">
                <a16:creationId xmlns:a16="http://schemas.microsoft.com/office/drawing/2014/main" id="{83DA7A2D-BE1D-4459-81AE-E69094DCC4CB}"/>
              </a:ext>
            </a:extLst>
          </p:cNvPr>
          <p:cNvSpPr txBox="1"/>
          <p:nvPr/>
        </p:nvSpPr>
        <p:spPr>
          <a:xfrm>
            <a:off x="316933" y="5049523"/>
            <a:ext cx="11752848"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 King James Bible is the fulfillment of God’s promise to preserve his words ‘</a:t>
            </a:r>
            <a:r>
              <a:rPr lang="en-US" sz="1200" b="1" i="1" dirty="0">
                <a:solidFill>
                  <a:srgbClr val="CC6600"/>
                </a:solidFill>
                <a:latin typeface="Times New Roman" panose="02020603050405020304" pitchFamily="18" charset="0"/>
                <a:cs typeface="Times New Roman" panose="02020603050405020304" pitchFamily="18" charset="0"/>
              </a:rPr>
              <a:t>from this generation for ever</a:t>
            </a:r>
            <a:r>
              <a:rPr lang="en-US" sz="1200" dirty="0">
                <a:latin typeface="Times New Roman" panose="02020603050405020304" pitchFamily="18" charset="0"/>
                <a:cs typeface="Times New Roman" panose="02020603050405020304" pitchFamily="18" charset="0"/>
              </a:rPr>
              <a:t>, a promise found only in the KJB in </a:t>
            </a:r>
            <a:r>
              <a:rPr lang="en-US" sz="1200" b="1" dirty="0">
                <a:solidFill>
                  <a:srgbClr val="FF0000"/>
                </a:solidFill>
                <a:latin typeface="Times New Roman" panose="02020603050405020304" pitchFamily="18" charset="0"/>
                <a:cs typeface="Times New Roman" panose="02020603050405020304" pitchFamily="18" charset="0"/>
              </a:rPr>
              <a:t>Psalms 12:6,7</a:t>
            </a:r>
            <a:r>
              <a:rPr lang="en-US" sz="1200" dirty="0">
                <a:latin typeface="Times New Roman" panose="02020603050405020304" pitchFamily="18" charset="0"/>
                <a:cs typeface="Times New Roman" panose="02020603050405020304" pitchFamily="18" charset="0"/>
              </a:rPr>
              <a:t>.  The only confusion, contradictions or archaisms that people and pastors claim to exist are simply because of them not rightly dividing the word of truth correctly and according to Paul!  I believe that the KJB1611 can be proven historically, mentally and scripturally, to be </a:t>
            </a:r>
            <a:r>
              <a:rPr lang="en-US" sz="1200" b="1" dirty="0">
                <a:solidFill>
                  <a:srgbClr val="0070C0"/>
                </a:solidFill>
                <a:latin typeface="Times New Roman" panose="02020603050405020304" pitchFamily="18" charset="0"/>
                <a:cs typeface="Times New Roman" panose="02020603050405020304" pitchFamily="18" charset="0"/>
              </a:rPr>
              <a:t>THEE INSPIRED, PRESERVED HOLY SCRIPTURES – THE VERY WORD OF GOD</a:t>
            </a:r>
            <a:r>
              <a:rPr lang="en-US" sz="1200" dirty="0">
                <a:latin typeface="Times New Roman" panose="02020603050405020304" pitchFamily="18" charset="0"/>
                <a:cs typeface="Times New Roman" panose="02020603050405020304" pitchFamily="18" charset="0"/>
              </a:rPr>
              <a:t>! Folks, if it is not, then we are living a life without any ‘king’ – a life that we just do what we want ‘in our own eyes’ and live like we want in an evolutional world of confusion and with a false empty hope!</a:t>
            </a:r>
          </a:p>
        </p:txBody>
      </p:sp>
      <p:sp>
        <p:nvSpPr>
          <p:cNvPr id="25" name="TextBox 24">
            <a:extLst>
              <a:ext uri="{FF2B5EF4-FFF2-40B4-BE49-F238E27FC236}">
                <a16:creationId xmlns:a16="http://schemas.microsoft.com/office/drawing/2014/main" id="{7BDF46E6-8181-470D-BAAE-599F193E4D6A}"/>
              </a:ext>
            </a:extLst>
          </p:cNvPr>
          <p:cNvSpPr txBox="1"/>
          <p:nvPr/>
        </p:nvSpPr>
        <p:spPr>
          <a:xfrm>
            <a:off x="561860" y="6382779"/>
            <a:ext cx="11507921"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All the modern bible scan be traced back through the Catholic Church, through necromancers and hideous non-believers named Wescott and Hort along with Gerhard Kittle and Hitler as well as through a corrupted line of manuscripts that take you back to Origen in Alexandria, Egypt, a place of worldly importance with absolutely no scriptural support of truth.</a:t>
            </a:r>
            <a:endParaRPr lang="en-US" sz="1200" dirty="0"/>
          </a:p>
        </p:txBody>
      </p:sp>
    </p:spTree>
    <p:extLst>
      <p:ext uri="{BB962C8B-B14F-4D97-AF65-F5344CB8AC3E}">
        <p14:creationId xmlns:p14="http://schemas.microsoft.com/office/powerpoint/2010/main" val="117447482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25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Effect transition="in" filter="fade">
                                      <p:cBhvr>
                                        <p:cTn id="21" dur="10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25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1000" fill="hold"/>
                                        <p:tgtEl>
                                          <p:spTgt spid="17"/>
                                        </p:tgtEl>
                                        <p:attrNameLst>
                                          <p:attrName>ppt_w</p:attrName>
                                        </p:attrNameLst>
                                      </p:cBhvr>
                                      <p:tavLst>
                                        <p:tav tm="0">
                                          <p:val>
                                            <p:fltVal val="0"/>
                                          </p:val>
                                        </p:tav>
                                        <p:tav tm="100000">
                                          <p:val>
                                            <p:strVal val="#ppt_w"/>
                                          </p:val>
                                        </p:tav>
                                      </p:tavLst>
                                    </p:anim>
                                    <p:anim calcmode="lin" valueType="num">
                                      <p:cBhvr>
                                        <p:cTn id="32" dur="1000" fill="hold"/>
                                        <p:tgtEl>
                                          <p:spTgt spid="17"/>
                                        </p:tgtEl>
                                        <p:attrNameLst>
                                          <p:attrName>ppt_h</p:attrName>
                                        </p:attrNameLst>
                                      </p:cBhvr>
                                      <p:tavLst>
                                        <p:tav tm="0">
                                          <p:val>
                                            <p:fltVal val="0"/>
                                          </p:val>
                                        </p:tav>
                                        <p:tav tm="100000">
                                          <p:val>
                                            <p:strVal val="#ppt_h"/>
                                          </p:val>
                                        </p:tav>
                                      </p:tavLst>
                                    </p:anim>
                                    <p:animEffect transition="in" filter="fade">
                                      <p:cBhvr>
                                        <p:cTn id="33" dur="10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25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Effect transition="in" filter="fade">
                                      <p:cBhvr>
                                        <p:cTn id="45" dur="10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125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up)">
                                      <p:cBhvr>
                                        <p:cTn id="55" dur="125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p:cTn id="60" dur="1000" fill="hold"/>
                                        <p:tgtEl>
                                          <p:spTgt spid="16"/>
                                        </p:tgtEl>
                                        <p:attrNameLst>
                                          <p:attrName>ppt_w</p:attrName>
                                        </p:attrNameLst>
                                      </p:cBhvr>
                                      <p:tavLst>
                                        <p:tav tm="0">
                                          <p:val>
                                            <p:fltVal val="0"/>
                                          </p:val>
                                        </p:tav>
                                        <p:tav tm="100000">
                                          <p:val>
                                            <p:strVal val="#ppt_w"/>
                                          </p:val>
                                        </p:tav>
                                      </p:tavLst>
                                    </p:anim>
                                    <p:anim calcmode="lin" valueType="num">
                                      <p:cBhvr>
                                        <p:cTn id="61" dur="1000" fill="hold"/>
                                        <p:tgtEl>
                                          <p:spTgt spid="16"/>
                                        </p:tgtEl>
                                        <p:attrNameLst>
                                          <p:attrName>ppt_h</p:attrName>
                                        </p:attrNameLst>
                                      </p:cBhvr>
                                      <p:tavLst>
                                        <p:tav tm="0">
                                          <p:val>
                                            <p:fltVal val="0"/>
                                          </p:val>
                                        </p:tav>
                                        <p:tav tm="100000">
                                          <p:val>
                                            <p:strVal val="#ppt_h"/>
                                          </p:val>
                                        </p:tav>
                                      </p:tavLst>
                                    </p:anim>
                                    <p:animEffect transition="in" filter="fade">
                                      <p:cBhvr>
                                        <p:cTn id="62" dur="10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25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up)">
                                      <p:cBhvr>
                                        <p:cTn id="72" dur="1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6" grpId="0"/>
      <p:bldP spid="17" grpId="0"/>
      <p:bldP spid="3" grpId="0"/>
      <p:bldP spid="4" grpId="0"/>
      <p:bldP spid="5" grpId="0"/>
      <p:bldP spid="8" grpId="0"/>
      <p:bldP spid="20" grpId="0"/>
      <p:bldP spid="22" grpId="0"/>
      <p:bldP spid="24"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F22C61-359E-4F30-8925-73DA2C64B6F2}"/>
              </a:ext>
            </a:extLst>
          </p:cNvPr>
          <p:cNvSpPr txBox="1"/>
          <p:nvPr/>
        </p:nvSpPr>
        <p:spPr>
          <a:xfrm>
            <a:off x="4475825" y="88777"/>
            <a:ext cx="3240350"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Key Word Definitions</a:t>
            </a:r>
          </a:p>
        </p:txBody>
      </p:sp>
      <p:sp>
        <p:nvSpPr>
          <p:cNvPr id="10" name="TextBox 9">
            <a:extLst>
              <a:ext uri="{FF2B5EF4-FFF2-40B4-BE49-F238E27FC236}">
                <a16:creationId xmlns:a16="http://schemas.microsoft.com/office/drawing/2014/main" id="{7C0BE977-6F05-403F-AF80-3439E43D937C}"/>
              </a:ext>
            </a:extLst>
          </p:cNvPr>
          <p:cNvSpPr txBox="1"/>
          <p:nvPr/>
        </p:nvSpPr>
        <p:spPr>
          <a:xfrm>
            <a:off x="176483" y="2784043"/>
            <a:ext cx="844449"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Twelve </a:t>
            </a:r>
          </a:p>
          <a:p>
            <a:pPr algn="ctr"/>
            <a:r>
              <a:rPr lang="en-US" sz="1400" b="1" dirty="0">
                <a:latin typeface="Times New Roman" panose="02020603050405020304" pitchFamily="18" charset="0"/>
                <a:cs typeface="Times New Roman" panose="02020603050405020304" pitchFamily="18" charset="0"/>
              </a:rPr>
              <a:t>Apostles</a:t>
            </a:r>
          </a:p>
        </p:txBody>
      </p:sp>
      <p:sp>
        <p:nvSpPr>
          <p:cNvPr id="7" name="TextBox 6">
            <a:extLst>
              <a:ext uri="{FF2B5EF4-FFF2-40B4-BE49-F238E27FC236}">
                <a16:creationId xmlns:a16="http://schemas.microsoft.com/office/drawing/2014/main" id="{02237C03-A94A-4149-BAB6-4083AB3CF3C3}"/>
              </a:ext>
            </a:extLst>
          </p:cNvPr>
          <p:cNvSpPr txBox="1"/>
          <p:nvPr/>
        </p:nvSpPr>
        <p:spPr>
          <a:xfrm>
            <a:off x="176483" y="4654879"/>
            <a:ext cx="844449"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“Follow Paul”</a:t>
            </a:r>
          </a:p>
        </p:txBody>
      </p:sp>
      <p:sp>
        <p:nvSpPr>
          <p:cNvPr id="11" name="TextBox 10">
            <a:extLst>
              <a:ext uri="{FF2B5EF4-FFF2-40B4-BE49-F238E27FC236}">
                <a16:creationId xmlns:a16="http://schemas.microsoft.com/office/drawing/2014/main" id="{80FB5DF1-2FC0-49A1-8DBE-5C896AA96F30}"/>
              </a:ext>
            </a:extLst>
          </p:cNvPr>
          <p:cNvSpPr txBox="1"/>
          <p:nvPr/>
        </p:nvSpPr>
        <p:spPr>
          <a:xfrm>
            <a:off x="146702" y="5436632"/>
            <a:ext cx="874230"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Paul’s </a:t>
            </a:r>
          </a:p>
          <a:p>
            <a:pPr algn="ctr"/>
            <a:r>
              <a:rPr lang="en-US" sz="1400" b="1" dirty="0">
                <a:latin typeface="Times New Roman" panose="02020603050405020304" pitchFamily="18" charset="0"/>
                <a:cs typeface="Times New Roman" panose="02020603050405020304" pitchFamily="18" charset="0"/>
              </a:rPr>
              <a:t>Gospel</a:t>
            </a:r>
          </a:p>
        </p:txBody>
      </p:sp>
      <p:sp>
        <p:nvSpPr>
          <p:cNvPr id="13" name="TextBox 12">
            <a:extLst>
              <a:ext uri="{FF2B5EF4-FFF2-40B4-BE49-F238E27FC236}">
                <a16:creationId xmlns:a16="http://schemas.microsoft.com/office/drawing/2014/main" id="{CBED0678-6158-43B9-92A7-2B1FF81F1516}"/>
              </a:ext>
            </a:extLst>
          </p:cNvPr>
          <p:cNvSpPr txBox="1"/>
          <p:nvPr/>
        </p:nvSpPr>
        <p:spPr>
          <a:xfrm>
            <a:off x="117171" y="3565349"/>
            <a:ext cx="903761"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Apostle</a:t>
            </a:r>
          </a:p>
          <a:p>
            <a:pPr algn="ctr"/>
            <a:r>
              <a:rPr lang="en-US" sz="1400" b="1" dirty="0">
                <a:latin typeface="Times New Roman" panose="02020603050405020304" pitchFamily="18" charset="0"/>
                <a:cs typeface="Times New Roman" panose="02020603050405020304" pitchFamily="18" charset="0"/>
              </a:rPr>
              <a:t>Paul</a:t>
            </a:r>
            <a:endParaRPr lang="en-US" sz="1400" b="1" dirty="0"/>
          </a:p>
        </p:txBody>
      </p:sp>
      <p:sp>
        <p:nvSpPr>
          <p:cNvPr id="14" name="Rectangle 13">
            <a:extLst>
              <a:ext uri="{FF2B5EF4-FFF2-40B4-BE49-F238E27FC236}">
                <a16:creationId xmlns:a16="http://schemas.microsoft.com/office/drawing/2014/main" id="{699E911F-540C-4FCB-A4FC-5437DE0B6168}"/>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CE864D8-94BA-4157-9668-65ADA6FC44A9}"/>
              </a:ext>
            </a:extLst>
          </p:cNvPr>
          <p:cNvSpPr txBox="1"/>
          <p:nvPr/>
        </p:nvSpPr>
        <p:spPr>
          <a:xfrm>
            <a:off x="117171" y="679050"/>
            <a:ext cx="1657297"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Rightly Dividing the Word of Truth</a:t>
            </a:r>
          </a:p>
        </p:txBody>
      </p:sp>
      <p:sp>
        <p:nvSpPr>
          <p:cNvPr id="18" name="TextBox 17">
            <a:extLst>
              <a:ext uri="{FF2B5EF4-FFF2-40B4-BE49-F238E27FC236}">
                <a16:creationId xmlns:a16="http://schemas.microsoft.com/office/drawing/2014/main" id="{E5780A20-8767-4103-83AB-AA2D3A70B15C}"/>
              </a:ext>
            </a:extLst>
          </p:cNvPr>
          <p:cNvSpPr txBox="1"/>
          <p:nvPr/>
        </p:nvSpPr>
        <p:spPr>
          <a:xfrm>
            <a:off x="1732596" y="612930"/>
            <a:ext cx="10315599"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To know about right division, one must realize that the ‘word of truth’ is referring to the Holy Scriptures, which today are found ONLY in a King James Bible.  One must not only know that the entire Bible is written </a:t>
            </a:r>
            <a:r>
              <a:rPr lang="en-US" sz="1200" b="1" dirty="0">
                <a:latin typeface="Times New Roman" panose="02020603050405020304" pitchFamily="18" charset="0"/>
                <a:cs typeface="Times New Roman" panose="02020603050405020304" pitchFamily="18" charset="0"/>
              </a:rPr>
              <a:t>FOR</a:t>
            </a:r>
            <a:r>
              <a:rPr lang="en-US" sz="1200" dirty="0">
                <a:latin typeface="Times New Roman" panose="02020603050405020304" pitchFamily="18" charset="0"/>
                <a:cs typeface="Times New Roman" panose="02020603050405020304" pitchFamily="18" charset="0"/>
              </a:rPr>
              <a:t> everyone to learn past, present and future truth, one must also know which books are written </a:t>
            </a:r>
            <a:r>
              <a:rPr lang="en-US" sz="1200" b="1" dirty="0">
                <a:latin typeface="Times New Roman" panose="02020603050405020304" pitchFamily="18" charset="0"/>
                <a:cs typeface="Times New Roman" panose="02020603050405020304" pitchFamily="18" charset="0"/>
              </a:rPr>
              <a:t>TO</a:t>
            </a:r>
            <a:r>
              <a:rPr lang="en-US" sz="1200" dirty="0">
                <a:latin typeface="Times New Roman" panose="02020603050405020304" pitchFamily="18" charset="0"/>
                <a:cs typeface="Times New Roman" panose="02020603050405020304" pitchFamily="18" charset="0"/>
              </a:rPr>
              <a:t> them for their direct doctrinal application. See </a:t>
            </a:r>
            <a:r>
              <a:rPr lang="en-US" sz="1200" b="1" dirty="0">
                <a:solidFill>
                  <a:srgbClr val="FF0000"/>
                </a:solidFill>
                <a:latin typeface="Times New Roman" panose="02020603050405020304" pitchFamily="18" charset="0"/>
                <a:cs typeface="Times New Roman" panose="02020603050405020304" pitchFamily="18" charset="0"/>
              </a:rPr>
              <a:t>II Timothy 2:15,16 </a:t>
            </a:r>
            <a:r>
              <a:rPr lang="en-US" sz="1200" dirty="0">
                <a:latin typeface="Times New Roman" panose="02020603050405020304" pitchFamily="18" charset="0"/>
                <a:cs typeface="Times New Roman" panose="02020603050405020304" pitchFamily="18" charset="0"/>
              </a:rPr>
              <a:t>for the complete description.  </a:t>
            </a:r>
            <a:r>
              <a:rPr lang="en-US" sz="1200" b="1" dirty="0">
                <a:latin typeface="Times New Roman" panose="02020603050405020304" pitchFamily="18" charset="0"/>
                <a:cs typeface="Times New Roman" panose="02020603050405020304" pitchFamily="18" charset="0"/>
              </a:rPr>
              <a:t>Simple definition</a:t>
            </a:r>
            <a:r>
              <a:rPr lang="en-US" sz="1200" dirty="0">
                <a:latin typeface="Times New Roman" panose="02020603050405020304" pitchFamily="18" charset="0"/>
                <a:cs typeface="Times New Roman" panose="02020603050405020304" pitchFamily="18" charset="0"/>
              </a:rPr>
              <a:t>:  Reading </a:t>
            </a:r>
            <a:r>
              <a:rPr lang="en-US" sz="1200" b="1" dirty="0">
                <a:solidFill>
                  <a:srgbClr val="FF0000"/>
                </a:solidFill>
                <a:latin typeface="Times New Roman" panose="02020603050405020304" pitchFamily="18" charset="0"/>
                <a:cs typeface="Times New Roman" panose="02020603050405020304" pitchFamily="18" charset="0"/>
              </a:rPr>
              <a:t>Gen</a:t>
            </a:r>
            <a:r>
              <a:rPr lang="en-US" sz="1200" dirty="0">
                <a:latin typeface="Times New Roman" panose="02020603050405020304" pitchFamily="18" charset="0"/>
                <a:cs typeface="Times New Roman" panose="02020603050405020304" pitchFamily="18" charset="0"/>
              </a:rPr>
              <a:t> to </a:t>
            </a:r>
            <a:r>
              <a:rPr lang="en-US" sz="1200" b="1" dirty="0">
                <a:solidFill>
                  <a:srgbClr val="FF0000"/>
                </a:solidFill>
                <a:latin typeface="Times New Roman" panose="02020603050405020304" pitchFamily="18" charset="0"/>
                <a:cs typeface="Times New Roman" panose="02020603050405020304" pitchFamily="18" charset="0"/>
              </a:rPr>
              <a:t>Rev</a:t>
            </a:r>
            <a:r>
              <a:rPr lang="en-US" sz="1200" dirty="0">
                <a:latin typeface="Times New Roman" panose="02020603050405020304" pitchFamily="18" charset="0"/>
                <a:cs typeface="Times New Roman" panose="02020603050405020304" pitchFamily="18" charset="0"/>
              </a:rPr>
              <a:t> knowing and seeing the differences from Garden of Eden; then Abraham; then Moses; then Jesus on the earth &amp; apostles; the risen Christ &amp; Paul; Tribulation; after Jesus Returns &amp; the Millennium.</a:t>
            </a:r>
          </a:p>
        </p:txBody>
      </p:sp>
      <p:sp>
        <p:nvSpPr>
          <p:cNvPr id="19" name="TextBox 18">
            <a:extLst>
              <a:ext uri="{FF2B5EF4-FFF2-40B4-BE49-F238E27FC236}">
                <a16:creationId xmlns:a16="http://schemas.microsoft.com/office/drawing/2014/main" id="{CBFACC48-4300-4522-A9D0-305F6E9015A7}"/>
              </a:ext>
            </a:extLst>
          </p:cNvPr>
          <p:cNvSpPr txBox="1"/>
          <p:nvPr/>
        </p:nvSpPr>
        <p:spPr>
          <a:xfrm>
            <a:off x="117171" y="1381403"/>
            <a:ext cx="12009726"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You must understand: the entire bible is written about but even more so, </a:t>
            </a:r>
            <a:r>
              <a:rPr lang="en-US" sz="1200" b="1" dirty="0">
                <a:latin typeface="Times New Roman" panose="02020603050405020304" pitchFamily="18" charset="0"/>
                <a:cs typeface="Times New Roman" panose="02020603050405020304" pitchFamily="18" charset="0"/>
              </a:rPr>
              <a:t>TO</a:t>
            </a:r>
            <a:r>
              <a:rPr lang="en-US"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the Jews</a:t>
            </a:r>
            <a:r>
              <a:rPr lang="en-US" sz="1200" dirty="0">
                <a:latin typeface="Times New Roman" panose="02020603050405020304" pitchFamily="18" charset="0"/>
                <a:cs typeface="Times New Roman" panose="02020603050405020304" pitchFamily="18" charset="0"/>
              </a:rPr>
              <a:t>, with the exception of Paul’s books which are written </a:t>
            </a:r>
            <a:r>
              <a:rPr lang="en-US" sz="1200" b="1" dirty="0">
                <a:latin typeface="Times New Roman" panose="02020603050405020304" pitchFamily="18" charset="0"/>
                <a:cs typeface="Times New Roman" panose="02020603050405020304" pitchFamily="18" charset="0"/>
              </a:rPr>
              <a:t>TO the Gentiles</a:t>
            </a:r>
            <a:r>
              <a:rPr lang="en-US" sz="1200" dirty="0">
                <a:latin typeface="Times New Roman" panose="02020603050405020304" pitchFamily="18" charset="0"/>
                <a:cs typeface="Times New Roman" panose="02020603050405020304" pitchFamily="18" charset="0"/>
              </a:rPr>
              <a:t>. While the entire bible is not written in chronological order, it </a:t>
            </a:r>
            <a:r>
              <a:rPr lang="en-US" sz="1200" b="1" dirty="0">
                <a:latin typeface="Times New Roman" panose="02020603050405020304" pitchFamily="18" charset="0"/>
                <a:cs typeface="Times New Roman" panose="02020603050405020304" pitchFamily="18" charset="0"/>
              </a:rPr>
              <a:t>IS</a:t>
            </a:r>
            <a:r>
              <a:rPr lang="en-US" sz="1200" dirty="0">
                <a:latin typeface="Times New Roman" panose="02020603050405020304" pitchFamily="18" charset="0"/>
                <a:cs typeface="Times New Roman" panose="02020603050405020304" pitchFamily="18" charset="0"/>
              </a:rPr>
              <a:t> written in dispensational order.  </a:t>
            </a:r>
            <a:r>
              <a:rPr lang="en-US" sz="1200" b="1" dirty="0">
                <a:solidFill>
                  <a:srgbClr val="FF0000"/>
                </a:solidFill>
                <a:latin typeface="Times New Roman" panose="02020603050405020304" pitchFamily="18" charset="0"/>
                <a:cs typeface="Times New Roman" panose="02020603050405020304" pitchFamily="18" charset="0"/>
              </a:rPr>
              <a:t>Genesis</a:t>
            </a:r>
            <a:r>
              <a:rPr lang="en-US" sz="1200" dirty="0">
                <a:latin typeface="Times New Roman" panose="02020603050405020304" pitchFamily="18" charset="0"/>
                <a:cs typeface="Times New Roman" panose="02020603050405020304" pitchFamily="18" charset="0"/>
              </a:rPr>
              <a:t> to </a:t>
            </a:r>
            <a:r>
              <a:rPr lang="en-US" sz="1200" b="1" dirty="0">
                <a:solidFill>
                  <a:srgbClr val="FF0000"/>
                </a:solidFill>
                <a:latin typeface="Times New Roman" panose="02020603050405020304" pitchFamily="18" charset="0"/>
                <a:cs typeface="Times New Roman" panose="02020603050405020304" pitchFamily="18" charset="0"/>
              </a:rPr>
              <a:t>Acts 8</a:t>
            </a:r>
            <a:r>
              <a:rPr lang="en-US" sz="1200" dirty="0">
                <a:latin typeface="Times New Roman" panose="02020603050405020304" pitchFamily="18" charset="0"/>
                <a:cs typeface="Times New Roman" panose="02020603050405020304" pitchFamily="18" charset="0"/>
              </a:rPr>
              <a:t> is written to the Jews, before and during Christ’s earthly presence with his arrival directed at the Jews through John the Baptist up to Christ’s crucifixion.  Since the new testament does not begin until the death of the testator, the new Testament actually begins doctrinally after Christ’s death.  </a:t>
            </a:r>
            <a:endParaRPr lang="en-US" sz="1200" dirty="0"/>
          </a:p>
        </p:txBody>
      </p:sp>
      <p:sp>
        <p:nvSpPr>
          <p:cNvPr id="20" name="TextBox 19">
            <a:extLst>
              <a:ext uri="{FF2B5EF4-FFF2-40B4-BE49-F238E27FC236}">
                <a16:creationId xmlns:a16="http://schemas.microsoft.com/office/drawing/2014/main" id="{BF3C6236-4E72-46FB-808F-64907FE739EC}"/>
              </a:ext>
            </a:extLst>
          </p:cNvPr>
          <p:cNvSpPr txBox="1"/>
          <p:nvPr/>
        </p:nvSpPr>
        <p:spPr>
          <a:xfrm>
            <a:off x="417247" y="1951544"/>
            <a:ext cx="11576483"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We also should know Christ returned to the Jews to give them one more opportunity to accept Him as their Messiah.  However, because they rejected Him again, signified by their killing of Stephen, Christ then went to the Gentiles through the apostle Paul. Once the Gentiles are </a:t>
            </a:r>
            <a:r>
              <a:rPr lang="en-US" sz="1200" i="1" dirty="0">
                <a:latin typeface="Times New Roman" panose="02020603050405020304" pitchFamily="18" charset="0"/>
                <a:cs typeface="Times New Roman" panose="02020603050405020304" pitchFamily="18" charset="0"/>
              </a:rPr>
              <a:t>‘cut away</a:t>
            </a:r>
            <a:r>
              <a:rPr lang="en-US" sz="1200" dirty="0">
                <a:latin typeface="Times New Roman" panose="02020603050405020304" pitchFamily="18" charset="0"/>
                <a:cs typeface="Times New Roman" panose="02020603050405020304" pitchFamily="18" charset="0"/>
              </a:rPr>
              <a:t>’ at the end of the dispensation of the grace of God, the Tribulation begins and the books of the Bible that will be </a:t>
            </a:r>
            <a:r>
              <a:rPr lang="en-US" sz="1200" b="1" dirty="0">
                <a:latin typeface="Times New Roman" panose="02020603050405020304" pitchFamily="18" charset="0"/>
                <a:cs typeface="Times New Roman" panose="02020603050405020304" pitchFamily="18" charset="0"/>
              </a:rPr>
              <a:t>TO</a:t>
            </a:r>
            <a:r>
              <a:rPr lang="en-US" sz="1200" dirty="0">
                <a:latin typeface="Times New Roman" panose="02020603050405020304" pitchFamily="18" charset="0"/>
                <a:cs typeface="Times New Roman" panose="02020603050405020304" pitchFamily="18" charset="0"/>
              </a:rPr>
              <a:t> the people in the Tribulation will be </a:t>
            </a:r>
            <a:r>
              <a:rPr lang="en-US" sz="1200" b="1" dirty="0">
                <a:solidFill>
                  <a:srgbClr val="FF0000"/>
                </a:solidFill>
                <a:latin typeface="Times New Roman" panose="02020603050405020304" pitchFamily="18" charset="0"/>
                <a:cs typeface="Times New Roman" panose="02020603050405020304" pitchFamily="18" charset="0"/>
              </a:rPr>
              <a:t>Hebrews</a:t>
            </a:r>
            <a:r>
              <a:rPr lang="en-US" sz="1200" dirty="0">
                <a:latin typeface="Times New Roman" panose="02020603050405020304" pitchFamily="18" charset="0"/>
                <a:cs typeface="Times New Roman" panose="02020603050405020304" pitchFamily="18" charset="0"/>
              </a:rPr>
              <a:t> to </a:t>
            </a:r>
            <a:r>
              <a:rPr lang="en-US" sz="1200" b="1" dirty="0">
                <a:solidFill>
                  <a:srgbClr val="FF0000"/>
                </a:solidFill>
                <a:latin typeface="Times New Roman" panose="02020603050405020304" pitchFamily="18" charset="0"/>
                <a:cs typeface="Times New Roman" panose="02020603050405020304" pitchFamily="18" charset="0"/>
              </a:rPr>
              <a:t>Jude</a:t>
            </a:r>
            <a:r>
              <a:rPr lang="en-US" sz="1200" dirty="0">
                <a:latin typeface="Times New Roman" panose="02020603050405020304" pitchFamily="18" charset="0"/>
                <a:cs typeface="Times New Roman" panose="02020603050405020304" pitchFamily="18" charset="0"/>
              </a:rPr>
              <a:t>.  God also describes preaching as a the result of wrong division as </a:t>
            </a:r>
            <a:r>
              <a:rPr lang="en-US" sz="1200" b="1" i="1" dirty="0">
                <a:solidFill>
                  <a:srgbClr val="CC6600"/>
                </a:solidFill>
                <a:latin typeface="Times New Roman" panose="02020603050405020304" pitchFamily="18" charset="0"/>
                <a:cs typeface="Times New Roman" panose="02020603050405020304" pitchFamily="18" charset="0"/>
              </a:rPr>
              <a:t>profane and vain babblings</a:t>
            </a:r>
            <a:r>
              <a:rPr lang="en-US" sz="1200" dirty="0">
                <a:latin typeface="Times New Roman" panose="02020603050405020304" pitchFamily="18" charset="0"/>
                <a:cs typeface="Times New Roman" panose="02020603050405020304" pitchFamily="18" charset="0"/>
              </a:rPr>
              <a:t>.</a:t>
            </a:r>
            <a:endParaRPr lang="en-US" sz="1200" dirty="0"/>
          </a:p>
        </p:txBody>
      </p:sp>
      <p:sp>
        <p:nvSpPr>
          <p:cNvPr id="21" name="TextBox 20">
            <a:extLst>
              <a:ext uri="{FF2B5EF4-FFF2-40B4-BE49-F238E27FC236}">
                <a16:creationId xmlns:a16="http://schemas.microsoft.com/office/drawing/2014/main" id="{3B20EFED-3B18-4B02-A9FD-A7BFD28DCE72}"/>
              </a:ext>
            </a:extLst>
          </p:cNvPr>
          <p:cNvSpPr txBox="1"/>
          <p:nvPr/>
        </p:nvSpPr>
        <p:spPr>
          <a:xfrm>
            <a:off x="1020931" y="2560000"/>
            <a:ext cx="11053897"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These are the well-known apostles that are mentioned in the </a:t>
            </a:r>
            <a:r>
              <a:rPr lang="en-US" sz="1200" b="1" dirty="0">
                <a:solidFill>
                  <a:srgbClr val="FF0000"/>
                </a:solidFill>
                <a:latin typeface="Times New Roman" panose="02020603050405020304" pitchFamily="18" charset="0"/>
                <a:cs typeface="Times New Roman" panose="02020603050405020304" pitchFamily="18" charset="0"/>
              </a:rPr>
              <a:t>Gospels</a:t>
            </a:r>
            <a:r>
              <a:rPr lang="en-US" sz="1200" dirty="0">
                <a:latin typeface="Times New Roman" panose="02020603050405020304" pitchFamily="18" charset="0"/>
                <a:cs typeface="Times New Roman" panose="02020603050405020304" pitchFamily="18" charset="0"/>
              </a:rPr>
              <a:t> and early </a:t>
            </a:r>
            <a:r>
              <a:rPr lang="en-US" sz="1200" b="1" dirty="0">
                <a:solidFill>
                  <a:srgbClr val="FF0000"/>
                </a:solidFill>
                <a:latin typeface="Times New Roman" panose="02020603050405020304" pitchFamily="18" charset="0"/>
                <a:cs typeface="Times New Roman" panose="02020603050405020304" pitchFamily="18" charset="0"/>
              </a:rPr>
              <a:t>Acts</a:t>
            </a:r>
            <a:r>
              <a:rPr lang="en-US" sz="1200" dirty="0">
                <a:latin typeface="Times New Roman" panose="02020603050405020304" pitchFamily="18" charset="0"/>
                <a:cs typeface="Times New Roman" panose="02020603050405020304" pitchFamily="18" charset="0"/>
              </a:rPr>
              <a:t>, as well as in the books </a:t>
            </a:r>
            <a:r>
              <a:rPr lang="en-US" sz="1200" b="1" dirty="0">
                <a:solidFill>
                  <a:srgbClr val="FF0000"/>
                </a:solidFill>
                <a:latin typeface="Times New Roman" panose="02020603050405020304" pitchFamily="18" charset="0"/>
                <a:cs typeface="Times New Roman" panose="02020603050405020304" pitchFamily="18" charset="0"/>
              </a:rPr>
              <a:t>Hebrews</a:t>
            </a:r>
            <a:r>
              <a:rPr lang="en-US" sz="1200" dirty="0">
                <a:latin typeface="Times New Roman" panose="02020603050405020304" pitchFamily="18" charset="0"/>
                <a:cs typeface="Times New Roman" panose="02020603050405020304" pitchFamily="18" charset="0"/>
              </a:rPr>
              <a:t> through </a:t>
            </a:r>
            <a:r>
              <a:rPr lang="en-US" sz="1200" b="1" dirty="0">
                <a:solidFill>
                  <a:srgbClr val="FF0000"/>
                </a:solidFill>
                <a:latin typeface="Times New Roman" panose="02020603050405020304" pitchFamily="18" charset="0"/>
                <a:cs typeface="Times New Roman" panose="02020603050405020304" pitchFamily="18" charset="0"/>
              </a:rPr>
              <a:t>Jude</a:t>
            </a:r>
            <a:r>
              <a:rPr lang="en-US" sz="1200" dirty="0">
                <a:latin typeface="Times New Roman" panose="02020603050405020304" pitchFamily="18" charset="0"/>
                <a:cs typeface="Times New Roman" panose="02020603050405020304" pitchFamily="18" charset="0"/>
              </a:rPr>
              <a:t>.  These were the apostles chosen by Jesus when Jesus was on the earth, showing himself to the apostles and Jews that he was the son of God.  These twelve were to reach out to the Jews with all the information that Jesus gave to them – bringing to them both the kingdom of God and the kingdom of heaven.  Had the Jews believed the apostles that Jesus was the son of God, Christ would have set up His kingdoms physically and spiritually. Unfortunately for them, but fortunately for us, they rejected Christ.  The apostles were NEVER to the Gentiles nor is their doctrine.</a:t>
            </a:r>
          </a:p>
        </p:txBody>
      </p:sp>
      <p:sp>
        <p:nvSpPr>
          <p:cNvPr id="22" name="TextBox 21">
            <a:extLst>
              <a:ext uri="{FF2B5EF4-FFF2-40B4-BE49-F238E27FC236}">
                <a16:creationId xmlns:a16="http://schemas.microsoft.com/office/drawing/2014/main" id="{C4FDB322-C299-4471-9ABC-6071072AA9AB}"/>
              </a:ext>
            </a:extLst>
          </p:cNvPr>
          <p:cNvSpPr txBox="1"/>
          <p:nvPr/>
        </p:nvSpPr>
        <p:spPr>
          <a:xfrm>
            <a:off x="1020930" y="3359633"/>
            <a:ext cx="10972800"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Paul, first named Saul, was the man chosen by the risen Saviour (</a:t>
            </a:r>
            <a:r>
              <a:rPr lang="en-US" sz="1200" b="1" dirty="0">
                <a:solidFill>
                  <a:srgbClr val="FF0000"/>
                </a:solidFill>
                <a:latin typeface="Times New Roman" panose="02020603050405020304" pitchFamily="18" charset="0"/>
                <a:cs typeface="Times New Roman" panose="02020603050405020304" pitchFamily="18" charset="0"/>
              </a:rPr>
              <a:t>Galatians 1</a:t>
            </a:r>
            <a:r>
              <a:rPr lang="en-US" sz="1200" dirty="0">
                <a:latin typeface="Times New Roman" panose="02020603050405020304" pitchFamily="18" charset="0"/>
                <a:cs typeface="Times New Roman" panose="02020603050405020304" pitchFamily="18" charset="0"/>
              </a:rPr>
              <a:t>) to reach out to the Gentiles with the goodness of God, NOT the severity of God.  At first, Paul did attempt to get the Jews to see that Christ was the son of God, as that was the original message from the twelve apostles to the Jews, who preached the severity of God.  To read the life of Paul in the book of </a:t>
            </a:r>
            <a:r>
              <a:rPr lang="en-US" sz="1200" b="1" dirty="0">
                <a:solidFill>
                  <a:srgbClr val="FF0000"/>
                </a:solidFill>
                <a:latin typeface="Times New Roman" panose="02020603050405020304" pitchFamily="18" charset="0"/>
                <a:cs typeface="Times New Roman" panose="02020603050405020304" pitchFamily="18" charset="0"/>
              </a:rPr>
              <a:t>Acts</a:t>
            </a:r>
            <a:r>
              <a:rPr lang="en-US" sz="1200" dirty="0">
                <a:latin typeface="Times New Roman" panose="02020603050405020304" pitchFamily="18" charset="0"/>
                <a:cs typeface="Times New Roman" panose="02020603050405020304" pitchFamily="18" charset="0"/>
              </a:rPr>
              <a:t>, one finds out that Paul was truly like us… wretched, yet Christ ‘changed’ him as Christ does to us. Christ became the apostle and minister to the Gentile nation only (that’s us) and his ‘mission’ was to reach out with </a:t>
            </a:r>
            <a:r>
              <a:rPr lang="en-US" sz="1200" b="1" i="1" dirty="0">
                <a:solidFill>
                  <a:srgbClr val="CC6600"/>
                </a:solidFill>
                <a:latin typeface="Times New Roman" panose="02020603050405020304" pitchFamily="18" charset="0"/>
                <a:cs typeface="Times New Roman" panose="02020603050405020304" pitchFamily="18" charset="0"/>
              </a:rPr>
              <a:t>salvation unto the ends of the earth </a:t>
            </a:r>
            <a:r>
              <a:rPr lang="en-US" sz="1200" dirty="0">
                <a:latin typeface="Times New Roman" panose="02020603050405020304" pitchFamily="18" charset="0"/>
                <a:cs typeface="Times New Roman" panose="02020603050405020304" pitchFamily="18" charset="0"/>
              </a:rPr>
              <a:t>with the words and teachings from the Risen Saviour as directed to the Gentiles ONLY. </a:t>
            </a:r>
            <a:r>
              <a:rPr lang="en-US" sz="1200" b="1" dirty="0">
                <a:solidFill>
                  <a:srgbClr val="FF0000"/>
                </a:solidFill>
                <a:latin typeface="Times New Roman" panose="02020603050405020304" pitchFamily="18" charset="0"/>
                <a:cs typeface="Times New Roman" panose="02020603050405020304" pitchFamily="18" charset="0"/>
              </a:rPr>
              <a:t>Acts 13:46</a:t>
            </a:r>
            <a:r>
              <a:rPr lang="en-US" sz="1200" dirty="0">
                <a:latin typeface="Times New Roman" panose="02020603050405020304" pitchFamily="18" charset="0"/>
                <a:cs typeface="Times New Roman" panose="02020603050405020304" pitchFamily="18" charset="0"/>
              </a:rPr>
              <a:t>. There are many Scriptures that tell us directly to follow Paul as our </a:t>
            </a:r>
            <a:r>
              <a:rPr lang="en-US" sz="1200" b="1" i="1" dirty="0">
                <a:solidFill>
                  <a:srgbClr val="CC6600"/>
                </a:solidFill>
                <a:latin typeface="Times New Roman" panose="02020603050405020304" pitchFamily="18" charset="0"/>
                <a:cs typeface="Times New Roman" panose="02020603050405020304" pitchFamily="18" charset="0"/>
              </a:rPr>
              <a:t>ensample</a:t>
            </a:r>
            <a:r>
              <a:rPr lang="en-US" sz="1200" dirty="0">
                <a:latin typeface="Times New Roman" panose="02020603050405020304" pitchFamily="18" charset="0"/>
                <a:cs typeface="Times New Roman" panose="02020603050405020304" pitchFamily="18" charset="0"/>
              </a:rPr>
              <a:t>, not </a:t>
            </a:r>
            <a:r>
              <a:rPr lang="en-US" sz="1200" i="1" dirty="0">
                <a:latin typeface="Times New Roman" panose="02020603050405020304" pitchFamily="18" charset="0"/>
                <a:cs typeface="Times New Roman" panose="02020603050405020304" pitchFamily="18" charset="0"/>
              </a:rPr>
              <a:t>example</a:t>
            </a:r>
            <a:r>
              <a:rPr lang="en-US" sz="1200" dirty="0">
                <a:latin typeface="Times New Roman" panose="02020603050405020304" pitchFamily="18" charset="0"/>
                <a:cs typeface="Times New Roman" panose="02020603050405020304" pitchFamily="18" charset="0"/>
              </a:rPr>
              <a:t>.  See my website for the many verses.</a:t>
            </a:r>
          </a:p>
        </p:txBody>
      </p:sp>
      <p:sp>
        <p:nvSpPr>
          <p:cNvPr id="25" name="TextBox 24">
            <a:extLst>
              <a:ext uri="{FF2B5EF4-FFF2-40B4-BE49-F238E27FC236}">
                <a16:creationId xmlns:a16="http://schemas.microsoft.com/office/drawing/2014/main" id="{EF768237-642A-46BA-8BBB-C351A3BB875F}"/>
              </a:ext>
            </a:extLst>
          </p:cNvPr>
          <p:cNvSpPr txBox="1"/>
          <p:nvPr/>
        </p:nvSpPr>
        <p:spPr>
          <a:xfrm>
            <a:off x="1020930" y="4371152"/>
            <a:ext cx="10981427"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While the modern bible versions say we should ‘imitate’ Paul (which is absurd to even consider) we are told to </a:t>
            </a:r>
            <a:r>
              <a:rPr lang="en-US" sz="1200" i="1" dirty="0">
                <a:latin typeface="Times New Roman" panose="02020603050405020304" pitchFamily="18" charset="0"/>
                <a:cs typeface="Times New Roman" panose="02020603050405020304" pitchFamily="18" charset="0"/>
              </a:rPr>
              <a:t>follow</a:t>
            </a:r>
            <a:r>
              <a:rPr lang="en-US" sz="1200" dirty="0">
                <a:latin typeface="Times New Roman" panose="02020603050405020304" pitchFamily="18" charset="0"/>
                <a:cs typeface="Times New Roman" panose="02020603050405020304" pitchFamily="18" charset="0"/>
              </a:rPr>
              <a:t> Paul as he follows the risen Saviour’s teachings.  Once you read the teachings from the risen Saviour to the Gentiles today, you will see a </a:t>
            </a:r>
            <a:r>
              <a:rPr lang="en-US" sz="1200" u="sng" dirty="0">
                <a:latin typeface="Times New Roman" panose="02020603050405020304" pitchFamily="18" charset="0"/>
                <a:cs typeface="Times New Roman" panose="02020603050405020304" pitchFamily="18" charset="0"/>
              </a:rPr>
              <a:t>completely different set of doctrine </a:t>
            </a:r>
            <a:r>
              <a:rPr lang="en-US" sz="1200" dirty="0">
                <a:latin typeface="Times New Roman" panose="02020603050405020304" pitchFamily="18" charset="0"/>
                <a:cs typeface="Times New Roman" panose="02020603050405020304" pitchFamily="18" charset="0"/>
              </a:rPr>
              <a:t>when compared to what Jesus taught to the Jews in the </a:t>
            </a:r>
            <a:r>
              <a:rPr lang="en-US" sz="1200" b="1" dirty="0">
                <a:solidFill>
                  <a:srgbClr val="FF0000"/>
                </a:solidFill>
                <a:latin typeface="Times New Roman" panose="02020603050405020304" pitchFamily="18" charset="0"/>
                <a:cs typeface="Times New Roman" panose="02020603050405020304" pitchFamily="18" charset="0"/>
              </a:rPr>
              <a:t>Gospels</a:t>
            </a:r>
            <a:r>
              <a:rPr lang="en-US" sz="1200" dirty="0">
                <a:latin typeface="Times New Roman" panose="02020603050405020304" pitchFamily="18" charset="0"/>
                <a:cs typeface="Times New Roman" panose="02020603050405020304" pitchFamily="18" charset="0"/>
              </a:rPr>
              <a:t> and in </a:t>
            </a:r>
            <a:r>
              <a:rPr lang="en-US" sz="1200" b="1" dirty="0">
                <a:solidFill>
                  <a:srgbClr val="FF0000"/>
                </a:solidFill>
                <a:latin typeface="Times New Roman" panose="02020603050405020304" pitchFamily="18" charset="0"/>
                <a:cs typeface="Times New Roman" panose="02020603050405020304" pitchFamily="18" charset="0"/>
              </a:rPr>
              <a:t>Hebrews</a:t>
            </a:r>
            <a:r>
              <a:rPr lang="en-US" sz="1200" dirty="0">
                <a:latin typeface="Times New Roman" panose="02020603050405020304" pitchFamily="18" charset="0"/>
                <a:cs typeface="Times New Roman" panose="02020603050405020304" pitchFamily="18" charset="0"/>
              </a:rPr>
              <a:t> to </a:t>
            </a:r>
            <a:r>
              <a:rPr lang="en-US" sz="1200" b="1" dirty="0">
                <a:solidFill>
                  <a:srgbClr val="FF0000"/>
                </a:solidFill>
                <a:latin typeface="Times New Roman" panose="02020603050405020304" pitchFamily="18" charset="0"/>
                <a:cs typeface="Times New Roman" panose="02020603050405020304" pitchFamily="18" charset="0"/>
              </a:rPr>
              <a:t>Jude</a:t>
            </a:r>
            <a:r>
              <a:rPr lang="en-US" sz="1200" dirty="0">
                <a:latin typeface="Times New Roman" panose="02020603050405020304" pitchFamily="18" charset="0"/>
                <a:cs typeface="Times New Roman" panose="02020603050405020304" pitchFamily="18" charset="0"/>
              </a:rPr>
              <a:t>.  Paul shows us a </a:t>
            </a:r>
            <a:r>
              <a:rPr lang="en-US" sz="1200" b="1" i="1" dirty="0">
                <a:solidFill>
                  <a:srgbClr val="CC6600"/>
                </a:solidFill>
                <a:latin typeface="Times New Roman" panose="02020603050405020304" pitchFamily="18" charset="0"/>
                <a:cs typeface="Times New Roman" panose="02020603050405020304" pitchFamily="18" charset="0"/>
              </a:rPr>
              <a:t>manner of life </a:t>
            </a:r>
            <a:r>
              <a:rPr lang="en-US" sz="1200" dirty="0">
                <a:latin typeface="Times New Roman" panose="02020603050405020304" pitchFamily="18" charset="0"/>
                <a:cs typeface="Times New Roman" panose="02020603050405020304" pitchFamily="18" charset="0"/>
              </a:rPr>
              <a:t>we should ‘try’ to apply in our daily lives. However, the reason we should at least try to ‘do good works’ is not because God will punish us if we don’t, but because God will not impute those sins any longer.  We should ‘try’ to walk holy as our </a:t>
            </a:r>
            <a:r>
              <a:rPr lang="en-US" sz="1200" b="1" i="1" dirty="0">
                <a:solidFill>
                  <a:srgbClr val="CC6600"/>
                </a:solidFill>
                <a:latin typeface="Times New Roman" panose="02020603050405020304" pitchFamily="18" charset="0"/>
                <a:cs typeface="Times New Roman" panose="02020603050405020304" pitchFamily="18" charset="0"/>
              </a:rPr>
              <a:t>reasonable service </a:t>
            </a:r>
            <a:r>
              <a:rPr lang="en-US" sz="1200" dirty="0">
                <a:latin typeface="Times New Roman" panose="02020603050405020304" pitchFamily="18" charset="0"/>
                <a:cs typeface="Times New Roman" panose="02020603050405020304" pitchFamily="18" charset="0"/>
              </a:rPr>
              <a:t>to Christ for what He did </a:t>
            </a:r>
            <a:r>
              <a:rPr lang="en-US" sz="1200" b="1" dirty="0">
                <a:latin typeface="Times New Roman" panose="02020603050405020304" pitchFamily="18" charset="0"/>
                <a:cs typeface="Times New Roman" panose="02020603050405020304" pitchFamily="18" charset="0"/>
              </a:rPr>
              <a:t>TO</a:t>
            </a:r>
            <a:r>
              <a:rPr lang="en-US" sz="1200" dirty="0">
                <a:latin typeface="Times New Roman" panose="02020603050405020304" pitchFamily="18" charset="0"/>
                <a:cs typeface="Times New Roman" panose="02020603050405020304" pitchFamily="18" charset="0"/>
              </a:rPr>
              <a:t> and </a:t>
            </a:r>
            <a:r>
              <a:rPr lang="en-US" sz="1200" b="1" dirty="0">
                <a:latin typeface="Times New Roman" panose="02020603050405020304" pitchFamily="18" charset="0"/>
                <a:cs typeface="Times New Roman" panose="02020603050405020304" pitchFamily="18" charset="0"/>
              </a:rPr>
              <a:t>FOR</a:t>
            </a:r>
            <a:r>
              <a:rPr lang="en-US" sz="1200" dirty="0">
                <a:latin typeface="Times New Roman" panose="02020603050405020304" pitchFamily="18" charset="0"/>
                <a:cs typeface="Times New Roman" panose="02020603050405020304" pitchFamily="18" charset="0"/>
              </a:rPr>
              <a:t> us.  That holiness is based on Paul’s teachings of the risen Saviour, not the holiness as described to the Jews in the Gospels.  It is no longer ‘the law!’  </a:t>
            </a:r>
          </a:p>
        </p:txBody>
      </p:sp>
      <p:sp>
        <p:nvSpPr>
          <p:cNvPr id="26" name="TextBox 25">
            <a:extLst>
              <a:ext uri="{FF2B5EF4-FFF2-40B4-BE49-F238E27FC236}">
                <a16:creationId xmlns:a16="http://schemas.microsoft.com/office/drawing/2014/main" id="{488FB03A-B97E-4E2B-BC12-CFB36AC765B1}"/>
              </a:ext>
            </a:extLst>
          </p:cNvPr>
          <p:cNvSpPr txBox="1"/>
          <p:nvPr/>
        </p:nvSpPr>
        <p:spPr>
          <a:xfrm>
            <a:off x="1349697" y="5326112"/>
            <a:ext cx="10644033"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Paul’s gospel is referring to all that Paul taught to the Gentiles which include Paul’s words on the crucifixion as well as the words that the risen Christ taught to the Gentiles. Paul had met face to face with Christ in the third heaven (</a:t>
            </a:r>
            <a:r>
              <a:rPr lang="en-US" sz="1200" b="1" dirty="0">
                <a:solidFill>
                  <a:srgbClr val="FF0000"/>
                </a:solidFill>
                <a:latin typeface="Times New Roman" panose="02020603050405020304" pitchFamily="18" charset="0"/>
                <a:cs typeface="Times New Roman" panose="02020603050405020304" pitchFamily="18" charset="0"/>
              </a:rPr>
              <a:t>Galatians 1:12; II Corinthians 12:2</a:t>
            </a:r>
            <a:r>
              <a:rPr lang="en-US" sz="1200" dirty="0">
                <a:latin typeface="Times New Roman" panose="02020603050405020304" pitchFamily="18" charset="0"/>
                <a:cs typeface="Times New Roman" panose="02020603050405020304" pitchFamily="18" charset="0"/>
              </a:rPr>
              <a:t>) for Him to teach to Paul what Christ had done for the Gentiles if they put their faith in Him! Christ’s judgment of the Gentiles will be based on Paul’s teachings, not the teachings from the apostles to the Jews.  </a:t>
            </a:r>
            <a:r>
              <a:rPr lang="en-US" sz="1200" b="1" dirty="0">
                <a:solidFill>
                  <a:srgbClr val="FF0000"/>
                </a:solidFill>
                <a:latin typeface="Times New Roman" panose="02020603050405020304" pitchFamily="18" charset="0"/>
                <a:cs typeface="Times New Roman" panose="02020603050405020304" pitchFamily="18" charset="0"/>
              </a:rPr>
              <a:t>Romans 2:16</a:t>
            </a:r>
          </a:p>
        </p:txBody>
      </p:sp>
      <p:sp>
        <p:nvSpPr>
          <p:cNvPr id="27" name="TextBox 26">
            <a:extLst>
              <a:ext uri="{FF2B5EF4-FFF2-40B4-BE49-F238E27FC236}">
                <a16:creationId xmlns:a16="http://schemas.microsoft.com/office/drawing/2014/main" id="{6915E200-D380-4215-866F-759B33B1916F}"/>
              </a:ext>
            </a:extLst>
          </p:cNvPr>
          <p:cNvSpPr txBox="1"/>
          <p:nvPr/>
        </p:nvSpPr>
        <p:spPr>
          <a:xfrm>
            <a:off x="0" y="6016137"/>
            <a:ext cx="1349697" cy="73866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Paul as</a:t>
            </a:r>
          </a:p>
          <a:p>
            <a:pPr algn="ctr"/>
            <a:r>
              <a:rPr lang="en-US" sz="1400" b="1" dirty="0">
                <a:latin typeface="Times New Roman" panose="02020603050405020304" pitchFamily="18" charset="0"/>
                <a:cs typeface="Times New Roman" panose="02020603050405020304" pitchFamily="18" charset="0"/>
              </a:rPr>
              <a:t> Our Wise Masterbuilder</a:t>
            </a:r>
          </a:p>
        </p:txBody>
      </p:sp>
      <p:sp>
        <p:nvSpPr>
          <p:cNvPr id="28" name="TextBox 27">
            <a:extLst>
              <a:ext uri="{FF2B5EF4-FFF2-40B4-BE49-F238E27FC236}">
                <a16:creationId xmlns:a16="http://schemas.microsoft.com/office/drawing/2014/main" id="{9612607A-B16F-4D13-BC61-BE3DF1FB9A3B}"/>
              </a:ext>
            </a:extLst>
          </p:cNvPr>
          <p:cNvSpPr txBox="1"/>
          <p:nvPr/>
        </p:nvSpPr>
        <p:spPr>
          <a:xfrm>
            <a:off x="1430795" y="5944605"/>
            <a:ext cx="10644033"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Christians shall all </a:t>
            </a:r>
            <a:r>
              <a:rPr lang="en-US" sz="1200" b="1" i="1" dirty="0">
                <a:solidFill>
                  <a:srgbClr val="CC6600"/>
                </a:solidFill>
                <a:latin typeface="Times New Roman" panose="02020603050405020304" pitchFamily="18" charset="0"/>
                <a:cs typeface="Times New Roman" panose="02020603050405020304" pitchFamily="18" charset="0"/>
              </a:rPr>
              <a:t>stand before the judgment seat of Christ </a:t>
            </a:r>
            <a:r>
              <a:rPr lang="en-US" sz="1200" dirty="0">
                <a:latin typeface="Times New Roman" panose="02020603050405020304" pitchFamily="18" charset="0"/>
                <a:cs typeface="Times New Roman" panose="02020603050405020304" pitchFamily="18" charset="0"/>
              </a:rPr>
              <a:t>(</a:t>
            </a:r>
            <a:r>
              <a:rPr lang="en-US" sz="1200" b="1" dirty="0">
                <a:solidFill>
                  <a:srgbClr val="FF0000"/>
                </a:solidFill>
                <a:latin typeface="Times New Roman" panose="02020603050405020304" pitchFamily="18" charset="0"/>
                <a:cs typeface="Times New Roman" panose="02020603050405020304" pitchFamily="18" charset="0"/>
              </a:rPr>
              <a:t>Rom 14:10</a:t>
            </a:r>
            <a:r>
              <a:rPr lang="en-US" sz="1200" dirty="0">
                <a:latin typeface="Times New Roman" panose="02020603050405020304" pitchFamily="18" charset="0"/>
                <a:cs typeface="Times New Roman" panose="02020603050405020304" pitchFamily="18" charset="0"/>
              </a:rPr>
              <a:t>) for our ‘works’ to be judged, </a:t>
            </a:r>
            <a:r>
              <a:rPr lang="en-US" sz="1200" b="1" dirty="0">
                <a:solidFill>
                  <a:srgbClr val="FF0000"/>
                </a:solidFill>
                <a:latin typeface="Times New Roman" panose="02020603050405020304" pitchFamily="18" charset="0"/>
                <a:cs typeface="Times New Roman" panose="02020603050405020304" pitchFamily="18" charset="0"/>
              </a:rPr>
              <a:t>II Cor 5:10 </a:t>
            </a:r>
            <a:r>
              <a:rPr lang="en-US" sz="1200" dirty="0">
                <a:latin typeface="Times New Roman" panose="02020603050405020304" pitchFamily="18" charset="0"/>
                <a:cs typeface="Times New Roman" panose="02020603050405020304" pitchFamily="18" charset="0"/>
              </a:rPr>
              <a:t>but NOT ourselves. Christ made us His righteousness. </a:t>
            </a:r>
            <a:r>
              <a:rPr lang="en-US" sz="1200" b="1" dirty="0">
                <a:solidFill>
                  <a:srgbClr val="FF0000"/>
                </a:solidFill>
                <a:latin typeface="Times New Roman" panose="02020603050405020304" pitchFamily="18" charset="0"/>
                <a:cs typeface="Times New Roman" panose="02020603050405020304" pitchFamily="18" charset="0"/>
              </a:rPr>
              <a:t>Rom 6:18  </a:t>
            </a:r>
            <a:r>
              <a:rPr lang="en-US" sz="1200" dirty="0">
                <a:latin typeface="Times New Roman" panose="02020603050405020304" pitchFamily="18" charset="0"/>
                <a:cs typeface="Times New Roman" panose="02020603050405020304" pitchFamily="18" charset="0"/>
              </a:rPr>
              <a:t>Christ is our foundation and Paul is the ‘foreman’ as our works will be judged based on Paul. We are now dead to sin and dead to the law.  </a:t>
            </a:r>
            <a:r>
              <a:rPr lang="en-US" sz="1200" b="1" dirty="0">
                <a:solidFill>
                  <a:srgbClr val="FF0000"/>
                </a:solidFill>
                <a:latin typeface="Times New Roman" panose="02020603050405020304" pitchFamily="18" charset="0"/>
                <a:cs typeface="Times New Roman" panose="02020603050405020304" pitchFamily="18" charset="0"/>
              </a:rPr>
              <a:t>Rom 6:2; 7:4</a:t>
            </a:r>
          </a:p>
        </p:txBody>
      </p:sp>
      <p:sp>
        <p:nvSpPr>
          <p:cNvPr id="29" name="TextBox 28">
            <a:extLst>
              <a:ext uri="{FF2B5EF4-FFF2-40B4-BE49-F238E27FC236}">
                <a16:creationId xmlns:a16="http://schemas.microsoft.com/office/drawing/2014/main" id="{77B2B55C-54D2-4216-AB2B-13DBD97968AE}"/>
              </a:ext>
            </a:extLst>
          </p:cNvPr>
          <p:cNvSpPr txBox="1"/>
          <p:nvPr/>
        </p:nvSpPr>
        <p:spPr>
          <a:xfrm>
            <a:off x="1430795" y="6333224"/>
            <a:ext cx="10562933"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Following that judgment, we will receive due reward, if any, based on ‘good works’ during our time on earth - see </a:t>
            </a:r>
            <a:r>
              <a:rPr lang="en-US" sz="1200" b="1" dirty="0">
                <a:solidFill>
                  <a:srgbClr val="FF0000"/>
                </a:solidFill>
                <a:latin typeface="Times New Roman" panose="02020603050405020304" pitchFamily="18" charset="0"/>
                <a:cs typeface="Times New Roman" panose="02020603050405020304" pitchFamily="18" charset="0"/>
              </a:rPr>
              <a:t>Romans 12:1,2</a:t>
            </a:r>
            <a:r>
              <a:rPr lang="en-US" sz="1200" dirty="0">
                <a:latin typeface="Times New Roman" panose="02020603050405020304" pitchFamily="18" charset="0"/>
                <a:cs typeface="Times New Roman" panose="02020603050405020304" pitchFamily="18" charset="0"/>
              </a:rPr>
              <a:t>.  This ‘judgment seat of Christ’ is different than the ‘white throne judgment,’ which is when the lost are judged and are all found to be dead in their sins.  </a:t>
            </a:r>
            <a:r>
              <a:rPr lang="en-US" sz="1200" b="1" dirty="0">
                <a:solidFill>
                  <a:srgbClr val="FF0000"/>
                </a:solidFill>
                <a:latin typeface="Times New Roman" panose="02020603050405020304" pitchFamily="18" charset="0"/>
                <a:cs typeface="Times New Roman" panose="02020603050405020304" pitchFamily="18" charset="0"/>
              </a:rPr>
              <a:t>Revelation 20:7-15</a:t>
            </a:r>
            <a:endParaRPr lang="en-US" sz="1200" dirty="0"/>
          </a:p>
        </p:txBody>
      </p:sp>
    </p:spTree>
    <p:extLst>
      <p:ext uri="{BB962C8B-B14F-4D97-AF65-F5344CB8AC3E}">
        <p14:creationId xmlns:p14="http://schemas.microsoft.com/office/powerpoint/2010/main" val="330810433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25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125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up)">
                                      <p:cBhvr>
                                        <p:cTn id="24" dur="125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fltVal val="0"/>
                                          </p:val>
                                        </p:tav>
                                        <p:tav tm="100000">
                                          <p:val>
                                            <p:strVal val="#ppt_w"/>
                                          </p:val>
                                        </p:tav>
                                      </p:tavLst>
                                    </p:anim>
                                    <p:anim calcmode="lin" valueType="num">
                                      <p:cBhvr>
                                        <p:cTn id="30" dur="1000" fill="hold"/>
                                        <p:tgtEl>
                                          <p:spTgt spid="10"/>
                                        </p:tgtEl>
                                        <p:attrNameLst>
                                          <p:attrName>ppt_h</p:attrName>
                                        </p:attrNameLst>
                                      </p:cBhvr>
                                      <p:tavLst>
                                        <p:tav tm="0">
                                          <p:val>
                                            <p:fltVal val="0"/>
                                          </p:val>
                                        </p:tav>
                                        <p:tav tm="100000">
                                          <p:val>
                                            <p:strVal val="#ppt_h"/>
                                          </p:val>
                                        </p:tav>
                                      </p:tavLst>
                                    </p:anim>
                                    <p:animEffect transition="in" filter="fade">
                                      <p:cBhvr>
                                        <p:cTn id="31" dur="1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25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1000" fill="hold"/>
                                        <p:tgtEl>
                                          <p:spTgt spid="13"/>
                                        </p:tgtEl>
                                        <p:attrNameLst>
                                          <p:attrName>ppt_w</p:attrName>
                                        </p:attrNameLst>
                                      </p:cBhvr>
                                      <p:tavLst>
                                        <p:tav tm="0">
                                          <p:val>
                                            <p:fltVal val="0"/>
                                          </p:val>
                                        </p:tav>
                                        <p:tav tm="100000">
                                          <p:val>
                                            <p:strVal val="#ppt_w"/>
                                          </p:val>
                                        </p:tav>
                                      </p:tavLst>
                                    </p:anim>
                                    <p:anim calcmode="lin" valueType="num">
                                      <p:cBhvr>
                                        <p:cTn id="42" dur="1000" fill="hold"/>
                                        <p:tgtEl>
                                          <p:spTgt spid="13"/>
                                        </p:tgtEl>
                                        <p:attrNameLst>
                                          <p:attrName>ppt_h</p:attrName>
                                        </p:attrNameLst>
                                      </p:cBhvr>
                                      <p:tavLst>
                                        <p:tav tm="0">
                                          <p:val>
                                            <p:fltVal val="0"/>
                                          </p:val>
                                        </p:tav>
                                        <p:tav tm="100000">
                                          <p:val>
                                            <p:strVal val="#ppt_h"/>
                                          </p:val>
                                        </p:tav>
                                      </p:tavLst>
                                    </p:anim>
                                    <p:animEffect transition="in" filter="fade">
                                      <p:cBhvr>
                                        <p:cTn id="43" dur="10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25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1000" fill="hold"/>
                                        <p:tgtEl>
                                          <p:spTgt spid="7"/>
                                        </p:tgtEl>
                                        <p:attrNameLst>
                                          <p:attrName>ppt_w</p:attrName>
                                        </p:attrNameLst>
                                      </p:cBhvr>
                                      <p:tavLst>
                                        <p:tav tm="0">
                                          <p:val>
                                            <p:fltVal val="0"/>
                                          </p:val>
                                        </p:tav>
                                        <p:tav tm="100000">
                                          <p:val>
                                            <p:strVal val="#ppt_w"/>
                                          </p:val>
                                        </p:tav>
                                      </p:tavLst>
                                    </p:anim>
                                    <p:anim calcmode="lin" valueType="num">
                                      <p:cBhvr>
                                        <p:cTn id="54" dur="1000" fill="hold"/>
                                        <p:tgtEl>
                                          <p:spTgt spid="7"/>
                                        </p:tgtEl>
                                        <p:attrNameLst>
                                          <p:attrName>ppt_h</p:attrName>
                                        </p:attrNameLst>
                                      </p:cBhvr>
                                      <p:tavLst>
                                        <p:tav tm="0">
                                          <p:val>
                                            <p:fltVal val="0"/>
                                          </p:val>
                                        </p:tav>
                                        <p:tav tm="100000">
                                          <p:val>
                                            <p:strVal val="#ppt_h"/>
                                          </p:val>
                                        </p:tav>
                                      </p:tavLst>
                                    </p:anim>
                                    <p:animEffect transition="in" filter="fade">
                                      <p:cBhvr>
                                        <p:cTn id="55" dur="10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1250"/>
                                        <p:tgtEl>
                                          <p:spTgt spid="25"/>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p:cTn id="65" dur="1000" fill="hold"/>
                                        <p:tgtEl>
                                          <p:spTgt spid="11"/>
                                        </p:tgtEl>
                                        <p:attrNameLst>
                                          <p:attrName>ppt_w</p:attrName>
                                        </p:attrNameLst>
                                      </p:cBhvr>
                                      <p:tavLst>
                                        <p:tav tm="0">
                                          <p:val>
                                            <p:fltVal val="0"/>
                                          </p:val>
                                        </p:tav>
                                        <p:tav tm="100000">
                                          <p:val>
                                            <p:strVal val="#ppt_w"/>
                                          </p:val>
                                        </p:tav>
                                      </p:tavLst>
                                    </p:anim>
                                    <p:anim calcmode="lin" valueType="num">
                                      <p:cBhvr>
                                        <p:cTn id="66" dur="1000" fill="hold"/>
                                        <p:tgtEl>
                                          <p:spTgt spid="11"/>
                                        </p:tgtEl>
                                        <p:attrNameLst>
                                          <p:attrName>ppt_h</p:attrName>
                                        </p:attrNameLst>
                                      </p:cBhvr>
                                      <p:tavLst>
                                        <p:tav tm="0">
                                          <p:val>
                                            <p:fltVal val="0"/>
                                          </p:val>
                                        </p:tav>
                                        <p:tav tm="100000">
                                          <p:val>
                                            <p:strVal val="#ppt_h"/>
                                          </p:val>
                                        </p:tav>
                                      </p:tavLst>
                                    </p:anim>
                                    <p:animEffect transition="in" filter="fade">
                                      <p:cBhvr>
                                        <p:cTn id="67" dur="10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25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1000" fill="hold"/>
                                        <p:tgtEl>
                                          <p:spTgt spid="27"/>
                                        </p:tgtEl>
                                        <p:attrNameLst>
                                          <p:attrName>ppt_w</p:attrName>
                                        </p:attrNameLst>
                                      </p:cBhvr>
                                      <p:tavLst>
                                        <p:tav tm="0">
                                          <p:val>
                                            <p:fltVal val="0"/>
                                          </p:val>
                                        </p:tav>
                                        <p:tav tm="100000">
                                          <p:val>
                                            <p:strVal val="#ppt_w"/>
                                          </p:val>
                                        </p:tav>
                                      </p:tavLst>
                                    </p:anim>
                                    <p:anim calcmode="lin" valueType="num">
                                      <p:cBhvr>
                                        <p:cTn id="78" dur="1000" fill="hold"/>
                                        <p:tgtEl>
                                          <p:spTgt spid="27"/>
                                        </p:tgtEl>
                                        <p:attrNameLst>
                                          <p:attrName>ppt_h</p:attrName>
                                        </p:attrNameLst>
                                      </p:cBhvr>
                                      <p:tavLst>
                                        <p:tav tm="0">
                                          <p:val>
                                            <p:fltVal val="0"/>
                                          </p:val>
                                        </p:tav>
                                        <p:tav tm="100000">
                                          <p:val>
                                            <p:strVal val="#ppt_h"/>
                                          </p:val>
                                        </p:tav>
                                      </p:tavLst>
                                    </p:anim>
                                    <p:animEffect transition="in" filter="fade">
                                      <p:cBhvr>
                                        <p:cTn id="79" dur="1000"/>
                                        <p:tgtEl>
                                          <p:spTgt spid="27"/>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1250"/>
                                        <p:tgtEl>
                                          <p:spTgt spid="28"/>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wipe(up)">
                                      <p:cBhvr>
                                        <p:cTn id="89" dur="12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P spid="13" grpId="0"/>
      <p:bldP spid="17" grpId="0"/>
      <p:bldP spid="18" grpId="0"/>
      <p:bldP spid="19" grpId="0"/>
      <p:bldP spid="20" grpId="0"/>
      <p:bldP spid="21" grpId="0"/>
      <p:bldP spid="22" grpId="0"/>
      <p:bldP spid="25" grpId="0"/>
      <p:bldP spid="26" grpId="0"/>
      <p:bldP spid="27" grpId="0"/>
      <p:bldP spid="28"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F22C61-359E-4F30-8925-73DA2C64B6F2}"/>
              </a:ext>
            </a:extLst>
          </p:cNvPr>
          <p:cNvSpPr txBox="1"/>
          <p:nvPr/>
        </p:nvSpPr>
        <p:spPr>
          <a:xfrm>
            <a:off x="4475825" y="88777"/>
            <a:ext cx="3240350"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Key Word Definitions</a:t>
            </a:r>
          </a:p>
        </p:txBody>
      </p:sp>
      <p:sp>
        <p:nvSpPr>
          <p:cNvPr id="14" name="Rectangle 13">
            <a:extLst>
              <a:ext uri="{FF2B5EF4-FFF2-40B4-BE49-F238E27FC236}">
                <a16:creationId xmlns:a16="http://schemas.microsoft.com/office/drawing/2014/main" id="{699E911F-540C-4FCB-A4FC-5437DE0B6168}"/>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256B42A-51C5-4173-A856-874DD5FE1328}"/>
              </a:ext>
            </a:extLst>
          </p:cNvPr>
          <p:cNvSpPr txBox="1"/>
          <p:nvPr/>
        </p:nvSpPr>
        <p:spPr>
          <a:xfrm>
            <a:off x="704088" y="4011002"/>
            <a:ext cx="2808410"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2. Satan / Lucifer’s  Desire and Demand</a:t>
            </a:r>
          </a:p>
        </p:txBody>
      </p:sp>
      <p:sp>
        <p:nvSpPr>
          <p:cNvPr id="16" name="TextBox 15">
            <a:extLst>
              <a:ext uri="{FF2B5EF4-FFF2-40B4-BE49-F238E27FC236}">
                <a16:creationId xmlns:a16="http://schemas.microsoft.com/office/drawing/2014/main" id="{C41C3D6D-2694-430F-ADA1-2AA074197D6B}"/>
              </a:ext>
            </a:extLst>
          </p:cNvPr>
          <p:cNvSpPr txBox="1"/>
          <p:nvPr/>
        </p:nvSpPr>
        <p:spPr>
          <a:xfrm>
            <a:off x="362383" y="5244197"/>
            <a:ext cx="3285537"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Communism, Socialism, Marxism, etc. versus Freedom and Capitalism.</a:t>
            </a:r>
          </a:p>
        </p:txBody>
      </p:sp>
      <p:sp>
        <p:nvSpPr>
          <p:cNvPr id="17" name="TextBox 16">
            <a:extLst>
              <a:ext uri="{FF2B5EF4-FFF2-40B4-BE49-F238E27FC236}">
                <a16:creationId xmlns:a16="http://schemas.microsoft.com/office/drawing/2014/main" id="{EBDCD071-6CC1-4477-AED3-AC2B42000D32}"/>
              </a:ext>
            </a:extLst>
          </p:cNvPr>
          <p:cNvSpPr txBox="1"/>
          <p:nvPr/>
        </p:nvSpPr>
        <p:spPr>
          <a:xfrm>
            <a:off x="114583" y="881749"/>
            <a:ext cx="805265"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Pastor</a:t>
            </a:r>
          </a:p>
        </p:txBody>
      </p:sp>
      <p:sp>
        <p:nvSpPr>
          <p:cNvPr id="3" name="TextBox 2">
            <a:extLst>
              <a:ext uri="{FF2B5EF4-FFF2-40B4-BE49-F238E27FC236}">
                <a16:creationId xmlns:a16="http://schemas.microsoft.com/office/drawing/2014/main" id="{DA788D2B-B872-4586-A002-E165C0B7AD44}"/>
              </a:ext>
            </a:extLst>
          </p:cNvPr>
          <p:cNvSpPr txBox="1"/>
          <p:nvPr/>
        </p:nvSpPr>
        <p:spPr>
          <a:xfrm>
            <a:off x="958788" y="679605"/>
            <a:ext cx="11147071"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If you understand about right division, modern bible versions and following Paul, then you would completely understand why the scriptures warn us of pastors who with their </a:t>
            </a:r>
            <a:r>
              <a:rPr lang="en-US" sz="1200" b="1" i="1" dirty="0">
                <a:solidFill>
                  <a:srgbClr val="CC6600"/>
                </a:solidFill>
                <a:latin typeface="Times New Roman" panose="02020603050405020304" pitchFamily="18" charset="0"/>
                <a:cs typeface="Times New Roman" panose="02020603050405020304" pitchFamily="18" charset="0"/>
              </a:rPr>
              <a:t>good words and fair speeches </a:t>
            </a:r>
            <a:r>
              <a:rPr lang="en-US" sz="1200" dirty="0">
                <a:latin typeface="Times New Roman" panose="02020603050405020304" pitchFamily="18" charset="0"/>
                <a:cs typeface="Times New Roman" panose="02020603050405020304" pitchFamily="18" charset="0"/>
              </a:rPr>
              <a:t>are </a:t>
            </a:r>
            <a:r>
              <a:rPr lang="en-US" sz="1200" b="1" i="1" dirty="0">
                <a:solidFill>
                  <a:srgbClr val="CC6600"/>
                </a:solidFill>
                <a:latin typeface="Times New Roman" panose="02020603050405020304" pitchFamily="18" charset="0"/>
                <a:cs typeface="Times New Roman" panose="02020603050405020304" pitchFamily="18" charset="0"/>
              </a:rPr>
              <a:t>evil men and seducers deceiving, and being deceived</a:t>
            </a:r>
            <a:r>
              <a:rPr lang="en-US" sz="1200" dirty="0">
                <a:latin typeface="Times New Roman" panose="02020603050405020304" pitchFamily="18" charset="0"/>
                <a:cs typeface="Times New Roman" panose="02020603050405020304" pitchFamily="18" charset="0"/>
              </a:rPr>
              <a:t>.  You would completely understand why the scriptures say these people are </a:t>
            </a:r>
            <a:r>
              <a:rPr lang="en-US" sz="1200" b="1" i="1" dirty="0">
                <a:solidFill>
                  <a:srgbClr val="CC6600"/>
                </a:solidFill>
                <a:latin typeface="Times New Roman" panose="02020603050405020304" pitchFamily="18" charset="0"/>
                <a:cs typeface="Times New Roman" panose="02020603050405020304" pitchFamily="18" charset="0"/>
              </a:rPr>
              <a:t>proud, knowing nothing, but doting about questions and strifes of words, whereof cometh envy, strife, railings, evil surmisings, perverse disputings of men of corrupt minds, and destitute of the truth, suppose that gain is godliness</a:t>
            </a:r>
            <a:r>
              <a:rPr lang="en-US" sz="1200" dirty="0">
                <a:latin typeface="Times New Roman" panose="02020603050405020304" pitchFamily="18" charset="0"/>
                <a:cs typeface="Times New Roman" panose="02020603050405020304" pitchFamily="18" charset="0"/>
              </a:rPr>
              <a:t>. We are also told to </a:t>
            </a:r>
            <a:r>
              <a:rPr lang="en-US" sz="1200" b="1" i="1" dirty="0">
                <a:solidFill>
                  <a:srgbClr val="CC6600"/>
                </a:solidFill>
                <a:latin typeface="Times New Roman" panose="02020603050405020304" pitchFamily="18" charset="0"/>
                <a:cs typeface="Times New Roman" panose="02020603050405020304" pitchFamily="18" charset="0"/>
              </a:rPr>
              <a:t>withdraw</a:t>
            </a:r>
            <a:r>
              <a:rPr lang="en-US" sz="1200" dirty="0">
                <a:latin typeface="Times New Roman" panose="02020603050405020304" pitchFamily="18" charset="0"/>
                <a:cs typeface="Times New Roman" panose="02020603050405020304" pitchFamily="18" charset="0"/>
              </a:rPr>
              <a:t> from them. </a:t>
            </a:r>
            <a:r>
              <a:rPr lang="en-US" sz="1200" b="1" dirty="0">
                <a:solidFill>
                  <a:srgbClr val="FF0000"/>
                </a:solidFill>
                <a:latin typeface="Times New Roman" panose="02020603050405020304" pitchFamily="18" charset="0"/>
                <a:cs typeface="Times New Roman" panose="02020603050405020304" pitchFamily="18" charset="0"/>
              </a:rPr>
              <a:t>I Tim 6:3-5; II Tim 3:13</a:t>
            </a:r>
            <a:r>
              <a:rPr lang="en-US" sz="1200" dirty="0">
                <a:latin typeface="Times New Roman" panose="02020603050405020304" pitchFamily="18" charset="0"/>
                <a:cs typeface="Times New Roman" panose="02020603050405020304" pitchFamily="18" charset="0"/>
              </a:rPr>
              <a:t>. They falsely claim </a:t>
            </a:r>
            <a:r>
              <a:rPr lang="en-US" sz="1200" b="1" dirty="0">
                <a:solidFill>
                  <a:srgbClr val="FF0000"/>
                </a:solidFill>
                <a:latin typeface="Times New Roman" panose="02020603050405020304" pitchFamily="18" charset="0"/>
                <a:cs typeface="Times New Roman" panose="02020603050405020304" pitchFamily="18" charset="0"/>
              </a:rPr>
              <a:t>Heb 13:7,17 </a:t>
            </a:r>
            <a:r>
              <a:rPr lang="en-US" sz="1200" dirty="0">
                <a:latin typeface="Times New Roman" panose="02020603050405020304" pitchFamily="18" charset="0"/>
                <a:cs typeface="Times New Roman" panose="02020603050405020304" pitchFamily="18" charset="0"/>
              </a:rPr>
              <a:t>to rule over their people.</a:t>
            </a:r>
          </a:p>
        </p:txBody>
      </p:sp>
      <p:sp>
        <p:nvSpPr>
          <p:cNvPr id="4" name="TextBox 3">
            <a:extLst>
              <a:ext uri="{FF2B5EF4-FFF2-40B4-BE49-F238E27FC236}">
                <a16:creationId xmlns:a16="http://schemas.microsoft.com/office/drawing/2014/main" id="{2AAF6562-D411-4D5C-8C31-843E80FA5268}"/>
              </a:ext>
            </a:extLst>
          </p:cNvPr>
          <p:cNvSpPr txBox="1"/>
          <p:nvPr/>
        </p:nvSpPr>
        <p:spPr>
          <a:xfrm>
            <a:off x="958788" y="1450968"/>
            <a:ext cx="11147072"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However, you must also know that there are legitimate pastors, not having a ‘degree’ and they can and should maintain a scriptural role, even if just in small groups. </a:t>
            </a:r>
            <a:r>
              <a:rPr lang="en-US" sz="1200" b="1" i="1" dirty="0">
                <a:solidFill>
                  <a:srgbClr val="CC6600"/>
                </a:solidFill>
                <a:latin typeface="Times New Roman" panose="02020603050405020304" pitchFamily="18" charset="0"/>
                <a:cs typeface="Times New Roman" panose="02020603050405020304" pitchFamily="18" charset="0"/>
              </a:rPr>
              <a:t>And he gave some, apostles; and some, prophets; and some, evangelists; and some, pastors and teachers; For the perfecting of the saints, for the work of the ministry, for the edifying of the body of Christ: </a:t>
            </a:r>
            <a:r>
              <a:rPr lang="en-US" sz="1200" b="1" dirty="0">
                <a:solidFill>
                  <a:srgbClr val="FF0000"/>
                </a:solidFill>
                <a:latin typeface="Times New Roman" panose="02020603050405020304" pitchFamily="18" charset="0"/>
                <a:cs typeface="Times New Roman" panose="02020603050405020304" pitchFamily="18" charset="0"/>
              </a:rPr>
              <a:t>Ephesians 4:12</a:t>
            </a:r>
            <a:r>
              <a:rPr lang="en-US" sz="1200" dirty="0">
                <a:latin typeface="Times New Roman" panose="02020603050405020304" pitchFamily="18" charset="0"/>
                <a:cs typeface="Times New Roman" panose="02020603050405020304" pitchFamily="18" charset="0"/>
              </a:rPr>
              <a:t>.  We know that there are no longer apostles and prophets today. However, if a pastor or evangelist dares preach the truth and not as church builders but ‘truth tellers,’ then he would be doing right based on </a:t>
            </a:r>
            <a:r>
              <a:rPr lang="en-US" sz="1200" b="1" dirty="0">
                <a:solidFill>
                  <a:srgbClr val="FF0000"/>
                </a:solidFill>
                <a:latin typeface="Times New Roman" panose="02020603050405020304" pitchFamily="18" charset="0"/>
                <a:cs typeface="Times New Roman" panose="02020603050405020304" pitchFamily="18" charset="0"/>
              </a:rPr>
              <a:t>II Timothy 4:2-4.  </a:t>
            </a:r>
            <a:r>
              <a:rPr lang="en-US" sz="1200" dirty="0">
                <a:latin typeface="Times New Roman" panose="02020603050405020304" pitchFamily="18" charset="0"/>
                <a:cs typeface="Times New Roman" panose="02020603050405020304" pitchFamily="18" charset="0"/>
              </a:rPr>
              <a:t>Unfortunately, these types of truthful pastors, teachers and evangelists are rare today.</a:t>
            </a:r>
            <a:endParaRPr lang="en-US" sz="1200"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2150544-2A12-472B-B422-D8D7EFA40463}"/>
              </a:ext>
            </a:extLst>
          </p:cNvPr>
          <p:cNvSpPr txBox="1"/>
          <p:nvPr/>
        </p:nvSpPr>
        <p:spPr>
          <a:xfrm>
            <a:off x="-14489" y="2308130"/>
            <a:ext cx="934337" cy="73866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The </a:t>
            </a:r>
          </a:p>
          <a:p>
            <a:pPr algn="ctr"/>
            <a:r>
              <a:rPr lang="en-US" sz="1400" b="1" dirty="0">
                <a:latin typeface="Times New Roman" panose="02020603050405020304" pitchFamily="18" charset="0"/>
                <a:cs typeface="Times New Roman" panose="02020603050405020304" pitchFamily="18" charset="0"/>
              </a:rPr>
              <a:t>Coming Famines</a:t>
            </a:r>
          </a:p>
        </p:txBody>
      </p:sp>
      <p:sp>
        <p:nvSpPr>
          <p:cNvPr id="6" name="TextBox 5">
            <a:extLst>
              <a:ext uri="{FF2B5EF4-FFF2-40B4-BE49-F238E27FC236}">
                <a16:creationId xmlns:a16="http://schemas.microsoft.com/office/drawing/2014/main" id="{9AAC4ACC-4651-4BFF-BC10-82CFF4AF325A}"/>
              </a:ext>
            </a:extLst>
          </p:cNvPr>
          <p:cNvSpPr txBox="1"/>
          <p:nvPr/>
        </p:nvSpPr>
        <p:spPr>
          <a:xfrm>
            <a:off x="958788" y="2272262"/>
            <a:ext cx="11226982"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While most people today have no clue of the coming earthly disasters or the personal misery coming soon and the awful ruling powers beheading people for their beliefs, they should also know there will soon be famines as people will not be able to either buy, grow or even find food.  However, few realize that there is an </a:t>
            </a:r>
            <a:r>
              <a:rPr lang="en-US" sz="1200" u="sng" dirty="0">
                <a:latin typeface="Times New Roman" panose="02020603050405020304" pitchFamily="18" charset="0"/>
                <a:cs typeface="Times New Roman" panose="02020603050405020304" pitchFamily="18" charset="0"/>
              </a:rPr>
              <a:t>even worse famine </a:t>
            </a:r>
            <a:r>
              <a:rPr lang="en-US" sz="1200" dirty="0">
                <a:latin typeface="Times New Roman" panose="02020603050405020304" pitchFamily="18" charset="0"/>
                <a:cs typeface="Times New Roman" panose="02020603050405020304" pitchFamily="18" charset="0"/>
              </a:rPr>
              <a:t>coming - a famine many of us can already see in the early stages today through the use of modern bibles as none of those bibles are the ‘</a:t>
            </a:r>
            <a:r>
              <a:rPr lang="en-US" sz="1200" b="1" i="1" dirty="0">
                <a:solidFill>
                  <a:srgbClr val="CC6600"/>
                </a:solidFill>
                <a:latin typeface="Times New Roman" panose="02020603050405020304" pitchFamily="18" charset="0"/>
                <a:cs typeface="Times New Roman" panose="02020603050405020304" pitchFamily="18" charset="0"/>
              </a:rPr>
              <a:t>words of the LORD</a:t>
            </a:r>
            <a:r>
              <a:rPr lang="en-US" sz="1200" dirty="0">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Amos 8:11-13 </a:t>
            </a:r>
            <a:r>
              <a:rPr lang="en-US" sz="1200" dirty="0">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Verse 11 </a:t>
            </a:r>
            <a:r>
              <a:rPr lang="en-US" sz="1200" dirty="0">
                <a:latin typeface="Times New Roman" panose="02020603050405020304" pitchFamily="18" charset="0"/>
                <a:cs typeface="Times New Roman" panose="02020603050405020304" pitchFamily="18" charset="0"/>
              </a:rPr>
              <a:t>says it all - </a:t>
            </a:r>
            <a:r>
              <a:rPr lang="en-US" sz="1200" b="1" i="1" dirty="0">
                <a:solidFill>
                  <a:srgbClr val="CC6600"/>
                </a:solidFill>
                <a:latin typeface="Times New Roman" panose="02020603050405020304" pitchFamily="18" charset="0"/>
                <a:cs typeface="Times New Roman" panose="02020603050405020304" pitchFamily="18" charset="0"/>
              </a:rPr>
              <a:t>Behold, the days come, saith the Lord GOD, that I will send a famine in the land, not a famine of bread, nor a thirst for water, but </a:t>
            </a:r>
            <a:r>
              <a:rPr lang="en-US" sz="1200" b="1" i="1" u="sng" dirty="0">
                <a:solidFill>
                  <a:srgbClr val="CC6600"/>
                </a:solidFill>
                <a:latin typeface="Times New Roman" panose="02020603050405020304" pitchFamily="18" charset="0"/>
                <a:cs typeface="Times New Roman" panose="02020603050405020304" pitchFamily="18" charset="0"/>
              </a:rPr>
              <a:t>of hearing the words of the LORD: </a:t>
            </a:r>
          </a:p>
        </p:txBody>
      </p:sp>
      <p:sp>
        <p:nvSpPr>
          <p:cNvPr id="8" name="TextBox 7">
            <a:extLst>
              <a:ext uri="{FF2B5EF4-FFF2-40B4-BE49-F238E27FC236}">
                <a16:creationId xmlns:a16="http://schemas.microsoft.com/office/drawing/2014/main" id="{EB7427D9-1B6F-4FAA-9D09-78985F03EDF1}"/>
              </a:ext>
            </a:extLst>
          </p:cNvPr>
          <p:cNvSpPr txBox="1"/>
          <p:nvPr/>
        </p:nvSpPr>
        <p:spPr>
          <a:xfrm>
            <a:off x="344095" y="3129275"/>
            <a:ext cx="4689592"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Two Seriously Destructive Conspiracies Still Active Today</a:t>
            </a:r>
          </a:p>
        </p:txBody>
      </p:sp>
      <p:sp>
        <p:nvSpPr>
          <p:cNvPr id="18" name="TextBox 17">
            <a:extLst>
              <a:ext uri="{FF2B5EF4-FFF2-40B4-BE49-F238E27FC236}">
                <a16:creationId xmlns:a16="http://schemas.microsoft.com/office/drawing/2014/main" id="{5EBD4499-9DC2-4359-9EC9-37DFD8564872}"/>
              </a:ext>
            </a:extLst>
          </p:cNvPr>
          <p:cNvSpPr txBox="1"/>
          <p:nvPr/>
        </p:nvSpPr>
        <p:spPr>
          <a:xfrm>
            <a:off x="694944" y="3411748"/>
            <a:ext cx="1247559"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1. Against Paul</a:t>
            </a:r>
          </a:p>
        </p:txBody>
      </p:sp>
      <p:sp>
        <p:nvSpPr>
          <p:cNvPr id="19" name="TextBox 18">
            <a:extLst>
              <a:ext uri="{FF2B5EF4-FFF2-40B4-BE49-F238E27FC236}">
                <a16:creationId xmlns:a16="http://schemas.microsoft.com/office/drawing/2014/main" id="{9895446B-36DB-4DD8-8542-1FD984558324}"/>
              </a:ext>
            </a:extLst>
          </p:cNvPr>
          <p:cNvSpPr txBox="1"/>
          <p:nvPr/>
        </p:nvSpPr>
        <p:spPr>
          <a:xfrm>
            <a:off x="1800837" y="3411748"/>
            <a:ext cx="10192841"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Pastors and people all over the world have hated Paul since his first day in his ministry to Gentiles and continue doing so today.  </a:t>
            </a:r>
            <a:r>
              <a:rPr lang="en-US" sz="1200" b="1" dirty="0">
                <a:solidFill>
                  <a:srgbClr val="FF0000"/>
                </a:solidFill>
                <a:latin typeface="Times New Roman" panose="02020603050405020304" pitchFamily="18" charset="0"/>
                <a:cs typeface="Times New Roman" panose="02020603050405020304" pitchFamily="18" charset="0"/>
              </a:rPr>
              <a:t>Acts 23:12-15 </a:t>
            </a:r>
            <a:r>
              <a:rPr lang="en-US" sz="1200" dirty="0">
                <a:latin typeface="Times New Roman" panose="02020603050405020304" pitchFamily="18" charset="0"/>
                <a:cs typeface="Times New Roman" panose="02020603050405020304" pitchFamily="18" charset="0"/>
              </a:rPr>
              <a:t>tell of 40 people who conspired to kill Paul. Today, that hatred still exists. Even with Paul no longer living, his words and teachings are still alive in a KJB and yet pastors and teachers  continue to ‘kill’ Paul’s very words about the risen Saviour (</a:t>
            </a:r>
            <a:r>
              <a:rPr lang="en-US" sz="1200" i="1" dirty="0">
                <a:latin typeface="Times New Roman" panose="02020603050405020304" pitchFamily="18" charset="0"/>
                <a:cs typeface="Times New Roman" panose="02020603050405020304" pitchFamily="18" charset="0"/>
              </a:rPr>
              <a:t>those people even profess they believe</a:t>
            </a:r>
            <a:r>
              <a:rPr lang="en-US" sz="1200" dirty="0">
                <a:latin typeface="Times New Roman" panose="02020603050405020304" pitchFamily="18" charset="0"/>
                <a:cs typeface="Times New Roman" panose="02020603050405020304" pitchFamily="18" charset="0"/>
              </a:rPr>
              <a:t>) to the point where Paul is no longer preached today.</a:t>
            </a:r>
          </a:p>
        </p:txBody>
      </p:sp>
      <p:sp>
        <p:nvSpPr>
          <p:cNvPr id="20" name="TextBox 19">
            <a:extLst>
              <a:ext uri="{FF2B5EF4-FFF2-40B4-BE49-F238E27FC236}">
                <a16:creationId xmlns:a16="http://schemas.microsoft.com/office/drawing/2014/main" id="{82E7EB0D-56C6-4A08-A77C-D45D1628EE42}"/>
              </a:ext>
            </a:extLst>
          </p:cNvPr>
          <p:cNvSpPr txBox="1"/>
          <p:nvPr/>
        </p:nvSpPr>
        <p:spPr>
          <a:xfrm>
            <a:off x="3588027" y="4018323"/>
            <a:ext cx="8408504"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From the very beginning, Satan has conspired to </a:t>
            </a:r>
            <a:r>
              <a:rPr lang="en-US" sz="1200" b="1" i="1" dirty="0">
                <a:solidFill>
                  <a:srgbClr val="CC6600"/>
                </a:solidFill>
                <a:latin typeface="Times New Roman" panose="02020603050405020304" pitchFamily="18" charset="0"/>
                <a:cs typeface="Times New Roman" panose="02020603050405020304" pitchFamily="18" charset="0"/>
              </a:rPr>
              <a:t>be like the most High</a:t>
            </a:r>
            <a:r>
              <a:rPr lang="en-US" sz="1200" dirty="0">
                <a:latin typeface="Times New Roman" panose="02020603050405020304" pitchFamily="18" charset="0"/>
                <a:cs typeface="Times New Roman" panose="02020603050405020304" pitchFamily="18" charset="0"/>
              </a:rPr>
              <a:t>.  He has used every means possible to achieve worship from people – to the point to where he has even deceived them into thinking they are Christians, when they are truthfully still unsaved.</a:t>
            </a:r>
          </a:p>
        </p:txBody>
      </p:sp>
      <p:sp>
        <p:nvSpPr>
          <p:cNvPr id="21" name="TextBox 20">
            <a:extLst>
              <a:ext uri="{FF2B5EF4-FFF2-40B4-BE49-F238E27FC236}">
                <a16:creationId xmlns:a16="http://schemas.microsoft.com/office/drawing/2014/main" id="{81697AE7-7D90-4100-8E3F-B51C12D3E69E}"/>
              </a:ext>
            </a:extLst>
          </p:cNvPr>
          <p:cNvSpPr txBox="1"/>
          <p:nvPr/>
        </p:nvSpPr>
        <p:spPr>
          <a:xfrm>
            <a:off x="1783081" y="4404415"/>
            <a:ext cx="10213450"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Looking to </a:t>
            </a:r>
            <a:r>
              <a:rPr lang="en-US" sz="1200" b="1" dirty="0">
                <a:solidFill>
                  <a:srgbClr val="FF0000"/>
                </a:solidFill>
                <a:latin typeface="Times New Roman" panose="02020603050405020304" pitchFamily="18" charset="0"/>
                <a:cs typeface="Times New Roman" panose="02020603050405020304" pitchFamily="18" charset="0"/>
              </a:rPr>
              <a:t>Isaiah 14:12-17+ </a:t>
            </a:r>
            <a:r>
              <a:rPr lang="en-US" sz="1200" dirty="0">
                <a:latin typeface="Times New Roman" panose="02020603050405020304" pitchFamily="18" charset="0"/>
                <a:cs typeface="Times New Roman" panose="02020603050405020304" pitchFamily="18" charset="0"/>
              </a:rPr>
              <a:t>(</a:t>
            </a:r>
            <a:r>
              <a:rPr lang="en-US" sz="1200" i="1" dirty="0">
                <a:latin typeface="Times New Roman" panose="02020603050405020304" pitchFamily="18" charset="0"/>
                <a:cs typeface="Times New Roman" panose="02020603050405020304" pitchFamily="18" charset="0"/>
              </a:rPr>
              <a:t>along with </a:t>
            </a:r>
            <a:r>
              <a:rPr lang="en-US" sz="1200" b="1" dirty="0">
                <a:solidFill>
                  <a:srgbClr val="FF0000"/>
                </a:solidFill>
                <a:latin typeface="Times New Roman" panose="02020603050405020304" pitchFamily="18" charset="0"/>
                <a:cs typeface="Times New Roman" panose="02020603050405020304" pitchFamily="18" charset="0"/>
              </a:rPr>
              <a:t>Ezekiel 28:13-19 </a:t>
            </a:r>
            <a:r>
              <a:rPr lang="en-US" sz="1200" i="1" dirty="0">
                <a:latin typeface="Times New Roman" panose="02020603050405020304" pitchFamily="18" charset="0"/>
                <a:cs typeface="Times New Roman" panose="02020603050405020304" pitchFamily="18" charset="0"/>
              </a:rPr>
              <a:t>to see how Satan even uses music to his success and purpose</a:t>
            </a:r>
            <a:r>
              <a:rPr lang="en-US" sz="1200" dirty="0">
                <a:latin typeface="Times New Roman" panose="02020603050405020304" pitchFamily="18" charset="0"/>
                <a:cs typeface="Times New Roman" panose="02020603050405020304" pitchFamily="18" charset="0"/>
              </a:rPr>
              <a:t>) you can read for yourself just how much of what we see today, even if it is in the ‘</a:t>
            </a:r>
            <a:r>
              <a:rPr lang="en-US" sz="1200" i="1" dirty="0">
                <a:latin typeface="Times New Roman" panose="02020603050405020304" pitchFamily="18" charset="0"/>
                <a:cs typeface="Times New Roman" panose="02020603050405020304" pitchFamily="18" charset="0"/>
              </a:rPr>
              <a:t>name of Jesus</a:t>
            </a:r>
            <a:r>
              <a:rPr lang="en-US" sz="1200" dirty="0">
                <a:latin typeface="Times New Roman" panose="02020603050405020304" pitchFamily="18" charset="0"/>
                <a:cs typeface="Times New Roman" panose="02020603050405020304" pitchFamily="18" charset="0"/>
              </a:rPr>
              <a:t>’ and ‘</a:t>
            </a:r>
            <a:r>
              <a:rPr lang="en-US" sz="1200" i="1" dirty="0">
                <a:latin typeface="Times New Roman" panose="02020603050405020304" pitchFamily="18" charset="0"/>
                <a:cs typeface="Times New Roman" panose="02020603050405020304" pitchFamily="18" charset="0"/>
              </a:rPr>
              <a:t>good</a:t>
            </a:r>
            <a:r>
              <a:rPr lang="en-US" sz="1200" dirty="0">
                <a:latin typeface="Times New Roman" panose="02020603050405020304" pitchFamily="18" charset="0"/>
                <a:cs typeface="Times New Roman" panose="02020603050405020304" pitchFamily="18" charset="0"/>
              </a:rPr>
              <a:t>’ that in truth, it simply is the devil being subtle with his lies and deception as he continues to put together an army (</a:t>
            </a:r>
            <a:r>
              <a:rPr lang="en-US" sz="1200" b="1" dirty="0">
                <a:solidFill>
                  <a:srgbClr val="FF0000"/>
                </a:solidFill>
                <a:latin typeface="Times New Roman" panose="02020603050405020304" pitchFamily="18" charset="0"/>
                <a:cs typeface="Times New Roman" panose="02020603050405020304" pitchFamily="18" charset="0"/>
              </a:rPr>
              <a:t>Rev 16:13,14</a:t>
            </a:r>
            <a:r>
              <a:rPr lang="en-US" sz="1200" dirty="0">
                <a:latin typeface="Times New Roman" panose="02020603050405020304" pitchFamily="18" charset="0"/>
                <a:cs typeface="Times New Roman" panose="02020603050405020304" pitchFamily="18" charset="0"/>
              </a:rPr>
              <a:t>) to fight against the second coming of Jesus Christ in </a:t>
            </a:r>
            <a:r>
              <a:rPr lang="en-US" sz="1200" b="1" dirty="0">
                <a:solidFill>
                  <a:srgbClr val="FF0000"/>
                </a:solidFill>
                <a:latin typeface="Times New Roman" panose="02020603050405020304" pitchFamily="18" charset="0"/>
                <a:cs typeface="Times New Roman" panose="02020603050405020304" pitchFamily="18" charset="0"/>
              </a:rPr>
              <a:t>Revelation 19</a:t>
            </a:r>
            <a:r>
              <a:rPr lang="en-US" sz="1200" dirty="0">
                <a:latin typeface="Times New Roman" panose="02020603050405020304" pitchFamily="18" charset="0"/>
                <a:cs typeface="Times New Roman" panose="02020603050405020304" pitchFamily="18" charset="0"/>
              </a:rPr>
              <a:t>.  For the near future, we can even read </a:t>
            </a:r>
            <a:r>
              <a:rPr lang="en-US" sz="1200" b="1" dirty="0">
                <a:solidFill>
                  <a:srgbClr val="FF0000"/>
                </a:solidFill>
                <a:latin typeface="Times New Roman" panose="02020603050405020304" pitchFamily="18" charset="0"/>
                <a:cs typeface="Times New Roman" panose="02020603050405020304" pitchFamily="18" charset="0"/>
              </a:rPr>
              <a:t>I Peter 5:8 </a:t>
            </a:r>
            <a:r>
              <a:rPr lang="en-US" sz="1200" dirty="0">
                <a:latin typeface="Times New Roman" panose="02020603050405020304" pitchFamily="18" charset="0"/>
                <a:cs typeface="Times New Roman" panose="02020603050405020304" pitchFamily="18" charset="0"/>
              </a:rPr>
              <a:t>and </a:t>
            </a:r>
            <a:r>
              <a:rPr lang="en-US" sz="1200" b="1" dirty="0">
                <a:solidFill>
                  <a:srgbClr val="FF0000"/>
                </a:solidFill>
                <a:latin typeface="Times New Roman" panose="02020603050405020304" pitchFamily="18" charset="0"/>
                <a:cs typeface="Times New Roman" panose="02020603050405020304" pitchFamily="18" charset="0"/>
              </a:rPr>
              <a:t>Rev 13</a:t>
            </a:r>
            <a:r>
              <a:rPr lang="en-US" sz="1200" dirty="0">
                <a:latin typeface="Times New Roman" panose="02020603050405020304" pitchFamily="18" charset="0"/>
                <a:cs typeface="Times New Roman" panose="02020603050405020304" pitchFamily="18" charset="0"/>
              </a:rPr>
              <a:t>. The devil loses in the end, but until then, he is prospering as are his own people.  </a:t>
            </a:r>
            <a:r>
              <a:rPr lang="en-US" sz="1200" b="1" dirty="0">
                <a:latin typeface="Times New Roman" panose="02020603050405020304" pitchFamily="18" charset="0"/>
                <a:cs typeface="Times New Roman" panose="02020603050405020304" pitchFamily="18" charset="0"/>
              </a:rPr>
              <a:t>P.S</a:t>
            </a:r>
            <a:r>
              <a:rPr lang="en-US" sz="1200" dirty="0">
                <a:latin typeface="Times New Roman" panose="02020603050405020304" pitchFamily="18" charset="0"/>
                <a:cs typeface="Times New Roman" panose="02020603050405020304" pitchFamily="18" charset="0"/>
              </a:rPr>
              <a:t>. - We can also see his powerful use of music from </a:t>
            </a:r>
            <a:r>
              <a:rPr lang="en-US" sz="1200" b="1" dirty="0">
                <a:solidFill>
                  <a:srgbClr val="FF0000"/>
                </a:solidFill>
                <a:latin typeface="Times New Roman" panose="02020603050405020304" pitchFamily="18" charset="0"/>
                <a:cs typeface="Times New Roman" panose="02020603050405020304" pitchFamily="18" charset="0"/>
              </a:rPr>
              <a:t>Dan 3:5,7,10,15</a:t>
            </a:r>
          </a:p>
        </p:txBody>
      </p:sp>
      <p:sp>
        <p:nvSpPr>
          <p:cNvPr id="22" name="TextBox 21">
            <a:extLst>
              <a:ext uri="{FF2B5EF4-FFF2-40B4-BE49-F238E27FC236}">
                <a16:creationId xmlns:a16="http://schemas.microsoft.com/office/drawing/2014/main" id="{FB9BDE7D-215B-4599-8AE4-D2906D65AE1E}"/>
              </a:ext>
            </a:extLst>
          </p:cNvPr>
          <p:cNvSpPr txBox="1"/>
          <p:nvPr/>
        </p:nvSpPr>
        <p:spPr>
          <a:xfrm>
            <a:off x="3588025" y="5204225"/>
            <a:ext cx="8408505"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One can learn of the vanity that comes with every political and governmental system in the world by reading through </a:t>
            </a:r>
            <a:r>
              <a:rPr lang="en-US" sz="1200" b="1" dirty="0">
                <a:solidFill>
                  <a:srgbClr val="FF0000"/>
                </a:solidFill>
                <a:latin typeface="Times New Roman" panose="02020603050405020304" pitchFamily="18" charset="0"/>
                <a:cs typeface="Times New Roman" panose="02020603050405020304" pitchFamily="18" charset="0"/>
              </a:rPr>
              <a:t>Ecclesiastes</a:t>
            </a:r>
            <a:r>
              <a:rPr lang="en-US" sz="1200" dirty="0">
                <a:latin typeface="Times New Roman" panose="02020603050405020304" pitchFamily="18" charset="0"/>
                <a:cs typeface="Times New Roman" panose="02020603050405020304" pitchFamily="18" charset="0"/>
              </a:rPr>
              <a:t>.  However, our present capitalistic and constitutional government was based on the spirit of liberty and freedom as given by the risen Saviour to all who believe in and on the risen Saviour along with what America has called the Judaea-Christian ethic.  </a:t>
            </a:r>
          </a:p>
        </p:txBody>
      </p:sp>
      <p:sp>
        <p:nvSpPr>
          <p:cNvPr id="23" name="TextBox 22">
            <a:extLst>
              <a:ext uri="{FF2B5EF4-FFF2-40B4-BE49-F238E27FC236}">
                <a16:creationId xmlns:a16="http://schemas.microsoft.com/office/drawing/2014/main" id="{FF9D452F-6ED8-44E1-BC69-D51558186580}"/>
              </a:ext>
            </a:extLst>
          </p:cNvPr>
          <p:cNvSpPr txBox="1"/>
          <p:nvPr/>
        </p:nvSpPr>
        <p:spPr>
          <a:xfrm>
            <a:off x="41897" y="5991009"/>
            <a:ext cx="12108361"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We have already seen the abuse of the present American system by eliminating biblical principals in morals as well as financial and government matters that has produced an invisible and destructive slavery.  The only true governmental system will be the one designed and enforced by the Risen Saviour during the Millennium as well as after the purging fire that Christ will do to the earth for eternity.  Christ brings Christians and Jews all together in unity, then and only then!  Until then, just keep on singing, reading, studying your king James Bible, and following Paul the best we can – and endure hardness as a good soldier of Jesus Christ, waiting </a:t>
            </a:r>
            <a:r>
              <a:rPr lang="en-US" sz="1200" b="1" i="1" dirty="0">
                <a:solidFill>
                  <a:srgbClr val="CC6600"/>
                </a:solidFill>
                <a:latin typeface="Times New Roman" panose="02020603050405020304" pitchFamily="18" charset="0"/>
                <a:cs typeface="Times New Roman" panose="02020603050405020304" pitchFamily="18" charset="0"/>
              </a:rPr>
              <a:t>for his Son from heaven, whom he raised from the dead, even Jesus, which delivered us from the wrath to come</a:t>
            </a:r>
            <a:r>
              <a:rPr lang="en-US" sz="1200" dirty="0">
                <a:latin typeface="Times New Roman" panose="02020603050405020304" pitchFamily="18" charset="0"/>
                <a:cs typeface="Times New Roman" panose="02020603050405020304" pitchFamily="18" charset="0"/>
              </a:rPr>
              <a:t>.</a:t>
            </a:r>
          </a:p>
        </p:txBody>
      </p:sp>
      <p:sp>
        <p:nvSpPr>
          <p:cNvPr id="24" name="TextBox 23">
            <a:extLst>
              <a:ext uri="{FF2B5EF4-FFF2-40B4-BE49-F238E27FC236}">
                <a16:creationId xmlns:a16="http://schemas.microsoft.com/office/drawing/2014/main" id="{8E779FB2-A0B3-4C2C-8117-95A526E84CE7}"/>
              </a:ext>
            </a:extLst>
          </p:cNvPr>
          <p:cNvSpPr txBox="1"/>
          <p:nvPr/>
        </p:nvSpPr>
        <p:spPr>
          <a:xfrm>
            <a:off x="783525" y="5781548"/>
            <a:ext cx="11402245" cy="27699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To depart from that original design as found only in America to create a global society will lead to complete destruction and lead everyone right back into a visible slavery to the law.</a:t>
            </a:r>
          </a:p>
        </p:txBody>
      </p:sp>
    </p:spTree>
    <p:extLst>
      <p:ext uri="{BB962C8B-B14F-4D97-AF65-F5344CB8AC3E}">
        <p14:creationId xmlns:p14="http://schemas.microsoft.com/office/powerpoint/2010/main" val="380911364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25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125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25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animEffect transition="in" filter="fad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1000" fill="hold"/>
                                        <p:tgtEl>
                                          <p:spTgt spid="18"/>
                                        </p:tgtEl>
                                        <p:attrNameLst>
                                          <p:attrName>ppt_w</p:attrName>
                                        </p:attrNameLst>
                                      </p:cBhvr>
                                      <p:tavLst>
                                        <p:tav tm="0">
                                          <p:val>
                                            <p:fltVal val="0"/>
                                          </p:val>
                                        </p:tav>
                                        <p:tav tm="100000">
                                          <p:val>
                                            <p:strVal val="#ppt_w"/>
                                          </p:val>
                                        </p:tav>
                                      </p:tavLst>
                                    </p:anim>
                                    <p:anim calcmode="lin" valueType="num">
                                      <p:cBhvr>
                                        <p:cTn id="44" dur="1000" fill="hold"/>
                                        <p:tgtEl>
                                          <p:spTgt spid="18"/>
                                        </p:tgtEl>
                                        <p:attrNameLst>
                                          <p:attrName>ppt_h</p:attrName>
                                        </p:attrNameLst>
                                      </p:cBhvr>
                                      <p:tavLst>
                                        <p:tav tm="0">
                                          <p:val>
                                            <p:fltVal val="0"/>
                                          </p:val>
                                        </p:tav>
                                        <p:tav tm="100000">
                                          <p:val>
                                            <p:strVal val="#ppt_h"/>
                                          </p:val>
                                        </p:tav>
                                      </p:tavLst>
                                    </p:anim>
                                    <p:animEffect transition="in" filter="fade">
                                      <p:cBhvr>
                                        <p:cTn id="45" dur="10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25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1000" fill="hold"/>
                                        <p:tgtEl>
                                          <p:spTgt spid="9"/>
                                        </p:tgtEl>
                                        <p:attrNameLst>
                                          <p:attrName>ppt_w</p:attrName>
                                        </p:attrNameLst>
                                      </p:cBhvr>
                                      <p:tavLst>
                                        <p:tav tm="0">
                                          <p:val>
                                            <p:fltVal val="0"/>
                                          </p:val>
                                        </p:tav>
                                        <p:tav tm="100000">
                                          <p:val>
                                            <p:strVal val="#ppt_w"/>
                                          </p:val>
                                        </p:tav>
                                      </p:tavLst>
                                    </p:anim>
                                    <p:anim calcmode="lin" valueType="num">
                                      <p:cBhvr>
                                        <p:cTn id="56" dur="1000" fill="hold"/>
                                        <p:tgtEl>
                                          <p:spTgt spid="9"/>
                                        </p:tgtEl>
                                        <p:attrNameLst>
                                          <p:attrName>ppt_h</p:attrName>
                                        </p:attrNameLst>
                                      </p:cBhvr>
                                      <p:tavLst>
                                        <p:tav tm="0">
                                          <p:val>
                                            <p:fltVal val="0"/>
                                          </p:val>
                                        </p:tav>
                                        <p:tav tm="100000">
                                          <p:val>
                                            <p:strVal val="#ppt_h"/>
                                          </p:val>
                                        </p:tav>
                                      </p:tavLst>
                                    </p:anim>
                                    <p:animEffect transition="in" filter="fade">
                                      <p:cBhvr>
                                        <p:cTn id="57" dur="10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125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up)">
                                      <p:cBhvr>
                                        <p:cTn id="67" dur="125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1000" fill="hold"/>
                                        <p:tgtEl>
                                          <p:spTgt spid="16"/>
                                        </p:tgtEl>
                                        <p:attrNameLst>
                                          <p:attrName>ppt_w</p:attrName>
                                        </p:attrNameLst>
                                      </p:cBhvr>
                                      <p:tavLst>
                                        <p:tav tm="0">
                                          <p:val>
                                            <p:fltVal val="0"/>
                                          </p:val>
                                        </p:tav>
                                        <p:tav tm="100000">
                                          <p:val>
                                            <p:strVal val="#ppt_w"/>
                                          </p:val>
                                        </p:tav>
                                      </p:tavLst>
                                    </p:anim>
                                    <p:anim calcmode="lin" valueType="num">
                                      <p:cBhvr>
                                        <p:cTn id="73" dur="1000" fill="hold"/>
                                        <p:tgtEl>
                                          <p:spTgt spid="16"/>
                                        </p:tgtEl>
                                        <p:attrNameLst>
                                          <p:attrName>ppt_h</p:attrName>
                                        </p:attrNameLst>
                                      </p:cBhvr>
                                      <p:tavLst>
                                        <p:tav tm="0">
                                          <p:val>
                                            <p:fltVal val="0"/>
                                          </p:val>
                                        </p:tav>
                                        <p:tav tm="100000">
                                          <p:val>
                                            <p:strVal val="#ppt_h"/>
                                          </p:val>
                                        </p:tav>
                                      </p:tavLst>
                                    </p:anim>
                                    <p:animEffect transition="in" filter="fade">
                                      <p:cBhvr>
                                        <p:cTn id="74" dur="1000"/>
                                        <p:tgtEl>
                                          <p:spTgt spid="16"/>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1250"/>
                                        <p:tgtEl>
                                          <p:spTgt spid="22"/>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up)">
                                      <p:cBhvr>
                                        <p:cTn id="84" dur="125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up)">
                                      <p:cBhvr>
                                        <p:cTn id="89" dur="12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7" grpId="0"/>
      <p:bldP spid="3" grpId="0"/>
      <p:bldP spid="4" grpId="0"/>
      <p:bldP spid="5" grpId="0"/>
      <p:bldP spid="6" grpId="0"/>
      <p:bldP spid="8" grpId="0"/>
      <p:bldP spid="18" grpId="0"/>
      <p:bldP spid="19" grpId="0"/>
      <p:bldP spid="20" grpId="0"/>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684184C-30EF-4839-A860-EC80DB9B72A0}"/>
              </a:ext>
            </a:extLst>
          </p:cNvPr>
          <p:cNvSpPr txBox="1"/>
          <p:nvPr/>
        </p:nvSpPr>
        <p:spPr>
          <a:xfrm>
            <a:off x="4475825" y="88777"/>
            <a:ext cx="3240350"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Key Word Definitions</a:t>
            </a:r>
          </a:p>
        </p:txBody>
      </p:sp>
      <p:sp>
        <p:nvSpPr>
          <p:cNvPr id="3" name="TextBox 2">
            <a:extLst>
              <a:ext uri="{FF2B5EF4-FFF2-40B4-BE49-F238E27FC236}">
                <a16:creationId xmlns:a16="http://schemas.microsoft.com/office/drawing/2014/main" id="{F946968D-0D4D-4F30-9113-48FA164D55BD}"/>
              </a:ext>
            </a:extLst>
          </p:cNvPr>
          <p:cNvSpPr txBox="1"/>
          <p:nvPr/>
        </p:nvSpPr>
        <p:spPr>
          <a:xfrm>
            <a:off x="134204" y="683259"/>
            <a:ext cx="766762"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Music</a:t>
            </a:r>
          </a:p>
        </p:txBody>
      </p:sp>
      <p:sp>
        <p:nvSpPr>
          <p:cNvPr id="9" name="TextBox 8">
            <a:extLst>
              <a:ext uri="{FF2B5EF4-FFF2-40B4-BE49-F238E27FC236}">
                <a16:creationId xmlns:a16="http://schemas.microsoft.com/office/drawing/2014/main" id="{7ADBA446-C262-4E40-B2F2-514B2FF97FDB}"/>
              </a:ext>
            </a:extLst>
          </p:cNvPr>
          <p:cNvSpPr txBox="1"/>
          <p:nvPr/>
        </p:nvSpPr>
        <p:spPr>
          <a:xfrm>
            <a:off x="125326" y="1838280"/>
            <a:ext cx="93345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Worship</a:t>
            </a:r>
            <a:endParaRPr lang="en-US" sz="1400" dirty="0"/>
          </a:p>
        </p:txBody>
      </p:sp>
      <p:sp>
        <p:nvSpPr>
          <p:cNvPr id="10" name="TextBox 9">
            <a:extLst>
              <a:ext uri="{FF2B5EF4-FFF2-40B4-BE49-F238E27FC236}">
                <a16:creationId xmlns:a16="http://schemas.microsoft.com/office/drawing/2014/main" id="{FBF12D3A-C9E0-4E82-8386-65C3EB0561B8}"/>
              </a:ext>
            </a:extLst>
          </p:cNvPr>
          <p:cNvSpPr txBox="1"/>
          <p:nvPr/>
        </p:nvSpPr>
        <p:spPr>
          <a:xfrm>
            <a:off x="945356" y="1781175"/>
            <a:ext cx="11208544"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It was the Jews who would physically ‘worship’ God either in a group, alone, on one’s knee, flat on the ground or in whatever manner it took to humble oneself in fear and reverence to God.  </a:t>
            </a:r>
            <a:r>
              <a:rPr lang="en-US" sz="1200" b="1" dirty="0">
                <a:solidFill>
                  <a:srgbClr val="FF0000"/>
                </a:solidFill>
                <a:latin typeface="Times New Roman" panose="02020603050405020304" pitchFamily="18" charset="0"/>
                <a:cs typeface="Times New Roman" panose="02020603050405020304" pitchFamily="18" charset="0"/>
              </a:rPr>
              <a:t>Psalm 5:7 </a:t>
            </a:r>
            <a:r>
              <a:rPr lang="en-US" sz="1200" b="1" i="1" dirty="0">
                <a:solidFill>
                  <a:srgbClr val="CC6600"/>
                </a:solidFill>
                <a:latin typeface="Times New Roman" panose="02020603050405020304" pitchFamily="18" charset="0"/>
                <a:cs typeface="Times New Roman" panose="02020603050405020304" pitchFamily="18" charset="0"/>
              </a:rPr>
              <a:t>- But as for me, I will come into thy house in the multitude of thy mercy: and in thy fear will I worship toward thy holy temple. Give unto the LORD the glory due unto his name; worship the LORD in the beauty of holiness. </a:t>
            </a:r>
            <a:r>
              <a:rPr lang="en-US" sz="1200" b="1" dirty="0">
                <a:solidFill>
                  <a:srgbClr val="FF0000"/>
                </a:solidFill>
                <a:latin typeface="Times New Roman" panose="02020603050405020304" pitchFamily="18" charset="0"/>
                <a:cs typeface="Times New Roman" panose="02020603050405020304" pitchFamily="18" charset="0"/>
              </a:rPr>
              <a:t>Psalm 95:6 </a:t>
            </a:r>
            <a:r>
              <a:rPr lang="en-US" sz="1200" b="1" i="1" dirty="0">
                <a:solidFill>
                  <a:srgbClr val="CC6600"/>
                </a:solidFill>
                <a:latin typeface="Times New Roman" panose="02020603050405020304" pitchFamily="18" charset="0"/>
                <a:cs typeface="Times New Roman" panose="02020603050405020304" pitchFamily="18" charset="0"/>
              </a:rPr>
              <a:t>- O come, let us worship and bow down: let us kneel before the LORD our maker.</a:t>
            </a:r>
          </a:p>
        </p:txBody>
      </p:sp>
      <p:sp>
        <p:nvSpPr>
          <p:cNvPr id="12" name="TextBox 11">
            <a:extLst>
              <a:ext uri="{FF2B5EF4-FFF2-40B4-BE49-F238E27FC236}">
                <a16:creationId xmlns:a16="http://schemas.microsoft.com/office/drawing/2014/main" id="{1F08110C-01D1-4EAC-8977-03B15D9BA4D2}"/>
              </a:ext>
            </a:extLst>
          </p:cNvPr>
          <p:cNvSpPr txBox="1"/>
          <p:nvPr/>
        </p:nvSpPr>
        <p:spPr>
          <a:xfrm>
            <a:off x="907256" y="2366219"/>
            <a:ext cx="11230002"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However, as Gentiles today, we are told by scriptures to worship in a different manner.  Simply put, we are to ‘worship’ God in the spirit!  Unfortunately, churches today have turned ‘worship’ into a musical performance.  In the days of the early church, the congregation did all the singing to and about the Saviour.  However, over time, not only has the type of music in the local church changed, the use of music has developed into a means of evangelism by trying to attract people to their church using music that appeals to the ‘lost.’  The performances are presented by their best talented musicians, (</a:t>
            </a:r>
            <a:r>
              <a:rPr lang="en-US" sz="1200" i="1" dirty="0">
                <a:latin typeface="Times New Roman" panose="02020603050405020304" pitchFamily="18" charset="0"/>
                <a:cs typeface="Times New Roman" panose="02020603050405020304" pitchFamily="18" charset="0"/>
              </a:rPr>
              <a:t>even if they have to ‘hire out to the lost / other religious</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certain musicians to fill the orchestra / band, </a:t>
            </a:r>
            <a:r>
              <a:rPr lang="en-US" sz="1200" dirty="0">
                <a:latin typeface="Times New Roman" panose="02020603050405020304" pitchFamily="18" charset="0"/>
                <a:cs typeface="Times New Roman" panose="02020603050405020304" pitchFamily="18" charset="0"/>
              </a:rPr>
              <a:t>etc.)  They have built professionally designed stages, complete with large visual screens along with sound and light systems that would rival any musical stage in the professional world.</a:t>
            </a:r>
          </a:p>
        </p:txBody>
      </p:sp>
      <p:sp>
        <p:nvSpPr>
          <p:cNvPr id="13" name="TextBox 12">
            <a:extLst>
              <a:ext uri="{FF2B5EF4-FFF2-40B4-BE49-F238E27FC236}">
                <a16:creationId xmlns:a16="http://schemas.microsoft.com/office/drawing/2014/main" id="{03A484B7-DAC4-4ADE-9D5E-F4E52724FA2B}"/>
              </a:ext>
            </a:extLst>
          </p:cNvPr>
          <p:cNvSpPr txBox="1"/>
          <p:nvPr/>
        </p:nvSpPr>
        <p:spPr>
          <a:xfrm>
            <a:off x="114300" y="3320118"/>
            <a:ext cx="12039600"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Not only has the performance of the music changed, the actual music has changed as well.  The music has left the ‘spiritually melodic’ scene and has gone strictly to the fleshy scene. Either through emotions or the physical ‘beat’, the melody (</a:t>
            </a:r>
            <a:r>
              <a:rPr lang="en-US" sz="1200" i="1" dirty="0">
                <a:latin typeface="Times New Roman" panose="02020603050405020304" pitchFamily="18" charset="0"/>
                <a:cs typeface="Times New Roman" panose="02020603050405020304" pitchFamily="18" charset="0"/>
              </a:rPr>
              <a:t>the spiritual element of music</a:t>
            </a:r>
            <a:r>
              <a:rPr lang="en-US" sz="1200" dirty="0">
                <a:latin typeface="Times New Roman" panose="02020603050405020304" pitchFamily="18" charset="0"/>
                <a:cs typeface="Times New Roman" panose="02020603050405020304" pitchFamily="18" charset="0"/>
              </a:rPr>
              <a:t>) has been almost completely rejected.  The music now appeals to the emotions and the flesh… flesh meaning that it ‘feels’ good!  Simply put, and using Daniel and Nebuchadnezzar as the type, we see how ‘all kinds of music’ was used to worship the king as ‘</a:t>
            </a:r>
            <a:r>
              <a:rPr lang="en-US" sz="1200" b="1" i="1" dirty="0">
                <a:solidFill>
                  <a:srgbClr val="CC6600"/>
                </a:solidFill>
                <a:latin typeface="Times New Roman" panose="02020603050405020304" pitchFamily="18" charset="0"/>
                <a:cs typeface="Times New Roman" panose="02020603050405020304" pitchFamily="18" charset="0"/>
              </a:rPr>
              <a:t>all kinds of music</a:t>
            </a:r>
            <a:r>
              <a:rPr lang="en-US" sz="1200" dirty="0">
                <a:latin typeface="Times New Roman" panose="02020603050405020304" pitchFamily="18" charset="0"/>
                <a:cs typeface="Times New Roman" panose="02020603050405020304" pitchFamily="18" charset="0"/>
              </a:rPr>
              <a:t>’ is in use today!</a:t>
            </a:r>
          </a:p>
        </p:txBody>
      </p:sp>
      <p:sp>
        <p:nvSpPr>
          <p:cNvPr id="15" name="TextBox 14">
            <a:extLst>
              <a:ext uri="{FF2B5EF4-FFF2-40B4-BE49-F238E27FC236}">
                <a16:creationId xmlns:a16="http://schemas.microsoft.com/office/drawing/2014/main" id="{F67DF9E2-C9F1-44C4-9E31-248478B851AA}"/>
              </a:ext>
            </a:extLst>
          </p:cNvPr>
          <p:cNvSpPr txBox="1"/>
          <p:nvPr/>
        </p:nvSpPr>
        <p:spPr>
          <a:xfrm>
            <a:off x="85725" y="4303832"/>
            <a:ext cx="7265194"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Paul found a bunch of men on Mars Hill doing their physical worship thing – and he said to them</a:t>
            </a:r>
            <a:r>
              <a:rPr lang="en-US" sz="1200" b="1" i="1" dirty="0">
                <a:solidFill>
                  <a:srgbClr val="CC6600"/>
                </a:solidFill>
                <a:latin typeface="Times New Roman" panose="02020603050405020304" pitchFamily="18" charset="0"/>
                <a:cs typeface="Times New Roman" panose="02020603050405020304" pitchFamily="18" charset="0"/>
              </a:rPr>
              <a:t>, For as I passed by, and beheld your devotions, I found an altar with this inscription, TO THE UNKNOWN GOD. Whom therefore ye ignorantly worship, him declare I unto you. God that made the world and all things therein, seeing that he is Lord of heaven and earth, dwelleth not in temples made with hands; Neither is worshipped with men's hands, as though he needed any thing, seeing he giveth to all life, and breath, and all things;   </a:t>
            </a:r>
            <a:r>
              <a:rPr lang="en-US" sz="1200" b="1" dirty="0">
                <a:solidFill>
                  <a:srgbClr val="FF0000"/>
                </a:solidFill>
                <a:latin typeface="Times New Roman" panose="02020603050405020304" pitchFamily="18" charset="0"/>
                <a:cs typeface="Times New Roman" panose="02020603050405020304" pitchFamily="18" charset="0"/>
              </a:rPr>
              <a:t>Acts 17:23-25</a:t>
            </a:r>
          </a:p>
        </p:txBody>
      </p:sp>
      <p:sp>
        <p:nvSpPr>
          <p:cNvPr id="16" name="TextBox 15">
            <a:extLst>
              <a:ext uri="{FF2B5EF4-FFF2-40B4-BE49-F238E27FC236}">
                <a16:creationId xmlns:a16="http://schemas.microsoft.com/office/drawing/2014/main" id="{B8BA17C2-8A45-404C-AF88-D88D2F2A3DC8}"/>
              </a:ext>
            </a:extLst>
          </p:cNvPr>
          <p:cNvSpPr txBox="1"/>
          <p:nvPr/>
        </p:nvSpPr>
        <p:spPr>
          <a:xfrm>
            <a:off x="7296149" y="3897802"/>
            <a:ext cx="4791074" cy="461665"/>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For we are the circumcision, which worship God in the spirit, and rejoice in Christ Jesus, and have no confidence in the flesh.  </a:t>
            </a:r>
            <a:r>
              <a:rPr lang="en-US" sz="1200" b="1" dirty="0">
                <a:solidFill>
                  <a:srgbClr val="FF0000"/>
                </a:solidFill>
                <a:latin typeface="Times New Roman" panose="02020603050405020304" pitchFamily="18" charset="0"/>
                <a:cs typeface="Times New Roman" panose="02020603050405020304" pitchFamily="18" charset="0"/>
              </a:rPr>
              <a:t>Philippians 3:3</a:t>
            </a:r>
          </a:p>
        </p:txBody>
      </p:sp>
      <p:sp>
        <p:nvSpPr>
          <p:cNvPr id="17" name="TextBox 16">
            <a:extLst>
              <a:ext uri="{FF2B5EF4-FFF2-40B4-BE49-F238E27FC236}">
                <a16:creationId xmlns:a16="http://schemas.microsoft.com/office/drawing/2014/main" id="{4FFDB3D6-F926-429D-9CF3-E45134FA9151}"/>
              </a:ext>
            </a:extLst>
          </p:cNvPr>
          <p:cNvSpPr txBox="1"/>
          <p:nvPr/>
        </p:nvSpPr>
        <p:spPr>
          <a:xfrm>
            <a:off x="7296149" y="4288092"/>
            <a:ext cx="4743451" cy="461665"/>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Speaking to yourselves in psalms and hymns and spiritual songs, singing and making melody in your heart to the Lord;  </a:t>
            </a:r>
            <a:r>
              <a:rPr lang="en-US" sz="1200" b="1" dirty="0">
                <a:solidFill>
                  <a:srgbClr val="FF3300"/>
                </a:solidFill>
                <a:latin typeface="Times New Roman" panose="02020603050405020304" pitchFamily="18" charset="0"/>
                <a:cs typeface="Times New Roman" panose="02020603050405020304" pitchFamily="18" charset="0"/>
              </a:rPr>
              <a:t>Ephesians 5:19</a:t>
            </a:r>
          </a:p>
        </p:txBody>
      </p:sp>
      <p:sp>
        <p:nvSpPr>
          <p:cNvPr id="18" name="TextBox 17">
            <a:extLst>
              <a:ext uri="{FF2B5EF4-FFF2-40B4-BE49-F238E27FC236}">
                <a16:creationId xmlns:a16="http://schemas.microsoft.com/office/drawing/2014/main" id="{907FE699-5F1F-4E99-8CB1-5C54AAE2575D}"/>
              </a:ext>
            </a:extLst>
          </p:cNvPr>
          <p:cNvSpPr txBox="1"/>
          <p:nvPr/>
        </p:nvSpPr>
        <p:spPr>
          <a:xfrm>
            <a:off x="7296150" y="4676570"/>
            <a:ext cx="4791074" cy="646331"/>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Let the word of Christ dwell in you richly in all wisdom; teaching and admonishing one another in psalms and hymns and spiritual songs, singing with grace in your hearts to the Lord.   </a:t>
            </a:r>
            <a:r>
              <a:rPr lang="en-US" sz="1200" b="1" dirty="0">
                <a:solidFill>
                  <a:srgbClr val="FF3300"/>
                </a:solidFill>
                <a:latin typeface="Times New Roman" panose="02020603050405020304" pitchFamily="18" charset="0"/>
                <a:cs typeface="Times New Roman" panose="02020603050405020304" pitchFamily="18" charset="0"/>
              </a:rPr>
              <a:t>Colossians 3:16</a:t>
            </a:r>
          </a:p>
        </p:txBody>
      </p:sp>
      <p:sp>
        <p:nvSpPr>
          <p:cNvPr id="19" name="TextBox 18">
            <a:extLst>
              <a:ext uri="{FF2B5EF4-FFF2-40B4-BE49-F238E27FC236}">
                <a16:creationId xmlns:a16="http://schemas.microsoft.com/office/drawing/2014/main" id="{819A1BF6-63E9-462C-B56F-F990F3FABC69}"/>
              </a:ext>
            </a:extLst>
          </p:cNvPr>
          <p:cNvSpPr txBox="1"/>
          <p:nvPr/>
        </p:nvSpPr>
        <p:spPr>
          <a:xfrm>
            <a:off x="88105" y="3901195"/>
            <a:ext cx="7169944" cy="461665"/>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Thou, O king, hast made a decree, that every man that shall hear the sound of the cornet, flute, harp, sackbut, psaltery, and dulcimer, and all kinds of musick, shall fall down and worship the golden image:  </a:t>
            </a:r>
            <a:r>
              <a:rPr lang="en-US" sz="1200" b="1" dirty="0">
                <a:solidFill>
                  <a:srgbClr val="FF3300"/>
                </a:solidFill>
                <a:latin typeface="Times New Roman" panose="02020603050405020304" pitchFamily="18" charset="0"/>
                <a:cs typeface="Times New Roman" panose="02020603050405020304" pitchFamily="18" charset="0"/>
              </a:rPr>
              <a:t>Daniel 3:10</a:t>
            </a:r>
          </a:p>
        </p:txBody>
      </p:sp>
      <p:sp>
        <p:nvSpPr>
          <p:cNvPr id="20" name="TextBox 19">
            <a:extLst>
              <a:ext uri="{FF2B5EF4-FFF2-40B4-BE49-F238E27FC236}">
                <a16:creationId xmlns:a16="http://schemas.microsoft.com/office/drawing/2014/main" id="{FFAE2ADE-3785-471E-AC95-200D7F9720A6}"/>
              </a:ext>
            </a:extLst>
          </p:cNvPr>
          <p:cNvSpPr txBox="1"/>
          <p:nvPr/>
        </p:nvSpPr>
        <p:spPr>
          <a:xfrm>
            <a:off x="928687" y="595610"/>
            <a:ext cx="11158536"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 subject of music from the bible and in the world certainly can not be dealt with in one sermon… however, in a nutshell…  music has three elements:  Melody, Harmony and Rhythm.  </a:t>
            </a:r>
            <a:r>
              <a:rPr lang="en-US" sz="1200" b="1" dirty="0">
                <a:latin typeface="Times New Roman" panose="02020603050405020304" pitchFamily="18" charset="0"/>
                <a:cs typeface="Times New Roman" panose="02020603050405020304" pitchFamily="18" charset="0"/>
              </a:rPr>
              <a:t>Melody</a:t>
            </a:r>
            <a:r>
              <a:rPr lang="en-US" sz="1200" dirty="0">
                <a:latin typeface="Times New Roman" panose="02020603050405020304" pitchFamily="18" charset="0"/>
                <a:cs typeface="Times New Roman" panose="02020603050405020304" pitchFamily="18" charset="0"/>
              </a:rPr>
              <a:t> affects the spirit; </a:t>
            </a:r>
            <a:r>
              <a:rPr lang="en-US" sz="1200" b="1" dirty="0">
                <a:latin typeface="Times New Roman" panose="02020603050405020304" pitchFamily="18" charset="0"/>
                <a:cs typeface="Times New Roman" panose="02020603050405020304" pitchFamily="18" charset="0"/>
              </a:rPr>
              <a:t>Harmony</a:t>
            </a:r>
            <a:r>
              <a:rPr lang="en-US" sz="1200" dirty="0">
                <a:latin typeface="Times New Roman" panose="02020603050405020304" pitchFamily="18" charset="0"/>
                <a:cs typeface="Times New Roman" panose="02020603050405020304" pitchFamily="18" charset="0"/>
              </a:rPr>
              <a:t> affects emotions; </a:t>
            </a:r>
            <a:r>
              <a:rPr lang="en-US" sz="1200" b="1" dirty="0">
                <a:latin typeface="Times New Roman" panose="02020603050405020304" pitchFamily="18" charset="0"/>
                <a:cs typeface="Times New Roman" panose="02020603050405020304" pitchFamily="18" charset="0"/>
              </a:rPr>
              <a:t>Rhythm</a:t>
            </a:r>
            <a:r>
              <a:rPr lang="en-US" sz="1200" dirty="0">
                <a:latin typeface="Times New Roman" panose="02020603050405020304" pitchFamily="18" charset="0"/>
                <a:cs typeface="Times New Roman" panose="02020603050405020304" pitchFamily="18" charset="0"/>
              </a:rPr>
              <a:t> (the beat) affects the flesh – the body.  </a:t>
            </a:r>
            <a:r>
              <a:rPr lang="en-US" sz="1200" b="1" dirty="0">
                <a:latin typeface="Times New Roman" panose="02020603050405020304" pitchFamily="18" charset="0"/>
                <a:cs typeface="Times New Roman" panose="02020603050405020304" pitchFamily="18" charset="0"/>
              </a:rPr>
              <a:t>Melody</a:t>
            </a:r>
            <a:r>
              <a:rPr lang="en-US" sz="1200" dirty="0">
                <a:latin typeface="Times New Roman" panose="02020603050405020304" pitchFamily="18" charset="0"/>
                <a:cs typeface="Times New Roman" panose="02020603050405020304" pitchFamily="18" charset="0"/>
              </a:rPr>
              <a:t> is spiritual, </a:t>
            </a:r>
            <a:r>
              <a:rPr lang="en-US" sz="1200" b="1" dirty="0">
                <a:latin typeface="Times New Roman" panose="02020603050405020304" pitchFamily="18" charset="0"/>
                <a:cs typeface="Times New Roman" panose="02020603050405020304" pitchFamily="18" charset="0"/>
              </a:rPr>
              <a:t>Harmony</a:t>
            </a:r>
            <a:r>
              <a:rPr lang="en-US" sz="1200" dirty="0">
                <a:latin typeface="Times New Roman" panose="02020603050405020304" pitchFamily="18" charset="0"/>
                <a:cs typeface="Times New Roman" panose="02020603050405020304" pitchFamily="18" charset="0"/>
              </a:rPr>
              <a:t> is mental, and </a:t>
            </a:r>
            <a:r>
              <a:rPr lang="en-US" sz="1200" b="1" dirty="0">
                <a:latin typeface="Times New Roman" panose="02020603050405020304" pitchFamily="18" charset="0"/>
                <a:cs typeface="Times New Roman" panose="02020603050405020304" pitchFamily="18" charset="0"/>
              </a:rPr>
              <a:t>Rhythm</a:t>
            </a:r>
            <a:r>
              <a:rPr lang="en-US" sz="1200" dirty="0">
                <a:latin typeface="Times New Roman" panose="02020603050405020304" pitchFamily="18" charset="0"/>
                <a:cs typeface="Times New Roman" panose="02020603050405020304" pitchFamily="18" charset="0"/>
              </a:rPr>
              <a:t> is physical.</a:t>
            </a:r>
          </a:p>
        </p:txBody>
      </p:sp>
      <p:sp>
        <p:nvSpPr>
          <p:cNvPr id="21" name="TextBox 20">
            <a:extLst>
              <a:ext uri="{FF2B5EF4-FFF2-40B4-BE49-F238E27FC236}">
                <a16:creationId xmlns:a16="http://schemas.microsoft.com/office/drawing/2014/main" id="{45893D6E-8BBE-4796-85BF-49274E9577E6}"/>
              </a:ext>
            </a:extLst>
          </p:cNvPr>
          <p:cNvSpPr txBox="1"/>
          <p:nvPr/>
        </p:nvSpPr>
        <p:spPr>
          <a:xfrm>
            <a:off x="85726" y="993278"/>
            <a:ext cx="12020550"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Note: if one were to study, in reverse order, the history of the music from the three races, one would find the source with Noah’s three sons – </a:t>
            </a:r>
            <a:r>
              <a:rPr lang="en-US" sz="1200" b="1" dirty="0">
                <a:latin typeface="Times New Roman" panose="02020603050405020304" pitchFamily="18" charset="0"/>
                <a:cs typeface="Times New Roman" panose="02020603050405020304" pitchFamily="18" charset="0"/>
              </a:rPr>
              <a:t>Shem</a:t>
            </a:r>
            <a:r>
              <a:rPr lang="en-US" sz="1200" dirty="0">
                <a:latin typeface="Times New Roman" panose="02020603050405020304" pitchFamily="18" charset="0"/>
                <a:cs typeface="Times New Roman" panose="02020603050405020304" pitchFamily="18" charset="0"/>
              </a:rPr>
              <a:t>, for Oriental / brown people, </a:t>
            </a:r>
            <a:r>
              <a:rPr lang="en-US" sz="1200" b="1" dirty="0">
                <a:latin typeface="Times New Roman" panose="02020603050405020304" pitchFamily="18" charset="0"/>
                <a:cs typeface="Times New Roman" panose="02020603050405020304" pitchFamily="18" charset="0"/>
              </a:rPr>
              <a:t>Ham</a:t>
            </a:r>
            <a:r>
              <a:rPr lang="en-US" sz="1200" dirty="0">
                <a:latin typeface="Times New Roman" panose="02020603050405020304" pitchFamily="18" charset="0"/>
                <a:cs typeface="Times New Roman" panose="02020603050405020304" pitchFamily="18" charset="0"/>
              </a:rPr>
              <a:t> for African / black people and </a:t>
            </a:r>
            <a:r>
              <a:rPr lang="en-US" sz="1200" b="1" dirty="0">
                <a:latin typeface="Times New Roman" panose="02020603050405020304" pitchFamily="18" charset="0"/>
                <a:cs typeface="Times New Roman" panose="02020603050405020304" pitchFamily="18" charset="0"/>
              </a:rPr>
              <a:t>Japheth</a:t>
            </a:r>
            <a:r>
              <a:rPr lang="en-US" sz="1200" dirty="0">
                <a:latin typeface="Times New Roman" panose="02020603050405020304" pitchFamily="18" charset="0"/>
                <a:cs typeface="Times New Roman" panose="02020603050405020304" pitchFamily="18" charset="0"/>
              </a:rPr>
              <a:t> for European / white people.  The conclusion would be as follows:  </a:t>
            </a:r>
            <a:r>
              <a:rPr lang="en-US" sz="1200" b="1" dirty="0">
                <a:latin typeface="Times New Roman" panose="02020603050405020304" pitchFamily="18" charset="0"/>
                <a:cs typeface="Times New Roman" panose="02020603050405020304" pitchFamily="18" charset="0"/>
              </a:rPr>
              <a:t>Shem</a:t>
            </a:r>
            <a:r>
              <a:rPr lang="en-US" sz="1200" dirty="0">
                <a:latin typeface="Times New Roman" panose="02020603050405020304" pitchFamily="18" charset="0"/>
                <a:cs typeface="Times New Roman" panose="02020603050405020304" pitchFamily="18" charset="0"/>
              </a:rPr>
              <a:t> music is ‘spiritual’ as it deals with melodic emphasis – thus the Israelites along with the Oriental music being what it is even today - very melodic and used in their religious activity..  </a:t>
            </a:r>
            <a:r>
              <a:rPr lang="en-US" sz="1200" b="1" dirty="0">
                <a:latin typeface="Times New Roman" panose="02020603050405020304" pitchFamily="18" charset="0"/>
                <a:cs typeface="Times New Roman" panose="02020603050405020304" pitchFamily="18" charset="0"/>
              </a:rPr>
              <a:t>Ham</a:t>
            </a:r>
            <a:r>
              <a:rPr lang="en-US" sz="1200" dirty="0">
                <a:latin typeface="Times New Roman" panose="02020603050405020304" pitchFamily="18" charset="0"/>
                <a:cs typeface="Times New Roman" panose="02020603050405020304" pitchFamily="18" charset="0"/>
              </a:rPr>
              <a:t> music is ‘fleshly – the beat affects the physical – even to this day today.  The beat can be used in a positive AND negative manner.  </a:t>
            </a:r>
            <a:r>
              <a:rPr lang="en-US" sz="1200" b="1" dirty="0">
                <a:latin typeface="Times New Roman" panose="02020603050405020304" pitchFamily="18" charset="0"/>
                <a:cs typeface="Times New Roman" panose="02020603050405020304" pitchFamily="18" charset="0"/>
              </a:rPr>
              <a:t>Japheth’s</a:t>
            </a:r>
            <a:r>
              <a:rPr lang="en-US" sz="1200" dirty="0">
                <a:latin typeface="Times New Roman" panose="02020603050405020304" pitchFamily="18" charset="0"/>
                <a:cs typeface="Times New Roman" panose="02020603050405020304" pitchFamily="18" charset="0"/>
              </a:rPr>
              <a:t> music needs ‘education’ to understand and is emotional; it affects the moods with all the chord structures and theory creating moods.</a:t>
            </a:r>
          </a:p>
        </p:txBody>
      </p:sp>
      <p:sp>
        <p:nvSpPr>
          <p:cNvPr id="22" name="TextBox 21">
            <a:extLst>
              <a:ext uri="{FF2B5EF4-FFF2-40B4-BE49-F238E27FC236}">
                <a16:creationId xmlns:a16="http://schemas.microsoft.com/office/drawing/2014/main" id="{E5340BB9-C1E8-4E2A-9D97-3FCF1A078A44}"/>
              </a:ext>
            </a:extLst>
          </p:cNvPr>
          <p:cNvSpPr txBox="1"/>
          <p:nvPr/>
        </p:nvSpPr>
        <p:spPr>
          <a:xfrm>
            <a:off x="63103" y="5990318"/>
            <a:ext cx="1164431"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Ecumenical</a:t>
            </a:r>
          </a:p>
        </p:txBody>
      </p:sp>
      <p:sp>
        <p:nvSpPr>
          <p:cNvPr id="23" name="TextBox 22">
            <a:extLst>
              <a:ext uri="{FF2B5EF4-FFF2-40B4-BE49-F238E27FC236}">
                <a16:creationId xmlns:a16="http://schemas.microsoft.com/office/drawing/2014/main" id="{8111E9F7-BCE9-4768-99A9-1EF8A63FEE09}"/>
              </a:ext>
            </a:extLst>
          </p:cNvPr>
          <p:cNvSpPr txBox="1"/>
          <p:nvPr/>
        </p:nvSpPr>
        <p:spPr>
          <a:xfrm>
            <a:off x="1159667" y="5628829"/>
            <a:ext cx="10927556"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This is the bringing together of ALL the religions and denominations into one ‘ship’ called the Ship of Unity.  Unfortunately, that ship is the Roman Catholic Church.  The Great Reformation of 1517 is when people ‘wised’ up to the cruel and false teachings of the Catholic Church and ‘left’ the church, all of which was started by Martin Luther.  In the 1960’s, the Pope wrote an ecumenical decree that was signed by ALL religions and denominations that they agree to grow towards unity in their worship and witness, with the ‘division causing’ doctrinal differences taking a back seat.  So, in essence, the Reformation has not only ended, but everyone has returned to the Catholic Church in doctrine, attitude, evangelism, and unity – all based on false teachings.  Sadly, most people don’t recognize that it has taken place!  It is my observation that MUSIC has been the power of ecumenicalism, since they got rid of the King James Bible and brought in all the modern bibles and weakened all doctrine in the name of unity through worship!</a:t>
            </a:r>
          </a:p>
        </p:txBody>
      </p:sp>
      <p:sp>
        <p:nvSpPr>
          <p:cNvPr id="4" name="TextBox 3">
            <a:extLst>
              <a:ext uri="{FF2B5EF4-FFF2-40B4-BE49-F238E27FC236}">
                <a16:creationId xmlns:a16="http://schemas.microsoft.com/office/drawing/2014/main" id="{7E6F067F-834F-4BDA-AC07-7AE37AAA1E80}"/>
              </a:ext>
            </a:extLst>
          </p:cNvPr>
          <p:cNvSpPr txBox="1"/>
          <p:nvPr/>
        </p:nvSpPr>
        <p:spPr>
          <a:xfrm>
            <a:off x="85725" y="5245725"/>
            <a:ext cx="12020550" cy="461665"/>
          </a:xfrm>
          <a:prstGeom prst="rect">
            <a:avLst/>
          </a:prstGeom>
          <a:noFill/>
        </p:spPr>
        <p:txBody>
          <a:bodyPr wrap="square" rtlCol="0">
            <a:spAutoFit/>
          </a:bodyPr>
          <a:lstStyle/>
          <a:p>
            <a:r>
              <a:rPr lang="en-US" sz="1200" u="sng" dirty="0">
                <a:latin typeface="Times New Roman" panose="02020603050405020304" pitchFamily="18" charset="0"/>
                <a:cs typeface="Times New Roman" panose="02020603050405020304" pitchFamily="18" charset="0"/>
              </a:rPr>
              <a:t>The other side of the coin </a:t>
            </a:r>
            <a:r>
              <a:rPr lang="en-US" sz="1200" dirty="0">
                <a:latin typeface="Times New Roman" panose="02020603050405020304" pitchFamily="18" charset="0"/>
                <a:cs typeface="Times New Roman" panose="02020603050405020304" pitchFamily="18" charset="0"/>
              </a:rPr>
              <a:t>is the use of ‘devotions’ for one’s short personal and private ‘worship’ session – devotions that say a few words based on one bible verse – and they consider that ‘lesson’ for their daily bible reading as well as their little worship and prayer session.  The best ‘worship’ a person can do is to set aside some time to read, study, sing and pray from their KJB!</a:t>
            </a:r>
            <a:endParaRPr lang="en-US" sz="1200" dirty="0"/>
          </a:p>
        </p:txBody>
      </p:sp>
    </p:spTree>
    <p:extLst>
      <p:ext uri="{BB962C8B-B14F-4D97-AF65-F5344CB8AC3E}">
        <p14:creationId xmlns:p14="http://schemas.microsoft.com/office/powerpoint/2010/main" val="392501351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25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125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25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125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up)">
                                      <p:cBhvr>
                                        <p:cTn id="41" dur="125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up)">
                                      <p:cBhvr>
                                        <p:cTn id="46" dur="125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up)">
                                      <p:cBhvr>
                                        <p:cTn id="51" dur="125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left)">
                                      <p:cBhvr>
                                        <p:cTn id="56" dur="125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left)">
                                      <p:cBhvr>
                                        <p:cTn id="61" dur="1250"/>
                                        <p:tgtEl>
                                          <p:spTgt spid="1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125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4"/>
                                        </p:tgtEl>
                                        <p:attrNameLst>
                                          <p:attrName>style.visibility</p:attrName>
                                        </p:attrNameLst>
                                      </p:cBhvr>
                                      <p:to>
                                        <p:strVal val="visible"/>
                                      </p:to>
                                    </p:set>
                                    <p:anim calcmode="lin" valueType="num">
                                      <p:cBhvr>
                                        <p:cTn id="71" dur="750" fill="hold"/>
                                        <p:tgtEl>
                                          <p:spTgt spid="4"/>
                                        </p:tgtEl>
                                        <p:attrNameLst>
                                          <p:attrName>ppt_w</p:attrName>
                                        </p:attrNameLst>
                                      </p:cBhvr>
                                      <p:tavLst>
                                        <p:tav tm="0">
                                          <p:val>
                                            <p:fltVal val="0"/>
                                          </p:val>
                                        </p:tav>
                                        <p:tav tm="100000">
                                          <p:val>
                                            <p:strVal val="#ppt_w"/>
                                          </p:val>
                                        </p:tav>
                                      </p:tavLst>
                                    </p:anim>
                                    <p:anim calcmode="lin" valueType="num">
                                      <p:cBhvr>
                                        <p:cTn id="72" dur="750" fill="hold"/>
                                        <p:tgtEl>
                                          <p:spTgt spid="4"/>
                                        </p:tgtEl>
                                        <p:attrNameLst>
                                          <p:attrName>ppt_h</p:attrName>
                                        </p:attrNameLst>
                                      </p:cBhvr>
                                      <p:tavLst>
                                        <p:tav tm="0">
                                          <p:val>
                                            <p:fltVal val="0"/>
                                          </p:val>
                                        </p:tav>
                                        <p:tav tm="100000">
                                          <p:val>
                                            <p:strVal val="#ppt_h"/>
                                          </p:val>
                                        </p:tav>
                                      </p:tavLst>
                                    </p:anim>
                                    <p:anim calcmode="lin" valueType="num">
                                      <p:cBhvr>
                                        <p:cTn id="73" dur="750" fill="hold"/>
                                        <p:tgtEl>
                                          <p:spTgt spid="4"/>
                                        </p:tgtEl>
                                        <p:attrNameLst>
                                          <p:attrName>style.rotation</p:attrName>
                                        </p:attrNameLst>
                                      </p:cBhvr>
                                      <p:tavLst>
                                        <p:tav tm="0">
                                          <p:val>
                                            <p:fltVal val="90"/>
                                          </p:val>
                                        </p:tav>
                                        <p:tav tm="100000">
                                          <p:val>
                                            <p:fltVal val="0"/>
                                          </p:val>
                                        </p:tav>
                                      </p:tavLst>
                                    </p:anim>
                                    <p:animEffect transition="in" filter="fade">
                                      <p:cBhvr>
                                        <p:cTn id="74" dur="750"/>
                                        <p:tgtEl>
                                          <p:spTgt spid="4"/>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fltVal val="0"/>
                                          </p:val>
                                        </p:tav>
                                        <p:tav tm="100000">
                                          <p:val>
                                            <p:strVal val="#ppt_w"/>
                                          </p:val>
                                        </p:tav>
                                      </p:tavLst>
                                    </p:anim>
                                    <p:anim calcmode="lin" valueType="num">
                                      <p:cBhvr>
                                        <p:cTn id="80" dur="500" fill="hold"/>
                                        <p:tgtEl>
                                          <p:spTgt spid="22"/>
                                        </p:tgtEl>
                                        <p:attrNameLst>
                                          <p:attrName>ppt_h</p:attrName>
                                        </p:attrNameLst>
                                      </p:cBhvr>
                                      <p:tavLst>
                                        <p:tav tm="0">
                                          <p:val>
                                            <p:fltVal val="0"/>
                                          </p:val>
                                        </p:tav>
                                        <p:tav tm="100000">
                                          <p:val>
                                            <p:strVal val="#ppt_h"/>
                                          </p:val>
                                        </p:tav>
                                      </p:tavLst>
                                    </p:anim>
                                    <p:animEffect transition="in" filter="fade">
                                      <p:cBhvr>
                                        <p:cTn id="81" dur="500"/>
                                        <p:tgtEl>
                                          <p:spTgt spid="22"/>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2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2" grpId="0"/>
      <p:bldP spid="13" grpId="0"/>
      <p:bldP spid="15" grpId="0"/>
      <p:bldP spid="16" grpId="0"/>
      <p:bldP spid="17" grpId="0"/>
      <p:bldP spid="18" grpId="0"/>
      <p:bldP spid="19" grpId="0"/>
      <p:bldP spid="20" grpId="0"/>
      <p:bldP spid="21" grpId="0"/>
      <p:bldP spid="22" grpId="0"/>
      <p:bldP spid="2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684184C-30EF-4839-A860-EC80DB9B72A0}"/>
              </a:ext>
            </a:extLst>
          </p:cNvPr>
          <p:cNvSpPr txBox="1"/>
          <p:nvPr/>
        </p:nvSpPr>
        <p:spPr>
          <a:xfrm>
            <a:off x="4475825" y="88777"/>
            <a:ext cx="3240350"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Key Word Definitions</a:t>
            </a:r>
          </a:p>
        </p:txBody>
      </p:sp>
      <p:sp>
        <p:nvSpPr>
          <p:cNvPr id="7" name="TextBox 6">
            <a:extLst>
              <a:ext uri="{FF2B5EF4-FFF2-40B4-BE49-F238E27FC236}">
                <a16:creationId xmlns:a16="http://schemas.microsoft.com/office/drawing/2014/main" id="{7D136F5E-97E1-4C6A-A556-29D079A1E128}"/>
              </a:ext>
            </a:extLst>
          </p:cNvPr>
          <p:cNvSpPr txBox="1"/>
          <p:nvPr/>
        </p:nvSpPr>
        <p:spPr>
          <a:xfrm>
            <a:off x="74443" y="624911"/>
            <a:ext cx="62865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Only</a:t>
            </a:r>
          </a:p>
        </p:txBody>
      </p:sp>
      <p:sp>
        <p:nvSpPr>
          <p:cNvPr id="8" name="TextBox 7">
            <a:extLst>
              <a:ext uri="{FF2B5EF4-FFF2-40B4-BE49-F238E27FC236}">
                <a16:creationId xmlns:a16="http://schemas.microsoft.com/office/drawing/2014/main" id="{28B670D8-CE69-4DBA-A3AC-9D148D177680}"/>
              </a:ext>
            </a:extLst>
          </p:cNvPr>
          <p:cNvSpPr txBox="1"/>
          <p:nvPr/>
        </p:nvSpPr>
        <p:spPr>
          <a:xfrm>
            <a:off x="619125" y="616646"/>
            <a:ext cx="11029950"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Meaning ‘one’ - it creates and defines </a:t>
            </a:r>
            <a:r>
              <a:rPr lang="en-US" sz="1200" b="1" dirty="0">
                <a:latin typeface="Times New Roman" panose="02020603050405020304" pitchFamily="18" charset="0"/>
                <a:cs typeface="Times New Roman" panose="02020603050405020304" pitchFamily="18" charset="0"/>
              </a:rPr>
              <a:t>unity</a:t>
            </a:r>
            <a:r>
              <a:rPr lang="en-US" sz="1200" dirty="0">
                <a:latin typeface="Times New Roman" panose="02020603050405020304" pitchFamily="18" charset="0"/>
                <a:cs typeface="Times New Roman" panose="02020603050405020304" pitchFamily="18" charset="0"/>
              </a:rPr>
              <a:t>! We truly should see the need for ‘unity,’ a unity that is based on truth, not on feelings, desires or coming together with music, etc.</a:t>
            </a:r>
          </a:p>
          <a:p>
            <a:pPr algn="just"/>
            <a:r>
              <a:rPr lang="en-US" sz="1200" b="1" dirty="0">
                <a:solidFill>
                  <a:srgbClr val="FF0000"/>
                </a:solidFill>
                <a:latin typeface="Times New Roman" panose="02020603050405020304" pitchFamily="18" charset="0"/>
                <a:cs typeface="Times New Roman" panose="02020603050405020304" pitchFamily="18" charset="0"/>
              </a:rPr>
              <a:t>Eph 4:13 - </a:t>
            </a:r>
            <a:r>
              <a:rPr lang="en-US" sz="1200" b="1" i="1" dirty="0">
                <a:solidFill>
                  <a:srgbClr val="CC6600"/>
                </a:solidFill>
                <a:latin typeface="Times New Roman" panose="02020603050405020304" pitchFamily="18" charset="0"/>
                <a:cs typeface="Times New Roman" panose="02020603050405020304" pitchFamily="18" charset="0"/>
              </a:rPr>
              <a:t>Till we all come in the unity of the faith, and of the knowledge of the Son of God, unto a perfect man, unto the measure of the stature of the fulness of Christ: </a:t>
            </a:r>
            <a:r>
              <a:rPr lang="en-US" sz="1200" b="1" dirty="0">
                <a:solidFill>
                  <a:srgbClr val="FF0000"/>
                </a:solidFill>
                <a:latin typeface="Times New Roman" panose="02020603050405020304" pitchFamily="18" charset="0"/>
                <a:cs typeface="Times New Roman" panose="02020603050405020304" pitchFamily="18" charset="0"/>
              </a:rPr>
              <a:t>Gal 3:28 </a:t>
            </a:r>
            <a:r>
              <a:rPr lang="en-US" sz="1200" b="1" i="1" dirty="0">
                <a:solidFill>
                  <a:srgbClr val="CC6600"/>
                </a:solidFill>
                <a:latin typeface="Times New Roman" panose="02020603050405020304" pitchFamily="18" charset="0"/>
                <a:cs typeface="Times New Roman" panose="02020603050405020304" pitchFamily="18" charset="0"/>
              </a:rPr>
              <a:t>- There is neither Jew nor Greek, there is neither bond nor free, there is neither male nor female: for ye are all one in Christ Jesus. </a:t>
            </a:r>
          </a:p>
        </p:txBody>
      </p:sp>
      <p:sp>
        <p:nvSpPr>
          <p:cNvPr id="11" name="TextBox 10">
            <a:extLst>
              <a:ext uri="{FF2B5EF4-FFF2-40B4-BE49-F238E27FC236}">
                <a16:creationId xmlns:a16="http://schemas.microsoft.com/office/drawing/2014/main" id="{2BB318DB-8291-4BEE-B457-3BFE7FA6F46B}"/>
              </a:ext>
            </a:extLst>
          </p:cNvPr>
          <p:cNvSpPr txBox="1"/>
          <p:nvPr/>
        </p:nvSpPr>
        <p:spPr>
          <a:xfrm>
            <a:off x="434056" y="1201567"/>
            <a:ext cx="11413333"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 mystery that Paul teaches to us is the simple fact that we are now joint-heirs – ONE- with God’s chosen people. </a:t>
            </a:r>
            <a:r>
              <a:rPr lang="en-US" sz="1200" b="1" i="1" dirty="0">
                <a:solidFill>
                  <a:srgbClr val="CC6600"/>
                </a:solidFill>
                <a:latin typeface="Times New Roman" panose="02020603050405020304" pitchFamily="18" charset="0"/>
                <a:cs typeface="Times New Roman" panose="02020603050405020304" pitchFamily="18" charset="0"/>
              </a:rPr>
              <a:t>For this cause I Paul, the prisoner of Jesus Christ for you Gentiles, If ye have heard of the dispensation of the grace of God which is given me to you-ward: How that by revelation he made known unto me the mystery; (as I wrote afore in few words, Whereby, when ye read, ye may understand my knowledge in the mystery of Christ) </a:t>
            </a:r>
            <a:r>
              <a:rPr lang="en-US" sz="1200" dirty="0">
                <a:latin typeface="Times New Roman" panose="02020603050405020304" pitchFamily="18" charset="0"/>
                <a:cs typeface="Times New Roman" panose="02020603050405020304" pitchFamily="18" charset="0"/>
              </a:rPr>
              <a:t>… (skipping </a:t>
            </a:r>
            <a:r>
              <a:rPr lang="en-US" sz="1200" b="1" dirty="0">
                <a:solidFill>
                  <a:srgbClr val="FF0000"/>
                </a:solidFill>
                <a:latin typeface="Times New Roman" panose="02020603050405020304" pitchFamily="18" charset="0"/>
                <a:cs typeface="Times New Roman" panose="02020603050405020304" pitchFamily="18" charset="0"/>
              </a:rPr>
              <a:t>vs 5</a:t>
            </a:r>
            <a:r>
              <a:rPr lang="en-US" sz="1200" dirty="0">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That the Gentiles should be </a:t>
            </a:r>
            <a:r>
              <a:rPr lang="en-US" sz="1200" b="1" i="1" dirty="0" err="1">
                <a:solidFill>
                  <a:srgbClr val="CC6600"/>
                </a:solidFill>
                <a:latin typeface="Times New Roman" panose="02020603050405020304" pitchFamily="18" charset="0"/>
                <a:cs typeface="Times New Roman" panose="02020603050405020304" pitchFamily="18" charset="0"/>
              </a:rPr>
              <a:t>fellowheirs</a:t>
            </a:r>
            <a:r>
              <a:rPr lang="en-US" sz="1200" b="1" i="1" dirty="0">
                <a:solidFill>
                  <a:srgbClr val="CC6600"/>
                </a:solidFill>
                <a:latin typeface="Times New Roman" panose="02020603050405020304" pitchFamily="18" charset="0"/>
                <a:cs typeface="Times New Roman" panose="02020603050405020304" pitchFamily="18" charset="0"/>
              </a:rPr>
              <a:t>, and of the same body, and partakers of his promise in Christ by the gospel: Whereof I was made a minister, according to the gift of the grace of God given unto me by the effectual working of his power. </a:t>
            </a:r>
          </a:p>
        </p:txBody>
      </p:sp>
      <p:sp>
        <p:nvSpPr>
          <p:cNvPr id="14" name="TextBox 13">
            <a:extLst>
              <a:ext uri="{FF2B5EF4-FFF2-40B4-BE49-F238E27FC236}">
                <a16:creationId xmlns:a16="http://schemas.microsoft.com/office/drawing/2014/main" id="{1CADB958-C65C-4788-AA0D-45CD7B0245D5}"/>
              </a:ext>
            </a:extLst>
          </p:cNvPr>
          <p:cNvSpPr txBox="1"/>
          <p:nvPr/>
        </p:nvSpPr>
        <p:spPr>
          <a:xfrm>
            <a:off x="264316" y="1967324"/>
            <a:ext cx="11753849" cy="276999"/>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We also see the importance of ONE meaning ‘ONE’ – single, no ‘others’ which would only add confusion - and it is our job, by following Paul, to keep and teach ONE, not ‘many’!</a:t>
            </a:r>
            <a:endParaRPr lang="en-US" sz="1200" b="1" i="1" dirty="0">
              <a:solidFill>
                <a:srgbClr val="CC66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8E493EEC-E9F0-4FB7-BC8D-09D977E969DE}"/>
              </a:ext>
            </a:extLst>
          </p:cNvPr>
          <p:cNvSpPr txBox="1"/>
          <p:nvPr/>
        </p:nvSpPr>
        <p:spPr>
          <a:xfrm>
            <a:off x="2345526" y="2557503"/>
            <a:ext cx="7591425" cy="461665"/>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There is one body, and one Spirit, even as ye are called in one hope of your calling; One Lord, one faith, one baptism, One God and Father of all, who is above all, and through all, and in you all.</a:t>
            </a:r>
            <a:endParaRPr lang="en-US" sz="1200" dirty="0"/>
          </a:p>
        </p:txBody>
      </p:sp>
      <p:sp>
        <p:nvSpPr>
          <p:cNvPr id="16" name="TextBox 15">
            <a:extLst>
              <a:ext uri="{FF2B5EF4-FFF2-40B4-BE49-F238E27FC236}">
                <a16:creationId xmlns:a16="http://schemas.microsoft.com/office/drawing/2014/main" id="{C241FC6B-6BF2-418C-94CF-71882BB6F028}"/>
              </a:ext>
            </a:extLst>
          </p:cNvPr>
          <p:cNvSpPr txBox="1"/>
          <p:nvPr/>
        </p:nvSpPr>
        <p:spPr>
          <a:xfrm>
            <a:off x="226216" y="2167939"/>
            <a:ext cx="11830047" cy="461665"/>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Ephesians 4:1-6 </a:t>
            </a:r>
            <a:r>
              <a:rPr lang="en-US" sz="1200" b="1" i="1" dirty="0">
                <a:solidFill>
                  <a:srgbClr val="CC6600"/>
                </a:solidFill>
                <a:latin typeface="Times New Roman" panose="02020603050405020304" pitchFamily="18" charset="0"/>
                <a:cs typeface="Times New Roman" panose="02020603050405020304" pitchFamily="18" charset="0"/>
              </a:rPr>
              <a:t>- I therefore, the prisoner of the Lord, beseech you that ye walk worthy of the vocation wherewith ye are called, </a:t>
            </a:r>
          </a:p>
          <a:p>
            <a:pPr algn="ctr"/>
            <a:r>
              <a:rPr lang="en-US" sz="1200" b="1" i="1" dirty="0">
                <a:solidFill>
                  <a:srgbClr val="CC6600"/>
                </a:solidFill>
                <a:latin typeface="Times New Roman" panose="02020603050405020304" pitchFamily="18" charset="0"/>
                <a:cs typeface="Times New Roman" panose="02020603050405020304" pitchFamily="18" charset="0"/>
              </a:rPr>
              <a:t>With all lowliness and meekness, with longsuffering, forbearing one another in love; </a:t>
            </a:r>
            <a:r>
              <a:rPr lang="en-US" sz="1200" b="1" i="1" dirty="0" err="1">
                <a:solidFill>
                  <a:srgbClr val="CC6600"/>
                </a:solidFill>
                <a:latin typeface="Times New Roman" panose="02020603050405020304" pitchFamily="18" charset="0"/>
                <a:cs typeface="Times New Roman" panose="02020603050405020304" pitchFamily="18" charset="0"/>
              </a:rPr>
              <a:t>Endeavouring</a:t>
            </a:r>
            <a:r>
              <a:rPr lang="en-US" sz="1200" b="1" i="1" dirty="0">
                <a:solidFill>
                  <a:srgbClr val="CC6600"/>
                </a:solidFill>
                <a:latin typeface="Times New Roman" panose="02020603050405020304" pitchFamily="18" charset="0"/>
                <a:cs typeface="Times New Roman" panose="02020603050405020304" pitchFamily="18" charset="0"/>
              </a:rPr>
              <a:t> to keep the unity of the Spirit in the bond of peace.</a:t>
            </a:r>
            <a:endParaRPr lang="en-US" sz="1200" dirty="0"/>
          </a:p>
        </p:txBody>
      </p:sp>
      <p:sp>
        <p:nvSpPr>
          <p:cNvPr id="17" name="TextBox 16">
            <a:extLst>
              <a:ext uri="{FF2B5EF4-FFF2-40B4-BE49-F238E27FC236}">
                <a16:creationId xmlns:a16="http://schemas.microsoft.com/office/drawing/2014/main" id="{A6C4DEAB-2235-4B98-BCFA-048A350C4EB7}"/>
              </a:ext>
            </a:extLst>
          </p:cNvPr>
          <p:cNvSpPr txBox="1"/>
          <p:nvPr/>
        </p:nvSpPr>
        <p:spPr>
          <a:xfrm>
            <a:off x="3784037" y="3016350"/>
            <a:ext cx="4700126" cy="307777"/>
          </a:xfrm>
          <a:prstGeom prst="rect">
            <a:avLst/>
          </a:prstGeom>
          <a:noFill/>
          <a:ln w="28575">
            <a:solidFill>
              <a:schemeClr val="tx1"/>
            </a:solidFill>
          </a:ln>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We maintain the unity of faith and truth by following:</a:t>
            </a:r>
          </a:p>
        </p:txBody>
      </p:sp>
      <p:sp>
        <p:nvSpPr>
          <p:cNvPr id="18" name="TextBox 17">
            <a:extLst>
              <a:ext uri="{FF2B5EF4-FFF2-40B4-BE49-F238E27FC236}">
                <a16:creationId xmlns:a16="http://schemas.microsoft.com/office/drawing/2014/main" id="{A2F5DB39-E660-427C-BA48-5B63A735B01C}"/>
              </a:ext>
            </a:extLst>
          </p:cNvPr>
          <p:cNvSpPr txBox="1"/>
          <p:nvPr/>
        </p:nvSpPr>
        <p:spPr>
          <a:xfrm>
            <a:off x="345276" y="4611697"/>
            <a:ext cx="11591924" cy="492443"/>
          </a:xfrm>
          <a:prstGeom prst="rect">
            <a:avLst/>
          </a:prstGeom>
          <a:noFill/>
        </p:spPr>
        <p:txBody>
          <a:bodyPr wrap="square" rtlCol="0" anchor="ctr">
            <a:spAutoFit/>
          </a:bodyPr>
          <a:lstStyle/>
          <a:p>
            <a:pPr algn="ctr"/>
            <a:r>
              <a:rPr lang="en-US" sz="1400" b="1" dirty="0">
                <a:latin typeface="Times New Roman" panose="02020603050405020304" pitchFamily="18" charset="0"/>
                <a:cs typeface="Times New Roman" panose="02020603050405020304" pitchFamily="18" charset="0"/>
              </a:rPr>
              <a:t>ONE BIBLE</a:t>
            </a:r>
          </a:p>
          <a:p>
            <a:pPr algn="ctr"/>
            <a:r>
              <a:rPr lang="en-US" sz="1200" b="1" dirty="0">
                <a:latin typeface="Times New Roman" panose="02020603050405020304" pitchFamily="18" charset="0"/>
                <a:cs typeface="Times New Roman" panose="02020603050405020304" pitchFamily="18" charset="0"/>
              </a:rPr>
              <a:t>King James 1611 </a:t>
            </a:r>
            <a:r>
              <a:rPr lang="en-US" sz="1200" dirty="0">
                <a:latin typeface="Times New Roman" panose="02020603050405020304" pitchFamily="18" charset="0"/>
                <a:cs typeface="Times New Roman" panose="02020603050405020304" pitchFamily="18" charset="0"/>
              </a:rPr>
              <a:t>– NOT the early English bibles before the KJB, NOT the 300+modern bibles after the KJB and NOT the many different Greek texts – and no ‘originals’ exist!</a:t>
            </a:r>
            <a:endParaRPr lang="en-US" sz="1200" dirty="0"/>
          </a:p>
        </p:txBody>
      </p:sp>
      <p:sp>
        <p:nvSpPr>
          <p:cNvPr id="19" name="TextBox 18">
            <a:extLst>
              <a:ext uri="{FF2B5EF4-FFF2-40B4-BE49-F238E27FC236}">
                <a16:creationId xmlns:a16="http://schemas.microsoft.com/office/drawing/2014/main" id="{0E2F9387-071E-4F93-8980-607B2FDE80F0}"/>
              </a:ext>
            </a:extLst>
          </p:cNvPr>
          <p:cNvSpPr txBox="1"/>
          <p:nvPr/>
        </p:nvSpPr>
        <p:spPr>
          <a:xfrm>
            <a:off x="76201" y="5037612"/>
            <a:ext cx="12115799" cy="492443"/>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ONE CHURCH</a:t>
            </a:r>
          </a:p>
          <a:p>
            <a:pPr algn="ctr"/>
            <a:r>
              <a:rPr lang="en-US" sz="1200" b="1" dirty="0">
                <a:latin typeface="Times New Roman" panose="02020603050405020304" pitchFamily="18" charset="0"/>
                <a:cs typeface="Times New Roman" panose="02020603050405020304" pitchFamily="18" charset="0"/>
              </a:rPr>
              <a:t>Each of us are in the body of Christ universal to the world </a:t>
            </a:r>
            <a:r>
              <a:rPr lang="en-US" sz="1200" dirty="0">
                <a:latin typeface="Times New Roman" panose="02020603050405020304" pitchFamily="18" charset="0"/>
                <a:cs typeface="Times New Roman" panose="02020603050405020304" pitchFamily="18" charset="0"/>
              </a:rPr>
              <a:t>as we are all members of His Body, NOT the many various  local denominational confusing religious social assemblies!</a:t>
            </a:r>
            <a:endParaRPr lang="en-US" sz="1200" dirty="0"/>
          </a:p>
        </p:txBody>
      </p:sp>
      <p:sp>
        <p:nvSpPr>
          <p:cNvPr id="20" name="TextBox 19">
            <a:extLst>
              <a:ext uri="{FF2B5EF4-FFF2-40B4-BE49-F238E27FC236}">
                <a16:creationId xmlns:a16="http://schemas.microsoft.com/office/drawing/2014/main" id="{D0104379-2860-4F77-A57C-E4ABE5E70591}"/>
              </a:ext>
            </a:extLst>
          </p:cNvPr>
          <p:cNvSpPr txBox="1"/>
          <p:nvPr/>
        </p:nvSpPr>
        <p:spPr>
          <a:xfrm>
            <a:off x="1069179" y="3805236"/>
            <a:ext cx="10144118" cy="86177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ONE APOSTLE</a:t>
            </a:r>
          </a:p>
          <a:p>
            <a:pPr algn="ctr"/>
            <a:r>
              <a:rPr lang="en-US" sz="1200" b="1" dirty="0">
                <a:latin typeface="Times New Roman" panose="02020603050405020304" pitchFamily="18" charset="0"/>
                <a:cs typeface="Times New Roman" panose="02020603050405020304" pitchFamily="18" charset="0"/>
              </a:rPr>
              <a:t>Paul</a:t>
            </a:r>
            <a:r>
              <a:rPr lang="en-US" sz="1200" dirty="0">
                <a:latin typeface="Times New Roman" panose="02020603050405020304" pitchFamily="18" charset="0"/>
                <a:cs typeface="Times New Roman" panose="02020603050405020304" pitchFamily="18" charset="0"/>
              </a:rPr>
              <a:t>, NOT the original twelve from the gospels to the Jews and/or the tribulation books, also to the Jews! </a:t>
            </a:r>
            <a:r>
              <a:rPr lang="en-US" sz="1200" b="1" i="1" dirty="0">
                <a:solidFill>
                  <a:srgbClr val="CC6600"/>
                </a:solidFill>
                <a:latin typeface="Times New Roman" panose="02020603050405020304" pitchFamily="18" charset="0"/>
                <a:cs typeface="Times New Roman" panose="02020603050405020304" pitchFamily="18" charset="0"/>
              </a:rPr>
              <a:t>Whereunto I am appointed a preacher, and an apostle, and a teacher of the Gentiles. For I speak to you Gentiles, inasmuch as I am the apostle of the Gentiles, I magnify mine office: …when they saw that the gospel of the uncircumcision was committed unto me, as the gospel of the circumcision was unto Peter; </a:t>
            </a:r>
            <a:endParaRPr lang="en-US" sz="1200" b="1" i="1" dirty="0">
              <a:solidFill>
                <a:srgbClr val="CC6600"/>
              </a:solidFill>
            </a:endParaRPr>
          </a:p>
        </p:txBody>
      </p:sp>
      <p:sp>
        <p:nvSpPr>
          <p:cNvPr id="21" name="TextBox 20">
            <a:extLst>
              <a:ext uri="{FF2B5EF4-FFF2-40B4-BE49-F238E27FC236}">
                <a16:creationId xmlns:a16="http://schemas.microsoft.com/office/drawing/2014/main" id="{A3D63476-339E-45D0-BBA1-73C821FC2F44}"/>
              </a:ext>
            </a:extLst>
          </p:cNvPr>
          <p:cNvSpPr txBox="1"/>
          <p:nvPr/>
        </p:nvSpPr>
        <p:spPr>
          <a:xfrm>
            <a:off x="311938" y="5486295"/>
            <a:ext cx="11677649" cy="86177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ONE FAITH</a:t>
            </a:r>
          </a:p>
          <a:p>
            <a:pPr algn="ctr"/>
            <a:r>
              <a:rPr lang="en-US" sz="1200" b="1" dirty="0">
                <a:latin typeface="Times New Roman" panose="02020603050405020304" pitchFamily="18" charset="0"/>
                <a:cs typeface="Times New Roman" panose="02020603050405020304" pitchFamily="18" charset="0"/>
              </a:rPr>
              <a:t>His faith </a:t>
            </a:r>
            <a:r>
              <a:rPr lang="en-US" sz="1200" dirty="0">
                <a:latin typeface="Times New Roman" panose="02020603050405020304" pitchFamily="18" charset="0"/>
                <a:cs typeface="Times New Roman" panose="02020603050405020304" pitchFamily="18" charset="0"/>
              </a:rPr>
              <a:t>- meaning the faith </a:t>
            </a:r>
            <a:r>
              <a:rPr lang="en-US" sz="1200" b="1" dirty="0">
                <a:latin typeface="Times New Roman" panose="02020603050405020304" pitchFamily="18" charset="0"/>
                <a:cs typeface="Times New Roman" panose="02020603050405020304" pitchFamily="18" charset="0"/>
              </a:rPr>
              <a:t>OF</a:t>
            </a:r>
            <a:r>
              <a:rPr lang="en-US" sz="1200" dirty="0">
                <a:latin typeface="Times New Roman" panose="02020603050405020304" pitchFamily="18" charset="0"/>
                <a:cs typeface="Times New Roman" panose="02020603050405020304" pitchFamily="18" charset="0"/>
              </a:rPr>
              <a:t> Jesus Christ – NOT relying on our wavering faith! </a:t>
            </a:r>
            <a:r>
              <a:rPr lang="en-US" sz="1200" b="1" i="1" dirty="0">
                <a:solidFill>
                  <a:srgbClr val="CC6600"/>
                </a:solidFill>
                <a:latin typeface="Times New Roman" panose="02020603050405020304" pitchFamily="18" charset="0"/>
                <a:cs typeface="Times New Roman" panose="02020603050405020304" pitchFamily="18" charset="0"/>
              </a:rPr>
              <a:t>Knowing that a man is not justified by the works of the law, but by </a:t>
            </a:r>
            <a:r>
              <a:rPr lang="en-US" sz="1200" b="1" i="1" u="sng" dirty="0">
                <a:solidFill>
                  <a:srgbClr val="CC6600"/>
                </a:solidFill>
                <a:latin typeface="Times New Roman" panose="02020603050405020304" pitchFamily="18" charset="0"/>
                <a:cs typeface="Times New Roman" panose="02020603050405020304" pitchFamily="18" charset="0"/>
              </a:rPr>
              <a:t>the faith of Jesus Christ</a:t>
            </a:r>
            <a:r>
              <a:rPr lang="en-US" sz="1200" b="1" i="1" dirty="0">
                <a:solidFill>
                  <a:srgbClr val="CC6600"/>
                </a:solidFill>
                <a:latin typeface="Times New Roman" panose="02020603050405020304" pitchFamily="18" charset="0"/>
                <a:cs typeface="Times New Roman" panose="02020603050405020304" pitchFamily="18" charset="0"/>
              </a:rPr>
              <a:t>, even we have believed in Jesus Christ, that we might be justified by </a:t>
            </a:r>
            <a:r>
              <a:rPr lang="en-US" sz="1200" b="1" i="1" u="sng" dirty="0">
                <a:solidFill>
                  <a:srgbClr val="CC6600"/>
                </a:solidFill>
                <a:latin typeface="Times New Roman" panose="02020603050405020304" pitchFamily="18" charset="0"/>
                <a:cs typeface="Times New Roman" panose="02020603050405020304" pitchFamily="18" charset="0"/>
              </a:rPr>
              <a:t>the faith of Christ</a:t>
            </a:r>
            <a:r>
              <a:rPr lang="en-US" sz="1200" b="1" i="1" dirty="0">
                <a:solidFill>
                  <a:srgbClr val="CC6600"/>
                </a:solidFill>
                <a:latin typeface="Times New Roman" panose="02020603050405020304" pitchFamily="18" charset="0"/>
                <a:cs typeface="Times New Roman" panose="02020603050405020304" pitchFamily="18" charset="0"/>
              </a:rPr>
              <a:t>, and not by the works of the law: for by the works of the law shall no flesh be justified. I am crucified with Christ: nevertheless I live; yet not I, but Christ </a:t>
            </a:r>
            <a:r>
              <a:rPr lang="en-US" sz="1200" b="1" i="1" dirty="0" err="1">
                <a:solidFill>
                  <a:srgbClr val="CC6600"/>
                </a:solidFill>
                <a:latin typeface="Times New Roman" panose="02020603050405020304" pitchFamily="18" charset="0"/>
                <a:cs typeface="Times New Roman" panose="02020603050405020304" pitchFamily="18" charset="0"/>
              </a:rPr>
              <a:t>liveth</a:t>
            </a:r>
            <a:r>
              <a:rPr lang="en-US" sz="1200" b="1" i="1" dirty="0">
                <a:solidFill>
                  <a:srgbClr val="CC6600"/>
                </a:solidFill>
                <a:latin typeface="Times New Roman" panose="02020603050405020304" pitchFamily="18" charset="0"/>
                <a:cs typeface="Times New Roman" panose="02020603050405020304" pitchFamily="18" charset="0"/>
              </a:rPr>
              <a:t> in me: and the life which I now live in the flesh I live by </a:t>
            </a:r>
            <a:r>
              <a:rPr lang="en-US" sz="1200" b="1" i="1" u="sng" dirty="0">
                <a:solidFill>
                  <a:srgbClr val="CC6600"/>
                </a:solidFill>
                <a:latin typeface="Times New Roman" panose="02020603050405020304" pitchFamily="18" charset="0"/>
                <a:cs typeface="Times New Roman" panose="02020603050405020304" pitchFamily="18" charset="0"/>
              </a:rPr>
              <a:t>the faith of the Son of God</a:t>
            </a:r>
            <a:r>
              <a:rPr lang="en-US" sz="1200" b="1" i="1" dirty="0">
                <a:solidFill>
                  <a:srgbClr val="CC6600"/>
                </a:solidFill>
                <a:latin typeface="Times New Roman" panose="02020603050405020304" pitchFamily="18" charset="0"/>
                <a:cs typeface="Times New Roman" panose="02020603050405020304" pitchFamily="18" charset="0"/>
              </a:rPr>
              <a:t>, who loved me, and gave himself for me. </a:t>
            </a:r>
          </a:p>
        </p:txBody>
      </p:sp>
      <p:sp>
        <p:nvSpPr>
          <p:cNvPr id="22" name="TextBox 21">
            <a:extLst>
              <a:ext uri="{FF2B5EF4-FFF2-40B4-BE49-F238E27FC236}">
                <a16:creationId xmlns:a16="http://schemas.microsoft.com/office/drawing/2014/main" id="{A86EF777-74D7-433C-AA5F-E1E6CF857937}"/>
              </a:ext>
            </a:extLst>
          </p:cNvPr>
          <p:cNvSpPr txBox="1"/>
          <p:nvPr/>
        </p:nvSpPr>
        <p:spPr>
          <a:xfrm>
            <a:off x="136589" y="6303531"/>
            <a:ext cx="11981820" cy="492443"/>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ONE BAPTISM</a:t>
            </a:r>
          </a:p>
          <a:p>
            <a:pPr algn="ctr"/>
            <a:r>
              <a:rPr lang="en-US" sz="1200" dirty="0">
                <a:latin typeface="Times New Roman" panose="02020603050405020304" pitchFamily="18" charset="0"/>
                <a:cs typeface="Times New Roman" panose="02020603050405020304" pitchFamily="18" charset="0"/>
              </a:rPr>
              <a:t>This is a </a:t>
            </a:r>
            <a:r>
              <a:rPr lang="en-US" sz="1200" b="1" dirty="0">
                <a:latin typeface="Times New Roman" panose="02020603050405020304" pitchFamily="18" charset="0"/>
                <a:cs typeface="Times New Roman" panose="02020603050405020304" pitchFamily="18" charset="0"/>
              </a:rPr>
              <a:t>‘spiritual’ baptism </a:t>
            </a:r>
            <a:r>
              <a:rPr lang="en-US" sz="1200" dirty="0">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I Cor 12:13  </a:t>
            </a:r>
            <a:r>
              <a:rPr lang="en-US" sz="1200" dirty="0">
                <a:latin typeface="Times New Roman" panose="02020603050405020304" pitchFamily="18" charset="0"/>
                <a:cs typeface="Times New Roman" panose="02020603050405020304" pitchFamily="18" charset="0"/>
              </a:rPr>
              <a:t>NOT a baby/adult water baptism no matter if it is ‘before, ‘during,’ or after… or in a lake, river, pool, baptistry, or used as a sermon illustration, </a:t>
            </a:r>
            <a:r>
              <a:rPr lang="en-US" sz="1200" dirty="0" err="1">
                <a:latin typeface="Times New Roman" panose="02020603050405020304" pitchFamily="18" charset="0"/>
                <a:cs typeface="Times New Roman" panose="02020603050405020304" pitchFamily="18" charset="0"/>
              </a:rPr>
              <a:t>etc</a:t>
            </a:r>
            <a:endParaRPr lang="en-US" sz="1200"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14EEF0A0-8303-4944-8F5F-4C776CB97C14}"/>
              </a:ext>
            </a:extLst>
          </p:cNvPr>
          <p:cNvSpPr txBox="1"/>
          <p:nvPr/>
        </p:nvSpPr>
        <p:spPr>
          <a:xfrm>
            <a:off x="704850" y="3355052"/>
            <a:ext cx="10868025" cy="492443"/>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ONE GOD / ONE SAVIOUR</a:t>
            </a:r>
          </a:p>
          <a:p>
            <a:pPr algn="ctr"/>
            <a:r>
              <a:rPr lang="en-US" sz="1200" b="1" i="1" dirty="0">
                <a:solidFill>
                  <a:srgbClr val="CC6600"/>
                </a:solidFill>
                <a:latin typeface="Times New Roman" panose="02020603050405020304" pitchFamily="18" charset="0"/>
                <a:cs typeface="Times New Roman" panose="02020603050405020304" pitchFamily="18" charset="0"/>
              </a:rPr>
              <a:t>…because we trust in the </a:t>
            </a:r>
            <a:r>
              <a:rPr lang="en-US" sz="1200" b="1" i="1" u="sng" dirty="0">
                <a:solidFill>
                  <a:srgbClr val="CC6600"/>
                </a:solidFill>
                <a:latin typeface="Times New Roman" panose="02020603050405020304" pitchFamily="18" charset="0"/>
                <a:cs typeface="Times New Roman" panose="02020603050405020304" pitchFamily="18" charset="0"/>
              </a:rPr>
              <a:t>living God</a:t>
            </a:r>
            <a:r>
              <a:rPr lang="en-US" sz="1200" b="1" i="1" dirty="0">
                <a:solidFill>
                  <a:srgbClr val="CC6600"/>
                </a:solidFill>
                <a:latin typeface="Times New Roman" panose="02020603050405020304" pitchFamily="18" charset="0"/>
                <a:cs typeface="Times New Roman" panose="02020603050405020304" pitchFamily="18" charset="0"/>
              </a:rPr>
              <a:t>, who is the </a:t>
            </a:r>
            <a:r>
              <a:rPr lang="en-US" sz="1200" b="1" i="1" u="sng" dirty="0">
                <a:solidFill>
                  <a:srgbClr val="CC6600"/>
                </a:solidFill>
                <a:latin typeface="Times New Roman" panose="02020603050405020304" pitchFamily="18" charset="0"/>
                <a:cs typeface="Times New Roman" panose="02020603050405020304" pitchFamily="18" charset="0"/>
              </a:rPr>
              <a:t>Saviour</a:t>
            </a:r>
            <a:r>
              <a:rPr lang="en-US" sz="1200" b="1" i="1" dirty="0">
                <a:solidFill>
                  <a:srgbClr val="CC6600"/>
                </a:solidFill>
                <a:latin typeface="Times New Roman" panose="02020603050405020304" pitchFamily="18" charset="0"/>
                <a:cs typeface="Times New Roman" panose="02020603050405020304" pitchFamily="18" charset="0"/>
              </a:rPr>
              <a:t> of all men, specially of those that believe.  </a:t>
            </a:r>
            <a:r>
              <a:rPr lang="en-US" sz="1200" dirty="0">
                <a:latin typeface="Times New Roman" panose="02020603050405020304" pitchFamily="18" charset="0"/>
                <a:cs typeface="Times New Roman" panose="02020603050405020304" pitchFamily="18" charset="0"/>
              </a:rPr>
              <a:t>(not the ‘savior’ as the modern bibles say – that is the anti-Christ) </a:t>
            </a:r>
          </a:p>
        </p:txBody>
      </p:sp>
    </p:spTree>
    <p:extLst>
      <p:ext uri="{BB962C8B-B14F-4D97-AF65-F5344CB8AC3E}">
        <p14:creationId xmlns:p14="http://schemas.microsoft.com/office/powerpoint/2010/main" val="416508646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25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125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125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up)">
                                      <p:cBhvr>
                                        <p:cTn id="29" dur="125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up)">
                                      <p:cBhvr>
                                        <p:cTn id="34" dur="125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1000" fill="hold"/>
                                        <p:tgtEl>
                                          <p:spTgt spid="17"/>
                                        </p:tgtEl>
                                        <p:attrNameLst>
                                          <p:attrName>ppt_w</p:attrName>
                                        </p:attrNameLst>
                                      </p:cBhvr>
                                      <p:tavLst>
                                        <p:tav tm="0">
                                          <p:val>
                                            <p:fltVal val="0"/>
                                          </p:val>
                                        </p:tav>
                                        <p:tav tm="100000">
                                          <p:val>
                                            <p:strVal val="#ppt_w"/>
                                          </p:val>
                                        </p:tav>
                                      </p:tavLst>
                                    </p:anim>
                                    <p:anim calcmode="lin" valueType="num">
                                      <p:cBhvr>
                                        <p:cTn id="40" dur="1000" fill="hold"/>
                                        <p:tgtEl>
                                          <p:spTgt spid="17"/>
                                        </p:tgtEl>
                                        <p:attrNameLst>
                                          <p:attrName>ppt_h</p:attrName>
                                        </p:attrNameLst>
                                      </p:cBhvr>
                                      <p:tavLst>
                                        <p:tav tm="0">
                                          <p:val>
                                            <p:fltVal val="0"/>
                                          </p:val>
                                        </p:tav>
                                        <p:tav tm="100000">
                                          <p:val>
                                            <p:strVal val="#ppt_h"/>
                                          </p:val>
                                        </p:tav>
                                      </p:tavLst>
                                    </p:anim>
                                    <p:animEffect transition="in" filter="fade">
                                      <p:cBhvr>
                                        <p:cTn id="41" dur="10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p:cTn id="46" dur="1000" fill="hold"/>
                                        <p:tgtEl>
                                          <p:spTgt spid="23"/>
                                        </p:tgtEl>
                                        <p:attrNameLst>
                                          <p:attrName>ppt_w</p:attrName>
                                        </p:attrNameLst>
                                      </p:cBhvr>
                                      <p:tavLst>
                                        <p:tav tm="0">
                                          <p:val>
                                            <p:fltVal val="0"/>
                                          </p:val>
                                        </p:tav>
                                        <p:tav tm="100000">
                                          <p:val>
                                            <p:strVal val="#ppt_w"/>
                                          </p:val>
                                        </p:tav>
                                      </p:tavLst>
                                    </p:anim>
                                    <p:anim calcmode="lin" valueType="num">
                                      <p:cBhvr>
                                        <p:cTn id="47" dur="1000" fill="hold"/>
                                        <p:tgtEl>
                                          <p:spTgt spid="23"/>
                                        </p:tgtEl>
                                        <p:attrNameLst>
                                          <p:attrName>ppt_h</p:attrName>
                                        </p:attrNameLst>
                                      </p:cBhvr>
                                      <p:tavLst>
                                        <p:tav tm="0">
                                          <p:val>
                                            <p:fltVal val="0"/>
                                          </p:val>
                                        </p:tav>
                                        <p:tav tm="100000">
                                          <p:val>
                                            <p:strVal val="#ppt_h"/>
                                          </p:val>
                                        </p:tav>
                                      </p:tavLst>
                                    </p:anim>
                                    <p:animEffect transition="in" filter="fade">
                                      <p:cBhvr>
                                        <p:cTn id="48" dur="1000"/>
                                        <p:tgtEl>
                                          <p:spTgt spid="23"/>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1000" fill="hold"/>
                                        <p:tgtEl>
                                          <p:spTgt spid="20"/>
                                        </p:tgtEl>
                                        <p:attrNameLst>
                                          <p:attrName>ppt_w</p:attrName>
                                        </p:attrNameLst>
                                      </p:cBhvr>
                                      <p:tavLst>
                                        <p:tav tm="0">
                                          <p:val>
                                            <p:fltVal val="0"/>
                                          </p:val>
                                        </p:tav>
                                        <p:tav tm="100000">
                                          <p:val>
                                            <p:strVal val="#ppt_w"/>
                                          </p:val>
                                        </p:tav>
                                      </p:tavLst>
                                    </p:anim>
                                    <p:anim calcmode="lin" valueType="num">
                                      <p:cBhvr>
                                        <p:cTn id="54" dur="1000" fill="hold"/>
                                        <p:tgtEl>
                                          <p:spTgt spid="20"/>
                                        </p:tgtEl>
                                        <p:attrNameLst>
                                          <p:attrName>ppt_h</p:attrName>
                                        </p:attrNameLst>
                                      </p:cBhvr>
                                      <p:tavLst>
                                        <p:tav tm="0">
                                          <p:val>
                                            <p:fltVal val="0"/>
                                          </p:val>
                                        </p:tav>
                                        <p:tav tm="100000">
                                          <p:val>
                                            <p:strVal val="#ppt_h"/>
                                          </p:val>
                                        </p:tav>
                                      </p:tavLst>
                                    </p:anim>
                                    <p:animEffect transition="in" filter="fade">
                                      <p:cBhvr>
                                        <p:cTn id="55" dur="10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p:cTn id="60" dur="1000" fill="hold"/>
                                        <p:tgtEl>
                                          <p:spTgt spid="18"/>
                                        </p:tgtEl>
                                        <p:attrNameLst>
                                          <p:attrName>ppt_w</p:attrName>
                                        </p:attrNameLst>
                                      </p:cBhvr>
                                      <p:tavLst>
                                        <p:tav tm="0">
                                          <p:val>
                                            <p:fltVal val="0"/>
                                          </p:val>
                                        </p:tav>
                                        <p:tav tm="100000">
                                          <p:val>
                                            <p:strVal val="#ppt_w"/>
                                          </p:val>
                                        </p:tav>
                                      </p:tavLst>
                                    </p:anim>
                                    <p:anim calcmode="lin" valueType="num">
                                      <p:cBhvr>
                                        <p:cTn id="61" dur="1000" fill="hold"/>
                                        <p:tgtEl>
                                          <p:spTgt spid="18"/>
                                        </p:tgtEl>
                                        <p:attrNameLst>
                                          <p:attrName>ppt_h</p:attrName>
                                        </p:attrNameLst>
                                      </p:cBhvr>
                                      <p:tavLst>
                                        <p:tav tm="0">
                                          <p:val>
                                            <p:fltVal val="0"/>
                                          </p:val>
                                        </p:tav>
                                        <p:tav tm="100000">
                                          <p:val>
                                            <p:strVal val="#ppt_h"/>
                                          </p:val>
                                        </p:tav>
                                      </p:tavLst>
                                    </p:anim>
                                    <p:animEffect transition="in" filter="fade">
                                      <p:cBhvr>
                                        <p:cTn id="62" dur="10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1000" fill="hold"/>
                                        <p:tgtEl>
                                          <p:spTgt spid="19"/>
                                        </p:tgtEl>
                                        <p:attrNameLst>
                                          <p:attrName>ppt_w</p:attrName>
                                        </p:attrNameLst>
                                      </p:cBhvr>
                                      <p:tavLst>
                                        <p:tav tm="0">
                                          <p:val>
                                            <p:fltVal val="0"/>
                                          </p:val>
                                        </p:tav>
                                        <p:tav tm="100000">
                                          <p:val>
                                            <p:strVal val="#ppt_w"/>
                                          </p:val>
                                        </p:tav>
                                      </p:tavLst>
                                    </p:anim>
                                    <p:anim calcmode="lin" valueType="num">
                                      <p:cBhvr>
                                        <p:cTn id="68" dur="1000" fill="hold"/>
                                        <p:tgtEl>
                                          <p:spTgt spid="19"/>
                                        </p:tgtEl>
                                        <p:attrNameLst>
                                          <p:attrName>ppt_h</p:attrName>
                                        </p:attrNameLst>
                                      </p:cBhvr>
                                      <p:tavLst>
                                        <p:tav tm="0">
                                          <p:val>
                                            <p:fltVal val="0"/>
                                          </p:val>
                                        </p:tav>
                                        <p:tav tm="100000">
                                          <p:val>
                                            <p:strVal val="#ppt_h"/>
                                          </p:val>
                                        </p:tav>
                                      </p:tavLst>
                                    </p:anim>
                                    <p:animEffect transition="in" filter="fade">
                                      <p:cBhvr>
                                        <p:cTn id="69" dur="10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p:cTn id="74" dur="1000" fill="hold"/>
                                        <p:tgtEl>
                                          <p:spTgt spid="21"/>
                                        </p:tgtEl>
                                        <p:attrNameLst>
                                          <p:attrName>ppt_w</p:attrName>
                                        </p:attrNameLst>
                                      </p:cBhvr>
                                      <p:tavLst>
                                        <p:tav tm="0">
                                          <p:val>
                                            <p:fltVal val="0"/>
                                          </p:val>
                                        </p:tav>
                                        <p:tav tm="100000">
                                          <p:val>
                                            <p:strVal val="#ppt_w"/>
                                          </p:val>
                                        </p:tav>
                                      </p:tavLst>
                                    </p:anim>
                                    <p:anim calcmode="lin" valueType="num">
                                      <p:cBhvr>
                                        <p:cTn id="75" dur="1000" fill="hold"/>
                                        <p:tgtEl>
                                          <p:spTgt spid="21"/>
                                        </p:tgtEl>
                                        <p:attrNameLst>
                                          <p:attrName>ppt_h</p:attrName>
                                        </p:attrNameLst>
                                      </p:cBhvr>
                                      <p:tavLst>
                                        <p:tav tm="0">
                                          <p:val>
                                            <p:fltVal val="0"/>
                                          </p:val>
                                        </p:tav>
                                        <p:tav tm="100000">
                                          <p:val>
                                            <p:strVal val="#ppt_h"/>
                                          </p:val>
                                        </p:tav>
                                      </p:tavLst>
                                    </p:anim>
                                    <p:animEffect transition="in" filter="fade">
                                      <p:cBhvr>
                                        <p:cTn id="76" dur="1000"/>
                                        <p:tgtEl>
                                          <p:spTgt spid="21"/>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22"/>
                                        </p:tgtEl>
                                        <p:attrNameLst>
                                          <p:attrName>style.visibility</p:attrName>
                                        </p:attrNameLst>
                                      </p:cBhvr>
                                      <p:to>
                                        <p:strVal val="visible"/>
                                      </p:to>
                                    </p:set>
                                    <p:anim calcmode="lin" valueType="num">
                                      <p:cBhvr>
                                        <p:cTn id="81" dur="1000" fill="hold"/>
                                        <p:tgtEl>
                                          <p:spTgt spid="22"/>
                                        </p:tgtEl>
                                        <p:attrNameLst>
                                          <p:attrName>ppt_w</p:attrName>
                                        </p:attrNameLst>
                                      </p:cBhvr>
                                      <p:tavLst>
                                        <p:tav tm="0">
                                          <p:val>
                                            <p:fltVal val="0"/>
                                          </p:val>
                                        </p:tav>
                                        <p:tav tm="100000">
                                          <p:val>
                                            <p:strVal val="#ppt_w"/>
                                          </p:val>
                                        </p:tav>
                                      </p:tavLst>
                                    </p:anim>
                                    <p:anim calcmode="lin" valueType="num">
                                      <p:cBhvr>
                                        <p:cTn id="82" dur="1000" fill="hold"/>
                                        <p:tgtEl>
                                          <p:spTgt spid="22"/>
                                        </p:tgtEl>
                                        <p:attrNameLst>
                                          <p:attrName>ppt_h</p:attrName>
                                        </p:attrNameLst>
                                      </p:cBhvr>
                                      <p:tavLst>
                                        <p:tav tm="0">
                                          <p:val>
                                            <p:fltVal val="0"/>
                                          </p:val>
                                        </p:tav>
                                        <p:tav tm="100000">
                                          <p:val>
                                            <p:strVal val="#ppt_h"/>
                                          </p:val>
                                        </p:tav>
                                      </p:tavLst>
                                    </p:anim>
                                    <p:animEffect transition="in" filter="fade">
                                      <p:cBhvr>
                                        <p:cTn id="83"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4" grpId="0"/>
      <p:bldP spid="15" grpId="0"/>
      <p:bldP spid="16" grpId="0"/>
      <p:bldP spid="17" grpId="0" animBg="1"/>
      <p:bldP spid="18" grpId="0"/>
      <p:bldP spid="19" grpId="0"/>
      <p:bldP spid="20" grpId="0"/>
      <p:bldP spid="21" grpId="0"/>
      <p:bldP spid="22"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39A03D-1165-49E6-B2F3-7B3AF639116B}"/>
              </a:ext>
            </a:extLst>
          </p:cNvPr>
          <p:cNvSpPr/>
          <p:nvPr/>
        </p:nvSpPr>
        <p:spPr>
          <a:xfrm>
            <a:off x="0" y="0"/>
            <a:ext cx="12192000" cy="6858000"/>
          </a:xfrm>
          <a:prstGeom prst="rect">
            <a:avLst/>
          </a:prstGeom>
          <a:noFill/>
          <a:ln w="762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684184C-30EF-4839-A860-EC80DB9B72A0}"/>
              </a:ext>
            </a:extLst>
          </p:cNvPr>
          <p:cNvSpPr txBox="1"/>
          <p:nvPr/>
        </p:nvSpPr>
        <p:spPr>
          <a:xfrm>
            <a:off x="4475825" y="88777"/>
            <a:ext cx="3240350"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Key Word Definitions</a:t>
            </a:r>
          </a:p>
        </p:txBody>
      </p:sp>
      <p:sp>
        <p:nvSpPr>
          <p:cNvPr id="7" name="TextBox 6">
            <a:extLst>
              <a:ext uri="{FF2B5EF4-FFF2-40B4-BE49-F238E27FC236}">
                <a16:creationId xmlns:a16="http://schemas.microsoft.com/office/drawing/2014/main" id="{7D136F5E-97E1-4C6A-A556-29D079A1E128}"/>
              </a:ext>
            </a:extLst>
          </p:cNvPr>
          <p:cNvSpPr txBox="1"/>
          <p:nvPr/>
        </p:nvSpPr>
        <p:spPr>
          <a:xfrm>
            <a:off x="104773" y="702246"/>
            <a:ext cx="600077" cy="73866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Dead</a:t>
            </a:r>
          </a:p>
          <a:p>
            <a:pPr algn="ctr"/>
            <a:r>
              <a:rPr lang="en-US" sz="1400" b="1" dirty="0">
                <a:latin typeface="Times New Roman" panose="02020603050405020304" pitchFamily="18" charset="0"/>
                <a:cs typeface="Times New Roman" panose="02020603050405020304" pitchFamily="18" charset="0"/>
              </a:rPr>
              <a:t>To</a:t>
            </a:r>
          </a:p>
          <a:p>
            <a:pPr algn="ctr"/>
            <a:r>
              <a:rPr lang="en-US" sz="1400" b="1" dirty="0">
                <a:latin typeface="Times New Roman" panose="02020603050405020304" pitchFamily="18" charset="0"/>
                <a:cs typeface="Times New Roman" panose="02020603050405020304" pitchFamily="18" charset="0"/>
              </a:rPr>
              <a:t>Sin</a:t>
            </a:r>
          </a:p>
        </p:txBody>
      </p:sp>
      <p:sp>
        <p:nvSpPr>
          <p:cNvPr id="3" name="TextBox 2">
            <a:extLst>
              <a:ext uri="{FF2B5EF4-FFF2-40B4-BE49-F238E27FC236}">
                <a16:creationId xmlns:a16="http://schemas.microsoft.com/office/drawing/2014/main" id="{BBFAB194-4DCF-4352-A5C4-ADA9B854835A}"/>
              </a:ext>
            </a:extLst>
          </p:cNvPr>
          <p:cNvSpPr txBox="1"/>
          <p:nvPr/>
        </p:nvSpPr>
        <p:spPr>
          <a:xfrm>
            <a:off x="-32926" y="2917464"/>
            <a:ext cx="1066800"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Reprobate Mind</a:t>
            </a:r>
          </a:p>
        </p:txBody>
      </p:sp>
      <p:sp>
        <p:nvSpPr>
          <p:cNvPr id="6" name="TextBox 5">
            <a:extLst>
              <a:ext uri="{FF2B5EF4-FFF2-40B4-BE49-F238E27FC236}">
                <a16:creationId xmlns:a16="http://schemas.microsoft.com/office/drawing/2014/main" id="{4C4FEFC9-5651-4BEF-B565-7FDCEC77846A}"/>
              </a:ext>
            </a:extLst>
          </p:cNvPr>
          <p:cNvSpPr txBox="1"/>
          <p:nvPr/>
        </p:nvSpPr>
        <p:spPr>
          <a:xfrm>
            <a:off x="40686" y="4670629"/>
            <a:ext cx="828675"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Science</a:t>
            </a:r>
          </a:p>
        </p:txBody>
      </p:sp>
      <p:sp>
        <p:nvSpPr>
          <p:cNvPr id="25" name="TextBox 24">
            <a:extLst>
              <a:ext uri="{FF2B5EF4-FFF2-40B4-BE49-F238E27FC236}">
                <a16:creationId xmlns:a16="http://schemas.microsoft.com/office/drawing/2014/main" id="{7D5619C6-D57D-4594-B3B2-73894ECFD93B}"/>
              </a:ext>
            </a:extLst>
          </p:cNvPr>
          <p:cNvSpPr txBox="1"/>
          <p:nvPr/>
        </p:nvSpPr>
        <p:spPr>
          <a:xfrm>
            <a:off x="922812" y="2917704"/>
            <a:ext cx="11215688" cy="830997"/>
          </a:xfrm>
          <a:prstGeom prst="rect">
            <a:avLst/>
          </a:prstGeom>
          <a:noFill/>
        </p:spPr>
        <p:txBody>
          <a:bodyPr wrap="square" rtlCol="0">
            <a:spAutoFit/>
          </a:bodyPr>
          <a:lstStyle/>
          <a:p>
            <a:pPr algn="just"/>
            <a:r>
              <a:rPr lang="en-US" sz="1200" b="1" i="1" dirty="0">
                <a:solidFill>
                  <a:srgbClr val="1C1C1C"/>
                </a:solidFill>
                <a:effectLst/>
                <a:latin typeface="Times New Roman" panose="02020603050405020304" pitchFamily="18" charset="0"/>
                <a:cs typeface="Times New Roman" panose="02020603050405020304" pitchFamily="18" charset="0"/>
              </a:rPr>
              <a:t>1.</a:t>
            </a:r>
            <a:r>
              <a:rPr lang="en-US" sz="1200" b="0" i="1" dirty="0">
                <a:solidFill>
                  <a:srgbClr val="1C1C1C"/>
                </a:solidFill>
                <a:effectLst/>
                <a:latin typeface="Times New Roman" panose="02020603050405020304" pitchFamily="18" charset="0"/>
                <a:cs typeface="Times New Roman" panose="02020603050405020304" pitchFamily="18" charset="0"/>
              </a:rPr>
              <a:t> Not enduring proof or trial; disallowed; rejected. </a:t>
            </a:r>
            <a:r>
              <a:rPr lang="en-US" sz="1200" b="1" i="1" dirty="0">
                <a:solidFill>
                  <a:srgbClr val="1C1C1C"/>
                </a:solidFill>
                <a:effectLst/>
                <a:latin typeface="Times New Roman" panose="02020603050405020304" pitchFamily="18" charset="0"/>
                <a:cs typeface="Times New Roman" panose="02020603050405020304" pitchFamily="18" charset="0"/>
              </a:rPr>
              <a:t>2.</a:t>
            </a:r>
            <a:r>
              <a:rPr lang="en-US" sz="1200" b="0" i="1" dirty="0">
                <a:solidFill>
                  <a:srgbClr val="1C1C1C"/>
                </a:solidFill>
                <a:effectLst/>
                <a:latin typeface="Times New Roman" panose="02020603050405020304" pitchFamily="18" charset="0"/>
                <a:cs typeface="Times New Roman" panose="02020603050405020304" pitchFamily="18" charset="0"/>
              </a:rPr>
              <a:t> Abandoned in sin; lost to virtue or grace. </a:t>
            </a:r>
            <a:r>
              <a:rPr lang="en-US" sz="1200" b="1" i="1" dirty="0">
                <a:solidFill>
                  <a:srgbClr val="1C1C1C"/>
                </a:solidFill>
                <a:effectLst/>
                <a:latin typeface="Times New Roman" panose="02020603050405020304" pitchFamily="18" charset="0"/>
                <a:cs typeface="Times New Roman" panose="02020603050405020304" pitchFamily="18" charset="0"/>
              </a:rPr>
              <a:t>3.</a:t>
            </a:r>
            <a:r>
              <a:rPr lang="en-US" sz="1200" b="0" i="1" dirty="0">
                <a:solidFill>
                  <a:srgbClr val="1C1C1C"/>
                </a:solidFill>
                <a:effectLst/>
                <a:latin typeface="Times New Roman" panose="02020603050405020304" pitchFamily="18" charset="0"/>
                <a:cs typeface="Times New Roman" panose="02020603050405020304" pitchFamily="18" charset="0"/>
              </a:rPr>
              <a:t> Abandoned to error, or in apostasy. </a:t>
            </a:r>
            <a:r>
              <a:rPr lang="en-US" sz="1200" b="1" i="1" dirty="0">
                <a:solidFill>
                  <a:srgbClr val="1C1C1C"/>
                </a:solidFill>
                <a:effectLst/>
                <a:latin typeface="Times New Roman" panose="02020603050405020304" pitchFamily="18" charset="0"/>
                <a:cs typeface="Times New Roman" panose="02020603050405020304" pitchFamily="18" charset="0"/>
              </a:rPr>
              <a:t>4. </a:t>
            </a:r>
            <a:r>
              <a:rPr lang="en-US" sz="1200" b="0" i="1" dirty="0">
                <a:solidFill>
                  <a:srgbClr val="1C1C1C"/>
                </a:solidFill>
                <a:effectLst/>
                <a:latin typeface="Times New Roman" panose="02020603050405020304" pitchFamily="18" charset="0"/>
                <a:cs typeface="Times New Roman" panose="02020603050405020304" pitchFamily="18" charset="0"/>
              </a:rPr>
              <a:t>A person abandoned to sin; one lost to virtue and religion</a:t>
            </a:r>
            <a:r>
              <a:rPr lang="en-US" sz="1200" b="1" i="1" dirty="0">
                <a:solidFill>
                  <a:srgbClr val="1C1C1C"/>
                </a:solidFill>
                <a:effectLst/>
                <a:latin typeface="Times New Roman" panose="02020603050405020304" pitchFamily="18" charset="0"/>
                <a:cs typeface="Times New Roman" panose="02020603050405020304" pitchFamily="18" charset="0"/>
              </a:rPr>
              <a:t>. 5.</a:t>
            </a:r>
            <a:r>
              <a:rPr lang="en-US" sz="1200" b="0" i="1" dirty="0">
                <a:solidFill>
                  <a:srgbClr val="1C1C1C"/>
                </a:solidFill>
                <a:effectLst/>
                <a:latin typeface="Times New Roman" panose="02020603050405020304" pitchFamily="18" charset="0"/>
                <a:cs typeface="Times New Roman" panose="02020603050405020304" pitchFamily="18" charset="0"/>
              </a:rPr>
              <a:t>To disapprove with detestation or marks of extreme dislike; to disallow; to reject. </a:t>
            </a:r>
            <a:r>
              <a:rPr lang="en-US" sz="1200" b="1" i="1" dirty="0">
                <a:solidFill>
                  <a:srgbClr val="1C1C1C"/>
                </a:solidFill>
                <a:effectLst/>
                <a:latin typeface="Times New Roman" panose="02020603050405020304" pitchFamily="18" charset="0"/>
                <a:cs typeface="Times New Roman" panose="02020603050405020304" pitchFamily="18" charset="0"/>
              </a:rPr>
              <a:t>6.</a:t>
            </a:r>
            <a:r>
              <a:rPr lang="en-US" sz="1200" b="0" i="1" dirty="0">
                <a:solidFill>
                  <a:srgbClr val="1C1C1C"/>
                </a:solidFill>
                <a:effectLst/>
                <a:latin typeface="Times New Roman" panose="02020603050405020304" pitchFamily="18" charset="0"/>
                <a:cs typeface="Times New Roman" panose="02020603050405020304" pitchFamily="18" charset="0"/>
              </a:rPr>
              <a:t> To abandon to wickedness and eternal destruction.</a:t>
            </a:r>
            <a:r>
              <a:rPr lang="en-US" sz="1200" b="1" i="1" dirty="0">
                <a:solidFill>
                  <a:srgbClr val="1C1C1C"/>
                </a:solidFill>
                <a:effectLst/>
                <a:latin typeface="Times New Roman" panose="02020603050405020304" pitchFamily="18" charset="0"/>
                <a:cs typeface="Times New Roman" panose="02020603050405020304" pitchFamily="18" charset="0"/>
              </a:rPr>
              <a:t>7.</a:t>
            </a:r>
            <a:r>
              <a:rPr lang="en-US" sz="1200" b="0" i="1" dirty="0">
                <a:solidFill>
                  <a:srgbClr val="1C1C1C"/>
                </a:solidFill>
                <a:effectLst/>
                <a:latin typeface="Times New Roman" panose="02020603050405020304" pitchFamily="18" charset="0"/>
                <a:cs typeface="Times New Roman" panose="02020603050405020304" pitchFamily="18" charset="0"/>
              </a:rPr>
              <a:t> To abandon to his sentence, without hope of pardon</a:t>
            </a:r>
            <a:r>
              <a:rPr lang="en-US" sz="1200" b="0" dirty="0">
                <a:solidFill>
                  <a:srgbClr val="1C1C1C"/>
                </a:solidFill>
                <a:effectLst/>
                <a:latin typeface="Times New Roman" panose="02020603050405020304" pitchFamily="18" charset="0"/>
                <a:cs typeface="Times New Roman" panose="02020603050405020304" pitchFamily="18" charset="0"/>
              </a:rPr>
              <a:t>.  In other words, based on these verses and </a:t>
            </a:r>
            <a:r>
              <a:rPr lang="en-US" sz="1200" dirty="0">
                <a:solidFill>
                  <a:srgbClr val="1C1C1C"/>
                </a:solidFill>
                <a:latin typeface="Times New Roman" panose="02020603050405020304" pitchFamily="18" charset="0"/>
                <a:cs typeface="Times New Roman" panose="02020603050405020304" pitchFamily="18" charset="0"/>
              </a:rPr>
              <a:t>over 1-200 </a:t>
            </a:r>
            <a:r>
              <a:rPr lang="en-US" sz="1200" b="0" dirty="0">
                <a:solidFill>
                  <a:srgbClr val="1C1C1C"/>
                </a:solidFill>
                <a:effectLst/>
                <a:latin typeface="Times New Roman" panose="02020603050405020304" pitchFamily="18" charset="0"/>
                <a:cs typeface="Times New Roman" panose="02020603050405020304" pitchFamily="18" charset="0"/>
              </a:rPr>
              <a:t>years of 300+ modern bibles changing the truth of God into a lie, it seems pointless and hopeless to try to even talk common sense, let alone any spiritual truth with people today</a:t>
            </a:r>
            <a:r>
              <a:rPr lang="en-US" sz="1200" b="1" dirty="0">
                <a:solidFill>
                  <a:srgbClr val="1C1C1C"/>
                </a:solidFill>
                <a:effectLst/>
                <a:latin typeface="Times New Roman" panose="02020603050405020304" pitchFamily="18" charset="0"/>
                <a:cs typeface="Times New Roman" panose="02020603050405020304" pitchFamily="18" charset="0"/>
              </a:rPr>
              <a:t>.  </a:t>
            </a:r>
            <a:r>
              <a:rPr lang="en-US" sz="1200" dirty="0">
                <a:solidFill>
                  <a:srgbClr val="1C1C1C"/>
                </a:solidFill>
                <a:effectLst/>
                <a:latin typeface="Times New Roman" panose="02020603050405020304" pitchFamily="18" charset="0"/>
                <a:cs typeface="Times New Roman" panose="02020603050405020304" pitchFamily="18" charset="0"/>
              </a:rPr>
              <a:t>Maybe this is why people today say, “</a:t>
            </a:r>
            <a:r>
              <a:rPr lang="en-US" sz="1200" i="1" dirty="0">
                <a:solidFill>
                  <a:srgbClr val="1C1C1C"/>
                </a:solidFill>
                <a:effectLst/>
                <a:latin typeface="Times New Roman" panose="02020603050405020304" pitchFamily="18" charset="0"/>
                <a:cs typeface="Times New Roman" panose="02020603050405020304" pitchFamily="18" charset="0"/>
              </a:rPr>
              <a:t>I feel</a:t>
            </a:r>
            <a:r>
              <a:rPr lang="en-US" sz="1200" dirty="0">
                <a:solidFill>
                  <a:srgbClr val="1C1C1C"/>
                </a:solidFill>
                <a:effectLst/>
                <a:latin typeface="Times New Roman" panose="02020603050405020304" pitchFamily="18" charset="0"/>
                <a:cs typeface="Times New Roman" panose="02020603050405020304" pitchFamily="18" charset="0"/>
              </a:rPr>
              <a:t>…” instead of “</a:t>
            </a:r>
            <a:r>
              <a:rPr lang="en-US" sz="1200" i="1" dirty="0">
                <a:solidFill>
                  <a:srgbClr val="1C1C1C"/>
                </a:solidFill>
                <a:effectLst/>
                <a:latin typeface="Times New Roman" panose="02020603050405020304" pitchFamily="18" charset="0"/>
                <a:cs typeface="Times New Roman" panose="02020603050405020304" pitchFamily="18" charset="0"/>
              </a:rPr>
              <a:t>I think</a:t>
            </a:r>
            <a:r>
              <a:rPr lang="en-US" sz="1200" dirty="0">
                <a:solidFill>
                  <a:srgbClr val="1C1C1C"/>
                </a:solidFill>
                <a:effectLst/>
                <a:latin typeface="Times New Roman" panose="02020603050405020304" pitchFamily="18" charset="0"/>
                <a:cs typeface="Times New Roman" panose="02020603050405020304" pitchFamily="18" charset="0"/>
              </a:rPr>
              <a:t>…” or “</a:t>
            </a:r>
            <a:r>
              <a:rPr lang="en-US" sz="1200" i="1" dirty="0">
                <a:solidFill>
                  <a:srgbClr val="1C1C1C"/>
                </a:solidFill>
                <a:effectLst/>
                <a:latin typeface="Times New Roman" panose="02020603050405020304" pitchFamily="18" charset="0"/>
                <a:cs typeface="Times New Roman" panose="02020603050405020304" pitchFamily="18" charset="0"/>
              </a:rPr>
              <a:t>I believe</a:t>
            </a:r>
            <a:r>
              <a:rPr lang="en-US" sz="1200" dirty="0">
                <a:solidFill>
                  <a:srgbClr val="1C1C1C"/>
                </a:solidFill>
                <a:effectLst/>
                <a:latin typeface="Times New Roman" panose="02020603050405020304" pitchFamily="18" charset="0"/>
                <a:cs typeface="Times New Roman" panose="02020603050405020304" pitchFamily="18" charset="0"/>
              </a:rPr>
              <a:t>…”.</a:t>
            </a:r>
            <a:endParaRPr lang="en-US" sz="1200" dirty="0">
              <a:solidFill>
                <a:srgbClr val="CC6600"/>
              </a:solidFill>
              <a:effectLst/>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4321B390-A300-4F2F-9010-1168407FD574}"/>
              </a:ext>
            </a:extLst>
          </p:cNvPr>
          <p:cNvSpPr txBox="1"/>
          <p:nvPr/>
        </p:nvSpPr>
        <p:spPr>
          <a:xfrm>
            <a:off x="774111" y="4654710"/>
            <a:ext cx="11341691"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With science making such news these days along with the expectations that we all follow scientific authority now for our governmental / public / private lives, it would do us well to know what God says about science:  </a:t>
            </a:r>
            <a:r>
              <a:rPr lang="en-US" sz="1200" b="1" dirty="0">
                <a:solidFill>
                  <a:srgbClr val="FF3300"/>
                </a:solidFill>
                <a:latin typeface="Times New Roman" panose="02020603050405020304" pitchFamily="18" charset="0"/>
                <a:cs typeface="Times New Roman" panose="02020603050405020304" pitchFamily="18" charset="0"/>
              </a:rPr>
              <a:t>I </a:t>
            </a:r>
            <a:r>
              <a:rPr lang="en-US" sz="1200" b="1" dirty="0">
                <a:solidFill>
                  <a:srgbClr val="FF0000"/>
                </a:solidFill>
                <a:latin typeface="Times New Roman" panose="02020603050405020304" pitchFamily="18" charset="0"/>
                <a:cs typeface="Times New Roman" panose="02020603050405020304" pitchFamily="18" charset="0"/>
              </a:rPr>
              <a:t>Timothy 6:20 </a:t>
            </a:r>
            <a:r>
              <a:rPr lang="en-US" sz="1200" dirty="0">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O Timothy, keep that which is committed to thy trust, avoiding profane and vain babblings, and oppositions of science falsely so called:  </a:t>
            </a:r>
            <a:r>
              <a:rPr lang="en-US" sz="1200" dirty="0">
                <a:latin typeface="Times New Roman" panose="02020603050405020304" pitchFamily="18" charset="0"/>
                <a:cs typeface="Times New Roman" panose="02020603050405020304" pitchFamily="18" charset="0"/>
              </a:rPr>
              <a:t>Now we see why it has become so important to know about science as </a:t>
            </a:r>
            <a:r>
              <a:rPr lang="en-US" sz="1200" b="1" i="1" dirty="0">
                <a:solidFill>
                  <a:srgbClr val="CC6600"/>
                </a:solidFill>
                <a:latin typeface="Times New Roman" panose="02020603050405020304" pitchFamily="18" charset="0"/>
                <a:cs typeface="Times New Roman" panose="02020603050405020304" pitchFamily="18" charset="0"/>
              </a:rPr>
              <a:t>‘profane and vain babblings</a:t>
            </a:r>
            <a:r>
              <a:rPr lang="en-US" sz="1200" dirty="0">
                <a:latin typeface="Times New Roman" panose="02020603050405020304" pitchFamily="18" charset="0"/>
                <a:cs typeface="Times New Roman" panose="02020603050405020304" pitchFamily="18" charset="0"/>
              </a:rPr>
              <a:t>.’  Note: In </a:t>
            </a:r>
            <a:r>
              <a:rPr lang="en-US" sz="1200" b="1" dirty="0">
                <a:solidFill>
                  <a:srgbClr val="FF3300"/>
                </a:solidFill>
                <a:latin typeface="Times New Roman" panose="02020603050405020304" pitchFamily="18" charset="0"/>
                <a:cs typeface="Times New Roman" panose="02020603050405020304" pitchFamily="18" charset="0"/>
              </a:rPr>
              <a:t>Hebrews 11:3, </a:t>
            </a:r>
            <a:r>
              <a:rPr lang="en-US" sz="1200" dirty="0">
                <a:latin typeface="Times New Roman" panose="02020603050405020304" pitchFamily="18" charset="0"/>
                <a:cs typeface="Times New Roman" panose="02020603050405020304" pitchFamily="18" charset="0"/>
              </a:rPr>
              <a:t>we see a great verse that would be referring to evolution: </a:t>
            </a:r>
            <a:r>
              <a:rPr lang="en-US" sz="1200" b="1" i="1" dirty="0">
                <a:solidFill>
                  <a:srgbClr val="CC6600"/>
                </a:solidFill>
                <a:latin typeface="Times New Roman" panose="02020603050405020304" pitchFamily="18" charset="0"/>
                <a:cs typeface="Times New Roman" panose="02020603050405020304" pitchFamily="18" charset="0"/>
              </a:rPr>
              <a:t>Through faith we understand that the worlds were framed by the word of God, so that things which are seen </a:t>
            </a:r>
            <a:r>
              <a:rPr lang="en-US" sz="1200" b="1" i="1" u="sng" dirty="0">
                <a:solidFill>
                  <a:srgbClr val="CC6600"/>
                </a:solidFill>
                <a:latin typeface="Times New Roman" panose="02020603050405020304" pitchFamily="18" charset="0"/>
                <a:cs typeface="Times New Roman" panose="02020603050405020304" pitchFamily="18" charset="0"/>
              </a:rPr>
              <a:t>were not made of things which do appear.</a:t>
            </a:r>
            <a:endParaRPr lang="en-US" sz="1200" dirty="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7A61FDC5-B21C-44D9-A54A-7617501A7074}"/>
              </a:ext>
            </a:extLst>
          </p:cNvPr>
          <p:cNvSpPr txBox="1"/>
          <p:nvPr/>
        </p:nvSpPr>
        <p:spPr>
          <a:xfrm>
            <a:off x="809623" y="721296"/>
            <a:ext cx="11215689"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This is one of the greatest and most joyous doctrines for a Christian to understand and it is one of the greatest doctrines that today’s pastors rob from their people. The best way to understand what it means to be </a:t>
            </a:r>
            <a:r>
              <a:rPr lang="en-US" sz="1200" b="1" i="1" dirty="0">
                <a:solidFill>
                  <a:srgbClr val="CC6600"/>
                </a:solidFill>
                <a:latin typeface="Times New Roman" panose="02020603050405020304" pitchFamily="18" charset="0"/>
                <a:cs typeface="Times New Roman" panose="02020603050405020304" pitchFamily="18" charset="0"/>
              </a:rPr>
              <a:t>dead to sin </a:t>
            </a:r>
            <a:r>
              <a:rPr lang="en-US" sz="1200" dirty="0">
                <a:latin typeface="Times New Roman" panose="02020603050405020304" pitchFamily="18" charset="0"/>
                <a:cs typeface="Times New Roman" panose="02020603050405020304" pitchFamily="18" charset="0"/>
              </a:rPr>
              <a:t>is to slowly read and reread </a:t>
            </a:r>
            <a:r>
              <a:rPr lang="en-US" sz="1200" b="1" dirty="0">
                <a:solidFill>
                  <a:srgbClr val="FF3300"/>
                </a:solidFill>
                <a:latin typeface="Times New Roman" panose="02020603050405020304" pitchFamily="18" charset="0"/>
                <a:cs typeface="Times New Roman" panose="02020603050405020304" pitchFamily="18" charset="0"/>
              </a:rPr>
              <a:t>Romans 6,7. </a:t>
            </a:r>
            <a:r>
              <a:rPr lang="en-US" sz="1200" dirty="0">
                <a:latin typeface="Times New Roman" panose="02020603050405020304" pitchFamily="18" charset="0"/>
                <a:cs typeface="Times New Roman" panose="02020603050405020304" pitchFamily="18" charset="0"/>
              </a:rPr>
              <a:t>As you read </a:t>
            </a:r>
            <a:r>
              <a:rPr lang="en-US" sz="1200" b="1" dirty="0">
                <a:solidFill>
                  <a:srgbClr val="FF0000"/>
                </a:solidFill>
                <a:latin typeface="Times New Roman" panose="02020603050405020304" pitchFamily="18" charset="0"/>
                <a:cs typeface="Times New Roman" panose="02020603050405020304" pitchFamily="18" charset="0"/>
              </a:rPr>
              <a:t>Romans 6</a:t>
            </a:r>
            <a:r>
              <a:rPr lang="en-US" sz="1200" dirty="0">
                <a:latin typeface="Times New Roman" panose="02020603050405020304" pitchFamily="18" charset="0"/>
                <a:cs typeface="Times New Roman" panose="02020603050405020304" pitchFamily="18" charset="0"/>
              </a:rPr>
              <a:t>, remember that the word ‘</a:t>
            </a:r>
            <a:r>
              <a:rPr lang="en-US" sz="1200" b="1" i="1" dirty="0">
                <a:solidFill>
                  <a:srgbClr val="CC6600"/>
                </a:solidFill>
                <a:latin typeface="Times New Roman" panose="02020603050405020304" pitchFamily="18" charset="0"/>
                <a:cs typeface="Times New Roman" panose="02020603050405020304" pitchFamily="18" charset="0"/>
              </a:rPr>
              <a:t>sin</a:t>
            </a:r>
            <a:r>
              <a:rPr lang="en-US" sz="1200" dirty="0">
                <a:latin typeface="Times New Roman" panose="02020603050405020304" pitchFamily="18" charset="0"/>
                <a:cs typeface="Times New Roman" panose="02020603050405020304" pitchFamily="18" charset="0"/>
              </a:rPr>
              <a:t>’ here is a </a:t>
            </a:r>
            <a:r>
              <a:rPr lang="en-US" sz="1200" b="1" dirty="0">
                <a:latin typeface="Times New Roman" panose="02020603050405020304" pitchFamily="18" charset="0"/>
                <a:cs typeface="Times New Roman" panose="02020603050405020304" pitchFamily="18" charset="0"/>
              </a:rPr>
              <a:t>NOUN</a:t>
            </a:r>
            <a:r>
              <a:rPr lang="en-US" sz="1200" dirty="0">
                <a:latin typeface="Times New Roman" panose="02020603050405020304" pitchFamily="18" charset="0"/>
                <a:cs typeface="Times New Roman" panose="02020603050405020304" pitchFamily="18" charset="0"/>
              </a:rPr>
              <a:t>. We are dead to ‘sin’ – not dead to ‘sinning.’  Because of the operation made without hands, we still have sin in us </a:t>
            </a:r>
            <a:r>
              <a:rPr lang="en-US" sz="1200" b="1" i="1" dirty="0">
                <a:solidFill>
                  <a:srgbClr val="CC6600"/>
                </a:solidFill>
                <a:latin typeface="Times New Roman" panose="02020603050405020304" pitchFamily="18" charset="0"/>
                <a:cs typeface="Times New Roman" panose="02020603050405020304" pitchFamily="18" charset="0"/>
              </a:rPr>
              <a:t>(</a:t>
            </a:r>
            <a:r>
              <a:rPr lang="en-US" sz="1200" b="1" dirty="0">
                <a:solidFill>
                  <a:srgbClr val="FF0000"/>
                </a:solidFill>
                <a:latin typeface="Times New Roman" panose="02020603050405020304" pitchFamily="18" charset="0"/>
                <a:cs typeface="Times New Roman" panose="02020603050405020304" pitchFamily="18" charset="0"/>
              </a:rPr>
              <a:t>Romans 7:15-25; Colossians 2:10-13</a:t>
            </a:r>
            <a:r>
              <a:rPr lang="en-US" sz="1200" b="1" i="1" dirty="0">
                <a:solidFill>
                  <a:srgbClr val="CC6600"/>
                </a:solidFill>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but it isn’t us doing the sinning – because we are dead to it, meaning dead to sin!  </a:t>
            </a:r>
            <a:r>
              <a:rPr lang="en-US" sz="1200" b="1" dirty="0">
                <a:solidFill>
                  <a:srgbClr val="FF0000"/>
                </a:solidFill>
                <a:latin typeface="Times New Roman" panose="02020603050405020304" pitchFamily="18" charset="0"/>
                <a:cs typeface="Times New Roman" panose="02020603050405020304" pitchFamily="18" charset="0"/>
              </a:rPr>
              <a:t>Romans 6:2 </a:t>
            </a:r>
            <a:r>
              <a:rPr lang="en-US" sz="1200" b="1" i="1" dirty="0">
                <a:solidFill>
                  <a:srgbClr val="CC6600"/>
                </a:solidFill>
                <a:latin typeface="Times New Roman" panose="02020603050405020304" pitchFamily="18" charset="0"/>
                <a:cs typeface="Times New Roman" panose="02020603050405020304" pitchFamily="18" charset="0"/>
              </a:rPr>
              <a:t>- God forbid. How shall we, that </a:t>
            </a:r>
            <a:r>
              <a:rPr lang="en-US" sz="1200" b="1" i="1" u="sng" dirty="0">
                <a:solidFill>
                  <a:srgbClr val="CC6600"/>
                </a:solidFill>
                <a:latin typeface="Times New Roman" panose="02020603050405020304" pitchFamily="18" charset="0"/>
                <a:cs typeface="Times New Roman" panose="02020603050405020304" pitchFamily="18" charset="0"/>
              </a:rPr>
              <a:t>are dead to sin</a:t>
            </a:r>
            <a:r>
              <a:rPr lang="en-US" sz="1200" b="1" i="1" dirty="0">
                <a:solidFill>
                  <a:srgbClr val="CC6600"/>
                </a:solidFill>
                <a:latin typeface="Times New Roman" panose="02020603050405020304" pitchFamily="18" charset="0"/>
                <a:cs typeface="Times New Roman" panose="02020603050405020304" pitchFamily="18" charset="0"/>
              </a:rPr>
              <a:t>, live any longer therein? </a:t>
            </a:r>
            <a:r>
              <a:rPr lang="en-US" sz="1200" b="1" dirty="0">
                <a:solidFill>
                  <a:srgbClr val="FF0000"/>
                </a:solidFill>
                <a:latin typeface="Times New Roman" panose="02020603050405020304" pitchFamily="18" charset="0"/>
                <a:cs typeface="Times New Roman" panose="02020603050405020304" pitchFamily="18" charset="0"/>
              </a:rPr>
              <a:t>Romans 6:11 </a:t>
            </a:r>
            <a:r>
              <a:rPr lang="en-US" sz="1200" b="1" i="1" dirty="0">
                <a:solidFill>
                  <a:srgbClr val="CC6600"/>
                </a:solidFill>
                <a:latin typeface="Times New Roman" panose="02020603050405020304" pitchFamily="18" charset="0"/>
                <a:cs typeface="Times New Roman" panose="02020603050405020304" pitchFamily="18" charset="0"/>
              </a:rPr>
              <a:t>- Likewise reckon ye also yourselves </a:t>
            </a:r>
            <a:r>
              <a:rPr lang="en-US" sz="1200" b="1" i="1" u="sng" dirty="0">
                <a:solidFill>
                  <a:srgbClr val="CC6600"/>
                </a:solidFill>
                <a:latin typeface="Times New Roman" panose="02020603050405020304" pitchFamily="18" charset="0"/>
                <a:cs typeface="Times New Roman" panose="02020603050405020304" pitchFamily="18" charset="0"/>
              </a:rPr>
              <a:t>to be dead indeed unto sin</a:t>
            </a:r>
            <a:r>
              <a:rPr lang="en-US" sz="1200" b="1" i="1" dirty="0">
                <a:solidFill>
                  <a:srgbClr val="CC6600"/>
                </a:solidFill>
                <a:latin typeface="Times New Roman" panose="02020603050405020304" pitchFamily="18" charset="0"/>
                <a:cs typeface="Times New Roman" panose="02020603050405020304" pitchFamily="18" charset="0"/>
              </a:rPr>
              <a:t>, but alive unto God through Jesus Christ our Lord</a:t>
            </a:r>
            <a:r>
              <a:rPr lang="en-US" sz="1200" dirty="0">
                <a:latin typeface="Times New Roman" panose="02020603050405020304" pitchFamily="18" charset="0"/>
                <a:cs typeface="Times New Roman" panose="02020603050405020304" pitchFamily="18" charset="0"/>
              </a:rPr>
              <a:t>.  As a lost person, I was dead IN my sins but now, since Christ quickened me, I am dead to sin and am made alive.  </a:t>
            </a:r>
            <a:r>
              <a:rPr lang="en-US" sz="1200" b="1" i="1" dirty="0">
                <a:solidFill>
                  <a:srgbClr val="CC6600"/>
                </a:solidFill>
                <a:latin typeface="Times New Roman" panose="02020603050405020304" pitchFamily="18" charset="0"/>
                <a:cs typeface="Times New Roman" panose="02020603050405020304" pitchFamily="18" charset="0"/>
              </a:rPr>
              <a:t>And you, being dead in your sins and the uncircumcision of your flesh, hath he quickened together with him, having forgiven you all trespasses… </a:t>
            </a:r>
          </a:p>
        </p:txBody>
      </p:sp>
      <p:sp>
        <p:nvSpPr>
          <p:cNvPr id="30" name="TextBox 29">
            <a:extLst>
              <a:ext uri="{FF2B5EF4-FFF2-40B4-BE49-F238E27FC236}">
                <a16:creationId xmlns:a16="http://schemas.microsoft.com/office/drawing/2014/main" id="{A442421B-9861-4F75-9E40-9556A823203C}"/>
              </a:ext>
            </a:extLst>
          </p:cNvPr>
          <p:cNvSpPr txBox="1"/>
          <p:nvPr/>
        </p:nvSpPr>
        <p:spPr>
          <a:xfrm>
            <a:off x="789461" y="1915791"/>
            <a:ext cx="11215688"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This is another of the greatest doctrines for a Christian to know!  </a:t>
            </a:r>
            <a:r>
              <a:rPr lang="en-US" sz="1200" b="1" i="1" dirty="0">
                <a:solidFill>
                  <a:srgbClr val="CC6600"/>
                </a:solidFill>
                <a:latin typeface="Times New Roman" panose="02020603050405020304" pitchFamily="18" charset="0"/>
                <a:cs typeface="Times New Roman" panose="02020603050405020304" pitchFamily="18" charset="0"/>
              </a:rPr>
              <a:t>Dead to the law </a:t>
            </a:r>
            <a:r>
              <a:rPr lang="en-US" sz="1200" dirty="0">
                <a:latin typeface="Times New Roman" panose="02020603050405020304" pitchFamily="18" charset="0"/>
                <a:cs typeface="Times New Roman" panose="02020603050405020304" pitchFamily="18" charset="0"/>
              </a:rPr>
              <a:t>means just that – we no longer have the law to live by.  There is no more law thus no severity of God!  It is up to us to be mature and choose to try to live a life pleasing to God based on Paul’s manner of life. It is our </a:t>
            </a:r>
            <a:r>
              <a:rPr lang="en-US" sz="1200" b="1" i="1" dirty="0">
                <a:solidFill>
                  <a:srgbClr val="CC6600"/>
                </a:solidFill>
                <a:latin typeface="Times New Roman" panose="02020603050405020304" pitchFamily="18" charset="0"/>
                <a:cs typeface="Times New Roman" panose="02020603050405020304" pitchFamily="18" charset="0"/>
              </a:rPr>
              <a:t>reasonable service</a:t>
            </a:r>
            <a:r>
              <a:rPr lang="en-US" sz="1200" dirty="0">
                <a:latin typeface="Times New Roman" panose="02020603050405020304" pitchFamily="18" charset="0"/>
                <a:cs typeface="Times New Roman" panose="02020603050405020304" pitchFamily="18" charset="0"/>
              </a:rPr>
              <a:t>, considering what Christ did to/for us!</a:t>
            </a:r>
          </a:p>
          <a:p>
            <a:pPr algn="just"/>
            <a:r>
              <a:rPr lang="en-US" sz="1200" b="1" dirty="0">
                <a:solidFill>
                  <a:srgbClr val="FF0000"/>
                </a:solidFill>
                <a:latin typeface="Times New Roman" panose="02020603050405020304" pitchFamily="18" charset="0"/>
                <a:cs typeface="Times New Roman" panose="02020603050405020304" pitchFamily="18" charset="0"/>
              </a:rPr>
              <a:t>Romans 7:4-6 </a:t>
            </a:r>
            <a:r>
              <a:rPr lang="en-US" sz="1200" b="1" i="1" dirty="0">
                <a:solidFill>
                  <a:srgbClr val="CC6600"/>
                </a:solidFill>
                <a:latin typeface="Times New Roman" panose="02020603050405020304" pitchFamily="18" charset="0"/>
                <a:cs typeface="Times New Roman" panose="02020603050405020304" pitchFamily="18" charset="0"/>
              </a:rPr>
              <a:t>- Wherefore, my brethren, ye also are become dead to the law by the body of Christ; that ye should be married to another, even to him who is raised from the dead, that we should bring forth fruit unto God. For when we were in the flesh, the motions1 of sins, which were by the law, did work in our members to bring forth fruit unto death. But now we are delivered from the law, that being dead wherein we were held; that we should serve in newness of spirit, and not in the oldness of the letter. </a:t>
            </a:r>
          </a:p>
        </p:txBody>
      </p:sp>
      <p:sp>
        <p:nvSpPr>
          <p:cNvPr id="31" name="TextBox 30">
            <a:extLst>
              <a:ext uri="{FF2B5EF4-FFF2-40B4-BE49-F238E27FC236}">
                <a16:creationId xmlns:a16="http://schemas.microsoft.com/office/drawing/2014/main" id="{CCE41B33-D048-467D-BB9D-B68C19F520CE}"/>
              </a:ext>
            </a:extLst>
          </p:cNvPr>
          <p:cNvSpPr txBox="1"/>
          <p:nvPr/>
        </p:nvSpPr>
        <p:spPr>
          <a:xfrm>
            <a:off x="107153" y="1900089"/>
            <a:ext cx="659611" cy="73866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Dead</a:t>
            </a:r>
          </a:p>
          <a:p>
            <a:pPr algn="ctr"/>
            <a:r>
              <a:rPr lang="en-US" sz="1400" b="1" dirty="0">
                <a:latin typeface="Times New Roman" panose="02020603050405020304" pitchFamily="18" charset="0"/>
                <a:cs typeface="Times New Roman" panose="02020603050405020304" pitchFamily="18" charset="0"/>
              </a:rPr>
              <a:t>To the</a:t>
            </a:r>
          </a:p>
          <a:p>
            <a:pPr algn="ctr"/>
            <a:r>
              <a:rPr lang="en-US" sz="1400" b="1" dirty="0">
                <a:latin typeface="Times New Roman" panose="02020603050405020304" pitchFamily="18" charset="0"/>
                <a:cs typeface="Times New Roman" panose="02020603050405020304" pitchFamily="18" charset="0"/>
              </a:rPr>
              <a:t>Law</a:t>
            </a:r>
          </a:p>
        </p:txBody>
      </p:sp>
      <p:sp>
        <p:nvSpPr>
          <p:cNvPr id="4" name="Rectangle 3">
            <a:extLst>
              <a:ext uri="{FF2B5EF4-FFF2-40B4-BE49-F238E27FC236}">
                <a16:creationId xmlns:a16="http://schemas.microsoft.com/office/drawing/2014/main" id="{D5A9DD75-FB25-4472-B0D7-F8DC3C8C2F40}"/>
              </a:ext>
            </a:extLst>
          </p:cNvPr>
          <p:cNvSpPr/>
          <p:nvPr/>
        </p:nvSpPr>
        <p:spPr>
          <a:xfrm>
            <a:off x="3218688" y="6537960"/>
            <a:ext cx="8110728" cy="246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7FE55B3-66F8-4F9D-A2C5-E91520A76C84}"/>
              </a:ext>
            </a:extLst>
          </p:cNvPr>
          <p:cNvSpPr txBox="1"/>
          <p:nvPr/>
        </p:nvSpPr>
        <p:spPr>
          <a:xfrm>
            <a:off x="76198" y="3685592"/>
            <a:ext cx="12039604" cy="1015663"/>
          </a:xfrm>
          <a:prstGeom prst="rect">
            <a:avLst/>
          </a:prstGeom>
          <a:noFill/>
        </p:spPr>
        <p:txBody>
          <a:bodyPr wrap="square" rtlCol="0">
            <a:spAutoFit/>
          </a:bodyPr>
          <a:lstStyle/>
          <a:p>
            <a:pPr algn="just"/>
            <a:r>
              <a:rPr lang="en-US" sz="1200" b="1" dirty="0">
                <a:solidFill>
                  <a:srgbClr val="FF0000"/>
                </a:solidFill>
                <a:effectLst/>
                <a:latin typeface="Times New Roman" panose="02020603050405020304" pitchFamily="18" charset="0"/>
                <a:cs typeface="Times New Roman" panose="02020603050405020304" pitchFamily="18" charset="0"/>
              </a:rPr>
              <a:t>Romans 1:28 </a:t>
            </a:r>
            <a:r>
              <a:rPr lang="en-US" sz="1200" b="1" i="1" dirty="0">
                <a:solidFill>
                  <a:srgbClr val="CC6600"/>
                </a:solidFill>
                <a:effectLst/>
                <a:latin typeface="Times New Roman" panose="02020603050405020304" pitchFamily="18" charset="0"/>
                <a:cs typeface="Times New Roman" panose="02020603050405020304" pitchFamily="18" charset="0"/>
              </a:rPr>
              <a:t>- And even as they did not like to retain God in their knowledge, God gave them over to a reprobate mind, to do those things which are not convenient; </a:t>
            </a:r>
            <a:r>
              <a:rPr lang="en-US" sz="1200" b="1" dirty="0">
                <a:solidFill>
                  <a:srgbClr val="FF0000"/>
                </a:solidFill>
                <a:effectLst/>
                <a:latin typeface="Times New Roman" panose="02020603050405020304" pitchFamily="18" charset="0"/>
                <a:cs typeface="Times New Roman" panose="02020603050405020304" pitchFamily="18" charset="0"/>
              </a:rPr>
              <a:t>II Timothy 3:8 </a:t>
            </a:r>
            <a:r>
              <a:rPr lang="en-US" sz="1200" b="1" i="1" dirty="0">
                <a:solidFill>
                  <a:srgbClr val="CC6600"/>
                </a:solidFill>
                <a:effectLst/>
                <a:latin typeface="Times New Roman" panose="02020603050405020304" pitchFamily="18" charset="0"/>
                <a:cs typeface="Times New Roman" panose="02020603050405020304" pitchFamily="18" charset="0"/>
              </a:rPr>
              <a:t>- Now as </a:t>
            </a:r>
            <a:r>
              <a:rPr lang="en-US" sz="1200" b="1" i="1" dirty="0" err="1">
                <a:solidFill>
                  <a:srgbClr val="CC6600"/>
                </a:solidFill>
                <a:effectLst/>
                <a:latin typeface="Times New Roman" panose="02020603050405020304" pitchFamily="18" charset="0"/>
                <a:cs typeface="Times New Roman" panose="02020603050405020304" pitchFamily="18" charset="0"/>
              </a:rPr>
              <a:t>Jannes</a:t>
            </a:r>
            <a:r>
              <a:rPr lang="en-US" sz="1200" b="1" i="1" dirty="0">
                <a:solidFill>
                  <a:srgbClr val="CC6600"/>
                </a:solidFill>
                <a:effectLst/>
                <a:latin typeface="Times New Roman" panose="02020603050405020304" pitchFamily="18" charset="0"/>
                <a:cs typeface="Times New Roman" panose="02020603050405020304" pitchFamily="18" charset="0"/>
              </a:rPr>
              <a:t> and </a:t>
            </a:r>
            <a:r>
              <a:rPr lang="en-US" sz="1200" b="1" i="1" dirty="0" err="1">
                <a:solidFill>
                  <a:srgbClr val="CC6600"/>
                </a:solidFill>
                <a:effectLst/>
                <a:latin typeface="Times New Roman" panose="02020603050405020304" pitchFamily="18" charset="0"/>
                <a:cs typeface="Times New Roman" panose="02020603050405020304" pitchFamily="18" charset="0"/>
              </a:rPr>
              <a:t>Jambres</a:t>
            </a:r>
            <a:r>
              <a:rPr lang="en-US" sz="1200" b="1" i="1" dirty="0">
                <a:solidFill>
                  <a:srgbClr val="CC6600"/>
                </a:solidFill>
                <a:effectLst/>
                <a:latin typeface="Times New Roman" panose="02020603050405020304" pitchFamily="18" charset="0"/>
                <a:cs typeface="Times New Roman" panose="02020603050405020304" pitchFamily="18" charset="0"/>
              </a:rPr>
              <a:t> withstood Moses, so do these also resist the truth: men of corrupt minds, reprobate concerning the faith. </a:t>
            </a:r>
            <a:r>
              <a:rPr lang="en-US" sz="1200" b="1" dirty="0">
                <a:solidFill>
                  <a:srgbClr val="FF0000"/>
                </a:solidFill>
                <a:effectLst/>
                <a:latin typeface="Times New Roman" panose="02020603050405020304" pitchFamily="18" charset="0"/>
                <a:cs typeface="Times New Roman" panose="02020603050405020304" pitchFamily="18" charset="0"/>
              </a:rPr>
              <a:t>Titus 1:16 </a:t>
            </a:r>
            <a:r>
              <a:rPr lang="en-US" sz="1200" b="1" i="1" dirty="0">
                <a:solidFill>
                  <a:srgbClr val="CC6600"/>
                </a:solidFill>
                <a:effectLst/>
                <a:latin typeface="Times New Roman" panose="02020603050405020304" pitchFamily="18" charset="0"/>
                <a:cs typeface="Times New Roman" panose="02020603050405020304" pitchFamily="18" charset="0"/>
              </a:rPr>
              <a:t>- They profess that they know God; but in works they deny him, being abominable, and disobedient, and unto every good work reprobate.  </a:t>
            </a:r>
            <a:r>
              <a:rPr lang="en-US" sz="1200" dirty="0">
                <a:effectLst/>
                <a:latin typeface="Times New Roman" panose="02020603050405020304" pitchFamily="18" charset="0"/>
                <a:cs typeface="Times New Roman" panose="02020603050405020304" pitchFamily="18" charset="0"/>
              </a:rPr>
              <a:t>Truthfully and seriously, their mind is gone and will be more-than-willing and even excited and joyous to see the coming of the antichrist in </a:t>
            </a:r>
            <a:r>
              <a:rPr lang="en-US" sz="1200" b="1" dirty="0">
                <a:solidFill>
                  <a:srgbClr val="FF0000"/>
                </a:solidFill>
                <a:effectLst/>
                <a:latin typeface="Times New Roman" panose="02020603050405020304" pitchFamily="18" charset="0"/>
                <a:cs typeface="Times New Roman" panose="02020603050405020304" pitchFamily="18" charset="0"/>
              </a:rPr>
              <a:t>Revelation 6 </a:t>
            </a:r>
            <a:r>
              <a:rPr lang="en-US" sz="1200" dirty="0">
                <a:effectLst/>
                <a:latin typeface="Times New Roman" panose="02020603050405020304" pitchFamily="18" charset="0"/>
                <a:cs typeface="Times New Roman" panose="02020603050405020304" pitchFamily="18" charset="0"/>
              </a:rPr>
              <a:t>as their great world leader and fixer as well as enjoy participating in all the apostasy and falling away going on today – if not even just enjoying the ways of the world!  Paul even says to give them two chances to hear the truth, then reject them! </a:t>
            </a:r>
            <a:r>
              <a:rPr lang="en-US" sz="1200" b="1" dirty="0">
                <a:solidFill>
                  <a:srgbClr val="FF0000"/>
                </a:solidFill>
                <a:effectLst/>
                <a:latin typeface="Times New Roman" panose="02020603050405020304" pitchFamily="18" charset="0"/>
                <a:cs typeface="Times New Roman" panose="02020603050405020304" pitchFamily="18" charset="0"/>
              </a:rPr>
              <a:t>Titus 3:10 - </a:t>
            </a:r>
            <a:r>
              <a:rPr lang="en-US" sz="1200" b="1" i="1" dirty="0">
                <a:solidFill>
                  <a:srgbClr val="CC6600"/>
                </a:solidFill>
                <a:effectLst/>
                <a:latin typeface="Times New Roman" panose="02020603050405020304" pitchFamily="18" charset="0"/>
                <a:cs typeface="Times New Roman" panose="02020603050405020304" pitchFamily="18" charset="0"/>
              </a:rPr>
              <a:t>A man that is an heretick after the first and second admonition reject;</a:t>
            </a:r>
            <a:endParaRPr lang="en-US" sz="1200" dirty="0"/>
          </a:p>
        </p:txBody>
      </p:sp>
      <p:sp>
        <p:nvSpPr>
          <p:cNvPr id="9" name="TextBox 8">
            <a:extLst>
              <a:ext uri="{FF2B5EF4-FFF2-40B4-BE49-F238E27FC236}">
                <a16:creationId xmlns:a16="http://schemas.microsoft.com/office/drawing/2014/main" id="{E9A6B009-7B6D-4BF2-B6AA-9B8D62A83766}"/>
              </a:ext>
            </a:extLst>
          </p:cNvPr>
          <p:cNvSpPr txBox="1"/>
          <p:nvPr/>
        </p:nvSpPr>
        <p:spPr>
          <a:xfrm>
            <a:off x="96217" y="5427422"/>
            <a:ext cx="12019585"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We also see in </a:t>
            </a:r>
            <a:r>
              <a:rPr lang="en-US" sz="1200" b="1" dirty="0">
                <a:solidFill>
                  <a:srgbClr val="FF3300"/>
                </a:solidFill>
                <a:latin typeface="Times New Roman" panose="02020603050405020304" pitchFamily="18" charset="0"/>
                <a:cs typeface="Times New Roman" panose="02020603050405020304" pitchFamily="18" charset="0"/>
              </a:rPr>
              <a:t>Ephesians 3:9</a:t>
            </a:r>
            <a:r>
              <a:rPr lang="en-US" sz="1200" dirty="0">
                <a:latin typeface="Times New Roman" panose="02020603050405020304" pitchFamily="18" charset="0"/>
                <a:cs typeface="Times New Roman" panose="02020603050405020304" pitchFamily="18" charset="0"/>
              </a:rPr>
              <a:t> that Christ had everything to do with creation</a:t>
            </a:r>
            <a:r>
              <a:rPr lang="en-US" sz="1200" b="1" i="1" dirty="0">
                <a:solidFill>
                  <a:srgbClr val="CC6600"/>
                </a:solidFill>
                <a:latin typeface="Times New Roman" panose="02020603050405020304" pitchFamily="18" charset="0"/>
                <a:cs typeface="Times New Roman" panose="02020603050405020304" pitchFamily="18" charset="0"/>
              </a:rPr>
              <a:t>:  And to make all men see what is the fellowship of the mystery, which from the beginning of the world hath been hid in God, who created all things by Jesus Christ: </a:t>
            </a:r>
            <a:r>
              <a:rPr lang="en-US" sz="1200" dirty="0">
                <a:latin typeface="Times New Roman" panose="02020603050405020304" pitchFamily="18" charset="0"/>
                <a:cs typeface="Times New Roman" panose="02020603050405020304" pitchFamily="18" charset="0"/>
              </a:rPr>
              <a:t>(Note: ‘</a:t>
            </a:r>
            <a:r>
              <a:rPr lang="en-US" sz="1200" b="1" i="1" dirty="0">
                <a:solidFill>
                  <a:srgbClr val="CC6600"/>
                </a:solidFill>
                <a:latin typeface="Times New Roman" panose="02020603050405020304" pitchFamily="18" charset="0"/>
                <a:cs typeface="Times New Roman" panose="02020603050405020304" pitchFamily="18" charset="0"/>
              </a:rPr>
              <a:t>by Jesus Christ</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is completely missing in the new modern bible versions</a:t>
            </a:r>
            <a:r>
              <a:rPr lang="en-US" sz="1200" dirty="0">
                <a:latin typeface="Times New Roman" panose="02020603050405020304" pitchFamily="18" charset="0"/>
                <a:cs typeface="Times New Roman" panose="02020603050405020304" pitchFamily="18" charset="0"/>
              </a:rPr>
              <a:t>) We also see in </a:t>
            </a:r>
            <a:r>
              <a:rPr lang="en-US" sz="1200" b="1" dirty="0">
                <a:solidFill>
                  <a:srgbClr val="FF3300"/>
                </a:solidFill>
                <a:latin typeface="Times New Roman" panose="02020603050405020304" pitchFamily="18" charset="0"/>
                <a:cs typeface="Times New Roman" panose="02020603050405020304" pitchFamily="18" charset="0"/>
              </a:rPr>
              <a:t>Colossians 1:13-19 </a:t>
            </a:r>
            <a:r>
              <a:rPr lang="en-US" sz="1200" dirty="0">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Who hath delivered us from the power of darkness, and hath translated us into the kingdom of his dear Son: In whom we have redemption through his blood, even the forgiveness of sins: Who is the image of the invisible God, the firstborn of every creature: For by him were all things created, that are in heaven, and that are in earth, visible and invisible, whether they be thrones, or dominions, or principalities, or powers: all things were created by him, and for him: And he is before all things, and by him all things consist. And he is the head of the body, the church: who is the beginning, the firstborn from the dead; that in all things he might have the preeminence. For it pleased the Father that in him should all fulness dwell; </a:t>
            </a:r>
            <a:endParaRPr lang="en-US" sz="1200" dirty="0"/>
          </a:p>
        </p:txBody>
      </p:sp>
      <p:sp>
        <p:nvSpPr>
          <p:cNvPr id="10" name="TextBox 9">
            <a:extLst>
              <a:ext uri="{FF2B5EF4-FFF2-40B4-BE49-F238E27FC236}">
                <a16:creationId xmlns:a16="http://schemas.microsoft.com/office/drawing/2014/main" id="{B8F17C03-6005-4D2C-B490-77B479908038}"/>
              </a:ext>
            </a:extLst>
          </p:cNvPr>
          <p:cNvSpPr txBox="1"/>
          <p:nvPr/>
        </p:nvSpPr>
        <p:spPr>
          <a:xfrm>
            <a:off x="83979" y="6549410"/>
            <a:ext cx="1209578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Always remember, we are supposed to be about following the risen Saviour, Jesus Christ, in a KJB, with Paul as our apostle / minister – not the babblings of </a:t>
            </a:r>
            <a:r>
              <a:rPr lang="en-US" sz="1200" b="1" i="1" dirty="0">
                <a:solidFill>
                  <a:srgbClr val="CC6600"/>
                </a:solidFill>
                <a:latin typeface="Times New Roman" panose="02020603050405020304" pitchFamily="18" charset="0"/>
                <a:cs typeface="Times New Roman" panose="02020603050405020304" pitchFamily="18" charset="0"/>
              </a:rPr>
              <a:t>science, falsely so called</a:t>
            </a:r>
            <a:r>
              <a:rPr lang="en-US" sz="1200" b="1" dirty="0">
                <a:latin typeface="Times New Roman" panose="02020603050405020304" pitchFamily="18" charset="0"/>
                <a:cs typeface="Times New Roman" panose="02020603050405020304" pitchFamily="18" charset="0"/>
              </a:rPr>
              <a:t>!</a:t>
            </a:r>
            <a:endParaRPr lang="en-US" sz="1200" b="1" dirty="0"/>
          </a:p>
        </p:txBody>
      </p:sp>
    </p:spTree>
    <p:extLst>
      <p:ext uri="{BB962C8B-B14F-4D97-AF65-F5344CB8AC3E}">
        <p14:creationId xmlns:p14="http://schemas.microsoft.com/office/powerpoint/2010/main" val="250231921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250"/>
                                        <p:tgtEl>
                                          <p:spTgt spid="2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500" fill="hold"/>
                                        <p:tgtEl>
                                          <p:spTgt spid="31"/>
                                        </p:tgtEl>
                                        <p:attrNameLst>
                                          <p:attrName>ppt_w</p:attrName>
                                        </p:attrNameLst>
                                      </p:cBhvr>
                                      <p:tavLst>
                                        <p:tav tm="0">
                                          <p:val>
                                            <p:fltVal val="0"/>
                                          </p:val>
                                        </p:tav>
                                        <p:tav tm="100000">
                                          <p:val>
                                            <p:strVal val="#ppt_w"/>
                                          </p:val>
                                        </p:tav>
                                      </p:tavLst>
                                    </p:anim>
                                    <p:anim calcmode="lin" valueType="num">
                                      <p:cBhvr>
                                        <p:cTn id="20" dur="500" fill="hold"/>
                                        <p:tgtEl>
                                          <p:spTgt spid="31"/>
                                        </p:tgtEl>
                                        <p:attrNameLst>
                                          <p:attrName>ppt_h</p:attrName>
                                        </p:attrNameLst>
                                      </p:cBhvr>
                                      <p:tavLst>
                                        <p:tav tm="0">
                                          <p:val>
                                            <p:fltVal val="0"/>
                                          </p:val>
                                        </p:tav>
                                        <p:tav tm="100000">
                                          <p:val>
                                            <p:strVal val="#ppt_h"/>
                                          </p:val>
                                        </p:tav>
                                      </p:tavLst>
                                    </p:anim>
                                    <p:animEffect transition="in" filter="fade">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25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125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25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ppt_w</p:attrName>
                                        </p:attrNameLst>
                                      </p:cBhvr>
                                      <p:tavLst>
                                        <p:tav tm="0">
                                          <p:val>
                                            <p:fltVal val="0"/>
                                          </p:val>
                                        </p:tav>
                                        <p:tav tm="100000">
                                          <p:val>
                                            <p:strVal val="#ppt_w"/>
                                          </p:val>
                                        </p:tav>
                                      </p:tavLst>
                                    </p:anim>
                                    <p:anim calcmode="lin" valueType="num">
                                      <p:cBhvr>
                                        <p:cTn id="49" dur="500" fill="hold"/>
                                        <p:tgtEl>
                                          <p:spTgt spid="6"/>
                                        </p:tgtEl>
                                        <p:attrNameLst>
                                          <p:attrName>ppt_h</p:attrName>
                                        </p:attrNameLst>
                                      </p:cBhvr>
                                      <p:tavLst>
                                        <p:tav tm="0">
                                          <p:val>
                                            <p:fltVal val="0"/>
                                          </p:val>
                                        </p:tav>
                                        <p:tav tm="100000">
                                          <p:val>
                                            <p:strVal val="#ppt_h"/>
                                          </p:val>
                                        </p:tav>
                                      </p:tavLst>
                                    </p:anim>
                                    <p:animEffect transition="in" filter="fade">
                                      <p:cBhvr>
                                        <p:cTn id="50" dur="5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250"/>
                                        <p:tgtEl>
                                          <p:spTgt spid="2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25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10">
                                            <p:txEl>
                                              <p:pRg st="0" end="0"/>
                                            </p:txEl>
                                          </p:spTgt>
                                        </p:tgtEl>
                                        <p:attrNameLst>
                                          <p:attrName>style.visibility</p:attrName>
                                        </p:attrNameLst>
                                      </p:cBhvr>
                                      <p:to>
                                        <p:strVal val="visible"/>
                                      </p:to>
                                    </p:set>
                                    <p:animEffect transition="in" filter="fade">
                                      <p:cBhvr>
                                        <p:cTn id="65" dur="1250"/>
                                        <p:tgtEl>
                                          <p:spTgt spid="10">
                                            <p:txEl>
                                              <p:pRg st="0" end="0"/>
                                            </p:txEl>
                                          </p:spTgt>
                                        </p:tgtEl>
                                      </p:cBhvr>
                                    </p:animEffect>
                                    <p:anim calcmode="lin" valueType="num">
                                      <p:cBhvr>
                                        <p:cTn id="66" dur="125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67" dur="125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6" grpId="0"/>
      <p:bldP spid="25" grpId="0"/>
      <p:bldP spid="26" grpId="0"/>
      <p:bldP spid="27" grpId="0"/>
      <p:bldP spid="30" grpId="0"/>
      <p:bldP spid="31"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28029</TotalTime>
  <Words>20640</Words>
  <Application>Microsoft Office PowerPoint</Application>
  <PresentationFormat>Widescreen</PresentationFormat>
  <Paragraphs>717</Paragraphs>
  <Slides>39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Arial Black</vt:lpstr>
      <vt:lpstr>Britannic Bold</vt:lpstr>
      <vt:lpstr>Calibri</vt:lpstr>
      <vt:lpstr>Chiller</vt:lpstr>
      <vt:lpstr>Cooper Black</vt:lpstr>
      <vt:lpstr>Palatino Linotype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420</cp:revision>
  <cp:lastPrinted>2020-12-12T14:36:15Z</cp:lastPrinted>
  <dcterms:created xsi:type="dcterms:W3CDTF">2020-11-21T16:55:03Z</dcterms:created>
  <dcterms:modified xsi:type="dcterms:W3CDTF">2020-12-16T18:18:22Z</dcterms:modified>
</cp:coreProperties>
</file>