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5" r:id="rId9"/>
    <p:sldId id="263" r:id="rId10"/>
    <p:sldId id="318" r:id="rId11"/>
    <p:sldId id="303" r:id="rId12"/>
    <p:sldId id="304" r:id="rId13"/>
    <p:sldId id="305" r:id="rId14"/>
    <p:sldId id="31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snapToGrid="0" showGuides="1">
      <p:cViewPr varScale="1">
        <p:scale>
          <a:sx n="111" d="100"/>
          <a:sy n="111" d="100"/>
        </p:scale>
        <p:origin x="948" y="102"/>
      </p:cViewPr>
      <p:guideLst>
        <p:guide orient="horz" pos="22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758E6-8DFE-4DBD-A819-093FD5C486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3BD19F-B92E-41D2-AC74-480D411AA7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6FDF5B-898A-4B9B-A655-A40CC8056D2D}"/>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BD8DA5A4-1F5E-4214-9A8D-2B8FF376A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D65F9C-6DD1-4900-A18E-3B24E026F60F}"/>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268678191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D2B07-CA65-4498-9224-91DACEE278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D01AF-4B9F-4A04-89AE-9ADC8EAF41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F4FE5-6C52-4C1C-8D4B-1AD5427B5090}"/>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37016851-B141-451F-8972-3D3F34EAF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0A3BC-953E-4851-B036-5CF739C789CE}"/>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42920830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C33BD-4ED4-4F21-B2ED-2B4099854F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7A4A19-C199-4CB1-8B1D-2D7346E3FE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6CEEC-7C96-4FDD-AC30-C334DA2EA1E5}"/>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C775C933-C050-4554-AB50-4C068052C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B28CBA-46CB-4634-838B-470DCE0E36C2}"/>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53335891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A89E-45F9-42A7-BE7F-3A7ED9884D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A4255-5773-4021-AD82-B48E59E049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830A5-8544-45C4-B2B3-717486A6F739}"/>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5B03472F-0CDE-4312-87D3-FD0EC7873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F6348-5609-4A73-8CF1-4B9A33D659B6}"/>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302904755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29649-6E6D-4A4C-BD3F-79A50AAFC4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33203A-D95F-409A-AA00-3E841588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6F49AE-249E-4908-B849-CB14C5D188E0}"/>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75290ABE-5B9D-43D0-9758-D94402C902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9380B-4C50-44BE-8450-411AFF91ACD9}"/>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407783204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0EDA-61DC-4FE3-8B69-A96B27A15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C519A0-A715-4E9D-B200-06DB1CD5C6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003C76-88DE-4FE1-97E3-DFE1D4AFBC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74DDB-CB6A-4737-8681-ACFAE5FAED05}"/>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6" name="Footer Placeholder 5">
            <a:extLst>
              <a:ext uri="{FF2B5EF4-FFF2-40B4-BE49-F238E27FC236}">
                <a16:creationId xmlns:a16="http://schemas.microsoft.com/office/drawing/2014/main" id="{B0257303-DB3C-43AC-AEB3-6FF94AC6D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B2DC1F-C762-4741-A23B-40DB383E39CC}"/>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265598002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02462-08DC-406F-B77C-564F5F52CF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F56716-6AF3-4098-840C-1F6FFDB29F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9B715C-097B-414E-B248-4557FF049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79171A-8B9F-4778-AA44-41FBA6C038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7936F-B162-425B-9DB1-DC4E780D3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8A3D02-9A94-4B22-BB51-3F852B9AC0AE}"/>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8" name="Footer Placeholder 7">
            <a:extLst>
              <a:ext uri="{FF2B5EF4-FFF2-40B4-BE49-F238E27FC236}">
                <a16:creationId xmlns:a16="http://schemas.microsoft.com/office/drawing/2014/main" id="{31C64E97-0654-4E54-9DA1-A219C9380F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768B76-2B53-4AD6-8AE9-4A3B6594F0CC}"/>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304305362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84492-3824-4214-8CFE-06CEBBBF87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85853C-9227-41DC-8B3F-DE5E7DF1E179}"/>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4" name="Footer Placeholder 3">
            <a:extLst>
              <a:ext uri="{FF2B5EF4-FFF2-40B4-BE49-F238E27FC236}">
                <a16:creationId xmlns:a16="http://schemas.microsoft.com/office/drawing/2014/main" id="{53C2CD13-456C-46F3-BCF3-4F81D8892B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8908EA-0C77-4812-806B-EA94916E0ED5}"/>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226757174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2D42F-6AD5-4D8F-B71E-EB0BD2339D27}"/>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3" name="Footer Placeholder 2">
            <a:extLst>
              <a:ext uri="{FF2B5EF4-FFF2-40B4-BE49-F238E27FC236}">
                <a16:creationId xmlns:a16="http://schemas.microsoft.com/office/drawing/2014/main" id="{BBFD8DA0-6D76-4722-8492-1979FBDE5D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86E3BD-A5CD-471E-B7E8-2CF314FAFE03}"/>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82266117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AE21-B193-4AEC-9BA2-FF1F9FEA13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032EE9-74A0-4CF9-B996-040CD9AADD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3EF817-7101-4291-8C9A-FD99CA022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4AAF5-CDFC-40B9-9FF4-AB13F83B3F25}"/>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6" name="Footer Placeholder 5">
            <a:extLst>
              <a:ext uri="{FF2B5EF4-FFF2-40B4-BE49-F238E27FC236}">
                <a16:creationId xmlns:a16="http://schemas.microsoft.com/office/drawing/2014/main" id="{DF5EA659-6C93-48EE-8B8E-1004D3D6B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ACCC1-6C9E-4488-ADAD-673E68AD976A}"/>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4932027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8BE05-8D8E-42D4-8A1A-D449C242C2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EBCEE-56E9-4B22-8CD0-7828B7D57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ABD465-F592-4440-9C36-1E4A2A4EC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4BCF5-9D8A-4E83-84CF-2F45334E0505}"/>
              </a:ext>
            </a:extLst>
          </p:cNvPr>
          <p:cNvSpPr>
            <a:spLocks noGrp="1"/>
          </p:cNvSpPr>
          <p:nvPr>
            <p:ph type="dt" sz="half" idx="10"/>
          </p:nvPr>
        </p:nvSpPr>
        <p:spPr/>
        <p:txBody>
          <a:bodyPr/>
          <a:lstStyle/>
          <a:p>
            <a:fld id="{A6093A39-5639-49AD-98D2-D4920DD3E4EB}" type="datetimeFigureOut">
              <a:rPr lang="en-US" smtClean="0"/>
              <a:t>10/17/2021</a:t>
            </a:fld>
            <a:endParaRPr lang="en-US"/>
          </a:p>
        </p:txBody>
      </p:sp>
      <p:sp>
        <p:nvSpPr>
          <p:cNvPr id="6" name="Footer Placeholder 5">
            <a:extLst>
              <a:ext uri="{FF2B5EF4-FFF2-40B4-BE49-F238E27FC236}">
                <a16:creationId xmlns:a16="http://schemas.microsoft.com/office/drawing/2014/main" id="{EE3928DE-F189-4439-B28E-147D8B8F0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00A87-82C4-49C7-AD1B-93E071CE32F1}"/>
              </a:ext>
            </a:extLst>
          </p:cNvPr>
          <p:cNvSpPr>
            <a:spLocks noGrp="1"/>
          </p:cNvSpPr>
          <p:nvPr>
            <p:ph type="sldNum" sz="quarter" idx="12"/>
          </p:nvPr>
        </p:nvSpPr>
        <p:spPr/>
        <p:txBody>
          <a:bodyPr/>
          <a:lstStyle/>
          <a:p>
            <a:fld id="{F83E0604-27A3-40B4-AD26-93091F4D5B1B}" type="slidenum">
              <a:rPr lang="en-US" smtClean="0"/>
              <a:t>‹#›</a:t>
            </a:fld>
            <a:endParaRPr lang="en-US"/>
          </a:p>
        </p:txBody>
      </p:sp>
    </p:spTree>
    <p:extLst>
      <p:ext uri="{BB962C8B-B14F-4D97-AF65-F5344CB8AC3E}">
        <p14:creationId xmlns:p14="http://schemas.microsoft.com/office/powerpoint/2010/main" val="157277017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D43370-8A35-4981-9A1E-21216A051C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AF1AFF-68AC-4137-9B8A-4876B69A0E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7F0A6-6BC3-40C6-8FD1-6FE25D374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93A39-5639-49AD-98D2-D4920DD3E4EB}" type="datetimeFigureOut">
              <a:rPr lang="en-US" smtClean="0"/>
              <a:t>10/17/2021</a:t>
            </a:fld>
            <a:endParaRPr lang="en-US"/>
          </a:p>
        </p:txBody>
      </p:sp>
      <p:sp>
        <p:nvSpPr>
          <p:cNvPr id="5" name="Footer Placeholder 4">
            <a:extLst>
              <a:ext uri="{FF2B5EF4-FFF2-40B4-BE49-F238E27FC236}">
                <a16:creationId xmlns:a16="http://schemas.microsoft.com/office/drawing/2014/main" id="{C0E75BC0-5EB0-4736-8DE3-9A94E2C178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F9EAC5-5968-4947-8001-E27C7C0A47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E0604-27A3-40B4-AD26-93091F4D5B1B}" type="slidenum">
              <a:rPr lang="en-US" smtClean="0"/>
              <a:t>‹#›</a:t>
            </a:fld>
            <a:endParaRPr lang="en-US"/>
          </a:p>
        </p:txBody>
      </p:sp>
    </p:spTree>
    <p:extLst>
      <p:ext uri="{BB962C8B-B14F-4D97-AF65-F5344CB8AC3E}">
        <p14:creationId xmlns:p14="http://schemas.microsoft.com/office/powerpoint/2010/main" val="1144240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10BAF5-FCEF-4030-AB12-DF9454AEDB5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ook on a table&#10;&#10;Description automatically generated with medium confidence">
            <a:extLst>
              <a:ext uri="{FF2B5EF4-FFF2-40B4-BE49-F238E27FC236}">
                <a16:creationId xmlns:a16="http://schemas.microsoft.com/office/drawing/2014/main" id="{6230D163-A504-45F0-8975-F1BA7F5AB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54" y="29157"/>
            <a:ext cx="12154292" cy="6773295"/>
          </a:xfrm>
          <a:prstGeom prst="rect">
            <a:avLst/>
          </a:prstGeom>
          <a:ln w="38100">
            <a:solidFill>
              <a:srgbClr val="CC6600"/>
            </a:solidFill>
          </a:ln>
        </p:spPr>
      </p:pic>
      <p:sp>
        <p:nvSpPr>
          <p:cNvPr id="4" name="TextBox 3">
            <a:extLst>
              <a:ext uri="{FF2B5EF4-FFF2-40B4-BE49-F238E27FC236}">
                <a16:creationId xmlns:a16="http://schemas.microsoft.com/office/drawing/2014/main" id="{DA51D90D-30A5-4D28-A7AF-57B21FCFD485}"/>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5" name="TextBox 4">
            <a:extLst>
              <a:ext uri="{FF2B5EF4-FFF2-40B4-BE49-F238E27FC236}">
                <a16:creationId xmlns:a16="http://schemas.microsoft.com/office/drawing/2014/main" id="{C500CB8D-2A5B-4534-85B8-62CBF3E30F74}"/>
              </a:ext>
            </a:extLst>
          </p:cNvPr>
          <p:cNvSpPr txBox="1"/>
          <p:nvPr/>
        </p:nvSpPr>
        <p:spPr>
          <a:xfrm>
            <a:off x="457200"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for… thy truth:</a:t>
            </a:r>
          </a:p>
          <a:p>
            <a:pPr algn="ctr"/>
            <a:r>
              <a:rPr lang="en-US" sz="3200" b="1" dirty="0">
                <a:ln w="12700">
                  <a:solidFill>
                    <a:srgbClr val="CC6600"/>
                  </a:solidFill>
                </a:ln>
                <a:solidFill>
                  <a:srgbClr val="FFFF00"/>
                </a:solidFill>
                <a:effectLst>
                  <a:glow rad="139700">
                    <a:schemeClr val="accent2">
                      <a:satMod val="175000"/>
                      <a:alpha val="40000"/>
                    </a:schemeClr>
                  </a:glow>
                </a:effectLst>
              </a:rPr>
              <a:t>for Thou Hast Magnified Thy Word Above All Thy Name </a:t>
            </a:r>
          </a:p>
        </p:txBody>
      </p:sp>
      <p:sp>
        <p:nvSpPr>
          <p:cNvPr id="6" name="TextBox 5">
            <a:extLst>
              <a:ext uri="{FF2B5EF4-FFF2-40B4-BE49-F238E27FC236}">
                <a16:creationId xmlns:a16="http://schemas.microsoft.com/office/drawing/2014/main" id="{115ACD55-EE45-407D-B27C-61EBBF738640}"/>
              </a:ext>
            </a:extLst>
          </p:cNvPr>
          <p:cNvSpPr txBox="1"/>
          <p:nvPr/>
        </p:nvSpPr>
        <p:spPr>
          <a:xfrm>
            <a:off x="1042585" y="4929495"/>
            <a:ext cx="2964176"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Rightly Dividing </a:t>
            </a:r>
          </a:p>
          <a:p>
            <a:pPr algn="ctr"/>
            <a:r>
              <a:rPr lang="en-US" sz="2000" b="1" dirty="0">
                <a:ln>
                  <a:solidFill>
                    <a:srgbClr val="CC6600"/>
                  </a:solidFill>
                </a:ln>
                <a:solidFill>
                  <a:srgbClr val="FFFF00"/>
                </a:solidFill>
                <a:effectLst>
                  <a:glow rad="139700">
                    <a:schemeClr val="accent2">
                      <a:satMod val="175000"/>
                      <a:alpha val="40000"/>
                    </a:schemeClr>
                  </a:glow>
                </a:effectLst>
              </a:rPr>
              <a:t>the Word of Truth</a:t>
            </a:r>
          </a:p>
          <a:p>
            <a:pPr algn="ctr"/>
            <a:r>
              <a:rPr lang="en-US" sz="2000" b="1" dirty="0">
                <a:ln>
                  <a:solidFill>
                    <a:srgbClr val="CC6600"/>
                  </a:solidFill>
                </a:ln>
                <a:solidFill>
                  <a:srgbClr val="FFFF00"/>
                </a:solidFill>
                <a:effectLst>
                  <a:glow rad="139700">
                    <a:schemeClr val="accent2">
                      <a:satMod val="175000"/>
                      <a:alpha val="40000"/>
                    </a:schemeClr>
                  </a:glow>
                </a:effectLst>
              </a:rPr>
              <a:t> by the Apostle Paul Only</a:t>
            </a:r>
          </a:p>
        </p:txBody>
      </p:sp>
      <p:sp>
        <p:nvSpPr>
          <p:cNvPr id="7" name="TextBox 6">
            <a:extLst>
              <a:ext uri="{FF2B5EF4-FFF2-40B4-BE49-F238E27FC236}">
                <a16:creationId xmlns:a16="http://schemas.microsoft.com/office/drawing/2014/main" id="{5BA20DE1-CBF3-459D-AB00-05C3F4175D9A}"/>
              </a:ext>
            </a:extLst>
          </p:cNvPr>
          <p:cNvSpPr txBox="1"/>
          <p:nvPr/>
        </p:nvSpPr>
        <p:spPr>
          <a:xfrm>
            <a:off x="8168069" y="4928989"/>
            <a:ext cx="3418318"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Bible Studies from the        Risen Saviour Jesus Christ </a:t>
            </a:r>
          </a:p>
          <a:p>
            <a:pPr algn="ctr"/>
            <a:r>
              <a:rPr lang="en-US" sz="2000" b="1" dirty="0">
                <a:ln>
                  <a:solidFill>
                    <a:srgbClr val="CC6600"/>
                  </a:solidFill>
                </a:ln>
                <a:solidFill>
                  <a:srgbClr val="FFFF00"/>
                </a:solidFill>
                <a:effectLst>
                  <a:glow rad="139700">
                    <a:schemeClr val="accent2">
                      <a:satMod val="175000"/>
                      <a:alpha val="40000"/>
                    </a:schemeClr>
                  </a:glow>
                </a:effectLst>
              </a:rPr>
              <a:t>from a King James 1611 Bible</a:t>
            </a:r>
          </a:p>
        </p:txBody>
      </p:sp>
      <p:sp>
        <p:nvSpPr>
          <p:cNvPr id="8" name="TextBox 7">
            <a:extLst>
              <a:ext uri="{FF2B5EF4-FFF2-40B4-BE49-F238E27FC236}">
                <a16:creationId xmlns:a16="http://schemas.microsoft.com/office/drawing/2014/main" id="{59A57F57-5217-42DA-8D8D-3011651CF444}"/>
              </a:ext>
            </a:extLst>
          </p:cNvPr>
          <p:cNvSpPr txBox="1"/>
          <p:nvPr/>
        </p:nvSpPr>
        <p:spPr>
          <a:xfrm>
            <a:off x="4454554" y="4015340"/>
            <a:ext cx="3265722" cy="1919865"/>
          </a:xfrm>
          <a:prstGeom prst="rect">
            <a:avLst/>
          </a:prstGeom>
          <a:solidFill>
            <a:schemeClr val="tx1"/>
          </a:solidFill>
          <a:ln w="76200" cmpd="thickThin">
            <a:solidFill>
              <a:srgbClr val="CC6600"/>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id="{80F25E12-7797-409A-9531-B5E49AFD36B4}"/>
              </a:ext>
            </a:extLst>
          </p:cNvPr>
          <p:cNvSpPr txBox="1"/>
          <p:nvPr/>
        </p:nvSpPr>
        <p:spPr>
          <a:xfrm>
            <a:off x="4563088"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4D6AE3B-CE49-4640-8FAA-F8E5077B9BC1}"/>
              </a:ext>
            </a:extLst>
          </p:cNvPr>
          <p:cNvSpPr txBox="1"/>
          <p:nvPr/>
        </p:nvSpPr>
        <p:spPr>
          <a:xfrm>
            <a:off x="5427003" y="1101863"/>
            <a:ext cx="1353180" cy="338554"/>
          </a:xfrm>
          <a:prstGeom prst="rect">
            <a:avLst/>
          </a:prstGeom>
          <a:solidFill>
            <a:schemeClr val="bg1">
              <a:lumMod val="95000"/>
            </a:schemeClr>
          </a:solidFill>
          <a:ln w="57150" cmpd="tri">
            <a:solidFill>
              <a:srgbClr val="CC6600"/>
            </a:solidFill>
          </a:ln>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Titus 1:16</a:t>
            </a:r>
          </a:p>
        </p:txBody>
      </p:sp>
      <p:sp>
        <p:nvSpPr>
          <p:cNvPr id="11" name="TextBox 10">
            <a:extLst>
              <a:ext uri="{FF2B5EF4-FFF2-40B4-BE49-F238E27FC236}">
                <a16:creationId xmlns:a16="http://schemas.microsoft.com/office/drawing/2014/main" id="{DF942422-250F-4AFB-AE49-1DE447A1FA17}"/>
              </a:ext>
            </a:extLst>
          </p:cNvPr>
          <p:cNvSpPr txBox="1"/>
          <p:nvPr/>
        </p:nvSpPr>
        <p:spPr>
          <a:xfrm>
            <a:off x="3746885" y="1552381"/>
            <a:ext cx="4709057" cy="1323439"/>
          </a:xfrm>
          <a:prstGeom prst="rect">
            <a:avLst/>
          </a:prstGeom>
          <a:solidFill>
            <a:schemeClr val="tx1"/>
          </a:solidFill>
          <a:ln w="76200" cmpd="thickThin">
            <a:solidFill>
              <a:srgbClr val="CC6600"/>
            </a:solidFill>
          </a:ln>
        </p:spPr>
        <p:txBody>
          <a:bodyPr wrap="square" rtlCol="0">
            <a:spAutoFit/>
          </a:bodyPr>
          <a:lstStyle/>
          <a:p>
            <a:pPr algn="ctr"/>
            <a:r>
              <a:rPr lang="en-US" sz="4000" b="1" dirty="0">
                <a:solidFill>
                  <a:schemeClr val="bg1"/>
                </a:solidFill>
                <a:latin typeface="Times New Roman" panose="02020603050405020304" pitchFamily="18" charset="0"/>
                <a:cs typeface="Times New Roman" panose="02020603050405020304" pitchFamily="18" charset="0"/>
              </a:rPr>
              <a:t>Questions for </a:t>
            </a:r>
          </a:p>
          <a:p>
            <a:pPr algn="ctr"/>
            <a:r>
              <a:rPr lang="en-US" sz="4000" b="1" dirty="0">
                <a:solidFill>
                  <a:schemeClr val="bg1"/>
                </a:solidFill>
                <a:latin typeface="Times New Roman" panose="02020603050405020304" pitchFamily="18" charset="0"/>
                <a:cs typeface="Times New Roman" panose="02020603050405020304" pitchFamily="18" charset="0"/>
              </a:rPr>
              <a:t>Today’s Gainsayers</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F87580B-AF06-48B9-A0CA-A191A0E621E8}"/>
              </a:ext>
            </a:extLst>
          </p:cNvPr>
          <p:cNvSpPr txBox="1"/>
          <p:nvPr/>
        </p:nvSpPr>
        <p:spPr>
          <a:xfrm>
            <a:off x="2560098" y="3282710"/>
            <a:ext cx="7083061" cy="646331"/>
          </a:xfrm>
          <a:prstGeom prst="rect">
            <a:avLst/>
          </a:prstGeom>
          <a:solidFill>
            <a:schemeClr val="bg1"/>
          </a:solidFill>
          <a:ln w="38100" cmpd="thickThin">
            <a:solidFill>
              <a:srgbClr val="CC6600"/>
            </a:solidFill>
          </a:ln>
        </p:spPr>
        <p:txBody>
          <a:bodyPr wrap="square" rtlCol="0">
            <a:spAutoFit/>
          </a:bodyPr>
          <a:lstStyle/>
          <a:p>
            <a:pPr algn="ctr"/>
            <a:r>
              <a:rPr lang="en-US" altLang="en-US" b="1" i="1" dirty="0">
                <a:solidFill>
                  <a:srgbClr val="CC6600"/>
                </a:solidFill>
                <a:latin typeface="Times New Roman" panose="02020603050405020304" pitchFamily="18" charset="0"/>
                <a:cs typeface="Times New Roman" panose="02020603050405020304" pitchFamily="18" charset="0"/>
              </a:rPr>
              <a:t>They profess that they know God; but in works they deny him,</a:t>
            </a:r>
            <a:br>
              <a:rPr lang="en-US" altLang="en-US" dirty="0">
                <a:solidFill>
                  <a:srgbClr val="000000"/>
                </a:solidFill>
                <a:latin typeface="Times New Roman" panose="02020603050405020304" pitchFamily="18" charset="0"/>
                <a:cs typeface="Times New Roman" panose="02020603050405020304" pitchFamily="18" charset="0"/>
              </a:rPr>
            </a:br>
            <a:r>
              <a:rPr lang="en-US" altLang="en-US" b="1" i="1" dirty="0">
                <a:solidFill>
                  <a:srgbClr val="CC6600"/>
                </a:solidFill>
                <a:latin typeface="Times New Roman" panose="02020603050405020304" pitchFamily="18" charset="0"/>
                <a:cs typeface="Times New Roman" panose="02020603050405020304" pitchFamily="18" charset="0"/>
              </a:rPr>
              <a:t>being abominable, and disobedient, and unto every good work reprobate.</a:t>
            </a:r>
            <a:endParaRPr lang="en-US" dirty="0"/>
          </a:p>
        </p:txBody>
      </p:sp>
      <p:sp>
        <p:nvSpPr>
          <p:cNvPr id="14" name="TextBox 13">
            <a:extLst>
              <a:ext uri="{FF2B5EF4-FFF2-40B4-BE49-F238E27FC236}">
                <a16:creationId xmlns:a16="http://schemas.microsoft.com/office/drawing/2014/main" id="{0C909E28-2976-4A12-810E-AF9922119613}"/>
              </a:ext>
            </a:extLst>
          </p:cNvPr>
          <p:cNvSpPr txBox="1"/>
          <p:nvPr/>
        </p:nvSpPr>
        <p:spPr>
          <a:xfrm>
            <a:off x="216816"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October 2021</a:t>
            </a:r>
          </a:p>
        </p:txBody>
      </p:sp>
      <p:sp>
        <p:nvSpPr>
          <p:cNvPr id="15" name="TextBox 14">
            <a:extLst>
              <a:ext uri="{FF2B5EF4-FFF2-40B4-BE49-F238E27FC236}">
                <a16:creationId xmlns:a16="http://schemas.microsoft.com/office/drawing/2014/main" id="{CE5D5DF2-97B5-49A8-BF89-42E9018455DC}"/>
              </a:ext>
            </a:extLst>
          </p:cNvPr>
          <p:cNvSpPr txBox="1"/>
          <p:nvPr/>
        </p:nvSpPr>
        <p:spPr>
          <a:xfrm>
            <a:off x="10908383"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October 2021</a:t>
            </a:r>
          </a:p>
        </p:txBody>
      </p:sp>
      <p:sp>
        <p:nvSpPr>
          <p:cNvPr id="18" name="TextBox 17">
            <a:extLst>
              <a:ext uri="{FF2B5EF4-FFF2-40B4-BE49-F238E27FC236}">
                <a16:creationId xmlns:a16="http://schemas.microsoft.com/office/drawing/2014/main" id="{ABFB9944-AC55-49B4-BA53-10F7DF4F374F}"/>
              </a:ext>
            </a:extLst>
          </p:cNvPr>
          <p:cNvSpPr txBox="1"/>
          <p:nvPr/>
        </p:nvSpPr>
        <p:spPr>
          <a:xfrm>
            <a:off x="1754106" y="977603"/>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Pastors</a:t>
            </a:r>
          </a:p>
        </p:txBody>
      </p:sp>
      <p:sp>
        <p:nvSpPr>
          <p:cNvPr id="19" name="TextBox 18">
            <a:extLst>
              <a:ext uri="{FF2B5EF4-FFF2-40B4-BE49-F238E27FC236}">
                <a16:creationId xmlns:a16="http://schemas.microsoft.com/office/drawing/2014/main" id="{483154BA-6964-4AC1-95D0-80A9202F5289}"/>
              </a:ext>
            </a:extLst>
          </p:cNvPr>
          <p:cNvSpPr txBox="1"/>
          <p:nvPr/>
        </p:nvSpPr>
        <p:spPr>
          <a:xfrm>
            <a:off x="888216" y="1660250"/>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Missionaries</a:t>
            </a:r>
          </a:p>
        </p:txBody>
      </p:sp>
      <p:sp>
        <p:nvSpPr>
          <p:cNvPr id="20" name="TextBox 19">
            <a:extLst>
              <a:ext uri="{FF2B5EF4-FFF2-40B4-BE49-F238E27FC236}">
                <a16:creationId xmlns:a16="http://schemas.microsoft.com/office/drawing/2014/main" id="{370B1D28-058F-40C3-BE08-F96FCF465A52}"/>
              </a:ext>
            </a:extLst>
          </p:cNvPr>
          <p:cNvSpPr txBox="1"/>
          <p:nvPr/>
        </p:nvSpPr>
        <p:spPr>
          <a:xfrm>
            <a:off x="1278687" y="1310619"/>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Teachers</a:t>
            </a:r>
          </a:p>
        </p:txBody>
      </p:sp>
      <p:sp>
        <p:nvSpPr>
          <p:cNvPr id="21" name="TextBox 20">
            <a:extLst>
              <a:ext uri="{FF2B5EF4-FFF2-40B4-BE49-F238E27FC236}">
                <a16:creationId xmlns:a16="http://schemas.microsoft.com/office/drawing/2014/main" id="{1B85769F-7E90-45F6-8E98-E2B21E9FCDB4}"/>
              </a:ext>
            </a:extLst>
          </p:cNvPr>
          <p:cNvSpPr txBox="1"/>
          <p:nvPr/>
        </p:nvSpPr>
        <p:spPr>
          <a:xfrm>
            <a:off x="-25971" y="3977642"/>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Parents</a:t>
            </a:r>
          </a:p>
        </p:txBody>
      </p:sp>
      <p:sp>
        <p:nvSpPr>
          <p:cNvPr id="22" name="TextBox 21">
            <a:extLst>
              <a:ext uri="{FF2B5EF4-FFF2-40B4-BE49-F238E27FC236}">
                <a16:creationId xmlns:a16="http://schemas.microsoft.com/office/drawing/2014/main" id="{1F9AEF04-EC4B-4A8E-B37E-3577CB6FF54A}"/>
              </a:ext>
            </a:extLst>
          </p:cNvPr>
          <p:cNvSpPr txBox="1"/>
          <p:nvPr/>
        </p:nvSpPr>
        <p:spPr>
          <a:xfrm>
            <a:off x="729336" y="2439503"/>
            <a:ext cx="1611984"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Bible Students</a:t>
            </a:r>
          </a:p>
        </p:txBody>
      </p:sp>
      <p:sp>
        <p:nvSpPr>
          <p:cNvPr id="23" name="TextBox 22">
            <a:extLst>
              <a:ext uri="{FF2B5EF4-FFF2-40B4-BE49-F238E27FC236}">
                <a16:creationId xmlns:a16="http://schemas.microsoft.com/office/drawing/2014/main" id="{F804D6D7-D3FD-470F-89E5-D83A3A487619}"/>
              </a:ext>
            </a:extLst>
          </p:cNvPr>
          <p:cNvSpPr txBox="1"/>
          <p:nvPr/>
        </p:nvSpPr>
        <p:spPr>
          <a:xfrm>
            <a:off x="711478" y="2024018"/>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Professors</a:t>
            </a:r>
          </a:p>
        </p:txBody>
      </p:sp>
      <p:sp>
        <p:nvSpPr>
          <p:cNvPr id="24" name="TextBox 23">
            <a:extLst>
              <a:ext uri="{FF2B5EF4-FFF2-40B4-BE49-F238E27FC236}">
                <a16:creationId xmlns:a16="http://schemas.microsoft.com/office/drawing/2014/main" id="{70120C10-A830-4DEE-AF8F-E8822D05FB3C}"/>
              </a:ext>
            </a:extLst>
          </p:cNvPr>
          <p:cNvSpPr txBox="1"/>
          <p:nvPr/>
        </p:nvSpPr>
        <p:spPr>
          <a:xfrm>
            <a:off x="197962" y="4334795"/>
            <a:ext cx="1611984"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Young People</a:t>
            </a:r>
          </a:p>
        </p:txBody>
      </p:sp>
      <p:sp>
        <p:nvSpPr>
          <p:cNvPr id="25" name="TextBox 24">
            <a:extLst>
              <a:ext uri="{FF2B5EF4-FFF2-40B4-BE49-F238E27FC236}">
                <a16:creationId xmlns:a16="http://schemas.microsoft.com/office/drawing/2014/main" id="{F80B1C59-A8F4-4953-A8C8-E3873F43E46E}"/>
              </a:ext>
            </a:extLst>
          </p:cNvPr>
          <p:cNvSpPr txBox="1"/>
          <p:nvPr/>
        </p:nvSpPr>
        <p:spPr>
          <a:xfrm>
            <a:off x="-29574" y="4719604"/>
            <a:ext cx="1094750" cy="120032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Social</a:t>
            </a:r>
          </a:p>
          <a:p>
            <a:pPr algn="ctr"/>
            <a:r>
              <a:rPr lang="en-US" b="1" dirty="0">
                <a:latin typeface="Times New Roman" panose="02020603050405020304" pitchFamily="18" charset="0"/>
                <a:cs typeface="Times New Roman" panose="02020603050405020304" pitchFamily="18" charset="0"/>
              </a:rPr>
              <a:t>Media </a:t>
            </a:r>
          </a:p>
          <a:p>
            <a:pPr algn="ctr"/>
            <a:r>
              <a:rPr lang="en-US" b="1" dirty="0">
                <a:latin typeface="Times New Roman" panose="02020603050405020304" pitchFamily="18" charset="0"/>
                <a:cs typeface="Times New Roman" panose="02020603050405020304" pitchFamily="18" charset="0"/>
              </a:rPr>
              <a:t>Couch</a:t>
            </a:r>
          </a:p>
          <a:p>
            <a:pPr algn="ctr"/>
            <a:r>
              <a:rPr lang="en-US" b="1" dirty="0">
                <a:latin typeface="Times New Roman" panose="02020603050405020304" pitchFamily="18" charset="0"/>
                <a:cs typeface="Times New Roman" panose="02020603050405020304" pitchFamily="18" charset="0"/>
              </a:rPr>
              <a:t>Scholars</a:t>
            </a:r>
          </a:p>
        </p:txBody>
      </p:sp>
      <p:sp>
        <p:nvSpPr>
          <p:cNvPr id="26" name="TextBox 25">
            <a:extLst>
              <a:ext uri="{FF2B5EF4-FFF2-40B4-BE49-F238E27FC236}">
                <a16:creationId xmlns:a16="http://schemas.microsoft.com/office/drawing/2014/main" id="{200EC0C6-D178-4BB3-BE24-2C4021F605AF}"/>
              </a:ext>
            </a:extLst>
          </p:cNvPr>
          <p:cNvSpPr txBox="1"/>
          <p:nvPr/>
        </p:nvSpPr>
        <p:spPr>
          <a:xfrm>
            <a:off x="8824917" y="1272178"/>
            <a:ext cx="3178815" cy="1508105"/>
          </a:xfrm>
          <a:prstGeom prst="rect">
            <a:avLst/>
          </a:prstGeom>
          <a:solidFill>
            <a:schemeClr val="bg1"/>
          </a:solidFill>
          <a:ln w="38100" cmpd="thickThin">
            <a:solidFill>
              <a:srgbClr val="CC6600"/>
            </a:solidFill>
          </a:ln>
        </p:spPr>
        <p:txBody>
          <a:bodyPr wrap="square" rtlCol="0">
            <a:spAutoFit/>
          </a:bodyPr>
          <a:lstStyle/>
          <a:p>
            <a:pPr algn="ctr"/>
            <a:r>
              <a:rPr lang="en-US" sz="1600" b="1" dirty="0">
                <a:solidFill>
                  <a:srgbClr val="CC6600"/>
                </a:solidFill>
                <a:latin typeface="Times New Roman" panose="02020603050405020304" pitchFamily="18" charset="0"/>
                <a:cs typeface="Times New Roman" panose="02020603050405020304" pitchFamily="18" charset="0"/>
              </a:rPr>
              <a:t>Holding fast the faithful word     as he hath been taught,             that he may be able by sound doctrine both to exhort </a:t>
            </a:r>
          </a:p>
          <a:p>
            <a:pPr algn="ctr"/>
            <a:r>
              <a:rPr lang="en-US" sz="1600" b="1" dirty="0">
                <a:solidFill>
                  <a:srgbClr val="CC6600"/>
                </a:solidFill>
                <a:latin typeface="Times New Roman" panose="02020603050405020304" pitchFamily="18" charset="0"/>
                <a:cs typeface="Times New Roman" panose="02020603050405020304" pitchFamily="18" charset="0"/>
              </a:rPr>
              <a:t>and to convince the gainsayers.  </a:t>
            </a:r>
            <a:r>
              <a:rPr lang="en-US" sz="1200" b="1" dirty="0">
                <a:solidFill>
                  <a:srgbClr val="FF0000"/>
                </a:solidFill>
                <a:latin typeface="Times New Roman" panose="02020603050405020304" pitchFamily="18" charset="0"/>
                <a:cs typeface="Times New Roman" panose="02020603050405020304" pitchFamily="18" charset="0"/>
              </a:rPr>
              <a:t>Titus 1:9</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B735E121-2112-49B9-B3A3-96EB2DA9C4CD}"/>
              </a:ext>
            </a:extLst>
          </p:cNvPr>
          <p:cNvSpPr txBox="1"/>
          <p:nvPr/>
        </p:nvSpPr>
        <p:spPr>
          <a:xfrm>
            <a:off x="9702627" y="3540701"/>
            <a:ext cx="2296310" cy="830997"/>
          </a:xfrm>
          <a:prstGeom prst="rect">
            <a:avLst/>
          </a:prstGeom>
          <a:solidFill>
            <a:schemeClr val="bg1"/>
          </a:solidFill>
          <a:ln w="38100" cmpd="thickThin">
            <a:solidFill>
              <a:srgbClr val="CC6600"/>
            </a:solidFill>
          </a:ln>
        </p:spPr>
        <p:txBody>
          <a:bodyPr wrap="square" rtlCol="0">
            <a:spAutoFit/>
          </a:bodyPr>
          <a:lstStyle/>
          <a:p>
            <a:pPr algn="ctr"/>
            <a:r>
              <a:rPr lang="en-US" sz="1600" b="1" dirty="0">
                <a:solidFill>
                  <a:schemeClr val="accent1"/>
                </a:solidFill>
                <a:latin typeface="Times New Roman" panose="02020603050405020304" pitchFamily="18" charset="0"/>
                <a:cs typeface="Times New Roman" panose="02020603050405020304" pitchFamily="18" charset="0"/>
              </a:rPr>
              <a:t>Found only in the </a:t>
            </a:r>
          </a:p>
          <a:p>
            <a:pPr algn="ctr"/>
            <a:r>
              <a:rPr lang="en-US" sz="1600" b="1" dirty="0">
                <a:solidFill>
                  <a:schemeClr val="accent1"/>
                </a:solidFill>
                <a:latin typeface="Times New Roman" panose="02020603050405020304" pitchFamily="18" charset="0"/>
                <a:cs typeface="Times New Roman" panose="02020603050405020304" pitchFamily="18" charset="0"/>
              </a:rPr>
              <a:t>Word of Truth – the </a:t>
            </a:r>
          </a:p>
          <a:p>
            <a:pPr algn="ctr"/>
            <a:r>
              <a:rPr lang="en-US" sz="1600" b="1" dirty="0">
                <a:solidFill>
                  <a:schemeClr val="accent1"/>
                </a:solidFill>
                <a:latin typeface="Times New Roman" panose="02020603050405020304" pitchFamily="18" charset="0"/>
                <a:cs typeface="Times New Roman" panose="02020603050405020304" pitchFamily="18" charset="0"/>
              </a:rPr>
              <a:t>King James 1611 Bible</a:t>
            </a:r>
          </a:p>
        </p:txBody>
      </p:sp>
      <p:sp>
        <p:nvSpPr>
          <p:cNvPr id="29" name="TextBox 28">
            <a:extLst>
              <a:ext uri="{FF2B5EF4-FFF2-40B4-BE49-F238E27FC236}">
                <a16:creationId xmlns:a16="http://schemas.microsoft.com/office/drawing/2014/main" id="{442679BA-921A-4551-9AE8-33A6FC2BCDFF}"/>
              </a:ext>
            </a:extLst>
          </p:cNvPr>
          <p:cNvSpPr txBox="1"/>
          <p:nvPr/>
        </p:nvSpPr>
        <p:spPr>
          <a:xfrm>
            <a:off x="8150138" y="4483223"/>
            <a:ext cx="3857791" cy="338554"/>
          </a:xfrm>
          <a:prstGeom prst="rect">
            <a:avLst/>
          </a:prstGeom>
          <a:solidFill>
            <a:schemeClr val="bg1"/>
          </a:solidFill>
          <a:ln w="38100" cmpd="thickThin">
            <a:solidFill>
              <a:srgbClr val="CC6600"/>
            </a:solidFill>
          </a:ln>
        </p:spPr>
        <p:txBody>
          <a:bodyPr wrap="square" rtlCol="0">
            <a:spAutoFit/>
          </a:bodyPr>
          <a:lstStyle/>
          <a:p>
            <a:pPr algn="ctr"/>
            <a:r>
              <a:rPr lang="en-US" sz="1600" b="1" dirty="0">
                <a:solidFill>
                  <a:schemeClr val="accent1"/>
                </a:solidFill>
                <a:latin typeface="Times New Roman" panose="02020603050405020304" pitchFamily="18" charset="0"/>
                <a:cs typeface="Times New Roman" panose="02020603050405020304" pitchFamily="18" charset="0"/>
              </a:rPr>
              <a:t>Paul as the ONLY Apostle to the Gentiles</a:t>
            </a:r>
          </a:p>
        </p:txBody>
      </p:sp>
      <p:sp>
        <p:nvSpPr>
          <p:cNvPr id="30" name="TextBox 29">
            <a:extLst>
              <a:ext uri="{FF2B5EF4-FFF2-40B4-BE49-F238E27FC236}">
                <a16:creationId xmlns:a16="http://schemas.microsoft.com/office/drawing/2014/main" id="{04C79D6A-0EEA-4913-8B30-BB009C5ACB8B}"/>
              </a:ext>
            </a:extLst>
          </p:cNvPr>
          <p:cNvSpPr txBox="1"/>
          <p:nvPr/>
        </p:nvSpPr>
        <p:spPr>
          <a:xfrm>
            <a:off x="9702627" y="2864276"/>
            <a:ext cx="2314180" cy="584775"/>
          </a:xfrm>
          <a:prstGeom prst="rect">
            <a:avLst/>
          </a:prstGeom>
          <a:solidFill>
            <a:schemeClr val="bg1"/>
          </a:solidFill>
          <a:ln w="38100" cmpd="thickThin">
            <a:solidFill>
              <a:srgbClr val="CC6600"/>
            </a:solidFill>
          </a:ln>
        </p:spPr>
        <p:txBody>
          <a:bodyPr wrap="square" rtlCol="0">
            <a:spAutoFit/>
          </a:bodyPr>
          <a:lstStyle/>
          <a:p>
            <a:pPr algn="ctr"/>
            <a:r>
              <a:rPr lang="en-US" sz="1600" b="1" dirty="0">
                <a:solidFill>
                  <a:schemeClr val="accent1"/>
                </a:solidFill>
                <a:latin typeface="Times New Roman" panose="02020603050405020304" pitchFamily="18" charset="0"/>
                <a:cs typeface="Times New Roman" panose="02020603050405020304" pitchFamily="18" charset="0"/>
              </a:rPr>
              <a:t>Teachings of the Risen Christ as Our Saviour</a:t>
            </a:r>
          </a:p>
        </p:txBody>
      </p:sp>
      <p:sp>
        <p:nvSpPr>
          <p:cNvPr id="31" name="TextBox 30">
            <a:extLst>
              <a:ext uri="{FF2B5EF4-FFF2-40B4-BE49-F238E27FC236}">
                <a16:creationId xmlns:a16="http://schemas.microsoft.com/office/drawing/2014/main" id="{FAD56C73-5EDF-4905-9F1D-403438EA2536}"/>
              </a:ext>
            </a:extLst>
          </p:cNvPr>
          <p:cNvSpPr txBox="1"/>
          <p:nvPr/>
        </p:nvSpPr>
        <p:spPr>
          <a:xfrm>
            <a:off x="3498610" y="2949344"/>
            <a:ext cx="5120290" cy="276999"/>
          </a:xfrm>
          <a:prstGeom prst="rect">
            <a:avLst/>
          </a:prstGeom>
          <a:solidFill>
            <a:schemeClr val="tx1"/>
          </a:solidFill>
          <a:ln w="28575">
            <a:solidFill>
              <a:srgbClr val="CC6600"/>
            </a:solidFill>
          </a:ln>
        </p:spPr>
        <p:txBody>
          <a:bodyPr wrap="square" rtlCol="0">
            <a:spAutoFit/>
          </a:bodyPr>
          <a:lstStyle/>
          <a:p>
            <a:r>
              <a:rPr lang="en-US" sz="1200" b="1" i="0" dirty="0">
                <a:solidFill>
                  <a:schemeClr val="accent4">
                    <a:lumMod val="20000"/>
                    <a:lumOff val="80000"/>
                  </a:schemeClr>
                </a:solidFill>
                <a:effectLst/>
                <a:latin typeface="Times New Roman" panose="02020603050405020304" pitchFamily="18" charset="0"/>
                <a:cs typeface="Times New Roman" panose="02020603050405020304" pitchFamily="18" charset="0"/>
              </a:rPr>
              <a:t>GAINSAYER -  One who contradicts or denies what is alleged; an opposer.</a:t>
            </a:r>
            <a:endParaRPr lang="en-US" sz="1200" b="1" dirty="0">
              <a:solidFill>
                <a:schemeClr val="accent4">
                  <a:lumMod val="20000"/>
                  <a:lumOff val="80000"/>
                </a:schemeClr>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DC2C4CE-CD60-48A3-B9E3-01FA4663D76A}"/>
              </a:ext>
            </a:extLst>
          </p:cNvPr>
          <p:cNvSpPr txBox="1"/>
          <p:nvPr/>
        </p:nvSpPr>
        <p:spPr>
          <a:xfrm>
            <a:off x="2084679" y="4030017"/>
            <a:ext cx="2279132" cy="553998"/>
          </a:xfrm>
          <a:prstGeom prst="rect">
            <a:avLst/>
          </a:prstGeom>
          <a:solidFill>
            <a:schemeClr val="bg1"/>
          </a:solidFill>
          <a:ln w="19050">
            <a:solidFill>
              <a:srgbClr val="CC6600"/>
            </a:solidFill>
          </a:ln>
        </p:spPr>
        <p:txBody>
          <a:bodyPr wrap="square" rtlCol="0">
            <a:spAutoFit/>
          </a:bodyPr>
          <a:lstStyle/>
          <a:p>
            <a:pPr algn="just"/>
            <a:r>
              <a:rPr lang="en-US" sz="1000" b="1" i="0" dirty="0">
                <a:solidFill>
                  <a:srgbClr val="1C1C1C"/>
                </a:solidFill>
                <a:effectLst/>
                <a:latin typeface="Times New Roman" panose="02020603050405020304" pitchFamily="18" charset="0"/>
                <a:cs typeface="Times New Roman" panose="02020603050405020304" pitchFamily="18" charset="0"/>
              </a:rPr>
              <a:t>Very hateful; detestable; lothesome. applicable to whatever is odious to the mind or offensive to the senses.</a:t>
            </a:r>
          </a:p>
        </p:txBody>
      </p:sp>
      <p:sp>
        <p:nvSpPr>
          <p:cNvPr id="33" name="TextBox 32">
            <a:extLst>
              <a:ext uri="{FF2B5EF4-FFF2-40B4-BE49-F238E27FC236}">
                <a16:creationId xmlns:a16="http://schemas.microsoft.com/office/drawing/2014/main" id="{211158C9-B9FB-4626-B27B-A89D89905653}"/>
              </a:ext>
            </a:extLst>
          </p:cNvPr>
          <p:cNvSpPr txBox="1"/>
          <p:nvPr/>
        </p:nvSpPr>
        <p:spPr>
          <a:xfrm>
            <a:off x="8238696" y="4012303"/>
            <a:ext cx="1389406" cy="400110"/>
          </a:xfrm>
          <a:prstGeom prst="rect">
            <a:avLst/>
          </a:prstGeom>
          <a:solidFill>
            <a:schemeClr val="bg1"/>
          </a:solidFill>
          <a:ln w="19050">
            <a:solidFill>
              <a:srgbClr val="CC6600"/>
            </a:solidFill>
          </a:ln>
        </p:spPr>
        <p:txBody>
          <a:bodyPr wrap="square" rtlCol="0">
            <a:spAutoFit/>
          </a:bodyPr>
          <a:lstStyle/>
          <a:p>
            <a:pPr algn="ctr"/>
            <a:r>
              <a:rPr lang="en-US" sz="1000" b="1" i="0" dirty="0">
                <a:solidFill>
                  <a:srgbClr val="1C1C1C"/>
                </a:solidFill>
                <a:effectLst/>
                <a:latin typeface="Times New Roman" panose="02020603050405020304" pitchFamily="18" charset="0"/>
                <a:cs typeface="Times New Roman" panose="02020603050405020304" pitchFamily="18" charset="0"/>
              </a:rPr>
              <a:t>Abandoned in sin; lost to virtue or grace.</a:t>
            </a:r>
            <a:endParaRPr lang="en-US" sz="1000" b="1" dirty="0">
              <a:latin typeface="Times New Roman" panose="02020603050405020304" pitchFamily="18" charset="0"/>
              <a:cs typeface="Times New Roman" panose="02020603050405020304" pitchFamily="18" charset="0"/>
            </a:endParaRPr>
          </a:p>
        </p:txBody>
      </p:sp>
      <p:sp>
        <p:nvSpPr>
          <p:cNvPr id="34" name="Arrow: Down 33">
            <a:extLst>
              <a:ext uri="{FF2B5EF4-FFF2-40B4-BE49-F238E27FC236}">
                <a16:creationId xmlns:a16="http://schemas.microsoft.com/office/drawing/2014/main" id="{EABB339D-298A-4B43-80D8-A07B1449D08C}"/>
              </a:ext>
            </a:extLst>
          </p:cNvPr>
          <p:cNvSpPr/>
          <p:nvPr/>
        </p:nvSpPr>
        <p:spPr>
          <a:xfrm>
            <a:off x="3603812" y="3849420"/>
            <a:ext cx="215153" cy="2227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Down 34">
            <a:extLst>
              <a:ext uri="{FF2B5EF4-FFF2-40B4-BE49-F238E27FC236}">
                <a16:creationId xmlns:a16="http://schemas.microsoft.com/office/drawing/2014/main" id="{FE0B9FF7-FF12-422E-9F02-8703E09DAD7F}"/>
              </a:ext>
            </a:extLst>
          </p:cNvPr>
          <p:cNvSpPr/>
          <p:nvPr/>
        </p:nvSpPr>
        <p:spPr>
          <a:xfrm>
            <a:off x="8883835" y="3839080"/>
            <a:ext cx="215153" cy="2227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A278B895-4492-406A-97EF-30DBA38FF930}"/>
              </a:ext>
            </a:extLst>
          </p:cNvPr>
          <p:cNvSpPr txBox="1"/>
          <p:nvPr/>
        </p:nvSpPr>
        <p:spPr>
          <a:xfrm>
            <a:off x="412110" y="2819669"/>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Religious</a:t>
            </a:r>
          </a:p>
        </p:txBody>
      </p:sp>
      <p:sp>
        <p:nvSpPr>
          <p:cNvPr id="37" name="TextBox 36">
            <a:extLst>
              <a:ext uri="{FF2B5EF4-FFF2-40B4-BE49-F238E27FC236}">
                <a16:creationId xmlns:a16="http://schemas.microsoft.com/office/drawing/2014/main" id="{A9758A86-E9B1-4A42-8CF5-4F774C154F72}"/>
              </a:ext>
            </a:extLst>
          </p:cNvPr>
          <p:cNvSpPr txBox="1"/>
          <p:nvPr/>
        </p:nvSpPr>
        <p:spPr>
          <a:xfrm>
            <a:off x="259184" y="3221560"/>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Doubters</a:t>
            </a:r>
          </a:p>
        </p:txBody>
      </p:sp>
      <p:sp>
        <p:nvSpPr>
          <p:cNvPr id="38" name="TextBox 37">
            <a:extLst>
              <a:ext uri="{FF2B5EF4-FFF2-40B4-BE49-F238E27FC236}">
                <a16:creationId xmlns:a16="http://schemas.microsoft.com/office/drawing/2014/main" id="{46A11740-65DD-44C4-86E2-ED8038EBDBE2}"/>
              </a:ext>
            </a:extLst>
          </p:cNvPr>
          <p:cNvSpPr txBox="1"/>
          <p:nvPr/>
        </p:nvSpPr>
        <p:spPr>
          <a:xfrm>
            <a:off x="142163" y="3615009"/>
            <a:ext cx="161198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Ignorant</a:t>
            </a:r>
          </a:p>
        </p:txBody>
      </p:sp>
    </p:spTree>
    <p:extLst>
      <p:ext uri="{BB962C8B-B14F-4D97-AF65-F5344CB8AC3E}">
        <p14:creationId xmlns:p14="http://schemas.microsoft.com/office/powerpoint/2010/main" val="6981638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1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20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up)">
                                      <p:cBhvr>
                                        <p:cTn id="20" dur="1000"/>
                                        <p:tgtEl>
                                          <p:spTgt spid="34"/>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up)">
                                      <p:cBhvr>
                                        <p:cTn id="24" dur="10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up)">
                                      <p:cBhvr>
                                        <p:cTn id="29" dur="1000"/>
                                        <p:tgtEl>
                                          <p:spTgt spid="35"/>
                                        </p:tgtEl>
                                      </p:cBhvr>
                                    </p:animEffect>
                                  </p:childTnLst>
                                </p:cTn>
                              </p:par>
                            </p:childTnLst>
                          </p:cTn>
                        </p:par>
                        <p:par>
                          <p:cTn id="30" fill="hold">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10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528"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750" fill="hold"/>
                                        <p:tgtEl>
                                          <p:spTgt spid="18"/>
                                        </p:tgtEl>
                                        <p:attrNameLst>
                                          <p:attrName>ppt_w</p:attrName>
                                        </p:attrNameLst>
                                      </p:cBhvr>
                                      <p:tavLst>
                                        <p:tav tm="0">
                                          <p:val>
                                            <p:fltVal val="0"/>
                                          </p:val>
                                        </p:tav>
                                        <p:tav tm="100000">
                                          <p:val>
                                            <p:strVal val="#ppt_w"/>
                                          </p:val>
                                        </p:tav>
                                      </p:tavLst>
                                    </p:anim>
                                    <p:anim calcmode="lin" valueType="num">
                                      <p:cBhvr>
                                        <p:cTn id="39" dur="750" fill="hold"/>
                                        <p:tgtEl>
                                          <p:spTgt spid="18"/>
                                        </p:tgtEl>
                                        <p:attrNameLst>
                                          <p:attrName>ppt_h</p:attrName>
                                        </p:attrNameLst>
                                      </p:cBhvr>
                                      <p:tavLst>
                                        <p:tav tm="0">
                                          <p:val>
                                            <p:fltVal val="0"/>
                                          </p:val>
                                        </p:tav>
                                        <p:tav tm="100000">
                                          <p:val>
                                            <p:strVal val="#ppt_h"/>
                                          </p:val>
                                        </p:tav>
                                      </p:tavLst>
                                    </p:anim>
                                    <p:animEffect transition="in" filter="fade">
                                      <p:cBhvr>
                                        <p:cTn id="40" dur="750"/>
                                        <p:tgtEl>
                                          <p:spTgt spid="18"/>
                                        </p:tgtEl>
                                      </p:cBhvr>
                                    </p:animEffect>
                                    <p:anim calcmode="lin" valueType="num">
                                      <p:cBhvr>
                                        <p:cTn id="41" dur="750" fill="hold"/>
                                        <p:tgtEl>
                                          <p:spTgt spid="18"/>
                                        </p:tgtEl>
                                        <p:attrNameLst>
                                          <p:attrName>ppt_x</p:attrName>
                                        </p:attrNameLst>
                                      </p:cBhvr>
                                      <p:tavLst>
                                        <p:tav tm="0">
                                          <p:val>
                                            <p:fltVal val="0.5"/>
                                          </p:val>
                                        </p:tav>
                                        <p:tav tm="100000">
                                          <p:val>
                                            <p:strVal val="#ppt_x"/>
                                          </p:val>
                                        </p:tav>
                                      </p:tavLst>
                                    </p:anim>
                                    <p:anim calcmode="lin" valueType="num">
                                      <p:cBhvr>
                                        <p:cTn id="42" dur="750" fill="hold"/>
                                        <p:tgtEl>
                                          <p:spTgt spid="18"/>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52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750" fill="hold"/>
                                        <p:tgtEl>
                                          <p:spTgt spid="20"/>
                                        </p:tgtEl>
                                        <p:attrNameLst>
                                          <p:attrName>ppt_w</p:attrName>
                                        </p:attrNameLst>
                                      </p:cBhvr>
                                      <p:tavLst>
                                        <p:tav tm="0">
                                          <p:val>
                                            <p:fltVal val="0"/>
                                          </p:val>
                                        </p:tav>
                                        <p:tav tm="100000">
                                          <p:val>
                                            <p:strVal val="#ppt_w"/>
                                          </p:val>
                                        </p:tav>
                                      </p:tavLst>
                                    </p:anim>
                                    <p:anim calcmode="lin" valueType="num">
                                      <p:cBhvr>
                                        <p:cTn id="48" dur="750" fill="hold"/>
                                        <p:tgtEl>
                                          <p:spTgt spid="20"/>
                                        </p:tgtEl>
                                        <p:attrNameLst>
                                          <p:attrName>ppt_h</p:attrName>
                                        </p:attrNameLst>
                                      </p:cBhvr>
                                      <p:tavLst>
                                        <p:tav tm="0">
                                          <p:val>
                                            <p:fltVal val="0"/>
                                          </p:val>
                                        </p:tav>
                                        <p:tav tm="100000">
                                          <p:val>
                                            <p:strVal val="#ppt_h"/>
                                          </p:val>
                                        </p:tav>
                                      </p:tavLst>
                                    </p:anim>
                                    <p:animEffect transition="in" filter="fade">
                                      <p:cBhvr>
                                        <p:cTn id="49" dur="750"/>
                                        <p:tgtEl>
                                          <p:spTgt spid="20"/>
                                        </p:tgtEl>
                                      </p:cBhvr>
                                    </p:animEffect>
                                    <p:anim calcmode="lin" valueType="num">
                                      <p:cBhvr>
                                        <p:cTn id="50" dur="750" fill="hold"/>
                                        <p:tgtEl>
                                          <p:spTgt spid="20"/>
                                        </p:tgtEl>
                                        <p:attrNameLst>
                                          <p:attrName>ppt_x</p:attrName>
                                        </p:attrNameLst>
                                      </p:cBhvr>
                                      <p:tavLst>
                                        <p:tav tm="0">
                                          <p:val>
                                            <p:fltVal val="0.5"/>
                                          </p:val>
                                        </p:tav>
                                        <p:tav tm="100000">
                                          <p:val>
                                            <p:strVal val="#ppt_x"/>
                                          </p:val>
                                        </p:tav>
                                      </p:tavLst>
                                    </p:anim>
                                    <p:anim calcmode="lin" valueType="num">
                                      <p:cBhvr>
                                        <p:cTn id="51" dur="750" fill="hold"/>
                                        <p:tgtEl>
                                          <p:spTgt spid="20"/>
                                        </p:tgtEl>
                                        <p:attrNameLst>
                                          <p:attrName>ppt_y</p:attrName>
                                        </p:attrNameLst>
                                      </p:cBhvr>
                                      <p:tavLst>
                                        <p:tav tm="0">
                                          <p:val>
                                            <p:fltVal val="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528"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750" fill="hold"/>
                                        <p:tgtEl>
                                          <p:spTgt spid="19"/>
                                        </p:tgtEl>
                                        <p:attrNameLst>
                                          <p:attrName>ppt_w</p:attrName>
                                        </p:attrNameLst>
                                      </p:cBhvr>
                                      <p:tavLst>
                                        <p:tav tm="0">
                                          <p:val>
                                            <p:fltVal val="0"/>
                                          </p:val>
                                        </p:tav>
                                        <p:tav tm="100000">
                                          <p:val>
                                            <p:strVal val="#ppt_w"/>
                                          </p:val>
                                        </p:tav>
                                      </p:tavLst>
                                    </p:anim>
                                    <p:anim calcmode="lin" valueType="num">
                                      <p:cBhvr>
                                        <p:cTn id="57" dur="750" fill="hold"/>
                                        <p:tgtEl>
                                          <p:spTgt spid="19"/>
                                        </p:tgtEl>
                                        <p:attrNameLst>
                                          <p:attrName>ppt_h</p:attrName>
                                        </p:attrNameLst>
                                      </p:cBhvr>
                                      <p:tavLst>
                                        <p:tav tm="0">
                                          <p:val>
                                            <p:fltVal val="0"/>
                                          </p:val>
                                        </p:tav>
                                        <p:tav tm="100000">
                                          <p:val>
                                            <p:strVal val="#ppt_h"/>
                                          </p:val>
                                        </p:tav>
                                      </p:tavLst>
                                    </p:anim>
                                    <p:animEffect transition="in" filter="fade">
                                      <p:cBhvr>
                                        <p:cTn id="58" dur="750"/>
                                        <p:tgtEl>
                                          <p:spTgt spid="19"/>
                                        </p:tgtEl>
                                      </p:cBhvr>
                                    </p:animEffect>
                                    <p:anim calcmode="lin" valueType="num">
                                      <p:cBhvr>
                                        <p:cTn id="59" dur="750" fill="hold"/>
                                        <p:tgtEl>
                                          <p:spTgt spid="19"/>
                                        </p:tgtEl>
                                        <p:attrNameLst>
                                          <p:attrName>ppt_x</p:attrName>
                                        </p:attrNameLst>
                                      </p:cBhvr>
                                      <p:tavLst>
                                        <p:tav tm="0">
                                          <p:val>
                                            <p:fltVal val="0.5"/>
                                          </p:val>
                                        </p:tav>
                                        <p:tav tm="100000">
                                          <p:val>
                                            <p:strVal val="#ppt_x"/>
                                          </p:val>
                                        </p:tav>
                                      </p:tavLst>
                                    </p:anim>
                                    <p:anim calcmode="lin" valueType="num">
                                      <p:cBhvr>
                                        <p:cTn id="60" dur="750" fill="hold"/>
                                        <p:tgtEl>
                                          <p:spTgt spid="19"/>
                                        </p:tgtEl>
                                        <p:attrNameLst>
                                          <p:attrName>ppt_y</p:attrName>
                                        </p:attrNameLst>
                                      </p:cBhvr>
                                      <p:tavLst>
                                        <p:tav tm="0">
                                          <p:val>
                                            <p:fltVal val="0.5"/>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528"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750" fill="hold"/>
                                        <p:tgtEl>
                                          <p:spTgt spid="23"/>
                                        </p:tgtEl>
                                        <p:attrNameLst>
                                          <p:attrName>ppt_w</p:attrName>
                                        </p:attrNameLst>
                                      </p:cBhvr>
                                      <p:tavLst>
                                        <p:tav tm="0">
                                          <p:val>
                                            <p:fltVal val="0"/>
                                          </p:val>
                                        </p:tav>
                                        <p:tav tm="100000">
                                          <p:val>
                                            <p:strVal val="#ppt_w"/>
                                          </p:val>
                                        </p:tav>
                                      </p:tavLst>
                                    </p:anim>
                                    <p:anim calcmode="lin" valueType="num">
                                      <p:cBhvr>
                                        <p:cTn id="66" dur="750" fill="hold"/>
                                        <p:tgtEl>
                                          <p:spTgt spid="23"/>
                                        </p:tgtEl>
                                        <p:attrNameLst>
                                          <p:attrName>ppt_h</p:attrName>
                                        </p:attrNameLst>
                                      </p:cBhvr>
                                      <p:tavLst>
                                        <p:tav tm="0">
                                          <p:val>
                                            <p:fltVal val="0"/>
                                          </p:val>
                                        </p:tav>
                                        <p:tav tm="100000">
                                          <p:val>
                                            <p:strVal val="#ppt_h"/>
                                          </p:val>
                                        </p:tav>
                                      </p:tavLst>
                                    </p:anim>
                                    <p:animEffect transition="in" filter="fade">
                                      <p:cBhvr>
                                        <p:cTn id="67" dur="750"/>
                                        <p:tgtEl>
                                          <p:spTgt spid="23"/>
                                        </p:tgtEl>
                                      </p:cBhvr>
                                    </p:animEffect>
                                    <p:anim calcmode="lin" valueType="num">
                                      <p:cBhvr>
                                        <p:cTn id="68" dur="750" fill="hold"/>
                                        <p:tgtEl>
                                          <p:spTgt spid="23"/>
                                        </p:tgtEl>
                                        <p:attrNameLst>
                                          <p:attrName>ppt_x</p:attrName>
                                        </p:attrNameLst>
                                      </p:cBhvr>
                                      <p:tavLst>
                                        <p:tav tm="0">
                                          <p:val>
                                            <p:fltVal val="0.5"/>
                                          </p:val>
                                        </p:tav>
                                        <p:tav tm="100000">
                                          <p:val>
                                            <p:strVal val="#ppt_x"/>
                                          </p:val>
                                        </p:tav>
                                      </p:tavLst>
                                    </p:anim>
                                    <p:anim calcmode="lin" valueType="num">
                                      <p:cBhvr>
                                        <p:cTn id="69" dur="750" fill="hold"/>
                                        <p:tgtEl>
                                          <p:spTgt spid="23"/>
                                        </p:tgtEl>
                                        <p:attrNameLst>
                                          <p:attrName>ppt_y</p:attrName>
                                        </p:attrNameLst>
                                      </p:cBhvr>
                                      <p:tavLst>
                                        <p:tav tm="0">
                                          <p:val>
                                            <p:fltVal val="0.5"/>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528"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p:cTn id="74" dur="750" fill="hold"/>
                                        <p:tgtEl>
                                          <p:spTgt spid="22"/>
                                        </p:tgtEl>
                                        <p:attrNameLst>
                                          <p:attrName>ppt_w</p:attrName>
                                        </p:attrNameLst>
                                      </p:cBhvr>
                                      <p:tavLst>
                                        <p:tav tm="0">
                                          <p:val>
                                            <p:fltVal val="0"/>
                                          </p:val>
                                        </p:tav>
                                        <p:tav tm="100000">
                                          <p:val>
                                            <p:strVal val="#ppt_w"/>
                                          </p:val>
                                        </p:tav>
                                      </p:tavLst>
                                    </p:anim>
                                    <p:anim calcmode="lin" valueType="num">
                                      <p:cBhvr>
                                        <p:cTn id="75" dur="750" fill="hold"/>
                                        <p:tgtEl>
                                          <p:spTgt spid="22"/>
                                        </p:tgtEl>
                                        <p:attrNameLst>
                                          <p:attrName>ppt_h</p:attrName>
                                        </p:attrNameLst>
                                      </p:cBhvr>
                                      <p:tavLst>
                                        <p:tav tm="0">
                                          <p:val>
                                            <p:fltVal val="0"/>
                                          </p:val>
                                        </p:tav>
                                        <p:tav tm="100000">
                                          <p:val>
                                            <p:strVal val="#ppt_h"/>
                                          </p:val>
                                        </p:tav>
                                      </p:tavLst>
                                    </p:anim>
                                    <p:animEffect transition="in" filter="fade">
                                      <p:cBhvr>
                                        <p:cTn id="76" dur="750"/>
                                        <p:tgtEl>
                                          <p:spTgt spid="22"/>
                                        </p:tgtEl>
                                      </p:cBhvr>
                                    </p:animEffect>
                                    <p:anim calcmode="lin" valueType="num">
                                      <p:cBhvr>
                                        <p:cTn id="77" dur="750" fill="hold"/>
                                        <p:tgtEl>
                                          <p:spTgt spid="22"/>
                                        </p:tgtEl>
                                        <p:attrNameLst>
                                          <p:attrName>ppt_x</p:attrName>
                                        </p:attrNameLst>
                                      </p:cBhvr>
                                      <p:tavLst>
                                        <p:tav tm="0">
                                          <p:val>
                                            <p:fltVal val="0.5"/>
                                          </p:val>
                                        </p:tav>
                                        <p:tav tm="100000">
                                          <p:val>
                                            <p:strVal val="#ppt_x"/>
                                          </p:val>
                                        </p:tav>
                                      </p:tavLst>
                                    </p:anim>
                                    <p:anim calcmode="lin" valueType="num">
                                      <p:cBhvr>
                                        <p:cTn id="78" dur="75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528"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750" fill="hold"/>
                                        <p:tgtEl>
                                          <p:spTgt spid="36"/>
                                        </p:tgtEl>
                                        <p:attrNameLst>
                                          <p:attrName>ppt_w</p:attrName>
                                        </p:attrNameLst>
                                      </p:cBhvr>
                                      <p:tavLst>
                                        <p:tav tm="0">
                                          <p:val>
                                            <p:fltVal val="0"/>
                                          </p:val>
                                        </p:tav>
                                        <p:tav tm="100000">
                                          <p:val>
                                            <p:strVal val="#ppt_w"/>
                                          </p:val>
                                        </p:tav>
                                      </p:tavLst>
                                    </p:anim>
                                    <p:anim calcmode="lin" valueType="num">
                                      <p:cBhvr>
                                        <p:cTn id="84" dur="750" fill="hold"/>
                                        <p:tgtEl>
                                          <p:spTgt spid="36"/>
                                        </p:tgtEl>
                                        <p:attrNameLst>
                                          <p:attrName>ppt_h</p:attrName>
                                        </p:attrNameLst>
                                      </p:cBhvr>
                                      <p:tavLst>
                                        <p:tav tm="0">
                                          <p:val>
                                            <p:fltVal val="0"/>
                                          </p:val>
                                        </p:tav>
                                        <p:tav tm="100000">
                                          <p:val>
                                            <p:strVal val="#ppt_h"/>
                                          </p:val>
                                        </p:tav>
                                      </p:tavLst>
                                    </p:anim>
                                    <p:animEffect transition="in" filter="fade">
                                      <p:cBhvr>
                                        <p:cTn id="85" dur="750"/>
                                        <p:tgtEl>
                                          <p:spTgt spid="36"/>
                                        </p:tgtEl>
                                      </p:cBhvr>
                                    </p:animEffect>
                                    <p:anim calcmode="lin" valueType="num">
                                      <p:cBhvr>
                                        <p:cTn id="86" dur="750" fill="hold"/>
                                        <p:tgtEl>
                                          <p:spTgt spid="36"/>
                                        </p:tgtEl>
                                        <p:attrNameLst>
                                          <p:attrName>ppt_x</p:attrName>
                                        </p:attrNameLst>
                                      </p:cBhvr>
                                      <p:tavLst>
                                        <p:tav tm="0">
                                          <p:val>
                                            <p:fltVal val="0.5"/>
                                          </p:val>
                                        </p:tav>
                                        <p:tav tm="100000">
                                          <p:val>
                                            <p:strVal val="#ppt_x"/>
                                          </p:val>
                                        </p:tav>
                                      </p:tavLst>
                                    </p:anim>
                                    <p:anim calcmode="lin" valueType="num">
                                      <p:cBhvr>
                                        <p:cTn id="87" dur="750" fill="hold"/>
                                        <p:tgtEl>
                                          <p:spTgt spid="36"/>
                                        </p:tgtEl>
                                        <p:attrNameLst>
                                          <p:attrName>ppt_y</p:attrName>
                                        </p:attrNameLst>
                                      </p:cBhvr>
                                      <p:tavLst>
                                        <p:tav tm="0">
                                          <p:val>
                                            <p:fltVal val="0.5"/>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53" presetClass="entr" presetSubtype="528" fill="hold" grpId="0" nodeType="click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750" fill="hold"/>
                                        <p:tgtEl>
                                          <p:spTgt spid="37"/>
                                        </p:tgtEl>
                                        <p:attrNameLst>
                                          <p:attrName>ppt_w</p:attrName>
                                        </p:attrNameLst>
                                      </p:cBhvr>
                                      <p:tavLst>
                                        <p:tav tm="0">
                                          <p:val>
                                            <p:fltVal val="0"/>
                                          </p:val>
                                        </p:tav>
                                        <p:tav tm="100000">
                                          <p:val>
                                            <p:strVal val="#ppt_w"/>
                                          </p:val>
                                        </p:tav>
                                      </p:tavLst>
                                    </p:anim>
                                    <p:anim calcmode="lin" valueType="num">
                                      <p:cBhvr>
                                        <p:cTn id="93" dur="750" fill="hold"/>
                                        <p:tgtEl>
                                          <p:spTgt spid="37"/>
                                        </p:tgtEl>
                                        <p:attrNameLst>
                                          <p:attrName>ppt_h</p:attrName>
                                        </p:attrNameLst>
                                      </p:cBhvr>
                                      <p:tavLst>
                                        <p:tav tm="0">
                                          <p:val>
                                            <p:fltVal val="0"/>
                                          </p:val>
                                        </p:tav>
                                        <p:tav tm="100000">
                                          <p:val>
                                            <p:strVal val="#ppt_h"/>
                                          </p:val>
                                        </p:tav>
                                      </p:tavLst>
                                    </p:anim>
                                    <p:animEffect transition="in" filter="fade">
                                      <p:cBhvr>
                                        <p:cTn id="94" dur="750"/>
                                        <p:tgtEl>
                                          <p:spTgt spid="37"/>
                                        </p:tgtEl>
                                      </p:cBhvr>
                                    </p:animEffect>
                                    <p:anim calcmode="lin" valueType="num">
                                      <p:cBhvr>
                                        <p:cTn id="95" dur="750" fill="hold"/>
                                        <p:tgtEl>
                                          <p:spTgt spid="37"/>
                                        </p:tgtEl>
                                        <p:attrNameLst>
                                          <p:attrName>ppt_x</p:attrName>
                                        </p:attrNameLst>
                                      </p:cBhvr>
                                      <p:tavLst>
                                        <p:tav tm="0">
                                          <p:val>
                                            <p:fltVal val="0.5"/>
                                          </p:val>
                                        </p:tav>
                                        <p:tav tm="100000">
                                          <p:val>
                                            <p:strVal val="#ppt_x"/>
                                          </p:val>
                                        </p:tav>
                                      </p:tavLst>
                                    </p:anim>
                                    <p:anim calcmode="lin" valueType="num">
                                      <p:cBhvr>
                                        <p:cTn id="96" dur="750" fill="hold"/>
                                        <p:tgtEl>
                                          <p:spTgt spid="37"/>
                                        </p:tgtEl>
                                        <p:attrNameLst>
                                          <p:attrName>ppt_y</p:attrName>
                                        </p:attrNameLst>
                                      </p:cBhvr>
                                      <p:tavLst>
                                        <p:tav tm="0">
                                          <p:val>
                                            <p:fltVal val="0.5"/>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53" presetClass="entr" presetSubtype="528" fill="hold" grpId="0" nodeType="clickEffect">
                                  <p:stCondLst>
                                    <p:cond delay="0"/>
                                  </p:stCondLst>
                                  <p:childTnLst>
                                    <p:set>
                                      <p:cBhvr>
                                        <p:cTn id="100" dur="1" fill="hold">
                                          <p:stCondLst>
                                            <p:cond delay="0"/>
                                          </p:stCondLst>
                                        </p:cTn>
                                        <p:tgtEl>
                                          <p:spTgt spid="38"/>
                                        </p:tgtEl>
                                        <p:attrNameLst>
                                          <p:attrName>style.visibility</p:attrName>
                                        </p:attrNameLst>
                                      </p:cBhvr>
                                      <p:to>
                                        <p:strVal val="visible"/>
                                      </p:to>
                                    </p:set>
                                    <p:anim calcmode="lin" valueType="num">
                                      <p:cBhvr>
                                        <p:cTn id="101" dur="750" fill="hold"/>
                                        <p:tgtEl>
                                          <p:spTgt spid="38"/>
                                        </p:tgtEl>
                                        <p:attrNameLst>
                                          <p:attrName>ppt_w</p:attrName>
                                        </p:attrNameLst>
                                      </p:cBhvr>
                                      <p:tavLst>
                                        <p:tav tm="0">
                                          <p:val>
                                            <p:fltVal val="0"/>
                                          </p:val>
                                        </p:tav>
                                        <p:tav tm="100000">
                                          <p:val>
                                            <p:strVal val="#ppt_w"/>
                                          </p:val>
                                        </p:tav>
                                      </p:tavLst>
                                    </p:anim>
                                    <p:anim calcmode="lin" valueType="num">
                                      <p:cBhvr>
                                        <p:cTn id="102" dur="750" fill="hold"/>
                                        <p:tgtEl>
                                          <p:spTgt spid="38"/>
                                        </p:tgtEl>
                                        <p:attrNameLst>
                                          <p:attrName>ppt_h</p:attrName>
                                        </p:attrNameLst>
                                      </p:cBhvr>
                                      <p:tavLst>
                                        <p:tav tm="0">
                                          <p:val>
                                            <p:fltVal val="0"/>
                                          </p:val>
                                        </p:tav>
                                        <p:tav tm="100000">
                                          <p:val>
                                            <p:strVal val="#ppt_h"/>
                                          </p:val>
                                        </p:tav>
                                      </p:tavLst>
                                    </p:anim>
                                    <p:animEffect transition="in" filter="fade">
                                      <p:cBhvr>
                                        <p:cTn id="103" dur="750"/>
                                        <p:tgtEl>
                                          <p:spTgt spid="38"/>
                                        </p:tgtEl>
                                      </p:cBhvr>
                                    </p:animEffect>
                                    <p:anim calcmode="lin" valueType="num">
                                      <p:cBhvr>
                                        <p:cTn id="104" dur="750" fill="hold"/>
                                        <p:tgtEl>
                                          <p:spTgt spid="38"/>
                                        </p:tgtEl>
                                        <p:attrNameLst>
                                          <p:attrName>ppt_x</p:attrName>
                                        </p:attrNameLst>
                                      </p:cBhvr>
                                      <p:tavLst>
                                        <p:tav tm="0">
                                          <p:val>
                                            <p:fltVal val="0.5"/>
                                          </p:val>
                                        </p:tav>
                                        <p:tav tm="100000">
                                          <p:val>
                                            <p:strVal val="#ppt_x"/>
                                          </p:val>
                                        </p:tav>
                                      </p:tavLst>
                                    </p:anim>
                                    <p:anim calcmode="lin" valueType="num">
                                      <p:cBhvr>
                                        <p:cTn id="105" dur="750" fill="hold"/>
                                        <p:tgtEl>
                                          <p:spTgt spid="38"/>
                                        </p:tgtEl>
                                        <p:attrNameLst>
                                          <p:attrName>ppt_y</p:attrName>
                                        </p:attrNameLst>
                                      </p:cBhvr>
                                      <p:tavLst>
                                        <p:tav tm="0">
                                          <p:val>
                                            <p:fltVal val="0.5"/>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53" presetClass="entr" presetSubtype="528"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750" fill="hold"/>
                                        <p:tgtEl>
                                          <p:spTgt spid="21"/>
                                        </p:tgtEl>
                                        <p:attrNameLst>
                                          <p:attrName>ppt_w</p:attrName>
                                        </p:attrNameLst>
                                      </p:cBhvr>
                                      <p:tavLst>
                                        <p:tav tm="0">
                                          <p:val>
                                            <p:fltVal val="0"/>
                                          </p:val>
                                        </p:tav>
                                        <p:tav tm="100000">
                                          <p:val>
                                            <p:strVal val="#ppt_w"/>
                                          </p:val>
                                        </p:tav>
                                      </p:tavLst>
                                    </p:anim>
                                    <p:anim calcmode="lin" valueType="num">
                                      <p:cBhvr>
                                        <p:cTn id="111" dur="750" fill="hold"/>
                                        <p:tgtEl>
                                          <p:spTgt spid="21"/>
                                        </p:tgtEl>
                                        <p:attrNameLst>
                                          <p:attrName>ppt_h</p:attrName>
                                        </p:attrNameLst>
                                      </p:cBhvr>
                                      <p:tavLst>
                                        <p:tav tm="0">
                                          <p:val>
                                            <p:fltVal val="0"/>
                                          </p:val>
                                        </p:tav>
                                        <p:tav tm="100000">
                                          <p:val>
                                            <p:strVal val="#ppt_h"/>
                                          </p:val>
                                        </p:tav>
                                      </p:tavLst>
                                    </p:anim>
                                    <p:animEffect transition="in" filter="fade">
                                      <p:cBhvr>
                                        <p:cTn id="112" dur="750"/>
                                        <p:tgtEl>
                                          <p:spTgt spid="21"/>
                                        </p:tgtEl>
                                      </p:cBhvr>
                                    </p:animEffect>
                                    <p:anim calcmode="lin" valueType="num">
                                      <p:cBhvr>
                                        <p:cTn id="113" dur="750" fill="hold"/>
                                        <p:tgtEl>
                                          <p:spTgt spid="21"/>
                                        </p:tgtEl>
                                        <p:attrNameLst>
                                          <p:attrName>ppt_x</p:attrName>
                                        </p:attrNameLst>
                                      </p:cBhvr>
                                      <p:tavLst>
                                        <p:tav tm="0">
                                          <p:val>
                                            <p:fltVal val="0.5"/>
                                          </p:val>
                                        </p:tav>
                                        <p:tav tm="100000">
                                          <p:val>
                                            <p:strVal val="#ppt_x"/>
                                          </p:val>
                                        </p:tav>
                                      </p:tavLst>
                                    </p:anim>
                                    <p:anim calcmode="lin" valueType="num">
                                      <p:cBhvr>
                                        <p:cTn id="114" dur="750" fill="hold"/>
                                        <p:tgtEl>
                                          <p:spTgt spid="21"/>
                                        </p:tgtEl>
                                        <p:attrNameLst>
                                          <p:attrName>ppt_y</p:attrName>
                                        </p:attrNameLst>
                                      </p:cBhvr>
                                      <p:tavLst>
                                        <p:tav tm="0">
                                          <p:val>
                                            <p:fltVal val="0.5"/>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53" presetClass="entr" presetSubtype="528"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 calcmode="lin" valueType="num">
                                      <p:cBhvr>
                                        <p:cTn id="119" dur="750" fill="hold"/>
                                        <p:tgtEl>
                                          <p:spTgt spid="24"/>
                                        </p:tgtEl>
                                        <p:attrNameLst>
                                          <p:attrName>ppt_w</p:attrName>
                                        </p:attrNameLst>
                                      </p:cBhvr>
                                      <p:tavLst>
                                        <p:tav tm="0">
                                          <p:val>
                                            <p:fltVal val="0"/>
                                          </p:val>
                                        </p:tav>
                                        <p:tav tm="100000">
                                          <p:val>
                                            <p:strVal val="#ppt_w"/>
                                          </p:val>
                                        </p:tav>
                                      </p:tavLst>
                                    </p:anim>
                                    <p:anim calcmode="lin" valueType="num">
                                      <p:cBhvr>
                                        <p:cTn id="120" dur="750" fill="hold"/>
                                        <p:tgtEl>
                                          <p:spTgt spid="24"/>
                                        </p:tgtEl>
                                        <p:attrNameLst>
                                          <p:attrName>ppt_h</p:attrName>
                                        </p:attrNameLst>
                                      </p:cBhvr>
                                      <p:tavLst>
                                        <p:tav tm="0">
                                          <p:val>
                                            <p:fltVal val="0"/>
                                          </p:val>
                                        </p:tav>
                                        <p:tav tm="100000">
                                          <p:val>
                                            <p:strVal val="#ppt_h"/>
                                          </p:val>
                                        </p:tav>
                                      </p:tavLst>
                                    </p:anim>
                                    <p:animEffect transition="in" filter="fade">
                                      <p:cBhvr>
                                        <p:cTn id="121" dur="750"/>
                                        <p:tgtEl>
                                          <p:spTgt spid="24"/>
                                        </p:tgtEl>
                                      </p:cBhvr>
                                    </p:animEffect>
                                    <p:anim calcmode="lin" valueType="num">
                                      <p:cBhvr>
                                        <p:cTn id="122" dur="750" fill="hold"/>
                                        <p:tgtEl>
                                          <p:spTgt spid="24"/>
                                        </p:tgtEl>
                                        <p:attrNameLst>
                                          <p:attrName>ppt_x</p:attrName>
                                        </p:attrNameLst>
                                      </p:cBhvr>
                                      <p:tavLst>
                                        <p:tav tm="0">
                                          <p:val>
                                            <p:fltVal val="0.5"/>
                                          </p:val>
                                        </p:tav>
                                        <p:tav tm="100000">
                                          <p:val>
                                            <p:strVal val="#ppt_x"/>
                                          </p:val>
                                        </p:tav>
                                      </p:tavLst>
                                    </p:anim>
                                    <p:anim calcmode="lin" valueType="num">
                                      <p:cBhvr>
                                        <p:cTn id="123" dur="750" fill="hold"/>
                                        <p:tgtEl>
                                          <p:spTgt spid="24"/>
                                        </p:tgtEl>
                                        <p:attrNameLst>
                                          <p:attrName>ppt_y</p:attrName>
                                        </p:attrNameLst>
                                      </p:cBhvr>
                                      <p:tavLst>
                                        <p:tav tm="0">
                                          <p:val>
                                            <p:fltVal val="0.5"/>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53" presetClass="entr" presetSubtype="528" fill="hold" grpId="0" nodeType="click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p:cTn id="128" dur="750" fill="hold"/>
                                        <p:tgtEl>
                                          <p:spTgt spid="25"/>
                                        </p:tgtEl>
                                        <p:attrNameLst>
                                          <p:attrName>ppt_w</p:attrName>
                                        </p:attrNameLst>
                                      </p:cBhvr>
                                      <p:tavLst>
                                        <p:tav tm="0">
                                          <p:val>
                                            <p:fltVal val="0"/>
                                          </p:val>
                                        </p:tav>
                                        <p:tav tm="100000">
                                          <p:val>
                                            <p:strVal val="#ppt_w"/>
                                          </p:val>
                                        </p:tav>
                                      </p:tavLst>
                                    </p:anim>
                                    <p:anim calcmode="lin" valueType="num">
                                      <p:cBhvr>
                                        <p:cTn id="129" dur="750" fill="hold"/>
                                        <p:tgtEl>
                                          <p:spTgt spid="25"/>
                                        </p:tgtEl>
                                        <p:attrNameLst>
                                          <p:attrName>ppt_h</p:attrName>
                                        </p:attrNameLst>
                                      </p:cBhvr>
                                      <p:tavLst>
                                        <p:tav tm="0">
                                          <p:val>
                                            <p:fltVal val="0"/>
                                          </p:val>
                                        </p:tav>
                                        <p:tav tm="100000">
                                          <p:val>
                                            <p:strVal val="#ppt_h"/>
                                          </p:val>
                                        </p:tav>
                                      </p:tavLst>
                                    </p:anim>
                                    <p:animEffect transition="in" filter="fade">
                                      <p:cBhvr>
                                        <p:cTn id="130" dur="750"/>
                                        <p:tgtEl>
                                          <p:spTgt spid="25"/>
                                        </p:tgtEl>
                                      </p:cBhvr>
                                    </p:animEffect>
                                    <p:anim calcmode="lin" valueType="num">
                                      <p:cBhvr>
                                        <p:cTn id="131" dur="750" fill="hold"/>
                                        <p:tgtEl>
                                          <p:spTgt spid="25"/>
                                        </p:tgtEl>
                                        <p:attrNameLst>
                                          <p:attrName>ppt_x</p:attrName>
                                        </p:attrNameLst>
                                      </p:cBhvr>
                                      <p:tavLst>
                                        <p:tav tm="0">
                                          <p:val>
                                            <p:fltVal val="0.5"/>
                                          </p:val>
                                        </p:tav>
                                        <p:tav tm="100000">
                                          <p:val>
                                            <p:strVal val="#ppt_x"/>
                                          </p:val>
                                        </p:tav>
                                      </p:tavLst>
                                    </p:anim>
                                    <p:anim calcmode="lin" valueType="num">
                                      <p:cBhvr>
                                        <p:cTn id="132" dur="750" fill="hold"/>
                                        <p:tgtEl>
                                          <p:spTgt spid="25"/>
                                        </p:tgtEl>
                                        <p:attrNameLst>
                                          <p:attrName>ppt_y</p:attrName>
                                        </p:attrNameLst>
                                      </p:cBhvr>
                                      <p:tavLst>
                                        <p:tav tm="0">
                                          <p:val>
                                            <p:fltVal val="0.5"/>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up)">
                                      <p:cBhvr>
                                        <p:cTn id="137" dur="2000"/>
                                        <p:tgtEl>
                                          <p:spTgt spid="26"/>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grpId="0" nodeType="click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wipe(up)">
                                      <p:cBhvr>
                                        <p:cTn id="142" dur="1750"/>
                                        <p:tgtEl>
                                          <p:spTgt spid="30"/>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animEffect transition="in" filter="wipe(up)">
                                      <p:cBhvr>
                                        <p:cTn id="147" dur="1500"/>
                                        <p:tgtEl>
                                          <p:spTgt spid="28"/>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1" fill="hold" grpId="0" nodeType="click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wipe(up)">
                                      <p:cBhvr>
                                        <p:cTn id="152" dur="1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8" grpId="0"/>
      <p:bldP spid="19" grpId="0"/>
      <p:bldP spid="20" grpId="0"/>
      <p:bldP spid="21" grpId="0"/>
      <p:bldP spid="22" grpId="0"/>
      <p:bldP spid="23" grpId="0"/>
      <p:bldP spid="24" grpId="0"/>
      <p:bldP spid="25" grpId="0"/>
      <p:bldP spid="26" grpId="0" animBg="1"/>
      <p:bldP spid="28" grpId="0" animBg="1"/>
      <p:bldP spid="29" grpId="0" animBg="1"/>
      <p:bldP spid="30" grpId="0" animBg="1"/>
      <p:bldP spid="31" grpId="0" animBg="1"/>
      <p:bldP spid="32" grpId="0" animBg="1"/>
      <p:bldP spid="33" grpId="0" animBg="1"/>
      <p:bldP spid="34" grpId="0" animBg="1"/>
      <p:bldP spid="35" grpId="0" animBg="1"/>
      <p:bldP spid="36" grpId="0"/>
      <p:bldP spid="37" grpId="0"/>
      <p:bldP spid="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a:solidFill>
            <a:schemeClr val="tx1"/>
          </a:solidFill>
        </p:spPr>
      </p:pic>
      <p:sp>
        <p:nvSpPr>
          <p:cNvPr id="2" name="TextBox 1">
            <a:extLst>
              <a:ext uri="{FF2B5EF4-FFF2-40B4-BE49-F238E27FC236}">
                <a16:creationId xmlns:a16="http://schemas.microsoft.com/office/drawing/2014/main" id="{07246EB9-24AE-4546-9756-5B008FFDCE59}"/>
              </a:ext>
            </a:extLst>
          </p:cNvPr>
          <p:cNvSpPr txBox="1"/>
          <p:nvPr/>
        </p:nvSpPr>
        <p:spPr>
          <a:xfrm>
            <a:off x="6818299"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29"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225874" y="952361"/>
            <a:ext cx="4773673" cy="1323439"/>
          </a:xfrm>
          <a:prstGeom prst="rect">
            <a:avLst/>
          </a:prstGeom>
          <a:noFill/>
        </p:spPr>
        <p:txBody>
          <a:bodyPr wrap="square" rtlCol="0">
            <a:spAutoFit/>
          </a:bodyPr>
          <a:lstStyle/>
          <a:p>
            <a:pPr algn="just" fontAlgn="base">
              <a:spcBef>
                <a:spcPct val="50000"/>
              </a:spcBef>
              <a:spcAft>
                <a:spcPct val="0"/>
              </a:spcAft>
            </a:pPr>
            <a:r>
              <a:rPr lang="en-US" sz="1600" b="1" dirty="0">
                <a:solidFill>
                  <a:schemeClr val="bg1"/>
                </a:solidFill>
                <a:latin typeface="Palatino Linotype" panose="02040502050505030304" pitchFamily="18" charset="0"/>
              </a:rPr>
              <a:t>Because of the “</a:t>
            </a:r>
            <a:r>
              <a:rPr lang="en-US" sz="1600" b="1" i="1" dirty="0">
                <a:solidFill>
                  <a:schemeClr val="bg1"/>
                </a:solidFill>
                <a:latin typeface="Palatino Linotype" panose="02040502050505030304" pitchFamily="18" charset="0"/>
              </a:rPr>
              <a:t>goodness of God</a:t>
            </a:r>
            <a:r>
              <a:rPr lang="en-US" sz="1600" b="1" dirty="0">
                <a:solidFill>
                  <a:schemeClr val="bg1"/>
                </a:solidFill>
                <a:latin typeface="Palatino Linotype" panose="02040502050505030304" pitchFamily="18" charset="0"/>
              </a:rPr>
              <a:t>” that is taught only by Paul and found only in a King James 1611 Bible, I do sincerely hope this video presentation Bible study has brought you to a new level of Biblical Scriptural understanding.</a:t>
            </a:r>
          </a:p>
        </p:txBody>
      </p:sp>
      <p:sp>
        <p:nvSpPr>
          <p:cNvPr id="9" name="TextBox 8">
            <a:extLst>
              <a:ext uri="{FF2B5EF4-FFF2-40B4-BE49-F238E27FC236}">
                <a16:creationId xmlns:a16="http://schemas.microsoft.com/office/drawing/2014/main" id="{F625508C-A8FF-4DA3-BE98-5F64F6CEF571}"/>
              </a:ext>
            </a:extLst>
          </p:cNvPr>
          <p:cNvSpPr txBox="1"/>
          <p:nvPr/>
        </p:nvSpPr>
        <p:spPr>
          <a:xfrm>
            <a:off x="4358006" y="4353670"/>
            <a:ext cx="4642336" cy="1477328"/>
          </a:xfrm>
          <a:prstGeom prst="rect">
            <a:avLst/>
          </a:prstGeom>
          <a:noFill/>
        </p:spPr>
        <p:txBody>
          <a:bodyPr wrap="square" rtlCol="0">
            <a:spAutoFit/>
          </a:bodyPr>
          <a:lstStyle/>
          <a:p>
            <a:pPr algn="ctr" fontAlgn="base">
              <a:spcBef>
                <a:spcPct val="50000"/>
              </a:spcBef>
              <a:spcAft>
                <a:spcPct val="0"/>
              </a:spcAft>
            </a:pPr>
            <a:r>
              <a:rPr lang="en-US" b="1" i="1" dirty="0">
                <a:ln w="0"/>
                <a:solidFill>
                  <a:schemeClr val="bg1"/>
                </a:solidFill>
                <a:effectLst>
                  <a:outerShdw blurRad="38100" dist="19050" dir="2700000" algn="tl" rotWithShape="0">
                    <a:schemeClr val="dk1">
                      <a:alpha val="40000"/>
                    </a:schemeClr>
                  </a:outerShdw>
                </a:effectLst>
              </a:rPr>
              <a:t>It is </a:t>
            </a:r>
            <a:r>
              <a:rPr lang="en-US" b="1" i="1" dirty="0">
                <a:ln w="0"/>
                <a:solidFill>
                  <a:srgbClr val="CC6600"/>
                </a:solidFill>
                <a:effectLst>
                  <a:outerShdw blurRad="38100" dist="19050" dir="2700000" algn="tl" rotWithShape="0">
                    <a:schemeClr val="dk1">
                      <a:alpha val="40000"/>
                    </a:schemeClr>
                  </a:outerShdw>
                </a:effectLst>
              </a:rPr>
              <a:t>the ‘Goodness of God’                                  that leadeth ‘thee’ to repentance </a:t>
            </a:r>
            <a:r>
              <a:rPr lang="en-US" b="1" i="1" dirty="0">
                <a:ln w="0"/>
                <a:solidFill>
                  <a:schemeClr val="bg1"/>
                </a:solidFill>
                <a:effectLst>
                  <a:outerShdw blurRad="38100" dist="19050" dir="2700000" algn="tl" rotWithShape="0">
                    <a:schemeClr val="dk1">
                      <a:alpha val="40000"/>
                    </a:schemeClr>
                  </a:outerShdw>
                </a:effectLst>
              </a:rPr>
              <a:t>today,             and it is a joyful repentance with </a:t>
            </a:r>
            <a:r>
              <a:rPr lang="en-US" b="1" i="1" dirty="0">
                <a:ln w="0"/>
                <a:solidFill>
                  <a:srgbClr val="CC6600"/>
                </a:solidFill>
                <a:effectLst>
                  <a:outerShdw blurRad="38100" dist="19050" dir="2700000" algn="tl" rotWithShape="0">
                    <a:schemeClr val="dk1">
                      <a:alpha val="40000"/>
                    </a:schemeClr>
                  </a:outerShdw>
                </a:effectLst>
              </a:rPr>
              <a:t>the riches of the full assurance of understanding </a:t>
            </a:r>
            <a:r>
              <a:rPr lang="en-US" b="1" i="1" dirty="0">
                <a:ln w="0"/>
                <a:solidFill>
                  <a:schemeClr val="bg1"/>
                </a:solidFill>
                <a:effectLst>
                  <a:outerShdw blurRad="38100" dist="19050" dir="2700000" algn="tl" rotWithShape="0">
                    <a:schemeClr val="dk1">
                      <a:alpha val="40000"/>
                    </a:schemeClr>
                  </a:outerShdw>
                </a:effectLst>
              </a:rPr>
              <a:t>and </a:t>
            </a:r>
            <a:r>
              <a:rPr lang="en-US" b="1" i="1" dirty="0">
                <a:ln w="0"/>
                <a:solidFill>
                  <a:srgbClr val="CC6600"/>
                </a:solidFill>
                <a:effectLst>
                  <a:outerShdw blurRad="38100" dist="19050" dir="2700000" algn="tl" rotWithShape="0">
                    <a:schemeClr val="dk1">
                      <a:alpha val="40000"/>
                    </a:schemeClr>
                  </a:outerShdw>
                </a:effectLst>
              </a:rPr>
              <a:t>the</a:t>
            </a:r>
            <a:r>
              <a:rPr lang="en-US" b="1" i="1" dirty="0">
                <a:ln w="0"/>
                <a:solidFill>
                  <a:schemeClr val="bg1"/>
                </a:solidFill>
                <a:effectLst>
                  <a:outerShdw blurRad="38100" dist="19050" dir="2700000" algn="tl" rotWithShape="0">
                    <a:schemeClr val="dk1">
                      <a:alpha val="40000"/>
                    </a:schemeClr>
                  </a:outerShdw>
                </a:effectLst>
              </a:rPr>
              <a:t> </a:t>
            </a:r>
            <a:r>
              <a:rPr lang="en-US" b="1" i="1" dirty="0">
                <a:ln w="0"/>
                <a:solidFill>
                  <a:srgbClr val="CC6600"/>
                </a:solidFill>
                <a:effectLst>
                  <a:outerShdw blurRad="38100" dist="19050" dir="2700000" algn="tl" rotWithShape="0">
                    <a:schemeClr val="dk1">
                      <a:alpha val="40000"/>
                    </a:schemeClr>
                  </a:outerShdw>
                </a:effectLst>
              </a:rPr>
              <a:t>peace of God that </a:t>
            </a:r>
            <a:r>
              <a:rPr lang="en-US" b="1" i="1" dirty="0" err="1">
                <a:ln w="0"/>
                <a:solidFill>
                  <a:srgbClr val="CC6600"/>
                </a:solidFill>
                <a:effectLst>
                  <a:outerShdw blurRad="38100" dist="19050" dir="2700000" algn="tl" rotWithShape="0">
                    <a:schemeClr val="dk1">
                      <a:alpha val="40000"/>
                    </a:schemeClr>
                  </a:outerShdw>
                </a:effectLst>
              </a:rPr>
              <a:t>passeth</a:t>
            </a:r>
            <a:r>
              <a:rPr lang="en-US" b="1" i="1" dirty="0">
                <a:ln w="0"/>
                <a:solidFill>
                  <a:srgbClr val="CC6600"/>
                </a:solidFill>
                <a:effectLst>
                  <a:outerShdw blurRad="38100" dist="19050" dir="2700000" algn="tl" rotWithShape="0">
                    <a:schemeClr val="dk1">
                      <a:alpha val="40000"/>
                    </a:schemeClr>
                  </a:outerShdw>
                </a:effectLst>
              </a:rPr>
              <a:t> all understanding</a:t>
            </a:r>
            <a:r>
              <a:rPr lang="en-US" b="1" i="1" dirty="0">
                <a:ln w="0"/>
                <a:solidFill>
                  <a:schemeClr val="bg1"/>
                </a:solidFill>
                <a:effectLst>
                  <a:outerShdw blurRad="38100" dist="19050" dir="2700000" algn="tl" rotWithShape="0">
                    <a:schemeClr val="dk1">
                      <a:alpha val="40000"/>
                    </a:schemeClr>
                  </a:outerShdw>
                </a:effectLst>
              </a:rPr>
              <a:t>!</a:t>
            </a:r>
          </a:p>
        </p:txBody>
      </p:sp>
      <p:sp>
        <p:nvSpPr>
          <p:cNvPr id="10" name="TextBox 9">
            <a:extLst>
              <a:ext uri="{FF2B5EF4-FFF2-40B4-BE49-F238E27FC236}">
                <a16:creationId xmlns:a16="http://schemas.microsoft.com/office/drawing/2014/main" id="{3B53C8CC-E88E-450F-9B69-D17B5813BDA6}"/>
              </a:ext>
            </a:extLst>
          </p:cNvPr>
          <p:cNvSpPr txBox="1"/>
          <p:nvPr/>
        </p:nvSpPr>
        <p:spPr>
          <a:xfrm>
            <a:off x="5186225" y="3453234"/>
            <a:ext cx="2735357" cy="830997"/>
          </a:xfrm>
          <a:prstGeom prst="rect">
            <a:avLst/>
          </a:prstGeom>
          <a:noFill/>
        </p:spPr>
        <p:txBody>
          <a:bodyPr wrap="square" rtlCol="0">
            <a:spAutoFit/>
          </a:bodyPr>
          <a:lstStyle/>
          <a:p>
            <a:pPr algn="just" fontAlgn="base">
              <a:spcBef>
                <a:spcPct val="50000"/>
              </a:spcBef>
              <a:spcAft>
                <a:spcPct val="0"/>
              </a:spcAft>
            </a:pPr>
            <a:r>
              <a:rPr lang="en-US" sz="1600" b="1" i="1" dirty="0">
                <a:solidFill>
                  <a:srgbClr val="FFFF00"/>
                </a:solidFill>
                <a:latin typeface="Times New Roman" panose="02020603050405020304" pitchFamily="18" charset="0"/>
              </a:rPr>
              <a:t>Remember, it is NOT the ‘severity of God’ that will lead anyone to repentance today.</a:t>
            </a:r>
          </a:p>
        </p:txBody>
      </p:sp>
      <p:sp>
        <p:nvSpPr>
          <p:cNvPr id="6" name="TextBox 5">
            <a:extLst>
              <a:ext uri="{FF2B5EF4-FFF2-40B4-BE49-F238E27FC236}">
                <a16:creationId xmlns:a16="http://schemas.microsoft.com/office/drawing/2014/main" id="{B5A50AA0-9D91-48CE-A516-7C4B45E81536}"/>
              </a:ext>
            </a:extLst>
          </p:cNvPr>
          <p:cNvSpPr txBox="1"/>
          <p:nvPr/>
        </p:nvSpPr>
        <p:spPr>
          <a:xfrm>
            <a:off x="9149946" y="4606776"/>
            <a:ext cx="1722370" cy="1169551"/>
          </a:xfrm>
          <a:prstGeom prst="rect">
            <a:avLst/>
          </a:prstGeom>
          <a:noFill/>
        </p:spPr>
        <p:txBody>
          <a:bodyPr wrap="square" rtlCol="0">
            <a:spAutoFit/>
          </a:bodyPr>
          <a:lstStyle/>
          <a:p>
            <a:pPr algn="ctr"/>
            <a:r>
              <a:rPr lang="en-US" sz="14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8265263" y="3388783"/>
            <a:ext cx="3018608" cy="1169551"/>
          </a:xfrm>
          <a:prstGeom prst="rect">
            <a:avLst/>
          </a:prstGeom>
          <a:noFill/>
        </p:spPr>
        <p:txBody>
          <a:bodyPr wrap="square" rtlCol="0">
            <a:spAutoFit/>
          </a:bodyPr>
          <a:lstStyle/>
          <a:p>
            <a:pPr algn="just"/>
            <a:r>
              <a:rPr lang="en-US" sz="1400" b="1" i="1" dirty="0">
                <a:solidFill>
                  <a:srgbClr val="FFFF00"/>
                </a:solidFill>
              </a:rPr>
              <a:t>However, during the time of the coming great tribulation, the severity of God returns and the goodness of God ends… and it does appear to be coming sooner than later!</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70828" cy="1938992"/>
          </a:xfrm>
          <a:prstGeom prst="rect">
            <a:avLst/>
          </a:prstGeom>
          <a:noFill/>
        </p:spPr>
        <p:txBody>
          <a:bodyPr wrap="square" rtlCol="0">
            <a:spAutoFit/>
          </a:bodyPr>
          <a:lstStyle/>
          <a:p>
            <a:pPr algn="ctr" fontAlgn="base">
              <a:spcBef>
                <a:spcPct val="50000"/>
              </a:spcBef>
              <a:spcAft>
                <a:spcPct val="0"/>
              </a:spcAft>
            </a:pPr>
            <a:r>
              <a:rPr lang="en-US" sz="2400" b="1" dirty="0">
                <a:solidFill>
                  <a:schemeClr val="bg1"/>
                </a:solidFill>
                <a:latin typeface="Times New Roman" panose="02020603050405020304" pitchFamily="18" charset="0"/>
              </a:rPr>
              <a:t>Mikel Paulson</a:t>
            </a:r>
          </a:p>
          <a:p>
            <a:pPr algn="ctr" fontAlgn="base">
              <a:spcBef>
                <a:spcPct val="50000"/>
              </a:spcBef>
              <a:spcAft>
                <a:spcPct val="0"/>
              </a:spcAft>
            </a:pPr>
            <a:r>
              <a:rPr lang="en-US" sz="1100" b="1"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b="1" dirty="0">
                <a:solidFill>
                  <a:schemeClr val="bg1"/>
                </a:solidFill>
                <a:latin typeface="Times New Roman" panose="02020603050405020304" pitchFamily="18" charset="0"/>
              </a:rPr>
              <a:t>509-876-1611</a:t>
            </a:r>
          </a:p>
          <a:p>
            <a:pPr algn="ctr" fontAlgn="base">
              <a:spcBef>
                <a:spcPct val="50000"/>
              </a:spcBef>
              <a:spcAft>
                <a:spcPct val="0"/>
              </a:spcAft>
            </a:pPr>
            <a:r>
              <a:rPr lang="en-US" sz="1400" b="1"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400" b="1"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400" b="1" dirty="0">
                <a:solidFill>
                  <a:schemeClr val="bg1"/>
                </a:solidFill>
                <a:latin typeface="Times New Roman" panose="02020603050405020304" pitchFamily="18" charset="0"/>
              </a:rPr>
              <a:t>sousaman1611@cox.net</a:t>
            </a:r>
            <a:endParaRPr lang="en-US" sz="1400" b="1"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6427960" y="1033838"/>
            <a:ext cx="4642335" cy="215508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erson sitting at a piano&#10;&#10;Description automatically generated with low confidence">
            <a:extLst>
              <a:ext uri="{FF2B5EF4-FFF2-40B4-BE49-F238E27FC236}">
                <a16:creationId xmlns:a16="http://schemas.microsoft.com/office/drawing/2014/main" id="{EE746A9B-2CD6-475E-A196-8162E231E57E}"/>
              </a:ext>
            </a:extLst>
          </p:cNvPr>
          <p:cNvPicPr>
            <a:picLocks noChangeAspect="1"/>
          </p:cNvPicPr>
          <p:nvPr/>
        </p:nvPicPr>
        <p:blipFill rotWithShape="1">
          <a:blip r:embed="rId4">
            <a:extLst>
              <a:ext uri="{28A0092B-C50C-407E-A947-70E740481C1C}">
                <a14:useLocalDpi xmlns:a14="http://schemas.microsoft.com/office/drawing/2010/main" val="0"/>
              </a:ext>
            </a:extLst>
          </a:blip>
          <a:srcRect l="14746" t="24996" r="42081" b="12018"/>
          <a:stretch/>
        </p:blipFill>
        <p:spPr>
          <a:xfrm>
            <a:off x="6844083" y="1435096"/>
            <a:ext cx="1292680" cy="1465964"/>
          </a:xfrm>
          <a:prstGeom prst="ellipse">
            <a:avLst/>
          </a:prstGeom>
          <a:ln>
            <a:noFill/>
          </a:ln>
          <a:effectLst>
            <a:softEdge rad="112500"/>
          </a:effectLst>
        </p:spPr>
      </p:pic>
      <p:sp>
        <p:nvSpPr>
          <p:cNvPr id="26" name="TextBox 25">
            <a:extLst>
              <a:ext uri="{FF2B5EF4-FFF2-40B4-BE49-F238E27FC236}">
                <a16:creationId xmlns:a16="http://schemas.microsoft.com/office/drawing/2014/main" id="{CEA5B988-8D7F-449D-ADAB-37C7880D8E3E}"/>
              </a:ext>
            </a:extLst>
          </p:cNvPr>
          <p:cNvSpPr txBox="1"/>
          <p:nvPr/>
        </p:nvSpPr>
        <p:spPr>
          <a:xfrm>
            <a:off x="1207998" y="2299072"/>
            <a:ext cx="4843551" cy="1077218"/>
          </a:xfrm>
          <a:prstGeom prst="rect">
            <a:avLst/>
          </a:prstGeom>
          <a:noFill/>
        </p:spPr>
        <p:txBody>
          <a:bodyPr wrap="square" rtlCol="0">
            <a:spAutoFit/>
          </a:bodyPr>
          <a:lstStyle/>
          <a:p>
            <a:pPr algn="just"/>
            <a:r>
              <a:rPr lang="en-US" sz="1600" b="1" dirty="0">
                <a:solidFill>
                  <a:schemeClr val="bg1"/>
                </a:solidFill>
                <a:latin typeface="Palatino Linotype" panose="02040502050505030304" pitchFamily="18" charset="0"/>
              </a:rPr>
              <a:t>Or… maybe you need to experience a ‘</a:t>
            </a:r>
            <a:r>
              <a:rPr lang="en-US" sz="1600" b="1" i="1" dirty="0">
                <a:solidFill>
                  <a:schemeClr val="bg1"/>
                </a:solidFill>
                <a:latin typeface="Palatino Linotype" panose="02040502050505030304" pitchFamily="18" charset="0"/>
              </a:rPr>
              <a:t>new beginning</a:t>
            </a:r>
            <a:r>
              <a:rPr lang="en-US" sz="1600" b="1" dirty="0">
                <a:solidFill>
                  <a:schemeClr val="bg1"/>
                </a:solidFill>
                <a:latin typeface="Palatino Linotype" panose="02040502050505030304" pitchFamily="18" charset="0"/>
              </a:rPr>
              <a:t>’ in your life based on what you have just learned from the Risen Christ, through Paul, and found only in the King James 1611 Bible. </a:t>
            </a:r>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1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435">
                                          <p:stCondLst>
                                            <p:cond delay="0"/>
                                          </p:stCondLst>
                                        </p:cTn>
                                        <p:tgtEl>
                                          <p:spTgt spid="10"/>
                                        </p:tgtEl>
                                      </p:cBhvr>
                                    </p:animEffect>
                                    <p:anim calcmode="lin" valueType="num">
                                      <p:cBhvr>
                                        <p:cTn id="1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2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2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23" dur="20">
                                          <p:stCondLst>
                                            <p:cond delay="487"/>
                                          </p:stCondLst>
                                        </p:cTn>
                                        <p:tgtEl>
                                          <p:spTgt spid="10"/>
                                        </p:tgtEl>
                                      </p:cBhvr>
                                      <p:to x="100000" y="60000"/>
                                    </p:animScale>
                                    <p:animScale>
                                      <p:cBhvr>
                                        <p:cTn id="24" dur="124" decel="50000">
                                          <p:stCondLst>
                                            <p:cond delay="507"/>
                                          </p:stCondLst>
                                        </p:cTn>
                                        <p:tgtEl>
                                          <p:spTgt spid="10"/>
                                        </p:tgtEl>
                                      </p:cBhvr>
                                      <p:to x="100000" y="100000"/>
                                    </p:animScale>
                                    <p:animScale>
                                      <p:cBhvr>
                                        <p:cTn id="25" dur="20">
                                          <p:stCondLst>
                                            <p:cond delay="984"/>
                                          </p:stCondLst>
                                        </p:cTn>
                                        <p:tgtEl>
                                          <p:spTgt spid="10"/>
                                        </p:tgtEl>
                                      </p:cBhvr>
                                      <p:to x="100000" y="80000"/>
                                    </p:animScale>
                                    <p:animScale>
                                      <p:cBhvr>
                                        <p:cTn id="26" dur="124" decel="50000">
                                          <p:stCondLst>
                                            <p:cond delay="1004"/>
                                          </p:stCondLst>
                                        </p:cTn>
                                        <p:tgtEl>
                                          <p:spTgt spid="10"/>
                                        </p:tgtEl>
                                      </p:cBhvr>
                                      <p:to x="100000" y="100000"/>
                                    </p:animScale>
                                    <p:animScale>
                                      <p:cBhvr>
                                        <p:cTn id="27" dur="20">
                                          <p:stCondLst>
                                            <p:cond delay="1231"/>
                                          </p:stCondLst>
                                        </p:cTn>
                                        <p:tgtEl>
                                          <p:spTgt spid="10"/>
                                        </p:tgtEl>
                                      </p:cBhvr>
                                      <p:to x="100000" y="90000"/>
                                    </p:animScale>
                                    <p:animScale>
                                      <p:cBhvr>
                                        <p:cTn id="28" dur="124" decel="50000">
                                          <p:stCondLst>
                                            <p:cond delay="1251"/>
                                          </p:stCondLst>
                                        </p:cTn>
                                        <p:tgtEl>
                                          <p:spTgt spid="10"/>
                                        </p:tgtEl>
                                      </p:cBhvr>
                                      <p:to x="100000" y="100000"/>
                                    </p:animScale>
                                    <p:animScale>
                                      <p:cBhvr>
                                        <p:cTn id="29" dur="20">
                                          <p:stCondLst>
                                            <p:cond delay="1356"/>
                                          </p:stCondLst>
                                        </p:cTn>
                                        <p:tgtEl>
                                          <p:spTgt spid="10"/>
                                        </p:tgtEl>
                                      </p:cBhvr>
                                      <p:to x="100000" y="95000"/>
                                    </p:animScale>
                                    <p:animScale>
                                      <p:cBhvr>
                                        <p:cTn id="30" dur="124" decel="50000">
                                          <p:stCondLst>
                                            <p:cond delay="1376"/>
                                          </p:stCondLst>
                                        </p:cTn>
                                        <p:tgtEl>
                                          <p:spTgt spid="10"/>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250"/>
                                        <p:tgtEl>
                                          <p:spTgt spid="2"/>
                                        </p:tgtEl>
                                      </p:cBhvr>
                                    </p:animEffect>
                                  </p:childTnLst>
                                </p:cTn>
                              </p:par>
                              <p:par>
                                <p:cTn id="51" presetID="10"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2000"/>
                                        <p:tgtEl>
                                          <p:spTgt spid="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2000"/>
                                        <p:tgtEl>
                                          <p:spTgt spid="11"/>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3508655" y="2770458"/>
            <a:ext cx="5174689" cy="1323439"/>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Peace be to the brethren,</a:t>
            </a:r>
          </a:p>
          <a:p>
            <a:pPr algn="ctr"/>
            <a:r>
              <a:rPr lang="en-US" sz="2000" b="1" i="1" dirty="0">
                <a:solidFill>
                  <a:srgbClr val="CC6600"/>
                </a:solidFill>
                <a:latin typeface="Times New Roman" panose="02020603050405020304" pitchFamily="18" charset="0"/>
                <a:cs typeface="Times New Roman" panose="02020603050405020304" pitchFamily="18" charset="0"/>
              </a:rPr>
              <a:t>and love with faith,</a:t>
            </a:r>
          </a:p>
          <a:p>
            <a:pPr algn="ctr"/>
            <a:r>
              <a:rPr lang="en-US" sz="2000" b="1" i="1" dirty="0">
                <a:solidFill>
                  <a:srgbClr val="CC6600"/>
                </a:solidFill>
                <a:latin typeface="Times New Roman" panose="02020603050405020304" pitchFamily="18" charset="0"/>
                <a:cs typeface="Times New Roman" panose="02020603050405020304" pitchFamily="18" charset="0"/>
              </a:rPr>
              <a:t>from God the Father </a:t>
            </a:r>
          </a:p>
          <a:p>
            <a:pPr algn="ctr"/>
            <a:r>
              <a:rPr lang="en-US" sz="2000" b="1" i="1" dirty="0">
                <a:solidFill>
                  <a:srgbClr val="CC6600"/>
                </a:solidFill>
                <a:latin typeface="Times New Roman" panose="02020603050405020304" pitchFamily="18" charset="0"/>
                <a:cs typeface="Times New Roman" panose="02020603050405020304" pitchFamily="18" charset="0"/>
              </a:rPr>
              <a:t>and the Lord Jesus Christ.</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1A203E8E-E449-45DE-B1EE-B131E5E13744}"/>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5A581601-E389-4505-A097-E662FAD97698}"/>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4353209" y="2777170"/>
            <a:ext cx="3485581" cy="1015663"/>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Grace be with all them</a:t>
            </a:r>
          </a:p>
          <a:p>
            <a:pPr algn="ctr"/>
            <a:r>
              <a:rPr lang="en-US" sz="2000" b="1" i="1" dirty="0">
                <a:solidFill>
                  <a:srgbClr val="CC6600"/>
                </a:solidFill>
                <a:latin typeface="Times New Roman" panose="02020603050405020304" pitchFamily="18" charset="0"/>
                <a:cs typeface="Times New Roman" panose="02020603050405020304" pitchFamily="18" charset="0"/>
              </a:rPr>
              <a:t>that love our Lord Jesus Christ in sincerity.</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A3FDBB21-D739-4EC2-8621-B5C0580217AC}"/>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D756D729-3B1C-4646-A9C1-44BB0635A802}"/>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59115805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23D8C7-E6A3-41A1-9638-136AC468E90D}"/>
              </a:ext>
            </a:extLst>
          </p:cNvPr>
          <p:cNvSpPr txBox="1"/>
          <p:nvPr/>
        </p:nvSpPr>
        <p:spPr>
          <a:xfrm>
            <a:off x="5350599" y="3141556"/>
            <a:ext cx="1502875" cy="584775"/>
          </a:xfrm>
          <a:prstGeom prst="rect">
            <a:avLst/>
          </a:prstGeom>
          <a:noFill/>
        </p:spPr>
        <p:txBody>
          <a:bodyPr wrap="square" rtlCol="0">
            <a:spAutoFit/>
          </a:bodyPr>
          <a:lstStyle/>
          <a:p>
            <a:pPr algn="ctr"/>
            <a:r>
              <a:rPr lang="en-US" sz="3200" b="1" i="1" dirty="0">
                <a:solidFill>
                  <a:srgbClr val="CC6600"/>
                </a:solidFill>
                <a:latin typeface="Times New Roman" panose="02020603050405020304" pitchFamily="18" charset="0"/>
                <a:cs typeface="Times New Roman" panose="02020603050405020304" pitchFamily="18" charset="0"/>
              </a:rPr>
              <a:t>Amen</a:t>
            </a:r>
          </a:p>
        </p:txBody>
      </p:sp>
      <p:sp>
        <p:nvSpPr>
          <p:cNvPr id="3" name="Rectangle 2">
            <a:extLst>
              <a:ext uri="{FF2B5EF4-FFF2-40B4-BE49-F238E27FC236}">
                <a16:creationId xmlns:a16="http://schemas.microsoft.com/office/drawing/2014/main" id="{1D6E5E43-D30A-4597-927C-8778C1FB0FB0}"/>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1573ACD-8DB4-496D-8873-46A73B66A6B7}"/>
              </a:ext>
            </a:extLst>
          </p:cNvPr>
          <p:cNvSpPr txBox="1"/>
          <p:nvPr/>
        </p:nvSpPr>
        <p:spPr>
          <a:xfrm>
            <a:off x="5260063" y="3811509"/>
            <a:ext cx="1656785" cy="230832"/>
          </a:xfrm>
          <a:prstGeom prst="rect">
            <a:avLst/>
          </a:prstGeom>
          <a:noFill/>
        </p:spPr>
        <p:txBody>
          <a:bodyPr wrap="square" rtlCol="0">
            <a:spAutoFit/>
          </a:bodyPr>
          <a:lstStyle/>
          <a:p>
            <a:pPr algn="ctr"/>
            <a:r>
              <a:rPr lang="en-US" sz="900" b="1" dirty="0">
                <a:solidFill>
                  <a:srgbClr val="FF0000"/>
                </a:solidFill>
                <a:latin typeface="Times New Roman" panose="02020603050405020304" pitchFamily="18" charset="0"/>
                <a:cs typeface="Times New Roman" panose="02020603050405020304" pitchFamily="18" charset="0"/>
              </a:rPr>
              <a:t>Ephesians 6:23,24</a:t>
            </a:r>
          </a:p>
        </p:txBody>
      </p:sp>
    </p:spTree>
    <p:extLst>
      <p:ext uri="{BB962C8B-B14F-4D97-AF65-F5344CB8AC3E}">
        <p14:creationId xmlns:p14="http://schemas.microsoft.com/office/powerpoint/2010/main" val="160281428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22983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31F749F-E1D9-451C-8D19-D15FB8321022}"/>
              </a:ext>
            </a:extLst>
          </p:cNvPr>
          <p:cNvSpPr>
            <a:spLocks noChangeArrowheads="1"/>
          </p:cNvSpPr>
          <p:nvPr/>
        </p:nvSpPr>
        <p:spPr bwMode="auto">
          <a:xfrm>
            <a:off x="2344956" y="283726"/>
            <a:ext cx="75021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Times New Roman" panose="02020603050405020304" pitchFamily="18" charset="0"/>
                <a:cs typeface="Times New Roman" panose="02020603050405020304" pitchFamily="18" charset="0"/>
              </a:rPr>
              <a:t>Paul appointed Titus </a:t>
            </a:r>
            <a:r>
              <a:rPr lang="en-US" altLang="en-US" sz="1400" b="1" i="1" dirty="0">
                <a:solidFill>
                  <a:srgbClr val="CC6600"/>
                </a:solidFill>
                <a:latin typeface="Times New Roman" panose="02020603050405020304" pitchFamily="18" charset="0"/>
                <a:cs typeface="Times New Roman" panose="02020603050405020304" pitchFamily="18" charset="0"/>
              </a:rPr>
              <a:t>to set in order the things that are wanting, and ordained elders in every city…</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35F7E14E-FADF-44AF-A986-161C9743804F}"/>
              </a:ext>
            </a:extLst>
          </p:cNvPr>
          <p:cNvSpPr txBox="1"/>
          <p:nvPr/>
        </p:nvSpPr>
        <p:spPr>
          <a:xfrm>
            <a:off x="2354499" y="4452751"/>
            <a:ext cx="7483151" cy="738664"/>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Wherefore rebuke them sharply, that they may be sound in the faith;</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Not giving heed to Jewish fables, and commandments of men,</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that turn from the truth.</a:t>
            </a:r>
            <a:endPar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3679260-FD5F-4419-9347-6F04994E59F4}"/>
              </a:ext>
            </a:extLst>
          </p:cNvPr>
          <p:cNvSpPr txBox="1"/>
          <p:nvPr/>
        </p:nvSpPr>
        <p:spPr>
          <a:xfrm>
            <a:off x="989045" y="2986161"/>
            <a:ext cx="10217020" cy="1169551"/>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For there are many unruly and vain talkers and deceivers, specially they of the circumcision:</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Whose mouths must be stopped, who subvert whole houses,</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teaching things which they ought not, for filthy lucre's sake.</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One of themselves, even a prophet of their own, said,</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The </a:t>
            </a:r>
            <a:r>
              <a:rPr kumimoji="0" lang="en-US" altLang="en-US" sz="1400" b="1" i="1" u="none" strike="noStrike" cap="none" normalizeH="0" baseline="0" dirty="0" err="1">
                <a:ln>
                  <a:noFill/>
                </a:ln>
                <a:solidFill>
                  <a:srgbClr val="CC6600"/>
                </a:solidFill>
                <a:effectLst/>
                <a:latin typeface="Times New Roman" panose="02020603050405020304" pitchFamily="18" charset="0"/>
                <a:cs typeface="Times New Roman" panose="02020603050405020304" pitchFamily="18" charset="0"/>
              </a:rPr>
              <a:t>Cretians</a:t>
            </a: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 are alway liars, evil beasts, slow bellies.</a:t>
            </a:r>
            <a:endParaRPr lang="en-US" sz="1400" dirty="0"/>
          </a:p>
        </p:txBody>
      </p:sp>
      <p:sp>
        <p:nvSpPr>
          <p:cNvPr id="9" name="TextBox 8">
            <a:extLst>
              <a:ext uri="{FF2B5EF4-FFF2-40B4-BE49-F238E27FC236}">
                <a16:creationId xmlns:a16="http://schemas.microsoft.com/office/drawing/2014/main" id="{30ADF240-3881-4EEF-B56F-9A133F9B3978}"/>
              </a:ext>
            </a:extLst>
          </p:cNvPr>
          <p:cNvSpPr txBox="1"/>
          <p:nvPr/>
        </p:nvSpPr>
        <p:spPr>
          <a:xfrm>
            <a:off x="1024812" y="614676"/>
            <a:ext cx="10142376" cy="1815882"/>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For a bishop must be blameless, as the steward of God;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not </a:t>
            </a:r>
            <a:r>
              <a:rPr kumimoji="0" lang="en-US" altLang="en-US" sz="1400" b="1" i="1" u="none" strike="noStrike" cap="none" normalizeH="0" baseline="0" dirty="0" err="1">
                <a:ln>
                  <a:noFill/>
                </a:ln>
                <a:solidFill>
                  <a:srgbClr val="CC6600"/>
                </a:solidFill>
                <a:effectLst/>
                <a:latin typeface="Times New Roman" panose="02020603050405020304" pitchFamily="18" charset="0"/>
                <a:cs typeface="Times New Roman" panose="02020603050405020304" pitchFamily="18" charset="0"/>
              </a:rPr>
              <a:t>selfwilled</a:t>
            </a: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not soon angry,</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not given to wine,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 striker,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not given to filthy lucre;</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But a lover of hospitality,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a lover of good men, sober, just, holy, temperate;</a:t>
            </a:r>
            <a:endParaRPr lang="en-US" sz="1400" dirty="0"/>
          </a:p>
        </p:txBody>
      </p:sp>
      <p:sp>
        <p:nvSpPr>
          <p:cNvPr id="10" name="TextBox 9">
            <a:extLst>
              <a:ext uri="{FF2B5EF4-FFF2-40B4-BE49-F238E27FC236}">
                <a16:creationId xmlns:a16="http://schemas.microsoft.com/office/drawing/2014/main" id="{86422785-278D-4F5A-8FAD-59A934B6DCCA}"/>
              </a:ext>
            </a:extLst>
          </p:cNvPr>
          <p:cNvSpPr txBox="1"/>
          <p:nvPr/>
        </p:nvSpPr>
        <p:spPr>
          <a:xfrm>
            <a:off x="363894" y="245344"/>
            <a:ext cx="1371600" cy="369332"/>
          </a:xfrm>
          <a:prstGeom prst="rect">
            <a:avLst/>
          </a:prstGeom>
          <a:noFill/>
        </p:spPr>
        <p:txBody>
          <a:bodyPr wrap="square" rtlCol="0">
            <a:spAutoFit/>
          </a:bodyPr>
          <a:lstStyle/>
          <a:p>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Titus 1:7-16</a:t>
            </a:r>
            <a:endParaRPr lang="en-US" dirty="0">
              <a:solidFill>
                <a:srgbClr val="C00000"/>
              </a:solidFill>
            </a:endParaRPr>
          </a:p>
        </p:txBody>
      </p:sp>
      <p:sp>
        <p:nvSpPr>
          <p:cNvPr id="11" name="TextBox 10">
            <a:extLst>
              <a:ext uri="{FF2B5EF4-FFF2-40B4-BE49-F238E27FC236}">
                <a16:creationId xmlns:a16="http://schemas.microsoft.com/office/drawing/2014/main" id="{DE2F74BE-4C9D-41BA-8B32-974407A9AC42}"/>
              </a:ext>
            </a:extLst>
          </p:cNvPr>
          <p:cNvSpPr txBox="1"/>
          <p:nvPr/>
        </p:nvSpPr>
        <p:spPr>
          <a:xfrm>
            <a:off x="1707501" y="2421670"/>
            <a:ext cx="8789437" cy="523220"/>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Holding fast the faithful word as he hath been taught,</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that he may be able by sound doctrine both to exhort and to convince </a:t>
            </a:r>
            <a:r>
              <a:rPr kumimoji="0" lang="en-US" altLang="en-US" sz="1400" b="1" i="1" u="sng"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the gainsayers</a:t>
            </a: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a:t>
            </a:r>
            <a:endParaRPr lang="en-US" sz="1400" dirty="0"/>
          </a:p>
        </p:txBody>
      </p:sp>
      <p:sp>
        <p:nvSpPr>
          <p:cNvPr id="12" name="TextBox 11">
            <a:extLst>
              <a:ext uri="{FF2B5EF4-FFF2-40B4-BE49-F238E27FC236}">
                <a16:creationId xmlns:a16="http://schemas.microsoft.com/office/drawing/2014/main" id="{EFDB6A5E-222F-427D-AE55-670F1329B0E8}"/>
              </a:ext>
            </a:extLst>
          </p:cNvPr>
          <p:cNvSpPr txBox="1"/>
          <p:nvPr/>
        </p:nvSpPr>
        <p:spPr>
          <a:xfrm>
            <a:off x="3881534" y="4188701"/>
            <a:ext cx="4432041" cy="307777"/>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This witness is true.</a:t>
            </a:r>
            <a:endParaRPr lang="en-US" sz="1400" dirty="0"/>
          </a:p>
        </p:txBody>
      </p:sp>
      <p:sp>
        <p:nvSpPr>
          <p:cNvPr id="13" name="TextBox 12">
            <a:extLst>
              <a:ext uri="{FF2B5EF4-FFF2-40B4-BE49-F238E27FC236}">
                <a16:creationId xmlns:a16="http://schemas.microsoft.com/office/drawing/2014/main" id="{4989B5EF-2E9A-41C0-BC2C-672078B57078}"/>
              </a:ext>
            </a:extLst>
          </p:cNvPr>
          <p:cNvSpPr txBox="1"/>
          <p:nvPr/>
        </p:nvSpPr>
        <p:spPr>
          <a:xfrm>
            <a:off x="2360643" y="5255268"/>
            <a:ext cx="7483151" cy="523220"/>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Unto the pure all things are pure: but unto them that are defiled and unbelieving is nothing pure;</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but even their mind and conscience is defiled.</a:t>
            </a:r>
            <a:endParaRPr lang="en-US" sz="1400" dirty="0"/>
          </a:p>
        </p:txBody>
      </p:sp>
      <p:sp>
        <p:nvSpPr>
          <p:cNvPr id="14" name="TextBox 13">
            <a:extLst>
              <a:ext uri="{FF2B5EF4-FFF2-40B4-BE49-F238E27FC236}">
                <a16:creationId xmlns:a16="http://schemas.microsoft.com/office/drawing/2014/main" id="{F0B1F643-5E0A-4B75-A27D-CCBCE69719DB}"/>
              </a:ext>
            </a:extLst>
          </p:cNvPr>
          <p:cNvSpPr txBox="1"/>
          <p:nvPr/>
        </p:nvSpPr>
        <p:spPr>
          <a:xfrm>
            <a:off x="2512679" y="5776716"/>
            <a:ext cx="7184571" cy="738664"/>
          </a:xfrm>
          <a:prstGeom prst="rect">
            <a:avLst/>
          </a:prstGeom>
          <a:noFill/>
        </p:spPr>
        <p:txBody>
          <a:bodyPr wrap="square" rtlCol="0">
            <a:spAutoFit/>
          </a:bodyPr>
          <a:lstStyle/>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They profess that they know God; </a:t>
            </a:r>
          </a:p>
          <a:p>
            <a:pPr algn="ct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but in works they deny him,</a:t>
            </a:r>
            <a:br>
              <a:rPr kumimoji="0" lang="en-US" altLang="en-U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14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being abominable, and disobedient, and unto every good work reprobate.</a:t>
            </a:r>
            <a:endParaRPr lang="en-US" sz="1400" dirty="0"/>
          </a:p>
        </p:txBody>
      </p:sp>
      <p:sp>
        <p:nvSpPr>
          <p:cNvPr id="15" name="TextBox 14">
            <a:extLst>
              <a:ext uri="{FF2B5EF4-FFF2-40B4-BE49-F238E27FC236}">
                <a16:creationId xmlns:a16="http://schemas.microsoft.com/office/drawing/2014/main" id="{DCA69FB0-1BE7-41F5-B9AD-A47CA027D18D}"/>
              </a:ext>
            </a:extLst>
          </p:cNvPr>
          <p:cNvSpPr txBox="1"/>
          <p:nvPr/>
        </p:nvSpPr>
        <p:spPr>
          <a:xfrm>
            <a:off x="363894" y="6163978"/>
            <a:ext cx="1371600" cy="369332"/>
          </a:xfrm>
          <a:prstGeom prst="rect">
            <a:avLst/>
          </a:prstGeom>
          <a:noFill/>
        </p:spPr>
        <p:txBody>
          <a:bodyPr wrap="square" rtlCol="0">
            <a:spAutoFit/>
          </a:bodyPr>
          <a:lstStyle/>
          <a:p>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Titus 1:7-16</a:t>
            </a:r>
            <a:endParaRPr lang="en-US" dirty="0">
              <a:solidFill>
                <a:srgbClr val="C00000"/>
              </a:solidFill>
            </a:endParaRPr>
          </a:p>
        </p:txBody>
      </p:sp>
      <p:sp>
        <p:nvSpPr>
          <p:cNvPr id="16" name="TextBox 15">
            <a:extLst>
              <a:ext uri="{FF2B5EF4-FFF2-40B4-BE49-F238E27FC236}">
                <a16:creationId xmlns:a16="http://schemas.microsoft.com/office/drawing/2014/main" id="{FD70AFAE-118B-48AF-A976-929336A64739}"/>
              </a:ext>
            </a:extLst>
          </p:cNvPr>
          <p:cNvSpPr txBox="1"/>
          <p:nvPr/>
        </p:nvSpPr>
        <p:spPr>
          <a:xfrm>
            <a:off x="10456505" y="177834"/>
            <a:ext cx="1371600" cy="369332"/>
          </a:xfrm>
          <a:prstGeom prst="rect">
            <a:avLst/>
          </a:prstGeom>
          <a:noFill/>
        </p:spPr>
        <p:txBody>
          <a:bodyPr wrap="square" rtlCol="0">
            <a:spAutoFit/>
          </a:bodyPr>
          <a:lstStyle/>
          <a:p>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Titus 1:7-16</a:t>
            </a:r>
            <a:endParaRPr lang="en-US" dirty="0">
              <a:solidFill>
                <a:srgbClr val="C00000"/>
              </a:solidFill>
            </a:endParaRPr>
          </a:p>
        </p:txBody>
      </p:sp>
      <p:sp>
        <p:nvSpPr>
          <p:cNvPr id="17" name="TextBox 16">
            <a:extLst>
              <a:ext uri="{FF2B5EF4-FFF2-40B4-BE49-F238E27FC236}">
                <a16:creationId xmlns:a16="http://schemas.microsoft.com/office/drawing/2014/main" id="{09744DC0-A529-42FA-B727-294D25AF33CA}"/>
              </a:ext>
            </a:extLst>
          </p:cNvPr>
          <p:cNvSpPr txBox="1"/>
          <p:nvPr/>
        </p:nvSpPr>
        <p:spPr>
          <a:xfrm>
            <a:off x="10456505" y="6163978"/>
            <a:ext cx="1371600" cy="369332"/>
          </a:xfrm>
          <a:prstGeom prst="rect">
            <a:avLst/>
          </a:prstGeom>
          <a:noFill/>
        </p:spPr>
        <p:txBody>
          <a:bodyPr wrap="square" rtlCol="0">
            <a:spAutoFit/>
          </a:bodyPr>
          <a:lstStyle/>
          <a:p>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Titus 1:7-16</a:t>
            </a:r>
            <a:endParaRPr lang="en-US" dirty="0">
              <a:solidFill>
                <a:srgbClr val="C00000"/>
              </a:solidFill>
            </a:endParaRPr>
          </a:p>
        </p:txBody>
      </p:sp>
      <p:sp>
        <p:nvSpPr>
          <p:cNvPr id="19" name="Rectangle 18">
            <a:extLst>
              <a:ext uri="{FF2B5EF4-FFF2-40B4-BE49-F238E27FC236}">
                <a16:creationId xmlns:a16="http://schemas.microsoft.com/office/drawing/2014/main" id="{31883504-068E-407F-A453-B92A863A9F4B}"/>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84627A92-A0B7-4454-8A5E-5F42CDD279BA}"/>
              </a:ext>
            </a:extLst>
          </p:cNvPr>
          <p:cNvSpPr/>
          <p:nvPr/>
        </p:nvSpPr>
        <p:spPr>
          <a:xfrm>
            <a:off x="2220024" y="614676"/>
            <a:ext cx="7757689" cy="2321417"/>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4206EDF9-E001-4EAC-B12D-22BBCBBD3EEB}"/>
              </a:ext>
            </a:extLst>
          </p:cNvPr>
          <p:cNvSpPr/>
          <p:nvPr/>
        </p:nvSpPr>
        <p:spPr>
          <a:xfrm>
            <a:off x="2219446" y="3003603"/>
            <a:ext cx="7767232" cy="115320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7684DC01-952B-405F-8FD6-CDF769ED030E}"/>
              </a:ext>
            </a:extLst>
          </p:cNvPr>
          <p:cNvSpPr/>
          <p:nvPr/>
        </p:nvSpPr>
        <p:spPr>
          <a:xfrm>
            <a:off x="2220023" y="5237338"/>
            <a:ext cx="7757689" cy="130357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CEF77AE2-3FB4-4D4B-BEEC-9A465F645132}"/>
              </a:ext>
            </a:extLst>
          </p:cNvPr>
          <p:cNvSpPr/>
          <p:nvPr/>
        </p:nvSpPr>
        <p:spPr>
          <a:xfrm>
            <a:off x="2219446" y="4505443"/>
            <a:ext cx="7767232" cy="64926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93E0A2B4-DA17-41C5-8E33-24873C947142}"/>
              </a:ext>
            </a:extLst>
          </p:cNvPr>
          <p:cNvSpPr/>
          <p:nvPr/>
        </p:nvSpPr>
        <p:spPr>
          <a:xfrm>
            <a:off x="2904564" y="2439600"/>
            <a:ext cx="6400800" cy="456001"/>
          </a:xfrm>
          <a:prstGeom prst="roundRect">
            <a:avLst/>
          </a:prstGeom>
          <a:noFill/>
          <a:ln w="190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79244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up)">
                                      <p:cBhvr>
                                        <p:cTn id="14" dur="1000"/>
                                        <p:tgtEl>
                                          <p:spTgt spid="20"/>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3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1000"/>
                                        <p:tgtEl>
                                          <p:spTgt spid="24"/>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1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2000"/>
                                        <p:tgtEl>
                                          <p:spTgt spid="8"/>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up)">
                                      <p:cBhvr>
                                        <p:cTn id="33" dur="10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25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up)">
                                      <p:cBhvr>
                                        <p:cTn id="43" dur="1500"/>
                                        <p:tgtEl>
                                          <p:spTgt spid="13"/>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up)">
                                      <p:cBhvr>
                                        <p:cTn id="46" dur="10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2000" fill="hold"/>
                                        <p:tgtEl>
                                          <p:spTgt spid="14"/>
                                        </p:tgtEl>
                                        <p:attrNameLst>
                                          <p:attrName>ppt_w</p:attrName>
                                        </p:attrNameLst>
                                      </p:cBhvr>
                                      <p:tavLst>
                                        <p:tav tm="0">
                                          <p:val>
                                            <p:fltVal val="0"/>
                                          </p:val>
                                        </p:tav>
                                        <p:tav tm="100000">
                                          <p:val>
                                            <p:strVal val="#ppt_w"/>
                                          </p:val>
                                        </p:tav>
                                      </p:tavLst>
                                    </p:anim>
                                    <p:anim calcmode="lin" valueType="num">
                                      <p:cBhvr>
                                        <p:cTn id="52" dur="2000" fill="hold"/>
                                        <p:tgtEl>
                                          <p:spTgt spid="14"/>
                                        </p:tgtEl>
                                        <p:attrNameLst>
                                          <p:attrName>ppt_h</p:attrName>
                                        </p:attrNameLst>
                                      </p:cBhvr>
                                      <p:tavLst>
                                        <p:tav tm="0">
                                          <p:val>
                                            <p:fltVal val="0"/>
                                          </p:val>
                                        </p:tav>
                                        <p:tav tm="100000">
                                          <p:val>
                                            <p:strVal val="#ppt_h"/>
                                          </p:val>
                                        </p:tav>
                                      </p:tavLst>
                                    </p:anim>
                                    <p:animEffect transition="in" filter="fade">
                                      <p:cBhvr>
                                        <p:cTn id="53" dur="2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up)">
                                      <p:cBhvr>
                                        <p:cTn id="58" dur="1000"/>
                                        <p:tgtEl>
                                          <p:spTgt spid="23"/>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up)">
                                      <p:cBhvr>
                                        <p:cTn id="6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1" grpId="0"/>
      <p:bldP spid="12" grpId="0"/>
      <p:bldP spid="13" grpId="0"/>
      <p:bldP spid="14" grpId="0"/>
      <p:bldP spid="20" grpId="0" animBg="1"/>
      <p:bldP spid="21" grpId="0" animBg="1"/>
      <p:bldP spid="22"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093B5A15-61B1-4273-998C-1F0ACBE56EC9}"/>
              </a:ext>
            </a:extLst>
          </p:cNvPr>
          <p:cNvSpPr>
            <a:spLocks noChangeArrowheads="1"/>
          </p:cNvSpPr>
          <p:nvPr/>
        </p:nvSpPr>
        <p:spPr bwMode="auto">
          <a:xfrm>
            <a:off x="957254" y="-19007"/>
            <a:ext cx="10277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are a 'few' questions &amp; comments that show the strict need for rightly dividing the word of truth:</a:t>
            </a:r>
          </a:p>
        </p:txBody>
      </p:sp>
      <p:sp>
        <p:nvSpPr>
          <p:cNvPr id="4" name="TextBox 3">
            <a:extLst>
              <a:ext uri="{FF2B5EF4-FFF2-40B4-BE49-F238E27FC236}">
                <a16:creationId xmlns:a16="http://schemas.microsoft.com/office/drawing/2014/main" id="{06D0DB89-A977-4121-8C89-043C46D26D04}"/>
              </a:ext>
            </a:extLst>
          </p:cNvPr>
          <p:cNvSpPr txBox="1"/>
          <p:nvPr/>
        </p:nvSpPr>
        <p:spPr>
          <a:xfrm>
            <a:off x="573755" y="716736"/>
            <a:ext cx="11063334" cy="369332"/>
          </a:xfrm>
          <a:prstGeom prst="rect">
            <a:avLst/>
          </a:prstGeom>
          <a:noFill/>
        </p:spPr>
        <p:txBody>
          <a:bodyPr wrap="square" rtlCol="0">
            <a:spAutoFit/>
          </a:bodyPr>
          <a:lstStyle/>
          <a:p>
            <a:pPr algn="ctr"/>
            <a:r>
              <a:rPr lang="en-US" altLang="en-US" dirty="0">
                <a:latin typeface="Times New Roman" panose="02020603050405020304" pitchFamily="18" charset="0"/>
                <a:cs typeface="Times New Roman" panose="02020603050405020304" pitchFamily="18" charset="0"/>
              </a:rPr>
              <a:t>Because the Gospels are still considered Old Testament doctrine, 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hy don’t we try to follow the Levitical law today?</a:t>
            </a:r>
          </a:p>
        </p:txBody>
      </p:sp>
      <p:sp>
        <p:nvSpPr>
          <p:cNvPr id="5" name="TextBox 4">
            <a:extLst>
              <a:ext uri="{FF2B5EF4-FFF2-40B4-BE49-F238E27FC236}">
                <a16:creationId xmlns:a16="http://schemas.microsoft.com/office/drawing/2014/main" id="{7AA2143A-0559-4050-8098-9E484C9EC362}"/>
              </a:ext>
            </a:extLst>
          </p:cNvPr>
          <p:cNvSpPr txBox="1"/>
          <p:nvPr/>
        </p:nvSpPr>
        <p:spPr>
          <a:xfrm>
            <a:off x="1407493" y="1291938"/>
            <a:ext cx="9377045"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What is the faith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OF</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Jesus Christ and how important is it when compared to OUR faith IN</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Christ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E51500F-24AA-4950-9E57-2A5E7F5013BB}"/>
              </a:ext>
            </a:extLst>
          </p:cNvPr>
          <p:cNvSpPr txBox="1"/>
          <p:nvPr/>
        </p:nvSpPr>
        <p:spPr>
          <a:xfrm>
            <a:off x="1894431" y="1901229"/>
            <a:ext cx="8403122"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Does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Acts 8:37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tell us that all we need to believe today is that Jesus is the Son of God?</a:t>
            </a:r>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6EE9BD7-936D-4D21-88B0-E8C869FEABEF}"/>
              </a:ext>
            </a:extLst>
          </p:cNvPr>
          <p:cNvSpPr txBox="1"/>
          <p:nvPr/>
        </p:nvSpPr>
        <p:spPr>
          <a:xfrm>
            <a:off x="1526592" y="2492477"/>
            <a:ext cx="9149385"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If we confess our sins according to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1:9</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are we then forgiven?  (to whom? And what if…?</a:t>
            </a:r>
          </a:p>
        </p:txBody>
      </p:sp>
      <p:sp>
        <p:nvSpPr>
          <p:cNvPr id="8" name="TextBox 7">
            <a:extLst>
              <a:ext uri="{FF2B5EF4-FFF2-40B4-BE49-F238E27FC236}">
                <a16:creationId xmlns:a16="http://schemas.microsoft.com/office/drawing/2014/main" id="{32B513BC-D20C-4C22-B32F-FB2CD007AE75}"/>
              </a:ext>
            </a:extLst>
          </p:cNvPr>
          <p:cNvSpPr txBox="1"/>
          <p:nvPr/>
        </p:nvSpPr>
        <p:spPr>
          <a:xfrm>
            <a:off x="1390192" y="3091542"/>
            <a:ext cx="9421356" cy="923330"/>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If we believe ourselves to be completely forgiven after we confess our sins according to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1:9</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does that make us ‘saved?’  And if so, do we lose our salvation the next time we sin… </a:t>
            </a:r>
          </a:p>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least until our next confession?</a:t>
            </a:r>
          </a:p>
        </p:txBody>
      </p:sp>
      <p:sp>
        <p:nvSpPr>
          <p:cNvPr id="9" name="TextBox 8">
            <a:extLst>
              <a:ext uri="{FF2B5EF4-FFF2-40B4-BE49-F238E27FC236}">
                <a16:creationId xmlns:a16="http://schemas.microsoft.com/office/drawing/2014/main" id="{750FDEAF-5A76-44E2-89D7-AC14AF3C5A0B}"/>
              </a:ext>
            </a:extLst>
          </p:cNvPr>
          <p:cNvSpPr txBox="1"/>
          <p:nvPr/>
        </p:nvSpPr>
        <p:spPr>
          <a:xfrm>
            <a:off x="2232118" y="6220446"/>
            <a:ext cx="7727751"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Can we lose our salvation according to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Hebrews 6:1-6</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6C67B218-C917-48EA-8378-59ECAF474A72}"/>
              </a:ext>
            </a:extLst>
          </p:cNvPr>
          <p:cNvSpPr txBox="1"/>
          <p:nvPr/>
        </p:nvSpPr>
        <p:spPr>
          <a:xfrm>
            <a:off x="2365964" y="5663896"/>
            <a:ext cx="746005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If we must still confess our sins, what if we forget one sin?</a:t>
            </a:r>
          </a:p>
        </p:txBody>
      </p:sp>
      <p:sp>
        <p:nvSpPr>
          <p:cNvPr id="12" name="TextBox 11">
            <a:extLst>
              <a:ext uri="{FF2B5EF4-FFF2-40B4-BE49-F238E27FC236}">
                <a16:creationId xmlns:a16="http://schemas.microsoft.com/office/drawing/2014/main" id="{CE752AFD-4601-46C4-A37B-7A4BD9D82DF6}"/>
              </a:ext>
            </a:extLst>
          </p:cNvPr>
          <p:cNvSpPr txBox="1"/>
          <p:nvPr/>
        </p:nvSpPr>
        <p:spPr>
          <a:xfrm>
            <a:off x="1749042" y="4199780"/>
            <a:ext cx="8708825"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And if we believe in baptism ‘before,’ ‘for,’ or ‘after,’ being saved, </a:t>
            </a:r>
          </a:p>
          <a:p>
            <a:pPr algn="ctr"/>
            <a:r>
              <a:rPr lang="en-US" dirty="0">
                <a:latin typeface="Times New Roman" panose="02020603050405020304" pitchFamily="18" charset="0"/>
                <a:cs typeface="Times New Roman" panose="02020603050405020304" pitchFamily="18" charset="0"/>
              </a:rPr>
              <a:t>do we need to be re-baptized every time we ‘need’ to confess our sins to get ‘saved’ again?</a:t>
            </a:r>
          </a:p>
        </p:txBody>
      </p:sp>
      <p:sp>
        <p:nvSpPr>
          <p:cNvPr id="13" name="TextBox 12">
            <a:extLst>
              <a:ext uri="{FF2B5EF4-FFF2-40B4-BE49-F238E27FC236}">
                <a16:creationId xmlns:a16="http://schemas.microsoft.com/office/drawing/2014/main" id="{4835EB16-63DB-4944-8D8D-C7AEF8DBD5E1}"/>
              </a:ext>
            </a:extLst>
          </p:cNvPr>
          <p:cNvSpPr txBox="1"/>
          <p:nvPr/>
        </p:nvSpPr>
        <p:spPr>
          <a:xfrm>
            <a:off x="897144" y="5075416"/>
            <a:ext cx="10405026"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 we have any sins that</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we need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to have forgiven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‘after’</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we are saved in order to maintain our salvation?</a:t>
            </a:r>
          </a:p>
        </p:txBody>
      </p:sp>
      <p:sp>
        <p:nvSpPr>
          <p:cNvPr id="14" name="Rectangle 13">
            <a:extLst>
              <a:ext uri="{FF2B5EF4-FFF2-40B4-BE49-F238E27FC236}">
                <a16:creationId xmlns:a16="http://schemas.microsoft.com/office/drawing/2014/main" id="{4B47EC54-F818-48C1-BEA4-3CD8395AE044}"/>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250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ppt_w</p:attrName>
                                        </p:attrNameLst>
                                      </p:cBhvr>
                                      <p:tavLst>
                                        <p:tav tm="0">
                                          <p:val>
                                            <p:fltVal val="0"/>
                                          </p:val>
                                        </p:tav>
                                        <p:tav tm="100000">
                                          <p:val>
                                            <p:strVal val="#ppt_w"/>
                                          </p:val>
                                        </p:tav>
                                      </p:tavLst>
                                    </p:anim>
                                    <p:anim calcmode="lin" valueType="num">
                                      <p:cBhvr>
                                        <p:cTn id="43" dur="1000" fill="hold"/>
                                        <p:tgtEl>
                                          <p:spTgt spid="12"/>
                                        </p:tgtEl>
                                        <p:attrNameLst>
                                          <p:attrName>ppt_h</p:attrName>
                                        </p:attrNameLst>
                                      </p:cBhvr>
                                      <p:tavLst>
                                        <p:tav tm="0">
                                          <p:val>
                                            <p:fltVal val="0"/>
                                          </p:val>
                                        </p:tav>
                                        <p:tav tm="100000">
                                          <p:val>
                                            <p:strVal val="#ppt_h"/>
                                          </p:val>
                                        </p:tav>
                                      </p:tavLst>
                                    </p:anim>
                                    <p:animEffect transition="in" filter="fade">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Effect transition="in" filter="fade">
                                      <p:cBhvr>
                                        <p:cTn id="51" dur="1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1000" fill="hold"/>
                                        <p:tgtEl>
                                          <p:spTgt spid="10"/>
                                        </p:tgtEl>
                                        <p:attrNameLst>
                                          <p:attrName>ppt_w</p:attrName>
                                        </p:attrNameLst>
                                      </p:cBhvr>
                                      <p:tavLst>
                                        <p:tav tm="0">
                                          <p:val>
                                            <p:fltVal val="0"/>
                                          </p:val>
                                        </p:tav>
                                        <p:tav tm="100000">
                                          <p:val>
                                            <p:strVal val="#ppt_w"/>
                                          </p:val>
                                        </p:tav>
                                      </p:tavLst>
                                    </p:anim>
                                    <p:anim calcmode="lin" valueType="num">
                                      <p:cBhvr>
                                        <p:cTn id="57" dur="1000" fill="hold"/>
                                        <p:tgtEl>
                                          <p:spTgt spid="10"/>
                                        </p:tgtEl>
                                        <p:attrNameLst>
                                          <p:attrName>ppt_h</p:attrName>
                                        </p:attrNameLst>
                                      </p:cBhvr>
                                      <p:tavLst>
                                        <p:tav tm="0">
                                          <p:val>
                                            <p:fltVal val="0"/>
                                          </p:val>
                                        </p:tav>
                                        <p:tav tm="100000">
                                          <p:val>
                                            <p:strVal val="#ppt_h"/>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1000" fill="hold"/>
                                        <p:tgtEl>
                                          <p:spTgt spid="9"/>
                                        </p:tgtEl>
                                        <p:attrNameLst>
                                          <p:attrName>ppt_w</p:attrName>
                                        </p:attrNameLst>
                                      </p:cBhvr>
                                      <p:tavLst>
                                        <p:tav tm="0">
                                          <p:val>
                                            <p:fltVal val="0"/>
                                          </p:val>
                                        </p:tav>
                                        <p:tav tm="100000">
                                          <p:val>
                                            <p:strVal val="#ppt_w"/>
                                          </p:val>
                                        </p:tav>
                                      </p:tavLst>
                                    </p:anim>
                                    <p:anim calcmode="lin" valueType="num">
                                      <p:cBhvr>
                                        <p:cTn id="64" dur="1000" fill="hold"/>
                                        <p:tgtEl>
                                          <p:spTgt spid="9"/>
                                        </p:tgtEl>
                                        <p:attrNameLst>
                                          <p:attrName>ppt_h</p:attrName>
                                        </p:attrNameLst>
                                      </p:cBhvr>
                                      <p:tavLst>
                                        <p:tav tm="0">
                                          <p:val>
                                            <p:fltVal val="0"/>
                                          </p:val>
                                        </p:tav>
                                        <p:tav tm="100000">
                                          <p:val>
                                            <p:strVal val="#ppt_h"/>
                                          </p:val>
                                        </p:tav>
                                      </p:tavLst>
                                    </p:anim>
                                    <p:animEffect transition="in" filter="fade">
                                      <p:cBhvr>
                                        <p:cTn id="6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E12ECB-F39C-45F4-B889-081AB9082E5A}"/>
              </a:ext>
            </a:extLst>
          </p:cNvPr>
          <p:cNvSpPr txBox="1"/>
          <p:nvPr/>
        </p:nvSpPr>
        <p:spPr>
          <a:xfrm>
            <a:off x="885730" y="660903"/>
            <a:ext cx="10420539"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Hebrews 9:16,17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tells us a ‘forever</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fact’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that a New Testament doesn't begin until the death of the testator, </a:t>
            </a:r>
          </a:p>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so wouldn’t that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mean the New Testament does NOT include the Gospels doctrinally!</a:t>
            </a:r>
          </a:p>
        </p:txBody>
      </p:sp>
      <p:sp>
        <p:nvSpPr>
          <p:cNvPr id="4" name="Rectangle 3">
            <a:extLst>
              <a:ext uri="{FF2B5EF4-FFF2-40B4-BE49-F238E27FC236}">
                <a16:creationId xmlns:a16="http://schemas.microsoft.com/office/drawing/2014/main" id="{7649FFB7-6699-4D56-8A32-8F3608D4EB9C}"/>
              </a:ext>
            </a:extLst>
          </p:cNvPr>
          <p:cNvSpPr>
            <a:spLocks noChangeArrowheads="1"/>
          </p:cNvSpPr>
          <p:nvPr/>
        </p:nvSpPr>
        <p:spPr bwMode="auto">
          <a:xfrm>
            <a:off x="957254" y="-19007"/>
            <a:ext cx="10277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are a 'few' questions &amp; comments that show the strict need for rightly dividing the word of truth:</a:t>
            </a:r>
          </a:p>
        </p:txBody>
      </p:sp>
      <p:sp>
        <p:nvSpPr>
          <p:cNvPr id="5" name="TextBox 4">
            <a:extLst>
              <a:ext uri="{FF2B5EF4-FFF2-40B4-BE49-F238E27FC236}">
                <a16:creationId xmlns:a16="http://schemas.microsoft.com/office/drawing/2014/main" id="{1B509150-8F83-41E0-9706-B94FF23CB5A2}"/>
              </a:ext>
            </a:extLst>
          </p:cNvPr>
          <p:cNvSpPr txBox="1"/>
          <p:nvPr/>
        </p:nvSpPr>
        <p:spPr>
          <a:xfrm>
            <a:off x="1641695" y="1442533"/>
            <a:ext cx="8908609"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lang="en-US" altLang="en-US" sz="1800" dirty="0">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Hebrews</a:t>
            </a:r>
            <a:r>
              <a:rPr kumimoji="0" lang="en-US" altLang="en-US" sz="180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10:38</a:t>
            </a:r>
            <a:r>
              <a:rPr kumimoji="0" lang="en-US" altLang="en-US" sz="18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tells us that if we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draw back</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then we are drawing back into perdition. </a:t>
            </a:r>
          </a:p>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Is that possible for us today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draw back’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so far that we can lose our salvation?</a:t>
            </a:r>
          </a:p>
        </p:txBody>
      </p:sp>
      <p:sp>
        <p:nvSpPr>
          <p:cNvPr id="6" name="TextBox 5">
            <a:extLst>
              <a:ext uri="{FF2B5EF4-FFF2-40B4-BE49-F238E27FC236}">
                <a16:creationId xmlns:a16="http://schemas.microsoft.com/office/drawing/2014/main" id="{C33C2678-8E99-4A39-AE5B-3D788354EBB5}"/>
              </a:ext>
            </a:extLst>
          </p:cNvPr>
          <p:cNvSpPr txBox="1"/>
          <p:nvPr/>
        </p:nvSpPr>
        <p:spPr>
          <a:xfrm>
            <a:off x="1497409" y="2294701"/>
            <a:ext cx="9194734"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Whose faith did the people in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Hebrews 11</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’fall back</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on? </a:t>
            </a:r>
          </a:p>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faith </a:t>
            </a:r>
            <a:r>
              <a:rPr kumimoji="0" lang="en-US" altLang="en-US" sz="18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OF</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Jesus Christ or </a:t>
            </a:r>
            <a:r>
              <a:rPr kumimoji="0" lang="en-US" altLang="en-US" sz="18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their own</a:t>
            </a: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faith as they try to follow those Old Testament examples?</a:t>
            </a:r>
          </a:p>
        </p:txBody>
      </p:sp>
      <p:sp>
        <p:nvSpPr>
          <p:cNvPr id="7" name="TextBox 6">
            <a:extLst>
              <a:ext uri="{FF2B5EF4-FFF2-40B4-BE49-F238E27FC236}">
                <a16:creationId xmlns:a16="http://schemas.microsoft.com/office/drawing/2014/main" id="{07E591FA-7127-4981-8235-D161D9C28B8D}"/>
              </a:ext>
            </a:extLst>
          </p:cNvPr>
          <p:cNvSpPr txBox="1"/>
          <p:nvPr/>
        </p:nvSpPr>
        <p:spPr>
          <a:xfrm>
            <a:off x="1465152" y="3156296"/>
            <a:ext cx="9261695" cy="923330"/>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lang="en-US" altLang="en-US" sz="1800" dirty="0">
                <a:latin typeface="Times New Roman" panose="02020603050405020304" pitchFamily="18" charset="0"/>
                <a:cs typeface="Times New Roman" panose="02020603050405020304" pitchFamily="18" charset="0"/>
              </a:rPr>
              <a:t> If </a:t>
            </a:r>
            <a:r>
              <a:rPr lang="en-US" altLang="en-US" sz="1800" b="1" dirty="0">
                <a:solidFill>
                  <a:srgbClr val="C00000"/>
                </a:solidFill>
                <a:latin typeface="Times New Roman" panose="02020603050405020304" pitchFamily="18" charset="0"/>
                <a:cs typeface="Times New Roman" panose="02020603050405020304" pitchFamily="18" charset="0"/>
              </a:rPr>
              <a:t>The Book of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Hebrews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is called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Hebrews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because it is written </a:t>
            </a: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TO</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Hebrews... </a:t>
            </a:r>
          </a:p>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…and then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same with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James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because it says it is written </a:t>
            </a: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TO</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twelve tribes in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verse 1</a:t>
            </a:r>
            <a:r>
              <a:rPr lang="en-US" altLang="en-US" dirty="0">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then why do ya’ll preach and teach it as </a:t>
            </a:r>
            <a:r>
              <a:rPr lang="en-US" altLang="en-US" b="1" dirty="0">
                <a:latin typeface="Times New Roman" panose="02020603050405020304" pitchFamily="18" charset="0"/>
                <a:cs typeface="Times New Roman" panose="02020603050405020304" pitchFamily="18" charset="0"/>
              </a:rPr>
              <a:t>TO</a:t>
            </a:r>
            <a:r>
              <a:rPr lang="en-US" altLang="en-US" dirty="0">
                <a:latin typeface="Times New Roman" panose="02020603050405020304" pitchFamily="18" charset="0"/>
                <a:cs typeface="Times New Roman" panose="02020603050405020304" pitchFamily="18" charset="0"/>
              </a:rPr>
              <a:t> us Gentiles today?</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DF8E617-099E-4226-9E4D-7ADC1CE85F7D}"/>
              </a:ext>
            </a:extLst>
          </p:cNvPr>
          <p:cNvSpPr txBox="1"/>
          <p:nvPr/>
        </p:nvSpPr>
        <p:spPr>
          <a:xfrm>
            <a:off x="1042656" y="4170139"/>
            <a:ext cx="10119069"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Peter is called the apostle to the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circumcision</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(Jews) and Paul the apostle to the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uncircumcision (Gentiles)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 tell me again why we should follow Peter?</a:t>
            </a:r>
          </a:p>
        </p:txBody>
      </p:sp>
      <p:sp>
        <p:nvSpPr>
          <p:cNvPr id="9" name="TextBox 8">
            <a:extLst>
              <a:ext uri="{FF2B5EF4-FFF2-40B4-BE49-F238E27FC236}">
                <a16:creationId xmlns:a16="http://schemas.microsoft.com/office/drawing/2014/main" id="{EACDE91B-B2C8-4252-B4BE-3C499CD1DA87}"/>
              </a:ext>
            </a:extLst>
          </p:cNvPr>
          <p:cNvSpPr txBox="1"/>
          <p:nvPr/>
        </p:nvSpPr>
        <p:spPr>
          <a:xfrm>
            <a:off x="541332" y="4912644"/>
            <a:ext cx="11124198" cy="369332"/>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Should we try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Jesus and Paul, etc. by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imitating</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Jesus and Paul and even God like all the modern bibles say?</a:t>
            </a:r>
          </a:p>
        </p:txBody>
      </p:sp>
      <p:sp>
        <p:nvSpPr>
          <p:cNvPr id="10" name="TextBox 9">
            <a:extLst>
              <a:ext uri="{FF2B5EF4-FFF2-40B4-BE49-F238E27FC236}">
                <a16:creationId xmlns:a16="http://schemas.microsoft.com/office/drawing/2014/main" id="{24008045-417C-48E6-98AB-73F337603119}"/>
              </a:ext>
            </a:extLst>
          </p:cNvPr>
          <p:cNvSpPr txBox="1"/>
          <p:nvPr/>
        </p:nvSpPr>
        <p:spPr>
          <a:xfrm>
            <a:off x="2523183" y="5396134"/>
            <a:ext cx="7143184"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Are we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Jesus by trying to walk in his footsteps?</a:t>
            </a:r>
          </a:p>
        </p:txBody>
      </p:sp>
      <p:sp>
        <p:nvSpPr>
          <p:cNvPr id="11" name="TextBox 10">
            <a:extLst>
              <a:ext uri="{FF2B5EF4-FFF2-40B4-BE49-F238E27FC236}">
                <a16:creationId xmlns:a16="http://schemas.microsoft.com/office/drawing/2014/main" id="{E59F64CA-7BDD-4091-BC92-D4CD77E2A799}"/>
              </a:ext>
            </a:extLst>
          </p:cNvPr>
          <p:cNvSpPr txBox="1"/>
          <p:nvPr/>
        </p:nvSpPr>
        <p:spPr>
          <a:xfrm>
            <a:off x="735293" y="5873662"/>
            <a:ext cx="10731233"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How does baptizing a baby make it a ‘</a:t>
            </a:r>
            <a:r>
              <a:rPr lang="en-US" i="1" dirty="0">
                <a:latin typeface="Times New Roman" panose="02020603050405020304" pitchFamily="18" charset="0"/>
                <a:cs typeface="Times New Roman" panose="02020603050405020304" pitchFamily="18" charset="0"/>
              </a:rPr>
              <a:t>child of God</a:t>
            </a:r>
            <a:r>
              <a:rPr lang="en-US" dirty="0">
                <a:latin typeface="Times New Roman" panose="02020603050405020304" pitchFamily="18" charset="0"/>
                <a:cs typeface="Times New Roman" panose="02020603050405020304" pitchFamily="18" charset="0"/>
              </a:rPr>
              <a:t>’ when that baby has no conscious ability to believe?...</a:t>
            </a:r>
          </a:p>
        </p:txBody>
      </p:sp>
      <p:sp>
        <p:nvSpPr>
          <p:cNvPr id="12" name="Rectangle 11">
            <a:extLst>
              <a:ext uri="{FF2B5EF4-FFF2-40B4-BE49-F238E27FC236}">
                <a16:creationId xmlns:a16="http://schemas.microsoft.com/office/drawing/2014/main" id="{748CDA30-74E6-4A69-A3EE-2690230FD4E5}"/>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B90A4A4-54E1-4E49-9BF4-D288CECB2927}"/>
              </a:ext>
            </a:extLst>
          </p:cNvPr>
          <p:cNvSpPr txBox="1"/>
          <p:nvPr/>
        </p:nvSpPr>
        <p:spPr>
          <a:xfrm>
            <a:off x="10111966" y="1216664"/>
            <a:ext cx="1465152" cy="707886"/>
          </a:xfrm>
          <a:prstGeom prst="rect">
            <a:avLst/>
          </a:prstGeom>
          <a:noFill/>
        </p:spPr>
        <p:txBody>
          <a:bodyPr wrap="square" rtlCol="0">
            <a:spAutoFit/>
          </a:bodyPr>
          <a:lstStyle/>
          <a:p>
            <a:r>
              <a:rPr lang="en-US" sz="1000" b="0" i="0" dirty="0">
                <a:solidFill>
                  <a:srgbClr val="1C1C1C"/>
                </a:solidFill>
                <a:effectLst/>
                <a:latin typeface="Times New Roman" panose="02020603050405020304" pitchFamily="18" charset="0"/>
                <a:cs typeface="Times New Roman" panose="02020603050405020304" pitchFamily="18" charset="0"/>
              </a:rPr>
              <a:t>The utter loss of the soul or of final happiness in a future state; future misery or eternal death. </a:t>
            </a:r>
            <a:endParaRPr lang="en-US" sz="10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3FF7026-45D4-4BB2-84C1-6A2D0A9A3EFB}"/>
              </a:ext>
            </a:extLst>
          </p:cNvPr>
          <p:cNvSpPr txBox="1"/>
          <p:nvPr/>
        </p:nvSpPr>
        <p:spPr>
          <a:xfrm>
            <a:off x="143435" y="6198169"/>
            <a:ext cx="1191409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…and along with that, how can a ‘child’ be a ‘child of God but not have the Holy Spirit until ‘confirmation’ / communion time?</a:t>
            </a:r>
          </a:p>
        </p:txBody>
      </p:sp>
      <p:sp>
        <p:nvSpPr>
          <p:cNvPr id="15" name="Callout: Line 14">
            <a:extLst>
              <a:ext uri="{FF2B5EF4-FFF2-40B4-BE49-F238E27FC236}">
                <a16:creationId xmlns:a16="http://schemas.microsoft.com/office/drawing/2014/main" id="{E7DC56FC-CDCC-4BFF-AE83-51C603BFF48C}"/>
              </a:ext>
            </a:extLst>
          </p:cNvPr>
          <p:cNvSpPr/>
          <p:nvPr/>
        </p:nvSpPr>
        <p:spPr>
          <a:xfrm>
            <a:off x="10111966" y="1216664"/>
            <a:ext cx="1465152" cy="707886"/>
          </a:xfrm>
          <a:prstGeom prst="borderCallout1">
            <a:avLst>
              <a:gd name="adj1" fmla="val 31414"/>
              <a:gd name="adj2" fmla="val -991"/>
              <a:gd name="adj3" fmla="val 42848"/>
              <a:gd name="adj4" fmla="val -2058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82111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125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75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fltVal val="0"/>
                                          </p:val>
                                        </p:tav>
                                        <p:tav tm="100000">
                                          <p:val>
                                            <p:strVal val="#ppt_w"/>
                                          </p:val>
                                        </p:tav>
                                      </p:tavLst>
                                    </p:anim>
                                    <p:anim calcmode="lin" valueType="num">
                                      <p:cBhvr>
                                        <p:cTn id="37" dur="1000" fill="hold"/>
                                        <p:tgtEl>
                                          <p:spTgt spid="7"/>
                                        </p:tgtEl>
                                        <p:attrNameLst>
                                          <p:attrName>ppt_h</p:attrName>
                                        </p:attrNameLst>
                                      </p:cBhvr>
                                      <p:tavLst>
                                        <p:tav tm="0">
                                          <p:val>
                                            <p:fltVal val="0"/>
                                          </p:val>
                                        </p:tav>
                                        <p:tav tm="100000">
                                          <p:val>
                                            <p:strVal val="#ppt_h"/>
                                          </p:val>
                                        </p:tav>
                                      </p:tavLst>
                                    </p:anim>
                                    <p:animEffect transition="in" filter="fade">
                                      <p:cBhvr>
                                        <p:cTn id="38" dur="1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Effect transition="in" filter="fade">
                                      <p:cBhvr>
                                        <p:cTn id="45" dur="1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1000" fill="hold"/>
                                        <p:tgtEl>
                                          <p:spTgt spid="9"/>
                                        </p:tgtEl>
                                        <p:attrNameLst>
                                          <p:attrName>ppt_w</p:attrName>
                                        </p:attrNameLst>
                                      </p:cBhvr>
                                      <p:tavLst>
                                        <p:tav tm="0">
                                          <p:val>
                                            <p:fltVal val="0"/>
                                          </p:val>
                                        </p:tav>
                                        <p:tav tm="100000">
                                          <p:val>
                                            <p:strVal val="#ppt_w"/>
                                          </p:val>
                                        </p:tav>
                                      </p:tavLst>
                                    </p:anim>
                                    <p:anim calcmode="lin" valueType="num">
                                      <p:cBhvr>
                                        <p:cTn id="51" dur="1000" fill="hold"/>
                                        <p:tgtEl>
                                          <p:spTgt spid="9"/>
                                        </p:tgtEl>
                                        <p:attrNameLst>
                                          <p:attrName>ppt_h</p:attrName>
                                        </p:attrNameLst>
                                      </p:cBhvr>
                                      <p:tavLst>
                                        <p:tav tm="0">
                                          <p:val>
                                            <p:fltVal val="0"/>
                                          </p:val>
                                        </p:tav>
                                        <p:tav tm="100000">
                                          <p:val>
                                            <p:strVal val="#ppt_h"/>
                                          </p:val>
                                        </p:tav>
                                      </p:tavLst>
                                    </p:anim>
                                    <p:animEffect transition="in" filter="fade">
                                      <p:cBhvr>
                                        <p:cTn id="52" dur="10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Effect transition="in" filter="fade">
                                      <p:cBhvr>
                                        <p:cTn id="59" dur="10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1000" fill="hold"/>
                                        <p:tgtEl>
                                          <p:spTgt spid="11"/>
                                        </p:tgtEl>
                                        <p:attrNameLst>
                                          <p:attrName>ppt_w</p:attrName>
                                        </p:attrNameLst>
                                      </p:cBhvr>
                                      <p:tavLst>
                                        <p:tav tm="0">
                                          <p:val>
                                            <p:fltVal val="0"/>
                                          </p:val>
                                        </p:tav>
                                        <p:tav tm="100000">
                                          <p:val>
                                            <p:strVal val="#ppt_w"/>
                                          </p:val>
                                        </p:tav>
                                      </p:tavLst>
                                    </p:anim>
                                    <p:anim calcmode="lin" valueType="num">
                                      <p:cBhvr>
                                        <p:cTn id="65" dur="1000" fill="hold"/>
                                        <p:tgtEl>
                                          <p:spTgt spid="11"/>
                                        </p:tgtEl>
                                        <p:attrNameLst>
                                          <p:attrName>ppt_h</p:attrName>
                                        </p:attrNameLst>
                                      </p:cBhvr>
                                      <p:tavLst>
                                        <p:tav tm="0">
                                          <p:val>
                                            <p:fltVal val="0"/>
                                          </p:val>
                                        </p:tav>
                                        <p:tav tm="100000">
                                          <p:val>
                                            <p:strVal val="#ppt_h"/>
                                          </p:val>
                                        </p:tav>
                                      </p:tavLst>
                                    </p:anim>
                                    <p:animEffect transition="in" filter="fade">
                                      <p:cBhvr>
                                        <p:cTn id="66" dur="10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3" grpId="0"/>
      <p:bldP spid="14"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F8138-A844-4BCA-8C2A-A544C7534C3D}"/>
              </a:ext>
            </a:extLst>
          </p:cNvPr>
          <p:cNvSpPr txBox="1"/>
          <p:nvPr/>
        </p:nvSpPr>
        <p:spPr>
          <a:xfrm>
            <a:off x="224115" y="4364759"/>
            <a:ext cx="11752729"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If you say you are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anointed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then by the scriptural definition of being </a:t>
            </a:r>
            <a:r>
              <a:rPr kumimoji="0" lang="en-US" altLang="en-US" sz="180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anointed</a:t>
            </a:r>
            <a:r>
              <a:rPr lang="en-US" altLang="en-US" dirty="0">
                <a:latin typeface="Times New Roman" panose="02020603050405020304" pitchFamily="18" charset="0"/>
                <a:cs typeface="Times New Roman" panose="02020603050405020304" pitchFamily="18" charset="0"/>
              </a:rPr>
              <a:t>  (</a:t>
            </a:r>
            <a:r>
              <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you need not that any man teach you..</a:t>
            </a:r>
            <a:r>
              <a:rPr kumimoji="0" lang="en-US" altLang="en-US" sz="1800" u="none" strike="noStrike" cap="none" normalizeH="0" baseline="0" dirty="0">
                <a:ln>
                  <a:noFill/>
                </a:ln>
                <a:effectLst/>
                <a:latin typeface="Times New Roman" panose="02020603050405020304" pitchFamily="18" charset="0"/>
                <a:cs typeface="Times New Roman" panose="02020603050405020304" pitchFamily="18" charset="0"/>
              </a:rPr>
              <a:t>”) do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you already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know everything</a:t>
            </a:r>
            <a:r>
              <a:rPr kumimoji="0" lang="en-US" altLang="en-US" sz="1800" b="0" i="1"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there is to know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and if so,</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do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you believe that you cannot be taught anything by anyone else.</a:t>
            </a:r>
          </a:p>
        </p:txBody>
      </p:sp>
      <p:sp>
        <p:nvSpPr>
          <p:cNvPr id="4" name="Rectangle 3">
            <a:extLst>
              <a:ext uri="{FF2B5EF4-FFF2-40B4-BE49-F238E27FC236}">
                <a16:creationId xmlns:a16="http://schemas.microsoft.com/office/drawing/2014/main" id="{96006C7C-4808-4054-B0A4-460F0AC0CB0F}"/>
              </a:ext>
            </a:extLst>
          </p:cNvPr>
          <p:cNvSpPr>
            <a:spLocks noChangeArrowheads="1"/>
          </p:cNvSpPr>
          <p:nvPr/>
        </p:nvSpPr>
        <p:spPr bwMode="auto">
          <a:xfrm>
            <a:off x="957253" y="-19007"/>
            <a:ext cx="10277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are a 'few' questions &amp; comments that show the strict need for rightly dividing the word of truth:</a:t>
            </a:r>
          </a:p>
        </p:txBody>
      </p:sp>
      <p:sp>
        <p:nvSpPr>
          <p:cNvPr id="5" name="TextBox 4">
            <a:extLst>
              <a:ext uri="{FF2B5EF4-FFF2-40B4-BE49-F238E27FC236}">
                <a16:creationId xmlns:a16="http://schemas.microsoft.com/office/drawing/2014/main" id="{943BF7B2-2212-4A51-B7C3-75EC38DF7DF7}"/>
              </a:ext>
            </a:extLst>
          </p:cNvPr>
          <p:cNvSpPr txBox="1"/>
          <p:nvPr/>
        </p:nvSpPr>
        <p:spPr>
          <a:xfrm>
            <a:off x="1456981" y="649975"/>
            <a:ext cx="9282735"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 we have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endure</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to the end to maintain our present salvation unto the ‘end’?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Matthew 22:14</a:t>
            </a:r>
          </a:p>
        </p:txBody>
      </p:sp>
      <p:sp>
        <p:nvSpPr>
          <p:cNvPr id="7" name="TextBox 6">
            <a:extLst>
              <a:ext uri="{FF2B5EF4-FFF2-40B4-BE49-F238E27FC236}">
                <a16:creationId xmlns:a16="http://schemas.microsoft.com/office/drawing/2014/main" id="{BD4F6EED-C49E-4F66-8E36-273598D98A3A}"/>
              </a:ext>
            </a:extLst>
          </p:cNvPr>
          <p:cNvSpPr txBox="1"/>
          <p:nvPr/>
        </p:nvSpPr>
        <p:spPr>
          <a:xfrm>
            <a:off x="349625" y="1135500"/>
            <a:ext cx="11492756" cy="646331"/>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If </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a</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fter</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we are saved, </a:t>
            </a:r>
            <a:r>
              <a:rPr kumimoji="0" lang="en-US" altLang="en-US" sz="1800" b="1"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a)</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Lord does</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not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impute</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our sins to us, but instead imputes HIS righteousness to us</a:t>
            </a:r>
            <a:r>
              <a:rPr lang="en-US" altLang="en-US" dirty="0">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or as it says in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Romans 7</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it isn’t us sinning but sin that dwells within us, then what sins do we need to worry</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about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/confess?</a:t>
            </a:r>
          </a:p>
        </p:txBody>
      </p:sp>
      <p:sp>
        <p:nvSpPr>
          <p:cNvPr id="8" name="TextBox 7">
            <a:extLst>
              <a:ext uri="{FF2B5EF4-FFF2-40B4-BE49-F238E27FC236}">
                <a16:creationId xmlns:a16="http://schemas.microsoft.com/office/drawing/2014/main" id="{D57E20B8-0475-4F80-9B1C-DAE43D2123FF}"/>
              </a:ext>
            </a:extLst>
          </p:cNvPr>
          <p:cNvSpPr txBox="1"/>
          <p:nvPr/>
        </p:nvSpPr>
        <p:spPr>
          <a:xfrm>
            <a:off x="950614" y="1931786"/>
            <a:ext cx="10314344" cy="646331"/>
          </a:xfrm>
          <a:prstGeom prst="rect">
            <a:avLst/>
          </a:prstGeom>
          <a:noFill/>
        </p:spPr>
        <p:txBody>
          <a:bodyPr wrap="square" rtlCol="0">
            <a:spAutoFit/>
          </a:bodyPr>
          <a:lstStyle/>
          <a:p>
            <a:pPr algn="ctr"/>
            <a:r>
              <a:rPr lang="en-US" altLang="en-US" dirty="0">
                <a:latin typeface="Times New Roman" panose="02020603050405020304" pitchFamily="18" charset="0"/>
                <a:cs typeface="Times New Roman" panose="02020603050405020304" pitchFamily="18" charset="0"/>
              </a:rPr>
              <a:t>Can you please explain</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a:t>
            </a:r>
            <a:r>
              <a:rPr kumimoji="0" lang="en-US" altLang="en-US" sz="18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participants along with the purposes, description and definition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of the </a:t>
            </a:r>
          </a:p>
          <a:p>
            <a:pPr algn="ctr"/>
            <a:r>
              <a:rPr lang="en-US" altLang="en-US" dirty="0">
                <a:latin typeface="Times New Roman" panose="02020603050405020304" pitchFamily="18" charset="0"/>
                <a:cs typeface="Times New Roman" panose="02020603050405020304" pitchFamily="18" charset="0"/>
              </a:rPr>
              <a:t>‘</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judgment </a:t>
            </a:r>
            <a:r>
              <a:rPr lang="en-US" altLang="en-US" i="1" dirty="0">
                <a:latin typeface="Times New Roman" panose="02020603050405020304" pitchFamily="18" charset="0"/>
                <a:cs typeface="Times New Roman" panose="02020603050405020304" pitchFamily="18" charset="0"/>
              </a:rPr>
              <a:t>s</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eat of Christ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vs the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white throne judgment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751D42BA-BA11-4037-BB8C-6656E043052B}"/>
              </a:ext>
            </a:extLst>
          </p:cNvPr>
          <p:cNvSpPr txBox="1"/>
          <p:nvPr/>
        </p:nvSpPr>
        <p:spPr>
          <a:xfrm>
            <a:off x="1416423" y="3273495"/>
            <a:ext cx="9377082"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Is Satan walking the earth</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this time now,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seeking whom he may devour,</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as it says in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I Peter 5:8</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E661CBCE-6482-4FAD-AFD2-DA78AE82F83E}"/>
              </a:ext>
            </a:extLst>
          </p:cNvPr>
          <p:cNvSpPr txBox="1"/>
          <p:nvPr/>
        </p:nvSpPr>
        <p:spPr>
          <a:xfrm>
            <a:off x="1347456" y="3798740"/>
            <a:ext cx="9497085"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What specific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commandments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are we to keep if we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want to know him</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according to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2:3</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3477838A-059A-43DC-AAA3-C927AC400B5C}"/>
              </a:ext>
            </a:extLst>
          </p:cNvPr>
          <p:cNvSpPr txBox="1"/>
          <p:nvPr/>
        </p:nvSpPr>
        <p:spPr>
          <a:xfrm>
            <a:off x="3748215" y="6264006"/>
            <a:ext cx="4695566" cy="369332"/>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Does God require us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tithe 10%</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today?</a:t>
            </a:r>
          </a:p>
        </p:txBody>
      </p:sp>
      <p:sp>
        <p:nvSpPr>
          <p:cNvPr id="12" name="Rectangle 11">
            <a:extLst>
              <a:ext uri="{FF2B5EF4-FFF2-40B4-BE49-F238E27FC236}">
                <a16:creationId xmlns:a16="http://schemas.microsoft.com/office/drawing/2014/main" id="{75D6937B-88C2-44A9-B218-9CF2D9E9DF25}"/>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A5C00E3-8CEC-4B64-99CF-2E8F67FC6E97}"/>
              </a:ext>
            </a:extLst>
          </p:cNvPr>
          <p:cNvSpPr txBox="1"/>
          <p:nvPr/>
        </p:nvSpPr>
        <p:spPr>
          <a:xfrm>
            <a:off x="672359" y="2712591"/>
            <a:ext cx="1084729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Is our own forgiveness from God based on whether or not we have forgiven others, as it says in </a:t>
            </a:r>
            <a:r>
              <a:rPr lang="en-US" b="1" dirty="0">
                <a:solidFill>
                  <a:srgbClr val="C00000"/>
                </a:solidFill>
                <a:latin typeface="Times New Roman" panose="02020603050405020304" pitchFamily="18" charset="0"/>
                <a:cs typeface="Times New Roman" panose="02020603050405020304" pitchFamily="18" charset="0"/>
              </a:rPr>
              <a:t>Matthew 6:14,15</a:t>
            </a:r>
            <a:r>
              <a:rPr lang="en-US" dirty="0">
                <a:latin typeface="Times New Roman" panose="02020603050405020304" pitchFamily="18" charset="0"/>
                <a:cs typeface="Times New Roman" panose="02020603050405020304" pitchFamily="18" charset="0"/>
              </a:rPr>
              <a:t>?</a:t>
            </a:r>
          </a:p>
        </p:txBody>
      </p:sp>
      <p:sp>
        <p:nvSpPr>
          <p:cNvPr id="14" name="TextBox 13">
            <a:extLst>
              <a:ext uri="{FF2B5EF4-FFF2-40B4-BE49-F238E27FC236}">
                <a16:creationId xmlns:a16="http://schemas.microsoft.com/office/drawing/2014/main" id="{72451F1E-8F0E-4569-ACEC-232E3A381FC5}"/>
              </a:ext>
            </a:extLst>
          </p:cNvPr>
          <p:cNvSpPr txBox="1"/>
          <p:nvPr/>
        </p:nvSpPr>
        <p:spPr>
          <a:xfrm>
            <a:off x="636496" y="4942565"/>
            <a:ext cx="10927978"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If so, would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it also be true then, that you don’t need to know any Scripture for your final authority </a:t>
            </a:r>
          </a:p>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because Christ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tells you everything</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 you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know all truth</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your heart,’ etc. today?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 I John 2:27</a:t>
            </a:r>
            <a:r>
              <a:rPr lang="en-US" altLang="en-US" dirty="0">
                <a:latin typeface="Times New Roman" panose="02020603050405020304" pitchFamily="18" charset="0"/>
                <a:cs typeface="Times New Roman" panose="02020603050405020304" pitchFamily="18" charset="0"/>
              </a:rPr>
              <a:t>; </a:t>
            </a:r>
            <a:r>
              <a:rPr lang="en-US" altLang="en-US" b="1" dirty="0">
                <a:solidFill>
                  <a:srgbClr val="C00000"/>
                </a:solidFill>
                <a:latin typeface="Times New Roman" panose="02020603050405020304" pitchFamily="18" charset="0"/>
                <a:cs typeface="Times New Roman" panose="02020603050405020304" pitchFamily="18" charset="0"/>
              </a:rPr>
              <a:t>John 14:26</a:t>
            </a:r>
            <a:endPar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ABF956D-383C-4F38-B2AE-289C847F955D}"/>
              </a:ext>
            </a:extLst>
          </p:cNvPr>
          <p:cNvSpPr txBox="1"/>
          <p:nvPr/>
        </p:nvSpPr>
        <p:spPr>
          <a:xfrm>
            <a:off x="932327" y="5526141"/>
            <a:ext cx="10345273"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 and if that is true to you, doesn’t that make you ‘</a:t>
            </a:r>
            <a:r>
              <a:rPr lang="en-US" i="1" dirty="0">
                <a:latin typeface="Times New Roman" panose="02020603050405020304" pitchFamily="18" charset="0"/>
                <a:cs typeface="Times New Roman" panose="02020603050405020304" pitchFamily="18" charset="0"/>
              </a:rPr>
              <a:t>your own final authority</a:t>
            </a:r>
            <a:r>
              <a:rPr lang="en-US" dirty="0">
                <a:latin typeface="Times New Roman" panose="02020603050405020304" pitchFamily="18" charset="0"/>
                <a:cs typeface="Times New Roman" panose="02020603050405020304" pitchFamily="18" charset="0"/>
              </a:rPr>
              <a:t>’ and so people should go to you for truth and God’s guidance instead of them having to know and study any Scripture?</a:t>
            </a:r>
          </a:p>
        </p:txBody>
      </p:sp>
    </p:spTree>
    <p:extLst>
      <p:ext uri="{BB962C8B-B14F-4D97-AF65-F5344CB8AC3E}">
        <p14:creationId xmlns:p14="http://schemas.microsoft.com/office/powerpoint/2010/main" val="30604965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ppt_w</p:attrName>
                                        </p:attrNameLst>
                                      </p:cBhvr>
                                      <p:tavLst>
                                        <p:tav tm="0">
                                          <p:val>
                                            <p:fltVal val="0"/>
                                          </p:val>
                                        </p:tav>
                                        <p:tav tm="100000">
                                          <p:val>
                                            <p:strVal val="#ppt_w"/>
                                          </p:val>
                                        </p:tav>
                                      </p:tavLst>
                                    </p:anim>
                                    <p:anim calcmode="lin" valueType="num">
                                      <p:cBhvr>
                                        <p:cTn id="29" dur="1000" fill="hold"/>
                                        <p:tgtEl>
                                          <p:spTgt spid="13"/>
                                        </p:tgtEl>
                                        <p:attrNameLst>
                                          <p:attrName>ppt_h</p:attrName>
                                        </p:attrNameLst>
                                      </p:cBhvr>
                                      <p:tavLst>
                                        <p:tav tm="0">
                                          <p:val>
                                            <p:fltVal val="0"/>
                                          </p:val>
                                        </p:tav>
                                        <p:tav tm="100000">
                                          <p:val>
                                            <p:strVal val="#ppt_h"/>
                                          </p:val>
                                        </p:tav>
                                      </p:tavLst>
                                    </p:anim>
                                    <p:animEffect transition="in" filter="fade">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Effect transition="in" filter="fade">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p:val>
                                            <p:fltVal val="0"/>
                                          </p:val>
                                        </p:tav>
                                        <p:tav tm="100000">
                                          <p:val>
                                            <p:strVal val="#ppt_w"/>
                                          </p:val>
                                        </p:tav>
                                      </p:tavLst>
                                    </p:anim>
                                    <p:anim calcmode="lin" valueType="num">
                                      <p:cBhvr>
                                        <p:cTn id="43" dur="1000" fill="hold"/>
                                        <p:tgtEl>
                                          <p:spTgt spid="10"/>
                                        </p:tgtEl>
                                        <p:attrNameLst>
                                          <p:attrName>ppt_h</p:attrName>
                                        </p:attrNameLst>
                                      </p:cBhvr>
                                      <p:tavLst>
                                        <p:tav tm="0">
                                          <p:val>
                                            <p:fltVal val="0"/>
                                          </p:val>
                                        </p:tav>
                                        <p:tav tm="100000">
                                          <p:val>
                                            <p:strVal val="#ppt_h"/>
                                          </p:val>
                                        </p:tav>
                                      </p:tavLst>
                                    </p:anim>
                                    <p:animEffect transition="in" filter="fad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1000" fill="hold"/>
                                        <p:tgtEl>
                                          <p:spTgt spid="2"/>
                                        </p:tgtEl>
                                        <p:attrNameLst>
                                          <p:attrName>ppt_w</p:attrName>
                                        </p:attrNameLst>
                                      </p:cBhvr>
                                      <p:tavLst>
                                        <p:tav tm="0">
                                          <p:val>
                                            <p:fltVal val="0"/>
                                          </p:val>
                                        </p:tav>
                                        <p:tav tm="100000">
                                          <p:val>
                                            <p:strVal val="#ppt_w"/>
                                          </p:val>
                                        </p:tav>
                                      </p:tavLst>
                                    </p:anim>
                                    <p:anim calcmode="lin" valueType="num">
                                      <p:cBhvr>
                                        <p:cTn id="50" dur="1000" fill="hold"/>
                                        <p:tgtEl>
                                          <p:spTgt spid="2"/>
                                        </p:tgtEl>
                                        <p:attrNameLst>
                                          <p:attrName>ppt_h</p:attrName>
                                        </p:attrNameLst>
                                      </p:cBhvr>
                                      <p:tavLst>
                                        <p:tav tm="0">
                                          <p:val>
                                            <p:fltVal val="0"/>
                                          </p:val>
                                        </p:tav>
                                        <p:tav tm="100000">
                                          <p:val>
                                            <p:strVal val="#ppt_h"/>
                                          </p:val>
                                        </p:tav>
                                      </p:tavLst>
                                    </p:anim>
                                    <p:animEffect transition="in" filter="fade">
                                      <p:cBhvr>
                                        <p:cTn id="51" dur="10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1000" fill="hold"/>
                                        <p:tgtEl>
                                          <p:spTgt spid="14"/>
                                        </p:tgtEl>
                                        <p:attrNameLst>
                                          <p:attrName>ppt_w</p:attrName>
                                        </p:attrNameLst>
                                      </p:cBhvr>
                                      <p:tavLst>
                                        <p:tav tm="0">
                                          <p:val>
                                            <p:fltVal val="0"/>
                                          </p:val>
                                        </p:tav>
                                        <p:tav tm="100000">
                                          <p:val>
                                            <p:strVal val="#ppt_w"/>
                                          </p:val>
                                        </p:tav>
                                      </p:tavLst>
                                    </p:anim>
                                    <p:anim calcmode="lin" valueType="num">
                                      <p:cBhvr>
                                        <p:cTn id="57" dur="1000" fill="hold"/>
                                        <p:tgtEl>
                                          <p:spTgt spid="14"/>
                                        </p:tgtEl>
                                        <p:attrNameLst>
                                          <p:attrName>ppt_h</p:attrName>
                                        </p:attrNameLst>
                                      </p:cBhvr>
                                      <p:tavLst>
                                        <p:tav tm="0">
                                          <p:val>
                                            <p:fltVal val="0"/>
                                          </p:val>
                                        </p:tav>
                                        <p:tav tm="100000">
                                          <p:val>
                                            <p:strVal val="#ppt_h"/>
                                          </p:val>
                                        </p:tav>
                                      </p:tavLst>
                                    </p:anim>
                                    <p:animEffect transition="in" filter="fade">
                                      <p:cBhvr>
                                        <p:cTn id="58" dur="10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fltVal val="0"/>
                                          </p:val>
                                        </p:tav>
                                        <p:tav tm="100000">
                                          <p:val>
                                            <p:strVal val="#ppt_w"/>
                                          </p:val>
                                        </p:tav>
                                      </p:tavLst>
                                    </p:anim>
                                    <p:anim calcmode="lin" valueType="num">
                                      <p:cBhvr>
                                        <p:cTn id="64" dur="1000" fill="hold"/>
                                        <p:tgtEl>
                                          <p:spTgt spid="15"/>
                                        </p:tgtEl>
                                        <p:attrNameLst>
                                          <p:attrName>ppt_h</p:attrName>
                                        </p:attrNameLst>
                                      </p:cBhvr>
                                      <p:tavLst>
                                        <p:tav tm="0">
                                          <p:val>
                                            <p:fltVal val="0"/>
                                          </p:val>
                                        </p:tav>
                                        <p:tav tm="100000">
                                          <p:val>
                                            <p:strVal val="#ppt_h"/>
                                          </p:val>
                                        </p:tav>
                                      </p:tavLst>
                                    </p:anim>
                                    <p:animEffect transition="in" filter="fade">
                                      <p:cBhvr>
                                        <p:cTn id="65" dur="10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1000" fill="hold"/>
                                        <p:tgtEl>
                                          <p:spTgt spid="11"/>
                                        </p:tgtEl>
                                        <p:attrNameLst>
                                          <p:attrName>ppt_w</p:attrName>
                                        </p:attrNameLst>
                                      </p:cBhvr>
                                      <p:tavLst>
                                        <p:tav tm="0">
                                          <p:val>
                                            <p:fltVal val="0"/>
                                          </p:val>
                                        </p:tav>
                                        <p:tav tm="100000">
                                          <p:val>
                                            <p:strVal val="#ppt_w"/>
                                          </p:val>
                                        </p:tav>
                                      </p:tavLst>
                                    </p:anim>
                                    <p:anim calcmode="lin" valueType="num">
                                      <p:cBhvr>
                                        <p:cTn id="71" dur="1000" fill="hold"/>
                                        <p:tgtEl>
                                          <p:spTgt spid="11"/>
                                        </p:tgtEl>
                                        <p:attrNameLst>
                                          <p:attrName>ppt_h</p:attrName>
                                        </p:attrNameLst>
                                      </p:cBhvr>
                                      <p:tavLst>
                                        <p:tav tm="0">
                                          <p:val>
                                            <p:fltVal val="0"/>
                                          </p:val>
                                        </p:tav>
                                        <p:tav tm="100000">
                                          <p:val>
                                            <p:strVal val="#ppt_h"/>
                                          </p:val>
                                        </p:tav>
                                      </p:tavLst>
                                    </p:anim>
                                    <p:animEffect transition="in" filter="fade">
                                      <p:cBhvr>
                                        <p:cTn id="7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9" grpId="0"/>
      <p:bldP spid="10" grpId="0"/>
      <p:bldP spid="11"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133B6F-07B4-4D72-BE88-002FB4E4EA82}"/>
              </a:ext>
            </a:extLst>
          </p:cNvPr>
          <p:cNvSpPr txBox="1"/>
          <p:nvPr/>
        </p:nvSpPr>
        <p:spPr>
          <a:xfrm>
            <a:off x="1198641" y="5854321"/>
            <a:ext cx="9804903" cy="646331"/>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Does/Has God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spue</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church out of his mouth today because of the lukewarmness of the people?</a:t>
            </a:r>
          </a:p>
          <a:p>
            <a:pPr marR="0" lvl="0" algn="ctr" defTabSz="914400" rtl="0" eaLnBrk="0" fontAlgn="base" latinLnBrk="0" hangingPunct="0">
              <a:lnSpc>
                <a:spcPct val="100000"/>
              </a:lnSpc>
              <a:spcBef>
                <a:spcPct val="0"/>
              </a:spcBef>
              <a:spcAft>
                <a:spcPct val="0"/>
              </a:spcAft>
              <a:buClrTx/>
              <a:buSzTx/>
              <a:tabLst/>
            </a:pPr>
            <a:r>
              <a:rPr lang="en-US" altLang="en-US" b="1" dirty="0">
                <a:solidFill>
                  <a:srgbClr val="C00000"/>
                </a:solidFill>
                <a:latin typeface="Times New Roman" panose="02020603050405020304" pitchFamily="18" charset="0"/>
                <a:cs typeface="Times New Roman" panose="02020603050405020304" pitchFamily="18" charset="0"/>
              </a:rPr>
              <a:t>Revelation 3:16</a:t>
            </a:r>
            <a:endPar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0C2B1BE-982F-4628-9EE6-1EBA0CA2ACC8}"/>
              </a:ext>
            </a:extLst>
          </p:cNvPr>
          <p:cNvSpPr>
            <a:spLocks noChangeArrowheads="1"/>
          </p:cNvSpPr>
          <p:nvPr/>
        </p:nvSpPr>
        <p:spPr bwMode="auto">
          <a:xfrm>
            <a:off x="957254" y="-19007"/>
            <a:ext cx="10277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are a 'few' questions &amp; comments that show the strict need for rightly dividing the word of truth:</a:t>
            </a:r>
          </a:p>
        </p:txBody>
      </p:sp>
      <p:sp>
        <p:nvSpPr>
          <p:cNvPr id="5" name="TextBox 4">
            <a:extLst>
              <a:ext uri="{FF2B5EF4-FFF2-40B4-BE49-F238E27FC236}">
                <a16:creationId xmlns:a16="http://schemas.microsoft.com/office/drawing/2014/main" id="{596BAF4C-0BBA-4A21-BEBB-521BAC7C263B}"/>
              </a:ext>
            </a:extLst>
          </p:cNvPr>
          <p:cNvSpPr txBox="1"/>
          <p:nvPr/>
        </p:nvSpPr>
        <p:spPr>
          <a:xfrm>
            <a:off x="2126055" y="715224"/>
            <a:ext cx="7939889"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Can we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lose</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our salvation because we have a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‘brother’</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that we hate?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3:15</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9DDA8B31-EAB7-4227-A6A2-5F98842F6D0E}"/>
              </a:ext>
            </a:extLst>
          </p:cNvPr>
          <p:cNvSpPr txBox="1"/>
          <p:nvPr/>
        </p:nvSpPr>
        <p:spPr>
          <a:xfrm>
            <a:off x="2080790" y="1245027"/>
            <a:ext cx="8031933"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If we are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born of God'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and then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sin</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are we no longer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born of God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3:9</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066B516-4820-4C57-982C-0522E224ACE2}"/>
              </a:ext>
            </a:extLst>
          </p:cNvPr>
          <p:cNvSpPr txBox="1"/>
          <p:nvPr/>
        </p:nvSpPr>
        <p:spPr>
          <a:xfrm>
            <a:off x="1539089" y="1826932"/>
            <a:ext cx="9125893" cy="646331"/>
          </a:xfrm>
          <a:prstGeom prst="rect">
            <a:avLst/>
          </a:prstGeom>
          <a:noFill/>
        </p:spPr>
        <p:txBody>
          <a:bodyPr wrap="square" rtlCol="0">
            <a:spAutoFit/>
          </a:bodyPr>
          <a:lstStyle/>
          <a:p>
            <a:pPr algn="ctr"/>
            <a:r>
              <a:rPr lang="en-US" altLang="en-US" dirty="0">
                <a:latin typeface="Times New Roman" panose="02020603050405020304" pitchFamily="18" charset="0"/>
                <a:cs typeface="Times New Roman" panose="02020603050405020304" pitchFamily="18" charset="0"/>
              </a:rPr>
              <a:t>Is </a:t>
            </a:r>
            <a:r>
              <a:rPr lang="en-US" altLang="en-US" b="1" dirty="0">
                <a:solidFill>
                  <a:srgbClr val="C00000"/>
                </a:solidFill>
                <a:latin typeface="Times New Roman" panose="02020603050405020304" pitchFamily="18" charset="0"/>
                <a:cs typeface="Times New Roman" panose="02020603050405020304" pitchFamily="18" charset="0"/>
              </a:rPr>
              <a:t>I John 4:15 </a:t>
            </a:r>
            <a:r>
              <a:rPr lang="en-US" altLang="en-US" dirty="0">
                <a:latin typeface="Times New Roman" panose="02020603050405020304" pitchFamily="18" charset="0"/>
                <a:cs typeface="Times New Roman" panose="02020603050405020304" pitchFamily="18" charset="0"/>
              </a:rPr>
              <a:t>our salvation verse for us all today?  “</a:t>
            </a:r>
            <a:r>
              <a:rPr lang="en-US" altLang="en-US" b="1" i="1" dirty="0">
                <a:solidFill>
                  <a:srgbClr val="CC6600"/>
                </a:solidFill>
                <a:latin typeface="Times New Roman" panose="02020603050405020304" pitchFamily="18" charset="0"/>
                <a:cs typeface="Times New Roman" panose="02020603050405020304" pitchFamily="18" charset="0"/>
              </a:rPr>
              <a:t>W</a:t>
            </a: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hosoever shall confess that Jesus is the Son of God, God dwelleth in him and he in God.”</a:t>
            </a:r>
          </a:p>
        </p:txBody>
      </p:sp>
      <p:sp>
        <p:nvSpPr>
          <p:cNvPr id="8" name="TextBox 7">
            <a:extLst>
              <a:ext uri="{FF2B5EF4-FFF2-40B4-BE49-F238E27FC236}">
                <a16:creationId xmlns:a16="http://schemas.microsoft.com/office/drawing/2014/main" id="{0032714A-6A02-426E-ABE8-78439BA4FC32}"/>
              </a:ext>
            </a:extLst>
          </p:cNvPr>
          <p:cNvSpPr txBox="1"/>
          <p:nvPr/>
        </p:nvSpPr>
        <p:spPr>
          <a:xfrm>
            <a:off x="1602460" y="2389949"/>
            <a:ext cx="8999145" cy="646331"/>
          </a:xfrm>
          <a:prstGeom prst="rect">
            <a:avLst/>
          </a:prstGeom>
          <a:noFill/>
        </p:spPr>
        <p:txBody>
          <a:bodyPr wrap="square" rtlCol="0">
            <a:spAutoFit/>
          </a:bodyPr>
          <a:lstStyle/>
          <a:p>
            <a:pPr algn="ctr"/>
            <a:r>
              <a:rPr lang="en-US" altLang="en-US" sz="1800" dirty="0">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I John 5:1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also tells us the same thing –</a:t>
            </a:r>
            <a:r>
              <a:rPr kumimoji="0" lang="en-US" altLang="en-US" sz="18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salvation seems to be all based on  </a:t>
            </a: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Whosoever believeth that Jesus is the Christ is born of God... </a:t>
            </a:r>
            <a:r>
              <a:rPr lang="en-US" altLang="en-US" dirty="0">
                <a:latin typeface="Times New Roman" panose="02020603050405020304" pitchFamily="18" charset="0"/>
                <a:cs typeface="Times New Roman" panose="02020603050405020304" pitchFamily="18" charset="0"/>
              </a:rPr>
              <a:t>are these our </a:t>
            </a:r>
            <a:r>
              <a:rPr lang="en-US" altLang="en-US" i="1" dirty="0">
                <a:latin typeface="Times New Roman" panose="02020603050405020304" pitchFamily="18" charset="0"/>
                <a:cs typeface="Times New Roman" panose="02020603050405020304" pitchFamily="18" charset="0"/>
              </a:rPr>
              <a:t>salvation</a:t>
            </a:r>
            <a:r>
              <a:rPr lang="en-US" altLang="en-US" dirty="0">
                <a:latin typeface="Times New Roman" panose="02020603050405020304" pitchFamily="18" charset="0"/>
                <a:cs typeface="Times New Roman" panose="02020603050405020304" pitchFamily="18" charset="0"/>
              </a:rPr>
              <a:t> verses for today?</a:t>
            </a:r>
          </a:p>
        </p:txBody>
      </p:sp>
      <p:sp>
        <p:nvSpPr>
          <p:cNvPr id="9" name="TextBox 8">
            <a:extLst>
              <a:ext uri="{FF2B5EF4-FFF2-40B4-BE49-F238E27FC236}">
                <a16:creationId xmlns:a16="http://schemas.microsoft.com/office/drawing/2014/main" id="{A471D436-09C9-40EB-8028-85FDD8274CA1}"/>
              </a:ext>
            </a:extLst>
          </p:cNvPr>
          <p:cNvSpPr txBox="1"/>
          <p:nvPr/>
        </p:nvSpPr>
        <p:spPr>
          <a:xfrm>
            <a:off x="1678474" y="3218278"/>
            <a:ext cx="8845236" cy="646331"/>
          </a:xfrm>
          <a:prstGeom prst="rect">
            <a:avLst/>
          </a:prstGeom>
          <a:noFill/>
        </p:spPr>
        <p:txBody>
          <a:bodyPr wrap="square" rtlCol="0">
            <a:spAutoFit/>
          </a:bodyPr>
          <a:lstStyle/>
          <a:p>
            <a:pPr algn="ctr"/>
            <a:r>
              <a:rPr lang="en-US" altLang="en-US" dirty="0">
                <a:latin typeface="Times New Roman" panose="02020603050405020304" pitchFamily="18" charset="0"/>
                <a:cs typeface="Times New Roman" panose="02020603050405020304" pitchFamily="18" charset="0"/>
              </a:rPr>
              <a:t>If b</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 believing that Jesus is the Son of God, you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overcome the world,</a:t>
            </a:r>
          </a:p>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what does it mean to overcome the world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 John 5:5</a:t>
            </a:r>
          </a:p>
        </p:txBody>
      </p:sp>
      <p:sp>
        <p:nvSpPr>
          <p:cNvPr id="10" name="TextBox 9">
            <a:extLst>
              <a:ext uri="{FF2B5EF4-FFF2-40B4-BE49-F238E27FC236}">
                <a16:creationId xmlns:a16="http://schemas.microsoft.com/office/drawing/2014/main" id="{2E0266D5-BDA4-403C-BA96-0A9D6770D452}"/>
              </a:ext>
            </a:extLst>
          </p:cNvPr>
          <p:cNvSpPr txBox="1"/>
          <p:nvPr/>
        </p:nvSpPr>
        <p:spPr>
          <a:xfrm>
            <a:off x="1354813" y="4906008"/>
            <a:ext cx="9492558" cy="923330"/>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Do you become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partakers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the evil deeds of the Mormons, etc. </a:t>
            </a:r>
          </a:p>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if you allow them into your house and wish them God’s speed?</a:t>
            </a:r>
          </a:p>
          <a:p>
            <a:pPr algn="ct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II John 10,11</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A45B3557-5E68-46FD-AAF3-26E5632913DA}"/>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4F07252-F47F-405E-8180-0E20D57DDA43}"/>
              </a:ext>
            </a:extLst>
          </p:cNvPr>
          <p:cNvSpPr txBox="1"/>
          <p:nvPr/>
        </p:nvSpPr>
        <p:spPr>
          <a:xfrm>
            <a:off x="664236" y="4019906"/>
            <a:ext cx="10877908"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Which ‘church design’ do you follow?  </a:t>
            </a:r>
            <a:r>
              <a:rPr lang="en-US" b="1" dirty="0">
                <a:solidFill>
                  <a:srgbClr val="C00000"/>
                </a:solidFill>
                <a:latin typeface="Times New Roman" panose="02020603050405020304" pitchFamily="18" charset="0"/>
                <a:cs typeface="Times New Roman" panose="02020603050405020304" pitchFamily="18" charset="0"/>
              </a:rPr>
              <a:t>Acts 2:38-47 </a:t>
            </a:r>
            <a:r>
              <a:rPr lang="en-US" dirty="0">
                <a:latin typeface="Times New Roman" panose="02020603050405020304" pitchFamily="18" charset="0"/>
                <a:cs typeface="Times New Roman" panose="02020603050405020304" pitchFamily="18" charset="0"/>
              </a:rPr>
              <a:t>with the Jews where you try to find favor with all the people, etc. or </a:t>
            </a:r>
            <a:r>
              <a:rPr lang="en-US" b="1" dirty="0">
                <a:solidFill>
                  <a:srgbClr val="C00000"/>
                </a:solidFill>
                <a:latin typeface="Times New Roman" panose="02020603050405020304" pitchFamily="18" charset="0"/>
                <a:cs typeface="Times New Roman" panose="02020603050405020304" pitchFamily="18" charset="0"/>
              </a:rPr>
              <a:t>Ephesians 4:12-16 </a:t>
            </a:r>
            <a:r>
              <a:rPr lang="en-US" dirty="0">
                <a:latin typeface="Times New Roman" panose="02020603050405020304" pitchFamily="18" charset="0"/>
                <a:cs typeface="Times New Roman" panose="02020603050405020304" pitchFamily="18" charset="0"/>
              </a:rPr>
              <a:t>through Paul for the Gentile local church to feed and help grow spiritually today?</a:t>
            </a:r>
          </a:p>
        </p:txBody>
      </p:sp>
    </p:spTree>
    <p:extLst>
      <p:ext uri="{BB962C8B-B14F-4D97-AF65-F5344CB8AC3E}">
        <p14:creationId xmlns:p14="http://schemas.microsoft.com/office/powerpoint/2010/main" val="25433104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Effect transition="in" filter="fade">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ppt_w</p:attrName>
                                        </p:attrNameLst>
                                      </p:cBhvr>
                                      <p:tavLst>
                                        <p:tav tm="0">
                                          <p:val>
                                            <p:fltVal val="0"/>
                                          </p:val>
                                        </p:tav>
                                        <p:tav tm="100000">
                                          <p:val>
                                            <p:strVal val="#ppt_w"/>
                                          </p:val>
                                        </p:tav>
                                      </p:tavLst>
                                    </p:anim>
                                    <p:anim calcmode="lin" valueType="num">
                                      <p:cBhvr>
                                        <p:cTn id="43" dur="1000" fill="hold"/>
                                        <p:tgtEl>
                                          <p:spTgt spid="12"/>
                                        </p:tgtEl>
                                        <p:attrNameLst>
                                          <p:attrName>ppt_h</p:attrName>
                                        </p:attrNameLst>
                                      </p:cBhvr>
                                      <p:tavLst>
                                        <p:tav tm="0">
                                          <p:val>
                                            <p:fltVal val="0"/>
                                          </p:val>
                                        </p:tav>
                                        <p:tav tm="100000">
                                          <p:val>
                                            <p:strVal val="#ppt_h"/>
                                          </p:val>
                                        </p:tav>
                                      </p:tavLst>
                                    </p:anim>
                                    <p:animEffect transition="in" filter="fade">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Effect transition="in" filter="fade">
                                      <p:cBhvr>
                                        <p:cTn id="51" dur="10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1000" fill="hold"/>
                                        <p:tgtEl>
                                          <p:spTgt spid="2"/>
                                        </p:tgtEl>
                                        <p:attrNameLst>
                                          <p:attrName>ppt_w</p:attrName>
                                        </p:attrNameLst>
                                      </p:cBhvr>
                                      <p:tavLst>
                                        <p:tav tm="0">
                                          <p:val>
                                            <p:fltVal val="0"/>
                                          </p:val>
                                        </p:tav>
                                        <p:tav tm="100000">
                                          <p:val>
                                            <p:strVal val="#ppt_w"/>
                                          </p:val>
                                        </p:tav>
                                      </p:tavLst>
                                    </p:anim>
                                    <p:anim calcmode="lin" valueType="num">
                                      <p:cBhvr>
                                        <p:cTn id="57" dur="1000" fill="hold"/>
                                        <p:tgtEl>
                                          <p:spTgt spid="2"/>
                                        </p:tgtEl>
                                        <p:attrNameLst>
                                          <p:attrName>ppt_h</p:attrName>
                                        </p:attrNameLst>
                                      </p:cBhvr>
                                      <p:tavLst>
                                        <p:tav tm="0">
                                          <p:val>
                                            <p:fltVal val="0"/>
                                          </p:val>
                                        </p:tav>
                                        <p:tav tm="100000">
                                          <p:val>
                                            <p:strVal val="#ppt_h"/>
                                          </p:val>
                                        </p:tav>
                                      </p:tavLst>
                                    </p:anim>
                                    <p:animEffect transition="in" filter="fade">
                                      <p:cBhvr>
                                        <p:cTn id="5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0F684-7AC7-4466-B715-A246F2DD1EE5}"/>
              </a:ext>
            </a:extLst>
          </p:cNvPr>
          <p:cNvSpPr txBox="1"/>
          <p:nvPr/>
        </p:nvSpPr>
        <p:spPr>
          <a:xfrm>
            <a:off x="688063" y="4852323"/>
            <a:ext cx="10855105" cy="923330"/>
          </a:xfrm>
          <a:prstGeom prst="rect">
            <a:avLst/>
          </a:prstGeom>
          <a:noFill/>
        </p:spPr>
        <p:txBody>
          <a:bodyPr wrap="square" rtlCol="0">
            <a:spAutoFit/>
          </a:bodyPr>
          <a:lstStyle/>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When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Matthew 5:9</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says to be a child of God, you must be a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peacekeeper</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R="0" lvl="0" algn="ctr"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but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Galatians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says to be a child of God, one must have faith in Christ Jesus.</a:t>
            </a:r>
          </a:p>
          <a:p>
            <a:pPr marR="0" lvl="0" algn="ctr" defTabSz="914400" rtl="0" eaLnBrk="0" fontAlgn="base" latinLnBrk="0" hangingPunct="0">
              <a:lnSpc>
                <a:spcPct val="100000"/>
              </a:lnSpc>
              <a:spcBef>
                <a:spcPct val="0"/>
              </a:spcBef>
              <a:spcAft>
                <a:spcPct val="0"/>
              </a:spcAft>
              <a:buClrTx/>
              <a:buSzTx/>
              <a:tabLst/>
            </a:pPr>
            <a:r>
              <a:rPr lang="en-US" altLang="en-US" dirty="0">
                <a:latin typeface="Times New Roman" panose="02020603050405020304" pitchFamily="18" charset="0"/>
                <a:cs typeface="Times New Roman" panose="02020603050405020304" pitchFamily="18" charset="0"/>
              </a:rPr>
              <a:t>W</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hich is it?</a:t>
            </a:r>
          </a:p>
        </p:txBody>
      </p:sp>
      <p:sp>
        <p:nvSpPr>
          <p:cNvPr id="5" name="TextBox 4">
            <a:extLst>
              <a:ext uri="{FF2B5EF4-FFF2-40B4-BE49-F238E27FC236}">
                <a16:creationId xmlns:a16="http://schemas.microsoft.com/office/drawing/2014/main" id="{79D032D9-ADC7-45A9-9462-23ADEF05E4E2}"/>
              </a:ext>
            </a:extLst>
          </p:cNvPr>
          <p:cNvSpPr txBox="1"/>
          <p:nvPr/>
        </p:nvSpPr>
        <p:spPr>
          <a:xfrm>
            <a:off x="1294641" y="596943"/>
            <a:ext cx="9605727" cy="923330"/>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During the time of great </a:t>
            </a:r>
            <a:r>
              <a:rPr lang="en-US" altLang="en-US" dirty="0">
                <a:latin typeface="Times New Roman" panose="02020603050405020304" pitchFamily="18" charset="0"/>
                <a:cs typeface="Times New Roman" panose="02020603050405020304" pitchFamily="18" charset="0"/>
              </a:rPr>
              <a:t>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ribulation, why do men try to wrestle what Paul preaches?</a:t>
            </a:r>
          </a:p>
          <a:p>
            <a:pPr algn="ctr"/>
            <a:r>
              <a:rPr lang="en-US" altLang="en-US" dirty="0">
                <a:latin typeface="Times New Roman" panose="02020603050405020304" pitchFamily="18" charset="0"/>
                <a:cs typeface="Times New Roman" panose="02020603050405020304" pitchFamily="18" charset="0"/>
              </a:rPr>
              <a:t>C</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ould it be that what Paul preaches is NOT to be preached during the tribulation?</a:t>
            </a:r>
          </a:p>
          <a:p>
            <a:pPr algn="ct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II Peter 3:15,16</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7F56FA8-8098-46F2-A150-9ED76C433585}"/>
              </a:ext>
            </a:extLst>
          </p:cNvPr>
          <p:cNvSpPr txBox="1"/>
          <p:nvPr/>
        </p:nvSpPr>
        <p:spPr>
          <a:xfrm>
            <a:off x="1421390" y="1597566"/>
            <a:ext cx="9352230" cy="646331"/>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Does a sincere Christian today have to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‘worry’</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about the law when </a:t>
            </a:r>
            <a:r>
              <a:rPr kumimoji="0" lang="en-US" altLang="en-US" sz="1800" b="1"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Romans 10:4</a:t>
            </a:r>
            <a:r>
              <a:rPr kumimoji="0" lang="en-US" altLang="en-US" sz="1800" b="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says</a:t>
            </a:r>
          </a:p>
          <a:p>
            <a:pPr algn="ct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'Christ is the end of the law for righteousness to every one that believeth’</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4B1B0A54-4A78-4E8A-A4FA-747E293E4BC1}"/>
              </a:ext>
            </a:extLst>
          </p:cNvPr>
          <p:cNvSpPr txBox="1"/>
          <p:nvPr/>
        </p:nvSpPr>
        <p:spPr>
          <a:xfrm>
            <a:off x="844990" y="2355441"/>
            <a:ext cx="10502020" cy="646331"/>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Can you explain how sin is not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imputed</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when there is no law?</a:t>
            </a:r>
          </a:p>
          <a:p>
            <a:pPr algn="ct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Romans 5:13</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 </a:t>
            </a: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(For until the law sin was in the world: but sin is not imputed when there is no law. </a:t>
            </a:r>
          </a:p>
        </p:txBody>
      </p:sp>
      <p:sp>
        <p:nvSpPr>
          <p:cNvPr id="8" name="TextBox 7">
            <a:extLst>
              <a:ext uri="{FF2B5EF4-FFF2-40B4-BE49-F238E27FC236}">
                <a16:creationId xmlns:a16="http://schemas.microsoft.com/office/drawing/2014/main" id="{92E720B8-2B55-44CE-B04B-F8069A5F3BB0}"/>
              </a:ext>
            </a:extLst>
          </p:cNvPr>
          <p:cNvSpPr txBox="1"/>
          <p:nvPr/>
        </p:nvSpPr>
        <p:spPr>
          <a:xfrm>
            <a:off x="1187336" y="3107593"/>
            <a:ext cx="9821322" cy="923330"/>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We are dead to sin, according to </a:t>
            </a:r>
            <a:r>
              <a:rPr kumimoji="0" lang="en-US" altLang="en-US" sz="1800" b="1" i="0" u="none" strike="noStrike" cap="none" normalizeH="0" baseline="0" dirty="0">
                <a:ln>
                  <a:noFill/>
                </a:ln>
                <a:solidFill>
                  <a:srgbClr val="CC0000"/>
                </a:solidFill>
                <a:effectLst/>
                <a:latin typeface="Times New Roman" panose="02020603050405020304" pitchFamily="18" charset="0"/>
                <a:cs typeface="Times New Roman" panose="02020603050405020304" pitchFamily="18" charset="0"/>
              </a:rPr>
              <a:t>Romans 6:11</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so explain that verse, and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compare it</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to the gospels...</a:t>
            </a:r>
          </a:p>
          <a:p>
            <a:pPr algn="ct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Likewise reckon ye also yourselves to be dead indeed unto sin,</a:t>
            </a:r>
          </a:p>
          <a:p>
            <a:pPr algn="ctr"/>
            <a:r>
              <a:rPr kumimoji="0" lang="en-US" altLang="en-US" sz="1800" b="1" i="1" u="none" strike="noStrike" cap="none" normalizeH="0" baseline="0" dirty="0">
                <a:ln>
                  <a:noFill/>
                </a:ln>
                <a:solidFill>
                  <a:srgbClr val="CC6600"/>
                </a:solidFill>
                <a:effectLst/>
                <a:latin typeface="Times New Roman" panose="02020603050405020304" pitchFamily="18" charset="0"/>
                <a:cs typeface="Times New Roman" panose="02020603050405020304" pitchFamily="18" charset="0"/>
              </a:rPr>
              <a:t>but alive unto God through Jesus Christ our Lord. </a:t>
            </a:r>
          </a:p>
        </p:txBody>
      </p:sp>
      <p:sp>
        <p:nvSpPr>
          <p:cNvPr id="9" name="Rectangle 8">
            <a:extLst>
              <a:ext uri="{FF2B5EF4-FFF2-40B4-BE49-F238E27FC236}">
                <a16:creationId xmlns:a16="http://schemas.microsoft.com/office/drawing/2014/main" id="{B7D65A4D-6640-42F8-8877-C1FEDD16C367}"/>
              </a:ext>
            </a:extLst>
          </p:cNvPr>
          <p:cNvSpPr>
            <a:spLocks noChangeArrowheads="1"/>
          </p:cNvSpPr>
          <p:nvPr/>
        </p:nvSpPr>
        <p:spPr bwMode="auto">
          <a:xfrm>
            <a:off x="957254" y="-19007"/>
            <a:ext cx="10277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are a 'few' questions &amp; comments that show the strict need for rightly dividing the word of truth:</a:t>
            </a:r>
          </a:p>
        </p:txBody>
      </p:sp>
      <p:sp>
        <p:nvSpPr>
          <p:cNvPr id="10" name="Rectangle 9">
            <a:extLst>
              <a:ext uri="{FF2B5EF4-FFF2-40B4-BE49-F238E27FC236}">
                <a16:creationId xmlns:a16="http://schemas.microsoft.com/office/drawing/2014/main" id="{85B95EE5-3526-4B58-BBAA-65256BEC289F}"/>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60C5461-BD7F-4B8D-A32E-97CDC3876AE9}"/>
              </a:ext>
            </a:extLst>
          </p:cNvPr>
          <p:cNvSpPr txBox="1"/>
          <p:nvPr/>
        </p:nvSpPr>
        <p:spPr>
          <a:xfrm>
            <a:off x="452487" y="5740924"/>
            <a:ext cx="11312165" cy="92333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In order to help people overcome contradictions and confusion in NT doctrine, can you explain the differences in “</a:t>
            </a:r>
            <a:r>
              <a:rPr lang="en-US" i="1" dirty="0">
                <a:latin typeface="Times New Roman" panose="02020603050405020304" pitchFamily="18" charset="0"/>
                <a:cs typeface="Times New Roman" panose="02020603050405020304" pitchFamily="18" charset="0"/>
              </a:rPr>
              <a:t>Jesus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teachings to the Jews and apostles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before</a:t>
            </a:r>
            <a:r>
              <a:rPr lang="en-US" dirty="0">
                <a:latin typeface="Times New Roman" panose="02020603050405020304" pitchFamily="18" charset="0"/>
                <a:cs typeface="Times New Roman" panose="02020603050405020304" pitchFamily="18" charset="0"/>
              </a:rPr>
              <a:t> He was crucified and glorified … </a:t>
            </a:r>
          </a:p>
          <a:p>
            <a:pPr algn="ctr"/>
            <a:r>
              <a:rPr lang="en-US" dirty="0">
                <a:latin typeface="Times New Roman" panose="02020603050405020304" pitchFamily="18" charset="0"/>
                <a:cs typeface="Times New Roman" panose="02020603050405020304" pitchFamily="18" charset="0"/>
              </a:rPr>
              <a:t>when compared to the “</a:t>
            </a:r>
            <a:r>
              <a:rPr lang="en-US" i="1" dirty="0">
                <a:latin typeface="Times New Roman" panose="02020603050405020304" pitchFamily="18" charset="0"/>
                <a:cs typeface="Times New Roman" panose="02020603050405020304" pitchFamily="18" charset="0"/>
              </a:rPr>
              <a:t>teachings of the Risen Jesus Christ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after</a:t>
            </a:r>
            <a:r>
              <a:rPr lang="en-US" dirty="0">
                <a:latin typeface="Times New Roman" panose="02020603050405020304" pitchFamily="18" charset="0"/>
                <a:cs typeface="Times New Roman" panose="02020603050405020304" pitchFamily="18" charset="0"/>
              </a:rPr>
              <a:t> He rose and went to the Gentiles through Paul?</a:t>
            </a:r>
          </a:p>
        </p:txBody>
      </p:sp>
      <p:sp>
        <p:nvSpPr>
          <p:cNvPr id="12" name="TextBox 11">
            <a:extLst>
              <a:ext uri="{FF2B5EF4-FFF2-40B4-BE49-F238E27FC236}">
                <a16:creationId xmlns:a16="http://schemas.microsoft.com/office/drawing/2014/main" id="{D3523123-AC69-4035-925F-692B326712BF}"/>
              </a:ext>
            </a:extLst>
          </p:cNvPr>
          <p:cNvSpPr txBox="1"/>
          <p:nvPr/>
        </p:nvSpPr>
        <p:spPr>
          <a:xfrm>
            <a:off x="1456005" y="4105833"/>
            <a:ext cx="9291962"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As a former Gentile now ‘</a:t>
            </a:r>
            <a:r>
              <a:rPr lang="en-US" i="1" dirty="0">
                <a:latin typeface="Times New Roman" panose="02020603050405020304" pitchFamily="18" charset="0"/>
                <a:cs typeface="Times New Roman" panose="02020603050405020304" pitchFamily="18" charset="0"/>
              </a:rPr>
              <a:t>Church of God</a:t>
            </a:r>
            <a:r>
              <a:rPr lang="en-US" dirty="0">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I Corinthians 10:32</a:t>
            </a:r>
            <a:r>
              <a:rPr lang="en-US" dirty="0">
                <a:latin typeface="Times New Roman" panose="02020603050405020304" pitchFamily="18" charset="0"/>
                <a:cs typeface="Times New Roman" panose="02020603050405020304" pitchFamily="18" charset="0"/>
              </a:rPr>
              <a:t>), is God my ‘heavenly Father’ as stated in the Gospels but to the Jews only but never used from Paul, the apostle to the Gentiles?</a:t>
            </a:r>
          </a:p>
        </p:txBody>
      </p:sp>
    </p:spTree>
    <p:extLst>
      <p:ext uri="{BB962C8B-B14F-4D97-AF65-F5344CB8AC3E}">
        <p14:creationId xmlns:p14="http://schemas.microsoft.com/office/powerpoint/2010/main" val="5686482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1000" fill="hold"/>
                                        <p:tgtEl>
                                          <p:spTgt spid="2"/>
                                        </p:tgtEl>
                                        <p:attrNameLst>
                                          <p:attrName>ppt_w</p:attrName>
                                        </p:attrNameLst>
                                      </p:cBhvr>
                                      <p:tavLst>
                                        <p:tav tm="0">
                                          <p:val>
                                            <p:fltVal val="0"/>
                                          </p:val>
                                        </p:tav>
                                        <p:tav tm="100000">
                                          <p:val>
                                            <p:strVal val="#ppt_w"/>
                                          </p:val>
                                        </p:tav>
                                      </p:tavLst>
                                    </p:anim>
                                    <p:anim calcmode="lin" valueType="num">
                                      <p:cBhvr>
                                        <p:cTn id="43" dur="1000" fill="hold"/>
                                        <p:tgtEl>
                                          <p:spTgt spid="2"/>
                                        </p:tgtEl>
                                        <p:attrNameLst>
                                          <p:attrName>ppt_h</p:attrName>
                                        </p:attrNameLst>
                                      </p:cBhvr>
                                      <p:tavLst>
                                        <p:tav tm="0">
                                          <p:val>
                                            <p:fltVal val="0"/>
                                          </p:val>
                                        </p:tav>
                                        <p:tav tm="100000">
                                          <p:val>
                                            <p:strVal val="#ppt_h"/>
                                          </p:val>
                                        </p:tav>
                                      </p:tavLst>
                                    </p:anim>
                                    <p:animEffect transition="in" filter="fade">
                                      <p:cBhvr>
                                        <p:cTn id="44" dur="10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Effect transition="in" filter="fade">
                                      <p:cBhvr>
                                        <p:cTn id="5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D4947-DC1D-4DA1-8A70-D71C7DF8759B}"/>
              </a:ext>
            </a:extLst>
          </p:cNvPr>
          <p:cNvSpPr txBox="1"/>
          <p:nvPr/>
        </p:nvSpPr>
        <p:spPr>
          <a:xfrm>
            <a:off x="29696" y="35103"/>
            <a:ext cx="1426592" cy="646331"/>
          </a:xfrm>
          <a:prstGeom prst="rect">
            <a:avLst/>
          </a:prstGeom>
          <a:noFill/>
        </p:spPr>
        <p:txBody>
          <a:bodyPr wrap="square" rtlCol="0">
            <a:spAutoFit/>
          </a:bodyPr>
          <a:lstStyle/>
          <a:p>
            <a:pPr algn="ctr"/>
            <a:r>
              <a:rPr lang="en-US" b="1" dirty="0">
                <a:solidFill>
                  <a:srgbClr val="0070C0"/>
                </a:solidFill>
                <a:latin typeface="Times New Roman" panose="02020603050405020304" pitchFamily="18" charset="0"/>
                <a:cs typeface="Times New Roman" panose="02020603050405020304" pitchFamily="18" charset="0"/>
              </a:rPr>
              <a:t>BONUS</a:t>
            </a:r>
          </a:p>
          <a:p>
            <a:pPr algn="ctr"/>
            <a:r>
              <a:rPr lang="en-US" b="1" dirty="0">
                <a:solidFill>
                  <a:srgbClr val="0070C0"/>
                </a:solidFill>
                <a:latin typeface="Times New Roman" panose="02020603050405020304" pitchFamily="18" charset="0"/>
                <a:cs typeface="Times New Roman" panose="02020603050405020304" pitchFamily="18" charset="0"/>
              </a:rPr>
              <a:t>PAGE</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57FA68E-2FFA-4262-A557-CAEACE24BA68}"/>
              </a:ext>
            </a:extLst>
          </p:cNvPr>
          <p:cNvSpPr txBox="1"/>
          <p:nvPr/>
        </p:nvSpPr>
        <p:spPr>
          <a:xfrm>
            <a:off x="545420" y="322197"/>
            <a:ext cx="11114884" cy="369332"/>
          </a:xfrm>
          <a:prstGeom prst="rect">
            <a:avLst/>
          </a:prstGeom>
          <a:noFill/>
        </p:spPr>
        <p:txBody>
          <a:bodyPr wrap="square" rtlCol="0">
            <a:spAutoFit/>
          </a:bodyPr>
          <a:lstStyle/>
          <a:p>
            <a:pPr algn="ctr"/>
            <a:r>
              <a:rPr lang="en-US" i="1" dirty="0">
                <a:latin typeface="Times New Roman" panose="02020603050405020304" pitchFamily="18" charset="0"/>
                <a:cs typeface="Times New Roman" panose="02020603050405020304" pitchFamily="18" charset="0"/>
              </a:rPr>
              <a:t>Can you define these terms and understand which ones pertain to us today?(</a:t>
            </a:r>
            <a:r>
              <a:rPr lang="en-US" i="1" dirty="0">
                <a:solidFill>
                  <a:schemeClr val="bg1">
                    <a:lumMod val="50000"/>
                  </a:schemeClr>
                </a:solidFill>
                <a:latin typeface="Times New Roman" panose="02020603050405020304" pitchFamily="18" charset="0"/>
                <a:cs typeface="Times New Roman" panose="02020603050405020304" pitchFamily="18" charset="0"/>
              </a:rPr>
              <a:t>you can’t follow both!)</a:t>
            </a:r>
            <a:endParaRPr lang="en-US" sz="2000" i="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D0C2554-6123-4FC4-9105-6BFF3A0FD3F8}"/>
              </a:ext>
            </a:extLst>
          </p:cNvPr>
          <p:cNvSpPr txBox="1"/>
          <p:nvPr/>
        </p:nvSpPr>
        <p:spPr>
          <a:xfrm>
            <a:off x="1649690" y="819636"/>
            <a:ext cx="310141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‘Born again’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‘Quicken</a:t>
            </a:r>
          </a:p>
        </p:txBody>
      </p:sp>
      <p:sp>
        <p:nvSpPr>
          <p:cNvPr id="5" name="TextBox 4">
            <a:extLst>
              <a:ext uri="{FF2B5EF4-FFF2-40B4-BE49-F238E27FC236}">
                <a16:creationId xmlns:a16="http://schemas.microsoft.com/office/drawing/2014/main" id="{6F355509-9C84-46E7-B651-9F7CE8A98488}"/>
              </a:ext>
            </a:extLst>
          </p:cNvPr>
          <p:cNvSpPr txBox="1"/>
          <p:nvPr/>
        </p:nvSpPr>
        <p:spPr>
          <a:xfrm>
            <a:off x="1121791" y="1283857"/>
            <a:ext cx="401581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The Twelve Apostles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the Apostle Paul</a:t>
            </a:r>
          </a:p>
        </p:txBody>
      </p:sp>
      <p:sp>
        <p:nvSpPr>
          <p:cNvPr id="7" name="TextBox 6">
            <a:extLst>
              <a:ext uri="{FF2B5EF4-FFF2-40B4-BE49-F238E27FC236}">
                <a16:creationId xmlns:a16="http://schemas.microsoft.com/office/drawing/2014/main" id="{7F39337F-67AF-44B5-B599-82B41D38C164}"/>
              </a:ext>
            </a:extLst>
          </p:cNvPr>
          <p:cNvSpPr txBox="1"/>
          <p:nvPr/>
        </p:nvSpPr>
        <p:spPr>
          <a:xfrm>
            <a:off x="1027519" y="1769388"/>
            <a:ext cx="470397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The ‘Severity of God’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the ‘Goodness of God’</a:t>
            </a:r>
          </a:p>
        </p:txBody>
      </p:sp>
      <p:sp>
        <p:nvSpPr>
          <p:cNvPr id="8" name="TextBox 7">
            <a:extLst>
              <a:ext uri="{FF2B5EF4-FFF2-40B4-BE49-F238E27FC236}">
                <a16:creationId xmlns:a16="http://schemas.microsoft.com/office/drawing/2014/main" id="{DBF2AB53-97BB-4E46-8366-32ADF3CD8A6D}"/>
              </a:ext>
            </a:extLst>
          </p:cNvPr>
          <p:cNvSpPr txBox="1"/>
          <p:nvPr/>
        </p:nvSpPr>
        <p:spPr>
          <a:xfrm>
            <a:off x="782428" y="2253927"/>
            <a:ext cx="509047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Water Baptism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Spirit Baptism</a:t>
            </a:r>
          </a:p>
        </p:txBody>
      </p:sp>
      <p:sp>
        <p:nvSpPr>
          <p:cNvPr id="9" name="TextBox 8">
            <a:extLst>
              <a:ext uri="{FF2B5EF4-FFF2-40B4-BE49-F238E27FC236}">
                <a16:creationId xmlns:a16="http://schemas.microsoft.com/office/drawing/2014/main" id="{26A17F16-9BDD-4ED0-9BBD-365CABCE65BC}"/>
              </a:ext>
            </a:extLst>
          </p:cNvPr>
          <p:cNvSpPr txBox="1"/>
          <p:nvPr/>
        </p:nvSpPr>
        <p:spPr>
          <a:xfrm>
            <a:off x="1885363" y="2734991"/>
            <a:ext cx="3431355"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Local church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‘Universal’ church</a:t>
            </a:r>
          </a:p>
          <a:p>
            <a:pPr algn="ctr"/>
            <a:r>
              <a:rPr lang="en-US" dirty="0">
                <a:latin typeface="Times New Roman" panose="02020603050405020304" pitchFamily="18" charset="0"/>
                <a:cs typeface="Times New Roman" panose="02020603050405020304" pitchFamily="18" charset="0"/>
              </a:rPr>
              <a:t>and the body of Christ</a:t>
            </a:r>
          </a:p>
        </p:txBody>
      </p:sp>
      <p:sp>
        <p:nvSpPr>
          <p:cNvPr id="10" name="TextBox 9">
            <a:extLst>
              <a:ext uri="{FF2B5EF4-FFF2-40B4-BE49-F238E27FC236}">
                <a16:creationId xmlns:a16="http://schemas.microsoft.com/office/drawing/2014/main" id="{8630E390-7499-45FE-9AE1-54700D013F97}"/>
              </a:ext>
            </a:extLst>
          </p:cNvPr>
          <p:cNvSpPr txBox="1"/>
          <p:nvPr/>
        </p:nvSpPr>
        <p:spPr>
          <a:xfrm>
            <a:off x="1150072" y="3474500"/>
            <a:ext cx="408809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Kingdom of Heaven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Kingdom of God</a:t>
            </a:r>
          </a:p>
        </p:txBody>
      </p:sp>
      <p:sp>
        <p:nvSpPr>
          <p:cNvPr id="11" name="TextBox 10">
            <a:extLst>
              <a:ext uri="{FF2B5EF4-FFF2-40B4-BE49-F238E27FC236}">
                <a16:creationId xmlns:a16="http://schemas.microsoft.com/office/drawing/2014/main" id="{B5EDF5A2-F90B-46BD-8FB4-E803F5D581E1}"/>
              </a:ext>
            </a:extLst>
          </p:cNvPr>
          <p:cNvSpPr txBox="1"/>
          <p:nvPr/>
        </p:nvSpPr>
        <p:spPr>
          <a:xfrm>
            <a:off x="323652" y="3915189"/>
            <a:ext cx="5275868"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Jesus’ teachings to the Jews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the teachings of the risen Christ to the Gentiles</a:t>
            </a:r>
          </a:p>
        </p:txBody>
      </p:sp>
      <p:sp>
        <p:nvSpPr>
          <p:cNvPr id="12" name="TextBox 11">
            <a:extLst>
              <a:ext uri="{FF2B5EF4-FFF2-40B4-BE49-F238E27FC236}">
                <a16:creationId xmlns:a16="http://schemas.microsoft.com/office/drawing/2014/main" id="{6BFE60C8-3B37-493F-9F59-011756651094}"/>
              </a:ext>
            </a:extLst>
          </p:cNvPr>
          <p:cNvSpPr txBox="1"/>
          <p:nvPr/>
        </p:nvSpPr>
        <p:spPr>
          <a:xfrm>
            <a:off x="1201913" y="4721871"/>
            <a:ext cx="509047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Modern bibles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King James 1611 Bible</a:t>
            </a:r>
          </a:p>
        </p:txBody>
      </p:sp>
      <p:sp>
        <p:nvSpPr>
          <p:cNvPr id="13" name="TextBox 12">
            <a:extLst>
              <a:ext uri="{FF2B5EF4-FFF2-40B4-BE49-F238E27FC236}">
                <a16:creationId xmlns:a16="http://schemas.microsoft.com/office/drawing/2014/main" id="{7F24C37E-3DB3-41BB-8B14-180DA5C5461C}"/>
              </a:ext>
            </a:extLst>
          </p:cNvPr>
          <p:cNvSpPr txBox="1"/>
          <p:nvPr/>
        </p:nvSpPr>
        <p:spPr>
          <a:xfrm>
            <a:off x="1382600" y="5293253"/>
            <a:ext cx="469454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Original Greek </a:t>
            </a:r>
            <a:r>
              <a:rPr lang="en-US" b="1" dirty="0">
                <a:solidFill>
                  <a:schemeClr val="accent1"/>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King James 1611 Bible</a:t>
            </a:r>
          </a:p>
        </p:txBody>
      </p:sp>
      <p:sp>
        <p:nvSpPr>
          <p:cNvPr id="14" name="TextBox 13">
            <a:extLst>
              <a:ext uri="{FF2B5EF4-FFF2-40B4-BE49-F238E27FC236}">
                <a16:creationId xmlns:a16="http://schemas.microsoft.com/office/drawing/2014/main" id="{3DCDDE6A-64D7-4BFD-8C4D-2D0ADD56A8F6}"/>
              </a:ext>
            </a:extLst>
          </p:cNvPr>
          <p:cNvSpPr txBox="1"/>
          <p:nvPr/>
        </p:nvSpPr>
        <p:spPr>
          <a:xfrm>
            <a:off x="936393" y="5807358"/>
            <a:ext cx="4842237"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Modern updated King James Bible and editions </a:t>
            </a:r>
          </a:p>
          <a:p>
            <a:pPr algn="ctr"/>
            <a:r>
              <a:rPr lang="en-US" b="1" dirty="0">
                <a:solidFill>
                  <a:srgbClr val="0070C0"/>
                </a:solidFill>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the King James 1611 Bible</a:t>
            </a:r>
          </a:p>
        </p:txBody>
      </p:sp>
      <p:sp>
        <p:nvSpPr>
          <p:cNvPr id="15" name="TextBox 14">
            <a:extLst>
              <a:ext uri="{FF2B5EF4-FFF2-40B4-BE49-F238E27FC236}">
                <a16:creationId xmlns:a16="http://schemas.microsoft.com/office/drawing/2014/main" id="{A6487CBD-830D-480C-B4D1-DC5D6A8BB557}"/>
              </a:ext>
            </a:extLst>
          </p:cNvPr>
          <p:cNvSpPr txBox="1"/>
          <p:nvPr/>
        </p:nvSpPr>
        <p:spPr>
          <a:xfrm>
            <a:off x="6438507" y="838986"/>
            <a:ext cx="5253873" cy="1200329"/>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Spirit led through your own thoughts, authority, feelings, etc.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Scriptures rightly divided, read and studied with Paul as your only and final authority in all manner of faith and practice.</a:t>
            </a:r>
          </a:p>
        </p:txBody>
      </p:sp>
      <p:sp>
        <p:nvSpPr>
          <p:cNvPr id="16" name="TextBox 15">
            <a:extLst>
              <a:ext uri="{FF2B5EF4-FFF2-40B4-BE49-F238E27FC236}">
                <a16:creationId xmlns:a16="http://schemas.microsoft.com/office/drawing/2014/main" id="{1BF6D022-33DB-49D2-8F4B-92D9DDF44B18}"/>
              </a:ext>
            </a:extLst>
          </p:cNvPr>
          <p:cNvSpPr txBox="1"/>
          <p:nvPr/>
        </p:nvSpPr>
        <p:spPr>
          <a:xfrm>
            <a:off x="6542202" y="2124103"/>
            <a:ext cx="5150178"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Giving 10% in Tithes and offerings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giving what you can as you esteem your pastor, preacher, teacher.</a:t>
            </a:r>
          </a:p>
        </p:txBody>
      </p:sp>
      <p:sp>
        <p:nvSpPr>
          <p:cNvPr id="17" name="TextBox 16">
            <a:extLst>
              <a:ext uri="{FF2B5EF4-FFF2-40B4-BE49-F238E27FC236}">
                <a16:creationId xmlns:a16="http://schemas.microsoft.com/office/drawing/2014/main" id="{B3E67227-A57C-498E-B2D3-90A4A94945AE}"/>
              </a:ext>
            </a:extLst>
          </p:cNvPr>
          <p:cNvSpPr txBox="1"/>
          <p:nvPr/>
        </p:nvSpPr>
        <p:spPr>
          <a:xfrm>
            <a:off x="6601906" y="2850809"/>
            <a:ext cx="5065333"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Dead IN sins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Dead TO sin</a:t>
            </a:r>
          </a:p>
        </p:txBody>
      </p:sp>
      <p:sp>
        <p:nvSpPr>
          <p:cNvPr id="18" name="TextBox 17">
            <a:extLst>
              <a:ext uri="{FF2B5EF4-FFF2-40B4-BE49-F238E27FC236}">
                <a16:creationId xmlns:a16="http://schemas.microsoft.com/office/drawing/2014/main" id="{C6380D3B-2F79-4AEF-8194-BED8FA300909}"/>
              </a:ext>
            </a:extLst>
          </p:cNvPr>
          <p:cNvSpPr txBox="1"/>
          <p:nvPr/>
        </p:nvSpPr>
        <p:spPr>
          <a:xfrm>
            <a:off x="6209120" y="3280192"/>
            <a:ext cx="570635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Bondage and/or going back to bondage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true liberty</a:t>
            </a:r>
          </a:p>
        </p:txBody>
      </p:sp>
      <p:sp>
        <p:nvSpPr>
          <p:cNvPr id="19" name="TextBox 18">
            <a:extLst>
              <a:ext uri="{FF2B5EF4-FFF2-40B4-BE49-F238E27FC236}">
                <a16:creationId xmlns:a16="http://schemas.microsoft.com/office/drawing/2014/main" id="{B4E866DE-3B35-42B6-A84D-19F9320114A5}"/>
              </a:ext>
            </a:extLst>
          </p:cNvPr>
          <p:cNvSpPr txBox="1"/>
          <p:nvPr/>
        </p:nvSpPr>
        <p:spPr>
          <a:xfrm>
            <a:off x="6096000" y="3767760"/>
            <a:ext cx="599859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Operation made with hands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operation made without hands</a:t>
            </a:r>
          </a:p>
        </p:txBody>
      </p:sp>
      <p:sp>
        <p:nvSpPr>
          <p:cNvPr id="20" name="TextBox 19">
            <a:extLst>
              <a:ext uri="{FF2B5EF4-FFF2-40B4-BE49-F238E27FC236}">
                <a16:creationId xmlns:a16="http://schemas.microsoft.com/office/drawing/2014/main" id="{C2B6E2C0-ADF2-4146-9F44-B576ABB74135}"/>
              </a:ext>
            </a:extLst>
          </p:cNvPr>
          <p:cNvSpPr txBox="1"/>
          <p:nvPr/>
        </p:nvSpPr>
        <p:spPr>
          <a:xfrm>
            <a:off x="6438507" y="4284887"/>
            <a:ext cx="539213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Physical circumcision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Spiritual circumcision</a:t>
            </a:r>
          </a:p>
        </p:txBody>
      </p:sp>
      <p:sp>
        <p:nvSpPr>
          <p:cNvPr id="21" name="TextBox 20">
            <a:extLst>
              <a:ext uri="{FF2B5EF4-FFF2-40B4-BE49-F238E27FC236}">
                <a16:creationId xmlns:a16="http://schemas.microsoft.com/office/drawing/2014/main" id="{FFD93958-3D5B-4766-BC61-573A5B48B8A8}"/>
              </a:ext>
            </a:extLst>
          </p:cNvPr>
          <p:cNvSpPr txBox="1"/>
          <p:nvPr/>
        </p:nvSpPr>
        <p:spPr>
          <a:xfrm>
            <a:off x="6438507" y="4755929"/>
            <a:ext cx="539213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In the flesh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separated from the flesh</a:t>
            </a:r>
          </a:p>
        </p:txBody>
      </p:sp>
      <p:sp>
        <p:nvSpPr>
          <p:cNvPr id="22" name="TextBox 21">
            <a:extLst>
              <a:ext uri="{FF2B5EF4-FFF2-40B4-BE49-F238E27FC236}">
                <a16:creationId xmlns:a16="http://schemas.microsoft.com/office/drawing/2014/main" id="{56F42326-DF6D-4BD1-9244-F316190D5DA1}"/>
              </a:ext>
            </a:extLst>
          </p:cNvPr>
          <p:cNvSpPr txBox="1"/>
          <p:nvPr/>
        </p:nvSpPr>
        <p:spPr>
          <a:xfrm>
            <a:off x="6287678" y="5228367"/>
            <a:ext cx="5593239"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New Testament doctrine to us from the pre-glorified Jesus </a:t>
            </a: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New Testament after Christ died and rose again.</a:t>
            </a:r>
          </a:p>
        </p:txBody>
      </p:sp>
      <p:sp>
        <p:nvSpPr>
          <p:cNvPr id="23" name="TextBox 22">
            <a:extLst>
              <a:ext uri="{FF2B5EF4-FFF2-40B4-BE49-F238E27FC236}">
                <a16:creationId xmlns:a16="http://schemas.microsoft.com/office/drawing/2014/main" id="{F18A1092-8DF9-47D4-8650-0B8B1C4B39C7}"/>
              </a:ext>
            </a:extLst>
          </p:cNvPr>
          <p:cNvSpPr txBox="1"/>
          <p:nvPr/>
        </p:nvSpPr>
        <p:spPr>
          <a:xfrm>
            <a:off x="6287678" y="5892125"/>
            <a:ext cx="5753494" cy="92333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Are the teachings of the apostle Peter TO us today</a:t>
            </a:r>
          </a:p>
          <a:p>
            <a:pPr algn="ctr"/>
            <a:r>
              <a:rPr lang="en-US" b="1" dirty="0">
                <a:solidFill>
                  <a:srgbClr val="0070C0"/>
                </a:solidFill>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a:t>
            </a:r>
          </a:p>
          <a:p>
            <a:pPr algn="ctr"/>
            <a:r>
              <a:rPr lang="en-US" dirty="0">
                <a:latin typeface="Times New Roman" panose="02020603050405020304" pitchFamily="18" charset="0"/>
                <a:cs typeface="Times New Roman" panose="02020603050405020304" pitchFamily="18" charset="0"/>
              </a:rPr>
              <a:t>are the teachings from the apostle Paul TO us today</a:t>
            </a:r>
          </a:p>
        </p:txBody>
      </p:sp>
      <p:sp>
        <p:nvSpPr>
          <p:cNvPr id="24" name="Rectangle 23">
            <a:extLst>
              <a:ext uri="{FF2B5EF4-FFF2-40B4-BE49-F238E27FC236}">
                <a16:creationId xmlns:a16="http://schemas.microsoft.com/office/drawing/2014/main" id="{07519388-C7A3-48BC-A0D7-BBF27471C177}"/>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6646D09-6BBD-43C9-894B-91BD3AF79EEC}"/>
              </a:ext>
            </a:extLst>
          </p:cNvPr>
          <p:cNvSpPr txBox="1"/>
          <p:nvPr/>
        </p:nvSpPr>
        <p:spPr>
          <a:xfrm>
            <a:off x="1452927" y="26794"/>
            <a:ext cx="9286793"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a:t>
            </a:r>
            <a:r>
              <a:rPr lang="en-US" sz="1800" b="1" dirty="0">
                <a:latin typeface="Times New Roman" panose="02020603050405020304" pitchFamily="18" charset="0"/>
                <a:cs typeface="Times New Roman" panose="02020603050405020304" pitchFamily="18" charset="0"/>
              </a:rPr>
              <a:t>ontradictions? Confusion? </a:t>
            </a:r>
            <a:r>
              <a:rPr lang="en-US" sz="1800" b="1" dirty="0">
                <a:solidFill>
                  <a:srgbClr val="0070C0"/>
                </a:solidFill>
                <a:latin typeface="Times New Roman" panose="02020603050405020304" pitchFamily="18" charset="0"/>
                <a:cs typeface="Times New Roman" panose="02020603050405020304" pitchFamily="18" charset="0"/>
              </a:rPr>
              <a:t>or</a:t>
            </a:r>
            <a:r>
              <a:rPr lang="en-US" sz="1800" b="1" dirty="0">
                <a:latin typeface="Times New Roman" panose="02020603050405020304" pitchFamily="18" charset="0"/>
                <a:cs typeface="Times New Roman" panose="02020603050405020304" pitchFamily="18" charset="0"/>
              </a:rPr>
              <a:t> Simply not knowing how to rightly divide the word of truth?)</a:t>
            </a:r>
            <a:endParaRPr lang="en-US" b="1" dirty="0"/>
          </a:p>
        </p:txBody>
      </p:sp>
    </p:spTree>
    <p:extLst>
      <p:ext uri="{BB962C8B-B14F-4D97-AF65-F5344CB8AC3E}">
        <p14:creationId xmlns:p14="http://schemas.microsoft.com/office/powerpoint/2010/main" val="32777876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1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125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outVertical)">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outVertical)">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outVertical)">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outVertical)">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outVertical)">
                                      <p:cBhvr>
                                        <p:cTn id="42" dur="1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outVertical)">
                                      <p:cBhvr>
                                        <p:cTn id="47" dur="1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outVertical)">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outVertical)">
                                      <p:cBhvr>
                                        <p:cTn id="57" dur="1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outVertical)">
                                      <p:cBhvr>
                                        <p:cTn id="62" dur="1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outVertical)">
                                      <p:cBhvr>
                                        <p:cTn id="67" dur="10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outVertical)">
                                      <p:cBhvr>
                                        <p:cTn id="72" dur="10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37"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arn(outVertical)">
                                      <p:cBhvr>
                                        <p:cTn id="77" dur="10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37"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barn(outVertical)">
                                      <p:cBhvr>
                                        <p:cTn id="82" dur="10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37"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barn(outVertical)">
                                      <p:cBhvr>
                                        <p:cTn id="87" dur="10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37"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barn(outVertical)">
                                      <p:cBhvr>
                                        <p:cTn id="92" dur="10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37"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barn(outVertical)">
                                      <p:cBhvr>
                                        <p:cTn id="97" dur="10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barn(outVertical)">
                                      <p:cBhvr>
                                        <p:cTn id="102" dur="1000"/>
                                        <p:tgtEl>
                                          <p:spTgt spid="21"/>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37"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barn(outVertical)">
                                      <p:cBhvr>
                                        <p:cTn id="107" dur="1000"/>
                                        <p:tgtEl>
                                          <p:spTgt spid="22"/>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37"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barn(outVertical)">
                                      <p:cBhvr>
                                        <p:cTn id="1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55655F-3A7C-454B-B53A-3B3030B32F6C}"/>
              </a:ext>
            </a:extLst>
          </p:cNvPr>
          <p:cNvSpPr txBox="1"/>
          <p:nvPr/>
        </p:nvSpPr>
        <p:spPr>
          <a:xfrm>
            <a:off x="2092753" y="89037"/>
            <a:ext cx="8035763" cy="369332"/>
          </a:xfrm>
          <a:prstGeom prst="rect">
            <a:avLst/>
          </a:prstGeom>
          <a:noFill/>
        </p:spPr>
        <p:txBody>
          <a:bodyPr wrap="square">
            <a:spAutoFit/>
          </a:bodyPr>
          <a:lstStyle/>
          <a:p>
            <a:pPr algn="ctr"/>
            <a:r>
              <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For the </a:t>
            </a: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Conclusion</a:t>
            </a:r>
            <a:r>
              <a:rPr lang="en-US" altLang="en-US" sz="1800" dirty="0">
                <a:latin typeface="Times New Roman" panose="02020603050405020304" pitchFamily="18" charset="0"/>
                <a:cs typeface="Times New Roman" panose="02020603050405020304" pitchFamily="18" charset="0"/>
              </a:rPr>
              <a:t>, p</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icture this:  </a:t>
            </a:r>
          </a:p>
        </p:txBody>
      </p:sp>
      <p:sp>
        <p:nvSpPr>
          <p:cNvPr id="4" name="TextBox 3">
            <a:extLst>
              <a:ext uri="{FF2B5EF4-FFF2-40B4-BE49-F238E27FC236}">
                <a16:creationId xmlns:a16="http://schemas.microsoft.com/office/drawing/2014/main" id="{5711B77E-DDF0-4D19-B61A-8D04DE08245E}"/>
              </a:ext>
            </a:extLst>
          </p:cNvPr>
          <p:cNvSpPr txBox="1"/>
          <p:nvPr/>
        </p:nvSpPr>
        <p:spPr>
          <a:xfrm>
            <a:off x="90532" y="3849037"/>
            <a:ext cx="12013949" cy="400110"/>
          </a:xfrm>
          <a:prstGeom prst="rect">
            <a:avLst/>
          </a:prstGeom>
          <a:noFill/>
        </p:spPr>
        <p:txBody>
          <a:bodyPr wrap="square" rtlCol="0">
            <a:spAutoFit/>
          </a:bodyPr>
          <a:lstStyle/>
          <a:p>
            <a:pPr algn="ctr"/>
            <a:r>
              <a:rPr lang="en-US" sz="2000" b="1" dirty="0">
                <a:solidFill>
                  <a:srgbClr val="C00000"/>
                </a:solidFill>
                <a:latin typeface="Times New Roman" panose="02020603050405020304" pitchFamily="18" charset="0"/>
                <a:cs typeface="Times New Roman" panose="02020603050405020304" pitchFamily="18" charset="0"/>
              </a:rPr>
              <a:t>Genesis</a:t>
            </a:r>
            <a:r>
              <a:rPr lang="en-US" sz="2000" b="1" dirty="0">
                <a:latin typeface="Times New Roman" panose="02020603050405020304" pitchFamily="18" charset="0"/>
                <a:cs typeface="Times New Roman" panose="02020603050405020304" pitchFamily="18" charset="0"/>
              </a:rPr>
              <a:t> to </a:t>
            </a:r>
            <a:r>
              <a:rPr lang="en-US" sz="2000" b="1" dirty="0">
                <a:solidFill>
                  <a:srgbClr val="C00000"/>
                </a:solidFill>
                <a:latin typeface="Times New Roman" panose="02020603050405020304" pitchFamily="18" charset="0"/>
                <a:cs typeface="Times New Roman" panose="02020603050405020304" pitchFamily="18" charset="0"/>
              </a:rPr>
              <a:t>Revelation</a:t>
            </a:r>
            <a:r>
              <a:rPr lang="en-US" sz="2000" b="1" dirty="0">
                <a:latin typeface="Times New Roman" panose="02020603050405020304" pitchFamily="18" charset="0"/>
                <a:cs typeface="Times New Roman" panose="02020603050405020304" pitchFamily="18" charset="0"/>
              </a:rPr>
              <a:t> is all there FOR us to be comforted as we learn the past, present and future…</a:t>
            </a:r>
          </a:p>
        </p:txBody>
      </p:sp>
      <p:sp>
        <p:nvSpPr>
          <p:cNvPr id="5" name="TextBox 4">
            <a:extLst>
              <a:ext uri="{FF2B5EF4-FFF2-40B4-BE49-F238E27FC236}">
                <a16:creationId xmlns:a16="http://schemas.microsoft.com/office/drawing/2014/main" id="{6B41A613-2C02-40C9-B251-6FD9C0C9731C}"/>
              </a:ext>
            </a:extLst>
          </p:cNvPr>
          <p:cNvSpPr txBox="1"/>
          <p:nvPr/>
        </p:nvSpPr>
        <p:spPr>
          <a:xfrm>
            <a:off x="1883128" y="4176723"/>
            <a:ext cx="8437824" cy="646331"/>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For whatsoever things were written aforetime were written for our learning, </a:t>
            </a:r>
          </a:p>
          <a:p>
            <a:pPr algn="ctr"/>
            <a:r>
              <a:rPr lang="en-US" b="1" i="1" dirty="0">
                <a:solidFill>
                  <a:srgbClr val="CC6600"/>
                </a:solidFill>
                <a:latin typeface="Times New Roman" panose="02020603050405020304" pitchFamily="18" charset="0"/>
                <a:cs typeface="Times New Roman" panose="02020603050405020304" pitchFamily="18" charset="0"/>
              </a:rPr>
              <a:t>that we through patience and comfort of the scriptures might have hope. </a:t>
            </a:r>
            <a:r>
              <a:rPr lang="en-US" sz="1200" b="1" dirty="0">
                <a:solidFill>
                  <a:srgbClr val="FF0000"/>
                </a:solidFill>
                <a:latin typeface="Times New Roman" panose="02020603050405020304" pitchFamily="18" charset="0"/>
                <a:cs typeface="Times New Roman" panose="02020603050405020304" pitchFamily="18" charset="0"/>
              </a:rPr>
              <a:t>Romans 15:4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7A95E3C-7933-4718-A3F9-2E334FF5B7F8}"/>
              </a:ext>
            </a:extLst>
          </p:cNvPr>
          <p:cNvSpPr txBox="1"/>
          <p:nvPr/>
        </p:nvSpPr>
        <p:spPr>
          <a:xfrm>
            <a:off x="1835381" y="2531116"/>
            <a:ext cx="8521783" cy="646331"/>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Study to shew thyself approved unto God, a workman that needeth not to be ashamed,</a:t>
            </a:r>
          </a:p>
          <a:p>
            <a:pPr algn="ctr"/>
            <a:r>
              <a:rPr lang="en-US" b="1" i="1" u="sng" dirty="0">
                <a:solidFill>
                  <a:srgbClr val="CC6600"/>
                </a:solidFill>
                <a:latin typeface="Times New Roman" panose="02020603050405020304" pitchFamily="18" charset="0"/>
                <a:cs typeface="Times New Roman" panose="02020603050405020304" pitchFamily="18" charset="0"/>
              </a:rPr>
              <a:t>rightly dividing the word of truth</a:t>
            </a:r>
            <a:r>
              <a:rPr lang="en-US" b="1" i="1" dirty="0">
                <a:solidFill>
                  <a:srgbClr val="CC6600"/>
                </a:solidFill>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ECA14F05-03A1-41C6-B99E-880D96273630}"/>
              </a:ext>
            </a:extLst>
          </p:cNvPr>
          <p:cNvSpPr txBox="1"/>
          <p:nvPr/>
        </p:nvSpPr>
        <p:spPr>
          <a:xfrm>
            <a:off x="1828796" y="3133827"/>
            <a:ext cx="8521783"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 But shun profane and vain babblings: for they will increase unto more ungodliness.</a:t>
            </a:r>
            <a:endParaRPr lang="en-US" dirty="0"/>
          </a:p>
        </p:txBody>
      </p:sp>
      <p:sp>
        <p:nvSpPr>
          <p:cNvPr id="8" name="TextBox 7">
            <a:extLst>
              <a:ext uri="{FF2B5EF4-FFF2-40B4-BE49-F238E27FC236}">
                <a16:creationId xmlns:a16="http://schemas.microsoft.com/office/drawing/2014/main" id="{DDB7B377-03B3-460B-AC63-354A8FD9A34C}"/>
              </a:ext>
            </a:extLst>
          </p:cNvPr>
          <p:cNvSpPr txBox="1"/>
          <p:nvPr/>
        </p:nvSpPr>
        <p:spPr>
          <a:xfrm>
            <a:off x="5448692" y="3492683"/>
            <a:ext cx="1303699" cy="261610"/>
          </a:xfrm>
          <a:prstGeom prst="rect">
            <a:avLst/>
          </a:prstGeom>
          <a:noFill/>
        </p:spPr>
        <p:txBody>
          <a:bodyPr wrap="square" rtlCol="0">
            <a:spAutoFit/>
          </a:bodyPr>
          <a:lstStyle/>
          <a:p>
            <a:r>
              <a:rPr lang="en-US" sz="1100" b="1" dirty="0">
                <a:solidFill>
                  <a:srgbClr val="FF0000"/>
                </a:solidFill>
                <a:latin typeface="Times New Roman" panose="02020603050405020304" pitchFamily="18" charset="0"/>
                <a:cs typeface="Times New Roman" panose="02020603050405020304" pitchFamily="18" charset="0"/>
              </a:rPr>
              <a:t>II Timothy 2:15,16</a:t>
            </a:r>
          </a:p>
        </p:txBody>
      </p:sp>
      <p:sp>
        <p:nvSpPr>
          <p:cNvPr id="9" name="Rectangle 8">
            <a:extLst>
              <a:ext uri="{FF2B5EF4-FFF2-40B4-BE49-F238E27FC236}">
                <a16:creationId xmlns:a16="http://schemas.microsoft.com/office/drawing/2014/main" id="{29B14401-52BC-414A-849E-9F9B6D5CA56D}"/>
              </a:ext>
            </a:extLst>
          </p:cNvPr>
          <p:cNvSpPr/>
          <p:nvPr/>
        </p:nvSpPr>
        <p:spPr>
          <a:xfrm>
            <a:off x="0" y="0"/>
            <a:ext cx="12192000" cy="6858000"/>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C0AB1BB-A99F-4B6F-926B-ABE2F0D08ACE}"/>
              </a:ext>
            </a:extLst>
          </p:cNvPr>
          <p:cNvSpPr txBox="1"/>
          <p:nvPr/>
        </p:nvSpPr>
        <p:spPr>
          <a:xfrm>
            <a:off x="2143991" y="1265631"/>
            <a:ext cx="7897091" cy="923330"/>
          </a:xfrm>
          <a:prstGeom prst="rect">
            <a:avLst/>
          </a:prstGeom>
          <a:noFill/>
        </p:spPr>
        <p:txBody>
          <a:bodyPr wrap="square" rtlCol="0">
            <a:spAutoFit/>
          </a:bodyPr>
          <a:lstStyle/>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Naturally, you start getting upset at all the bills. WHY?  </a:t>
            </a:r>
            <a:endParaRPr lang="en-US" altLang="en-US" sz="1050" i="1" dirty="0">
              <a:latin typeface="Times New Roman" panose="02020603050405020304" pitchFamily="18" charset="0"/>
              <a:cs typeface="Times New Roman" panose="02020603050405020304" pitchFamily="18" charset="0"/>
            </a:endParaRPr>
          </a:p>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That mail was </a:t>
            </a:r>
            <a:r>
              <a:rPr kumimoji="0" lang="en-US" altLang="en-US" sz="18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'for</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 to pick up and deliver and you learned a lot about everyone, </a:t>
            </a:r>
          </a:p>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but not all of that mail was ‘</a:t>
            </a:r>
            <a:r>
              <a:rPr kumimoji="0" lang="en-US" altLang="en-US" sz="18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TO’</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a:t>
            </a:r>
          </a:p>
        </p:txBody>
      </p:sp>
      <p:sp>
        <p:nvSpPr>
          <p:cNvPr id="11" name="TextBox 10">
            <a:extLst>
              <a:ext uri="{FF2B5EF4-FFF2-40B4-BE49-F238E27FC236}">
                <a16:creationId xmlns:a16="http://schemas.microsoft.com/office/drawing/2014/main" id="{8EE22787-6ADA-4D54-94B1-7585EBAE9238}"/>
              </a:ext>
            </a:extLst>
          </p:cNvPr>
          <p:cNvSpPr txBox="1"/>
          <p:nvPr/>
        </p:nvSpPr>
        <p:spPr>
          <a:xfrm>
            <a:off x="5268191" y="2116224"/>
            <a:ext cx="1724891" cy="369332"/>
          </a:xfrm>
          <a:prstGeom prst="rect">
            <a:avLst/>
          </a:prstGeom>
          <a:noFill/>
        </p:spPr>
        <p:txBody>
          <a:bodyPr wrap="square" rtlCol="0">
            <a:spAutoFit/>
          </a:bodyPr>
          <a:lstStyle/>
          <a:p>
            <a:pPr algn="ct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Simple, eh! </a:t>
            </a:r>
          </a:p>
        </p:txBody>
      </p:sp>
      <p:sp>
        <p:nvSpPr>
          <p:cNvPr id="12" name="TextBox 11">
            <a:extLst>
              <a:ext uri="{FF2B5EF4-FFF2-40B4-BE49-F238E27FC236}">
                <a16:creationId xmlns:a16="http://schemas.microsoft.com/office/drawing/2014/main" id="{067B5055-DB75-43B8-B08F-E92FAE4F2A3A}"/>
              </a:ext>
            </a:extLst>
          </p:cNvPr>
          <p:cNvSpPr txBox="1"/>
          <p:nvPr/>
        </p:nvSpPr>
        <p:spPr>
          <a:xfrm>
            <a:off x="2195300" y="402778"/>
            <a:ext cx="7823277" cy="923330"/>
          </a:xfrm>
          <a:prstGeom prst="rect">
            <a:avLst/>
          </a:prstGeom>
          <a:noFill/>
        </p:spPr>
        <p:txBody>
          <a:bodyPr wrap="square" rtlCol="0">
            <a:spAutoFit/>
          </a:bodyPr>
          <a:lstStyle/>
          <a:p>
            <a:pPr algn="ctr"/>
            <a:r>
              <a:rPr lang="en-US" altLang="en-US" i="1" dirty="0">
                <a:latin typeface="Times New Roman" panose="02020603050405020304" pitchFamily="18" charset="0"/>
                <a:cs typeface="Times New Roman" panose="02020603050405020304" pitchFamily="18" charset="0"/>
              </a:rPr>
              <a:t>Let’s s</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ay you live in an apartment complex, </a:t>
            </a:r>
          </a:p>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you are asked to go out and get the mail for everyone.  </a:t>
            </a:r>
            <a:endParaRPr lang="en-US" altLang="en-US" sz="1050" i="1" dirty="0">
              <a:latin typeface="Times New Roman" panose="02020603050405020304" pitchFamily="18" charset="0"/>
              <a:cs typeface="Times New Roman" panose="02020603050405020304" pitchFamily="18" charset="0"/>
            </a:endParaRPr>
          </a:p>
          <a:p>
            <a:pPr algn="ct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You bring back everyone’s mail, but you first sit down, open and read all the mail.  </a:t>
            </a:r>
            <a:endParaRPr lang="en-US" altLang="en-US" sz="1050" i="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38E391D-E36E-4285-8AC0-BA2883CA026C}"/>
              </a:ext>
            </a:extLst>
          </p:cNvPr>
          <p:cNvSpPr txBox="1"/>
          <p:nvPr/>
        </p:nvSpPr>
        <p:spPr>
          <a:xfrm>
            <a:off x="90532" y="5265638"/>
            <a:ext cx="12013949" cy="1200329"/>
          </a:xfrm>
          <a:prstGeom prst="rect">
            <a:avLst/>
          </a:prstGeom>
          <a:noFill/>
        </p:spPr>
        <p:txBody>
          <a:bodyPr wrap="square" rtlCol="0">
            <a:spAutoFit/>
          </a:bodyPr>
          <a:lstStyle/>
          <a:p>
            <a:pPr algn="ctr"/>
            <a:r>
              <a:rPr lang="en-US" b="1" dirty="0">
                <a:solidFill>
                  <a:srgbClr val="C00000"/>
                </a:solidFill>
                <a:latin typeface="Times New Roman" panose="02020603050405020304" pitchFamily="18" charset="0"/>
                <a:cs typeface="Times New Roman" panose="02020603050405020304" pitchFamily="18" charset="0"/>
              </a:rPr>
              <a:t>Titus 2:11-15 - </a:t>
            </a:r>
            <a:r>
              <a:rPr lang="en-US" b="1" i="1" dirty="0">
                <a:solidFill>
                  <a:srgbClr val="CC6600"/>
                </a:solidFill>
                <a:latin typeface="Times New Roman" panose="02020603050405020304" pitchFamily="18" charset="0"/>
                <a:cs typeface="Times New Roman" panose="02020603050405020304" pitchFamily="18" charset="0"/>
              </a:rPr>
              <a:t>For the grace of God that bringeth salvation hath appeared to all men, Teaching us that, denying ungodliness and worldly lusts, we should live soberly, righteously, and godly, in this present world; Looking for that blessed hope, </a:t>
            </a:r>
          </a:p>
          <a:p>
            <a:pPr algn="ctr"/>
            <a:r>
              <a:rPr lang="en-US" b="1" i="1" dirty="0">
                <a:solidFill>
                  <a:srgbClr val="CC6600"/>
                </a:solidFill>
                <a:latin typeface="Times New Roman" panose="02020603050405020304" pitchFamily="18" charset="0"/>
                <a:cs typeface="Times New Roman" panose="02020603050405020304" pitchFamily="18" charset="0"/>
              </a:rPr>
              <a:t>and the glorious appearing of the great God and our Saviour Jesus Christ; Who gave himself for us, </a:t>
            </a:r>
          </a:p>
          <a:p>
            <a:pPr algn="ctr"/>
            <a:r>
              <a:rPr lang="en-US" b="1" i="1" dirty="0">
                <a:solidFill>
                  <a:srgbClr val="CC6600"/>
                </a:solidFill>
                <a:latin typeface="Times New Roman" panose="02020603050405020304" pitchFamily="18" charset="0"/>
                <a:cs typeface="Times New Roman" panose="02020603050405020304" pitchFamily="18" charset="0"/>
              </a:rPr>
              <a:t>that he might redeem us from all iniquity, and purify unto himself a peculiar people, zealous of good works. </a:t>
            </a:r>
          </a:p>
        </p:txBody>
      </p:sp>
      <p:sp>
        <p:nvSpPr>
          <p:cNvPr id="14" name="TextBox 13">
            <a:extLst>
              <a:ext uri="{FF2B5EF4-FFF2-40B4-BE49-F238E27FC236}">
                <a16:creationId xmlns:a16="http://schemas.microsoft.com/office/drawing/2014/main" id="{0909119C-D9A6-463E-9FA5-3A8CE48EFE3A}"/>
              </a:ext>
            </a:extLst>
          </p:cNvPr>
          <p:cNvSpPr txBox="1"/>
          <p:nvPr/>
        </p:nvSpPr>
        <p:spPr>
          <a:xfrm>
            <a:off x="334977" y="4841160"/>
            <a:ext cx="11516008" cy="369332"/>
          </a:xfrm>
          <a:prstGeom prst="rect">
            <a:avLst/>
          </a:prstGeom>
          <a:noFill/>
        </p:spPr>
        <p:txBody>
          <a:bodyPr wrap="square" rtlCol="0">
            <a:spAutoFit/>
          </a:bodyPr>
          <a:lstStyle/>
          <a:p>
            <a:pPr algn="ctr"/>
            <a:r>
              <a:rPr lang="en-US" sz="1800" b="1" dirty="0">
                <a:latin typeface="Times New Roman" panose="02020603050405020304" pitchFamily="18" charset="0"/>
                <a:cs typeface="Times New Roman" panose="02020603050405020304" pitchFamily="18" charset="0"/>
              </a:rPr>
              <a:t>…but only </a:t>
            </a:r>
            <a:r>
              <a:rPr lang="en-US" sz="1800" b="1" dirty="0">
                <a:solidFill>
                  <a:srgbClr val="C00000"/>
                </a:solidFill>
                <a:latin typeface="Times New Roman" panose="02020603050405020304" pitchFamily="18" charset="0"/>
                <a:cs typeface="Times New Roman" panose="02020603050405020304" pitchFamily="18" charset="0"/>
              </a:rPr>
              <a:t>Romans</a:t>
            </a:r>
            <a:r>
              <a:rPr lang="en-US" sz="1800" b="1" dirty="0">
                <a:latin typeface="Times New Roman" panose="02020603050405020304" pitchFamily="18" charset="0"/>
                <a:cs typeface="Times New Roman" panose="02020603050405020304" pitchFamily="18" charset="0"/>
              </a:rPr>
              <a:t> to </a:t>
            </a:r>
            <a:r>
              <a:rPr lang="en-US" sz="1800" b="1" dirty="0">
                <a:solidFill>
                  <a:srgbClr val="C00000"/>
                </a:solidFill>
                <a:latin typeface="Times New Roman" panose="02020603050405020304" pitchFamily="18" charset="0"/>
                <a:cs typeface="Times New Roman" panose="02020603050405020304" pitchFamily="18" charset="0"/>
              </a:rPr>
              <a:t>Philemon</a:t>
            </a:r>
            <a:r>
              <a:rPr lang="en-US" sz="1800" b="1" dirty="0">
                <a:latin typeface="Times New Roman" panose="02020603050405020304" pitchFamily="18" charset="0"/>
                <a:cs typeface="Times New Roman" panose="02020603050405020304" pitchFamily="18" charset="0"/>
              </a:rPr>
              <a:t> is TO us today as Gentiles and Church of God for all matters of faith and practice!</a:t>
            </a:r>
          </a:p>
        </p:txBody>
      </p:sp>
      <p:sp>
        <p:nvSpPr>
          <p:cNvPr id="15" name="TextBox 14">
            <a:extLst>
              <a:ext uri="{FF2B5EF4-FFF2-40B4-BE49-F238E27FC236}">
                <a16:creationId xmlns:a16="http://schemas.microsoft.com/office/drawing/2014/main" id="{60A0DB13-D956-4DF1-8EBE-43FA3B642695}"/>
              </a:ext>
            </a:extLst>
          </p:cNvPr>
          <p:cNvSpPr txBox="1"/>
          <p:nvPr/>
        </p:nvSpPr>
        <p:spPr>
          <a:xfrm>
            <a:off x="1584348" y="6403212"/>
            <a:ext cx="9035358"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These things speak, and exhort, and rebuke with all authority. Let no man despise thee.  </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7D0373EB-2D0B-4EA3-8FD8-68BDD2CD965D}"/>
              </a:ext>
            </a:extLst>
          </p:cNvPr>
          <p:cNvSpPr/>
          <p:nvPr/>
        </p:nvSpPr>
        <p:spPr>
          <a:xfrm>
            <a:off x="2108131" y="447603"/>
            <a:ext cx="7984525" cy="20264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CEA6EAFC-8F64-4EBD-A0A3-1BD9F887A0F2}"/>
              </a:ext>
            </a:extLst>
          </p:cNvPr>
          <p:cNvSpPr/>
          <p:nvPr/>
        </p:nvSpPr>
        <p:spPr>
          <a:xfrm>
            <a:off x="263257" y="3839810"/>
            <a:ext cx="11677729" cy="1379647"/>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7175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75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up)">
                                      <p:cBhvr>
                                        <p:cTn id="10" dur="125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25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fltVal val="0"/>
                                          </p:val>
                                        </p:tav>
                                        <p:tav tm="100000">
                                          <p:val>
                                            <p:strVal val="#ppt_h"/>
                                          </p:val>
                                        </p:tav>
                                      </p:tavLst>
                                    </p:anim>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25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125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250"/>
                                        <p:tgtEl>
                                          <p:spTgt spid="4"/>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25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2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1500" fill="hold"/>
                                        <p:tgtEl>
                                          <p:spTgt spid="15"/>
                                        </p:tgtEl>
                                        <p:attrNameLst>
                                          <p:attrName>ppt_w</p:attrName>
                                        </p:attrNameLst>
                                      </p:cBhvr>
                                      <p:tavLst>
                                        <p:tav tm="0">
                                          <p:val>
                                            <p:fltVal val="0"/>
                                          </p:val>
                                        </p:tav>
                                        <p:tav tm="100000">
                                          <p:val>
                                            <p:strVal val="#ppt_w"/>
                                          </p:val>
                                        </p:tav>
                                      </p:tavLst>
                                    </p:anim>
                                    <p:anim calcmode="lin" valueType="num">
                                      <p:cBhvr>
                                        <p:cTn id="62" dur="1500" fill="hold"/>
                                        <p:tgtEl>
                                          <p:spTgt spid="15"/>
                                        </p:tgtEl>
                                        <p:attrNameLst>
                                          <p:attrName>ppt_h</p:attrName>
                                        </p:attrNameLst>
                                      </p:cBhvr>
                                      <p:tavLst>
                                        <p:tav tm="0">
                                          <p:val>
                                            <p:fltVal val="0"/>
                                          </p:val>
                                        </p:tav>
                                        <p:tav tm="100000">
                                          <p:val>
                                            <p:strVal val="#ppt_h"/>
                                          </p:val>
                                        </p:tav>
                                      </p:tavLst>
                                    </p:anim>
                                    <p:animEffect transition="in" filter="fade">
                                      <p:cBhvr>
                                        <p:cTn id="63"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p:bldP spid="13" grpId="0"/>
      <p:bldP spid="14" grpId="0"/>
      <p:bldP spid="15" grpId="0"/>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10681</TotalTime>
  <Words>2929</Words>
  <Application>Microsoft Office PowerPoint</Application>
  <PresentationFormat>Widescreen</PresentationFormat>
  <Paragraphs>211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25</cp:revision>
  <dcterms:created xsi:type="dcterms:W3CDTF">2021-10-17T12:29:36Z</dcterms:created>
  <dcterms:modified xsi:type="dcterms:W3CDTF">2021-10-24T22:31:19Z</dcterms:modified>
</cp:coreProperties>
</file>