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56" r:id="rId3"/>
    <p:sldId id="275" r:id="rId4"/>
    <p:sldId id="276" r:id="rId5"/>
    <p:sldId id="277" r:id="rId6"/>
    <p:sldId id="278" r:id="rId7"/>
    <p:sldId id="280" r:id="rId8"/>
    <p:sldId id="281" r:id="rId9"/>
    <p:sldId id="279" r:id="rId10"/>
    <p:sldId id="282" r:id="rId11"/>
    <p:sldId id="283" r:id="rId12"/>
    <p:sldId id="284" r:id="rId13"/>
    <p:sldId id="285" r:id="rId14"/>
    <p:sldId id="286" r:id="rId15"/>
    <p:sldId id="290" r:id="rId16"/>
    <p:sldId id="263" r:id="rId17"/>
    <p:sldId id="265" r:id="rId18"/>
    <p:sldId id="266"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6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723" autoAdjust="0"/>
    <p:restoredTop sz="94660"/>
  </p:normalViewPr>
  <p:slideViewPr>
    <p:cSldViewPr snapToGrid="0" showGuides="1">
      <p:cViewPr varScale="1">
        <p:scale>
          <a:sx n="103" d="100"/>
          <a:sy n="103" d="100"/>
        </p:scale>
        <p:origin x="1140" y="108"/>
      </p:cViewPr>
      <p:guideLst>
        <p:guide orient="horz" pos="2160"/>
        <p:guide pos="386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8C3F7-CE1A-429B-9E44-6F6A2826431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A5B4CCF-AABF-4EEE-8094-75E4F3A0119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0673D4B-7C2C-4A28-8239-B6A7D43716FD}"/>
              </a:ext>
            </a:extLst>
          </p:cNvPr>
          <p:cNvSpPr>
            <a:spLocks noGrp="1"/>
          </p:cNvSpPr>
          <p:nvPr>
            <p:ph type="dt" sz="half" idx="10"/>
          </p:nvPr>
        </p:nvSpPr>
        <p:spPr/>
        <p:txBody>
          <a:bodyPr/>
          <a:lstStyle/>
          <a:p>
            <a:fld id="{600A0CE6-0F35-47BF-BA85-37DD33B3E176}" type="datetimeFigureOut">
              <a:rPr lang="en-US" smtClean="0"/>
              <a:t>4/29/2022</a:t>
            </a:fld>
            <a:endParaRPr lang="en-US"/>
          </a:p>
        </p:txBody>
      </p:sp>
      <p:sp>
        <p:nvSpPr>
          <p:cNvPr id="5" name="Footer Placeholder 4">
            <a:extLst>
              <a:ext uri="{FF2B5EF4-FFF2-40B4-BE49-F238E27FC236}">
                <a16:creationId xmlns:a16="http://schemas.microsoft.com/office/drawing/2014/main" id="{CC6D3B3A-3318-4E90-A089-DAE6085516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05C723-1D94-4A76-9964-827441ABB60A}"/>
              </a:ext>
            </a:extLst>
          </p:cNvPr>
          <p:cNvSpPr>
            <a:spLocks noGrp="1"/>
          </p:cNvSpPr>
          <p:nvPr>
            <p:ph type="sldNum" sz="quarter" idx="12"/>
          </p:nvPr>
        </p:nvSpPr>
        <p:spPr/>
        <p:txBody>
          <a:bodyPr/>
          <a:lstStyle/>
          <a:p>
            <a:fld id="{D3A70EEF-D3A6-4956-A085-D7ED71D5DA14}" type="slidenum">
              <a:rPr lang="en-US" smtClean="0"/>
              <a:t>‹#›</a:t>
            </a:fld>
            <a:endParaRPr lang="en-US"/>
          </a:p>
        </p:txBody>
      </p:sp>
    </p:spTree>
    <p:extLst>
      <p:ext uri="{BB962C8B-B14F-4D97-AF65-F5344CB8AC3E}">
        <p14:creationId xmlns:p14="http://schemas.microsoft.com/office/powerpoint/2010/main" val="153246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627C7-F5C7-4BBD-A562-BDE6D9CE3D7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0C80D3A-718B-4D25-9DCB-F392D7E5400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0A64C7-58A1-45E3-83DD-4205378F6F30}"/>
              </a:ext>
            </a:extLst>
          </p:cNvPr>
          <p:cNvSpPr>
            <a:spLocks noGrp="1"/>
          </p:cNvSpPr>
          <p:nvPr>
            <p:ph type="dt" sz="half" idx="10"/>
          </p:nvPr>
        </p:nvSpPr>
        <p:spPr/>
        <p:txBody>
          <a:bodyPr/>
          <a:lstStyle/>
          <a:p>
            <a:fld id="{600A0CE6-0F35-47BF-BA85-37DD33B3E176}" type="datetimeFigureOut">
              <a:rPr lang="en-US" smtClean="0"/>
              <a:t>4/29/2022</a:t>
            </a:fld>
            <a:endParaRPr lang="en-US"/>
          </a:p>
        </p:txBody>
      </p:sp>
      <p:sp>
        <p:nvSpPr>
          <p:cNvPr id="5" name="Footer Placeholder 4">
            <a:extLst>
              <a:ext uri="{FF2B5EF4-FFF2-40B4-BE49-F238E27FC236}">
                <a16:creationId xmlns:a16="http://schemas.microsoft.com/office/drawing/2014/main" id="{5B7B0AE8-D26F-4DBC-9F30-4A6D5C9BD4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DF180E-C238-4ECA-A0A2-B7905DC91CC9}"/>
              </a:ext>
            </a:extLst>
          </p:cNvPr>
          <p:cNvSpPr>
            <a:spLocks noGrp="1"/>
          </p:cNvSpPr>
          <p:nvPr>
            <p:ph type="sldNum" sz="quarter" idx="12"/>
          </p:nvPr>
        </p:nvSpPr>
        <p:spPr/>
        <p:txBody>
          <a:bodyPr/>
          <a:lstStyle/>
          <a:p>
            <a:fld id="{D3A70EEF-D3A6-4956-A085-D7ED71D5DA14}" type="slidenum">
              <a:rPr lang="en-US" smtClean="0"/>
              <a:t>‹#›</a:t>
            </a:fld>
            <a:endParaRPr lang="en-US"/>
          </a:p>
        </p:txBody>
      </p:sp>
    </p:spTree>
    <p:extLst>
      <p:ext uri="{BB962C8B-B14F-4D97-AF65-F5344CB8AC3E}">
        <p14:creationId xmlns:p14="http://schemas.microsoft.com/office/powerpoint/2010/main" val="2621352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C01AE00-7C52-44D2-A0B5-F40F77E88EA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D3B946B-4BB9-4C07-8E78-45C7F467657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5E1D1D-EFC0-44F5-915C-884CD7588807}"/>
              </a:ext>
            </a:extLst>
          </p:cNvPr>
          <p:cNvSpPr>
            <a:spLocks noGrp="1"/>
          </p:cNvSpPr>
          <p:nvPr>
            <p:ph type="dt" sz="half" idx="10"/>
          </p:nvPr>
        </p:nvSpPr>
        <p:spPr/>
        <p:txBody>
          <a:bodyPr/>
          <a:lstStyle/>
          <a:p>
            <a:fld id="{600A0CE6-0F35-47BF-BA85-37DD33B3E176}" type="datetimeFigureOut">
              <a:rPr lang="en-US" smtClean="0"/>
              <a:t>4/29/2022</a:t>
            </a:fld>
            <a:endParaRPr lang="en-US"/>
          </a:p>
        </p:txBody>
      </p:sp>
      <p:sp>
        <p:nvSpPr>
          <p:cNvPr id="5" name="Footer Placeholder 4">
            <a:extLst>
              <a:ext uri="{FF2B5EF4-FFF2-40B4-BE49-F238E27FC236}">
                <a16:creationId xmlns:a16="http://schemas.microsoft.com/office/drawing/2014/main" id="{DB84E15D-B812-4746-9DD4-9819568E9A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47B315-AB92-4549-B4E6-BC99F91DE4C7}"/>
              </a:ext>
            </a:extLst>
          </p:cNvPr>
          <p:cNvSpPr>
            <a:spLocks noGrp="1"/>
          </p:cNvSpPr>
          <p:nvPr>
            <p:ph type="sldNum" sz="quarter" idx="12"/>
          </p:nvPr>
        </p:nvSpPr>
        <p:spPr/>
        <p:txBody>
          <a:bodyPr/>
          <a:lstStyle/>
          <a:p>
            <a:fld id="{D3A70EEF-D3A6-4956-A085-D7ED71D5DA14}" type="slidenum">
              <a:rPr lang="en-US" smtClean="0"/>
              <a:t>‹#›</a:t>
            </a:fld>
            <a:endParaRPr lang="en-US"/>
          </a:p>
        </p:txBody>
      </p:sp>
    </p:spTree>
    <p:extLst>
      <p:ext uri="{BB962C8B-B14F-4D97-AF65-F5344CB8AC3E}">
        <p14:creationId xmlns:p14="http://schemas.microsoft.com/office/powerpoint/2010/main" val="7861824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9C0C7-C810-4E08-922A-1B20A4CE5F3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6FD07E-A9E7-4F86-9302-47B5CD06B0B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60DFF3-E2DB-4471-950C-16D927CA6124}"/>
              </a:ext>
            </a:extLst>
          </p:cNvPr>
          <p:cNvSpPr>
            <a:spLocks noGrp="1"/>
          </p:cNvSpPr>
          <p:nvPr>
            <p:ph type="dt" sz="half" idx="10"/>
          </p:nvPr>
        </p:nvSpPr>
        <p:spPr/>
        <p:txBody>
          <a:bodyPr/>
          <a:lstStyle/>
          <a:p>
            <a:fld id="{600A0CE6-0F35-47BF-BA85-37DD33B3E176}" type="datetimeFigureOut">
              <a:rPr lang="en-US" smtClean="0"/>
              <a:t>4/29/2022</a:t>
            </a:fld>
            <a:endParaRPr lang="en-US"/>
          </a:p>
        </p:txBody>
      </p:sp>
      <p:sp>
        <p:nvSpPr>
          <p:cNvPr id="5" name="Footer Placeholder 4">
            <a:extLst>
              <a:ext uri="{FF2B5EF4-FFF2-40B4-BE49-F238E27FC236}">
                <a16:creationId xmlns:a16="http://schemas.microsoft.com/office/drawing/2014/main" id="{BFF408AE-4128-4791-BEE0-13B4BE5569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222FF5-6880-4397-BC48-C8104FB99826}"/>
              </a:ext>
            </a:extLst>
          </p:cNvPr>
          <p:cNvSpPr>
            <a:spLocks noGrp="1"/>
          </p:cNvSpPr>
          <p:nvPr>
            <p:ph type="sldNum" sz="quarter" idx="12"/>
          </p:nvPr>
        </p:nvSpPr>
        <p:spPr/>
        <p:txBody>
          <a:bodyPr/>
          <a:lstStyle/>
          <a:p>
            <a:fld id="{D3A70EEF-D3A6-4956-A085-D7ED71D5DA14}" type="slidenum">
              <a:rPr lang="en-US" smtClean="0"/>
              <a:t>‹#›</a:t>
            </a:fld>
            <a:endParaRPr lang="en-US"/>
          </a:p>
        </p:txBody>
      </p:sp>
    </p:spTree>
    <p:extLst>
      <p:ext uri="{BB962C8B-B14F-4D97-AF65-F5344CB8AC3E}">
        <p14:creationId xmlns:p14="http://schemas.microsoft.com/office/powerpoint/2010/main" val="3849141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4854D3-1974-48AD-B07C-DCA04957B6A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5FB9E28-5A78-4183-A0B3-2D0B262F0F7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57CF3B5-2B58-424F-90E8-F1671FF8FB17}"/>
              </a:ext>
            </a:extLst>
          </p:cNvPr>
          <p:cNvSpPr>
            <a:spLocks noGrp="1"/>
          </p:cNvSpPr>
          <p:nvPr>
            <p:ph type="dt" sz="half" idx="10"/>
          </p:nvPr>
        </p:nvSpPr>
        <p:spPr/>
        <p:txBody>
          <a:bodyPr/>
          <a:lstStyle/>
          <a:p>
            <a:fld id="{600A0CE6-0F35-47BF-BA85-37DD33B3E176}" type="datetimeFigureOut">
              <a:rPr lang="en-US" smtClean="0"/>
              <a:t>4/29/2022</a:t>
            </a:fld>
            <a:endParaRPr lang="en-US"/>
          </a:p>
        </p:txBody>
      </p:sp>
      <p:sp>
        <p:nvSpPr>
          <p:cNvPr id="5" name="Footer Placeholder 4">
            <a:extLst>
              <a:ext uri="{FF2B5EF4-FFF2-40B4-BE49-F238E27FC236}">
                <a16:creationId xmlns:a16="http://schemas.microsoft.com/office/drawing/2014/main" id="{45EF45DE-8044-4D3D-866A-02AC804270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305A73-031C-4424-986E-FEE9EF578B61}"/>
              </a:ext>
            </a:extLst>
          </p:cNvPr>
          <p:cNvSpPr>
            <a:spLocks noGrp="1"/>
          </p:cNvSpPr>
          <p:nvPr>
            <p:ph type="sldNum" sz="quarter" idx="12"/>
          </p:nvPr>
        </p:nvSpPr>
        <p:spPr/>
        <p:txBody>
          <a:bodyPr/>
          <a:lstStyle/>
          <a:p>
            <a:fld id="{D3A70EEF-D3A6-4956-A085-D7ED71D5DA14}" type="slidenum">
              <a:rPr lang="en-US" smtClean="0"/>
              <a:t>‹#›</a:t>
            </a:fld>
            <a:endParaRPr lang="en-US"/>
          </a:p>
        </p:txBody>
      </p:sp>
    </p:spTree>
    <p:extLst>
      <p:ext uri="{BB962C8B-B14F-4D97-AF65-F5344CB8AC3E}">
        <p14:creationId xmlns:p14="http://schemas.microsoft.com/office/powerpoint/2010/main" val="13933684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9A044-F0D3-4568-81BA-A5DF80A4221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1264303-6B08-4C73-A89A-0C0B901B115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54977AA-E819-42B5-9CB8-359A1B2D916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8C58FC4-FF5A-4554-A5CA-7FA0F7B38866}"/>
              </a:ext>
            </a:extLst>
          </p:cNvPr>
          <p:cNvSpPr>
            <a:spLocks noGrp="1"/>
          </p:cNvSpPr>
          <p:nvPr>
            <p:ph type="dt" sz="half" idx="10"/>
          </p:nvPr>
        </p:nvSpPr>
        <p:spPr/>
        <p:txBody>
          <a:bodyPr/>
          <a:lstStyle/>
          <a:p>
            <a:fld id="{600A0CE6-0F35-47BF-BA85-37DD33B3E176}" type="datetimeFigureOut">
              <a:rPr lang="en-US" smtClean="0"/>
              <a:t>4/29/2022</a:t>
            </a:fld>
            <a:endParaRPr lang="en-US"/>
          </a:p>
        </p:txBody>
      </p:sp>
      <p:sp>
        <p:nvSpPr>
          <p:cNvPr id="6" name="Footer Placeholder 5">
            <a:extLst>
              <a:ext uri="{FF2B5EF4-FFF2-40B4-BE49-F238E27FC236}">
                <a16:creationId xmlns:a16="http://schemas.microsoft.com/office/drawing/2014/main" id="{EBEB7747-336E-4951-990C-DA289B36B8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5C94016-104B-41F9-94B8-7444D55FBA2B}"/>
              </a:ext>
            </a:extLst>
          </p:cNvPr>
          <p:cNvSpPr>
            <a:spLocks noGrp="1"/>
          </p:cNvSpPr>
          <p:nvPr>
            <p:ph type="sldNum" sz="quarter" idx="12"/>
          </p:nvPr>
        </p:nvSpPr>
        <p:spPr/>
        <p:txBody>
          <a:bodyPr/>
          <a:lstStyle/>
          <a:p>
            <a:fld id="{D3A70EEF-D3A6-4956-A085-D7ED71D5DA14}" type="slidenum">
              <a:rPr lang="en-US" smtClean="0"/>
              <a:t>‹#›</a:t>
            </a:fld>
            <a:endParaRPr lang="en-US"/>
          </a:p>
        </p:txBody>
      </p:sp>
    </p:spTree>
    <p:extLst>
      <p:ext uri="{BB962C8B-B14F-4D97-AF65-F5344CB8AC3E}">
        <p14:creationId xmlns:p14="http://schemas.microsoft.com/office/powerpoint/2010/main" val="32805435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848A5-5F18-4897-9257-29BA6B6FF60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9D80705-A8F9-4BCA-8DA7-CDBFAE7F16F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656231A-D897-41DC-81D4-B2C8A6EAA5D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23DFD78-181E-428A-9823-13A1FAA8FE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C52C837-D1CE-478D-8566-C851DCD1C59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D768F71-4200-43A8-AFC0-3A49B3C7AE4E}"/>
              </a:ext>
            </a:extLst>
          </p:cNvPr>
          <p:cNvSpPr>
            <a:spLocks noGrp="1"/>
          </p:cNvSpPr>
          <p:nvPr>
            <p:ph type="dt" sz="half" idx="10"/>
          </p:nvPr>
        </p:nvSpPr>
        <p:spPr/>
        <p:txBody>
          <a:bodyPr/>
          <a:lstStyle/>
          <a:p>
            <a:fld id="{600A0CE6-0F35-47BF-BA85-37DD33B3E176}" type="datetimeFigureOut">
              <a:rPr lang="en-US" smtClean="0"/>
              <a:t>4/29/2022</a:t>
            </a:fld>
            <a:endParaRPr lang="en-US"/>
          </a:p>
        </p:txBody>
      </p:sp>
      <p:sp>
        <p:nvSpPr>
          <p:cNvPr id="8" name="Footer Placeholder 7">
            <a:extLst>
              <a:ext uri="{FF2B5EF4-FFF2-40B4-BE49-F238E27FC236}">
                <a16:creationId xmlns:a16="http://schemas.microsoft.com/office/drawing/2014/main" id="{BF18402C-8E6E-4243-9AEE-4404A2CD1F4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3272CD0-2F70-48B3-B586-78839E6AC84B}"/>
              </a:ext>
            </a:extLst>
          </p:cNvPr>
          <p:cNvSpPr>
            <a:spLocks noGrp="1"/>
          </p:cNvSpPr>
          <p:nvPr>
            <p:ph type="sldNum" sz="quarter" idx="12"/>
          </p:nvPr>
        </p:nvSpPr>
        <p:spPr/>
        <p:txBody>
          <a:bodyPr/>
          <a:lstStyle/>
          <a:p>
            <a:fld id="{D3A70EEF-D3A6-4956-A085-D7ED71D5DA14}" type="slidenum">
              <a:rPr lang="en-US" smtClean="0"/>
              <a:t>‹#›</a:t>
            </a:fld>
            <a:endParaRPr lang="en-US"/>
          </a:p>
        </p:txBody>
      </p:sp>
    </p:spTree>
    <p:extLst>
      <p:ext uri="{BB962C8B-B14F-4D97-AF65-F5344CB8AC3E}">
        <p14:creationId xmlns:p14="http://schemas.microsoft.com/office/powerpoint/2010/main" val="213073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532DF-6AE6-4193-9E6E-15A09E72D7A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A7730BD-E4EC-4594-8D78-7338373D1778}"/>
              </a:ext>
            </a:extLst>
          </p:cNvPr>
          <p:cNvSpPr>
            <a:spLocks noGrp="1"/>
          </p:cNvSpPr>
          <p:nvPr>
            <p:ph type="dt" sz="half" idx="10"/>
          </p:nvPr>
        </p:nvSpPr>
        <p:spPr/>
        <p:txBody>
          <a:bodyPr/>
          <a:lstStyle/>
          <a:p>
            <a:fld id="{600A0CE6-0F35-47BF-BA85-37DD33B3E176}" type="datetimeFigureOut">
              <a:rPr lang="en-US" smtClean="0"/>
              <a:t>4/29/2022</a:t>
            </a:fld>
            <a:endParaRPr lang="en-US"/>
          </a:p>
        </p:txBody>
      </p:sp>
      <p:sp>
        <p:nvSpPr>
          <p:cNvPr id="4" name="Footer Placeholder 3">
            <a:extLst>
              <a:ext uri="{FF2B5EF4-FFF2-40B4-BE49-F238E27FC236}">
                <a16:creationId xmlns:a16="http://schemas.microsoft.com/office/drawing/2014/main" id="{C253F368-00F0-4DCA-8FFB-D0168E42A68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BCB26CA-E5A4-4CD3-A013-2F7339A97B1D}"/>
              </a:ext>
            </a:extLst>
          </p:cNvPr>
          <p:cNvSpPr>
            <a:spLocks noGrp="1"/>
          </p:cNvSpPr>
          <p:nvPr>
            <p:ph type="sldNum" sz="quarter" idx="12"/>
          </p:nvPr>
        </p:nvSpPr>
        <p:spPr/>
        <p:txBody>
          <a:bodyPr/>
          <a:lstStyle/>
          <a:p>
            <a:fld id="{D3A70EEF-D3A6-4956-A085-D7ED71D5DA14}" type="slidenum">
              <a:rPr lang="en-US" smtClean="0"/>
              <a:t>‹#›</a:t>
            </a:fld>
            <a:endParaRPr lang="en-US"/>
          </a:p>
        </p:txBody>
      </p:sp>
    </p:spTree>
    <p:extLst>
      <p:ext uri="{BB962C8B-B14F-4D97-AF65-F5344CB8AC3E}">
        <p14:creationId xmlns:p14="http://schemas.microsoft.com/office/powerpoint/2010/main" val="8179715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B39979B-F5A7-4B57-B82A-28A7876BECE6}"/>
              </a:ext>
            </a:extLst>
          </p:cNvPr>
          <p:cNvSpPr>
            <a:spLocks noGrp="1"/>
          </p:cNvSpPr>
          <p:nvPr>
            <p:ph type="dt" sz="half" idx="10"/>
          </p:nvPr>
        </p:nvSpPr>
        <p:spPr/>
        <p:txBody>
          <a:bodyPr/>
          <a:lstStyle/>
          <a:p>
            <a:fld id="{600A0CE6-0F35-47BF-BA85-37DD33B3E176}" type="datetimeFigureOut">
              <a:rPr lang="en-US" smtClean="0"/>
              <a:t>4/29/2022</a:t>
            </a:fld>
            <a:endParaRPr lang="en-US"/>
          </a:p>
        </p:txBody>
      </p:sp>
      <p:sp>
        <p:nvSpPr>
          <p:cNvPr id="3" name="Footer Placeholder 2">
            <a:extLst>
              <a:ext uri="{FF2B5EF4-FFF2-40B4-BE49-F238E27FC236}">
                <a16:creationId xmlns:a16="http://schemas.microsoft.com/office/drawing/2014/main" id="{D97483FA-7D76-4CE7-B7F2-C3A307C4A83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109ACCC-26BC-4061-B5E4-207DA43DDA0E}"/>
              </a:ext>
            </a:extLst>
          </p:cNvPr>
          <p:cNvSpPr>
            <a:spLocks noGrp="1"/>
          </p:cNvSpPr>
          <p:nvPr>
            <p:ph type="sldNum" sz="quarter" idx="12"/>
          </p:nvPr>
        </p:nvSpPr>
        <p:spPr/>
        <p:txBody>
          <a:bodyPr/>
          <a:lstStyle/>
          <a:p>
            <a:fld id="{D3A70EEF-D3A6-4956-A085-D7ED71D5DA14}" type="slidenum">
              <a:rPr lang="en-US" smtClean="0"/>
              <a:t>‹#›</a:t>
            </a:fld>
            <a:endParaRPr lang="en-US"/>
          </a:p>
        </p:txBody>
      </p:sp>
    </p:spTree>
    <p:extLst>
      <p:ext uri="{BB962C8B-B14F-4D97-AF65-F5344CB8AC3E}">
        <p14:creationId xmlns:p14="http://schemas.microsoft.com/office/powerpoint/2010/main" val="1726375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2EAFA-D645-43CB-BFCF-C761A378B6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F5735A1-D453-4587-8AE6-53F1A0660E9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EFAC488-7BC8-401F-9E24-AA95D4D0C7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96551E1-3E38-4024-973A-4EB2939A5685}"/>
              </a:ext>
            </a:extLst>
          </p:cNvPr>
          <p:cNvSpPr>
            <a:spLocks noGrp="1"/>
          </p:cNvSpPr>
          <p:nvPr>
            <p:ph type="dt" sz="half" idx="10"/>
          </p:nvPr>
        </p:nvSpPr>
        <p:spPr/>
        <p:txBody>
          <a:bodyPr/>
          <a:lstStyle/>
          <a:p>
            <a:fld id="{600A0CE6-0F35-47BF-BA85-37DD33B3E176}" type="datetimeFigureOut">
              <a:rPr lang="en-US" smtClean="0"/>
              <a:t>4/29/2022</a:t>
            </a:fld>
            <a:endParaRPr lang="en-US"/>
          </a:p>
        </p:txBody>
      </p:sp>
      <p:sp>
        <p:nvSpPr>
          <p:cNvPr id="6" name="Footer Placeholder 5">
            <a:extLst>
              <a:ext uri="{FF2B5EF4-FFF2-40B4-BE49-F238E27FC236}">
                <a16:creationId xmlns:a16="http://schemas.microsoft.com/office/drawing/2014/main" id="{4140301B-DC16-403E-8444-DFE858728E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425492-4BBC-47C0-B3DB-CC62CEAB4394}"/>
              </a:ext>
            </a:extLst>
          </p:cNvPr>
          <p:cNvSpPr>
            <a:spLocks noGrp="1"/>
          </p:cNvSpPr>
          <p:nvPr>
            <p:ph type="sldNum" sz="quarter" idx="12"/>
          </p:nvPr>
        </p:nvSpPr>
        <p:spPr/>
        <p:txBody>
          <a:bodyPr/>
          <a:lstStyle/>
          <a:p>
            <a:fld id="{D3A70EEF-D3A6-4956-A085-D7ED71D5DA14}" type="slidenum">
              <a:rPr lang="en-US" smtClean="0"/>
              <a:t>‹#›</a:t>
            </a:fld>
            <a:endParaRPr lang="en-US"/>
          </a:p>
        </p:txBody>
      </p:sp>
    </p:spTree>
    <p:extLst>
      <p:ext uri="{BB962C8B-B14F-4D97-AF65-F5344CB8AC3E}">
        <p14:creationId xmlns:p14="http://schemas.microsoft.com/office/powerpoint/2010/main" val="3506692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4BFCB2-9B82-4500-A537-1605C51A1C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48E9070-7CA4-40CF-A2C9-66794F657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81A0460-1B09-43C3-A1AE-06AB3D88B3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5D78BB-A308-4721-A6F6-12E6B9C4E929}"/>
              </a:ext>
            </a:extLst>
          </p:cNvPr>
          <p:cNvSpPr>
            <a:spLocks noGrp="1"/>
          </p:cNvSpPr>
          <p:nvPr>
            <p:ph type="dt" sz="half" idx="10"/>
          </p:nvPr>
        </p:nvSpPr>
        <p:spPr/>
        <p:txBody>
          <a:bodyPr/>
          <a:lstStyle/>
          <a:p>
            <a:fld id="{600A0CE6-0F35-47BF-BA85-37DD33B3E176}" type="datetimeFigureOut">
              <a:rPr lang="en-US" smtClean="0"/>
              <a:t>4/29/2022</a:t>
            </a:fld>
            <a:endParaRPr lang="en-US"/>
          </a:p>
        </p:txBody>
      </p:sp>
      <p:sp>
        <p:nvSpPr>
          <p:cNvPr id="6" name="Footer Placeholder 5">
            <a:extLst>
              <a:ext uri="{FF2B5EF4-FFF2-40B4-BE49-F238E27FC236}">
                <a16:creationId xmlns:a16="http://schemas.microsoft.com/office/drawing/2014/main" id="{3367AEBD-CBCA-43AB-8C9D-F8822D39C7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378BC4-331B-4001-BAA9-BDAEE26C4F33}"/>
              </a:ext>
            </a:extLst>
          </p:cNvPr>
          <p:cNvSpPr>
            <a:spLocks noGrp="1"/>
          </p:cNvSpPr>
          <p:nvPr>
            <p:ph type="sldNum" sz="quarter" idx="12"/>
          </p:nvPr>
        </p:nvSpPr>
        <p:spPr/>
        <p:txBody>
          <a:bodyPr/>
          <a:lstStyle/>
          <a:p>
            <a:fld id="{D3A70EEF-D3A6-4956-A085-D7ED71D5DA14}" type="slidenum">
              <a:rPr lang="en-US" smtClean="0"/>
              <a:t>‹#›</a:t>
            </a:fld>
            <a:endParaRPr lang="en-US"/>
          </a:p>
        </p:txBody>
      </p:sp>
    </p:spTree>
    <p:extLst>
      <p:ext uri="{BB962C8B-B14F-4D97-AF65-F5344CB8AC3E}">
        <p14:creationId xmlns:p14="http://schemas.microsoft.com/office/powerpoint/2010/main" val="5282358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5B690D4-42C7-4623-BAE0-33B76815C1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F971F6-E690-4DE9-8B7D-D420DD07F20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079E1F-D0E2-4338-812C-9AB1BACA2FC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0A0CE6-0F35-47BF-BA85-37DD33B3E176}" type="datetimeFigureOut">
              <a:rPr lang="en-US" smtClean="0"/>
              <a:t>4/29/2022</a:t>
            </a:fld>
            <a:endParaRPr lang="en-US"/>
          </a:p>
        </p:txBody>
      </p:sp>
      <p:sp>
        <p:nvSpPr>
          <p:cNvPr id="5" name="Footer Placeholder 4">
            <a:extLst>
              <a:ext uri="{FF2B5EF4-FFF2-40B4-BE49-F238E27FC236}">
                <a16:creationId xmlns:a16="http://schemas.microsoft.com/office/drawing/2014/main" id="{D455C948-F52D-49C7-AAE5-E3140007F59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39556A6-D6A0-4CD4-A0B8-D755A2F97A6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A70EEF-D3A6-4956-A085-D7ED71D5DA14}" type="slidenum">
              <a:rPr lang="en-US" smtClean="0"/>
              <a:t>‹#›</a:t>
            </a:fld>
            <a:endParaRPr lang="en-US"/>
          </a:p>
        </p:txBody>
      </p:sp>
    </p:spTree>
    <p:extLst>
      <p:ext uri="{BB962C8B-B14F-4D97-AF65-F5344CB8AC3E}">
        <p14:creationId xmlns:p14="http://schemas.microsoft.com/office/powerpoint/2010/main" val="25826898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n open book on a desk&#10;&#10;Description automatically generated">
            <a:extLst>
              <a:ext uri="{FF2B5EF4-FFF2-40B4-BE49-F238E27FC236}">
                <a16:creationId xmlns:a16="http://schemas.microsoft.com/office/drawing/2014/main" id="{7C48AD56-2067-4A07-87B4-24F988D22B8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1" cy="6858000"/>
          </a:xfrm>
          <a:prstGeom prst="rect">
            <a:avLst/>
          </a:prstGeom>
          <a:ln w="88900" cap="sq" cmpd="thickThin">
            <a:solidFill>
              <a:srgbClr val="CC6600"/>
            </a:solidFill>
            <a:prstDash val="solid"/>
            <a:miter lim="800000"/>
          </a:ln>
          <a:effectLst>
            <a:innerShdw blurRad="76200">
              <a:srgbClr val="000000"/>
            </a:innerShdw>
          </a:effectLst>
        </p:spPr>
      </p:pic>
      <p:sp>
        <p:nvSpPr>
          <p:cNvPr id="5" name="TextBox 4">
            <a:extLst>
              <a:ext uri="{FF2B5EF4-FFF2-40B4-BE49-F238E27FC236}">
                <a16:creationId xmlns:a16="http://schemas.microsoft.com/office/drawing/2014/main" id="{08128E4D-0DC7-4EA3-8E72-971CCB4E44D7}"/>
              </a:ext>
            </a:extLst>
          </p:cNvPr>
          <p:cNvSpPr txBox="1"/>
          <p:nvPr/>
        </p:nvSpPr>
        <p:spPr>
          <a:xfrm>
            <a:off x="844826" y="5835571"/>
            <a:ext cx="3228855" cy="830997"/>
          </a:xfrm>
          <a:prstGeom prst="rect">
            <a:avLst/>
          </a:prstGeom>
          <a:solidFill>
            <a:schemeClr val="tx1"/>
          </a:solidFill>
          <a:ln w="38100">
            <a:solidFill>
              <a:srgbClr val="CC6600"/>
            </a:solidFill>
          </a:ln>
        </p:spPr>
        <p:txBody>
          <a:bodyPr wrap="square" rtlCol="0">
            <a:spAutoFit/>
          </a:bodyPr>
          <a:lstStyle/>
          <a:p>
            <a:pPr algn="just"/>
            <a:r>
              <a:rPr lang="en-US" sz="1600" b="1" dirty="0">
                <a:solidFill>
                  <a:srgbClr val="00B0F0"/>
                </a:solidFill>
                <a:latin typeface="Times New Roman" panose="02020603050405020304" pitchFamily="18" charset="0"/>
                <a:cs typeface="Times New Roman" panose="02020603050405020304" pitchFamily="18" charset="0"/>
              </a:rPr>
              <a:t>Rightly Dividing the Word of Truth in the King James 1611 Bible according to the apostle Paul</a:t>
            </a:r>
            <a:endParaRPr lang="en-US" sz="1200" b="1" dirty="0">
              <a:solidFill>
                <a:srgbClr val="00B0F0"/>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5CF483A7-10E0-45D1-A797-1E4428318CDC}"/>
              </a:ext>
            </a:extLst>
          </p:cNvPr>
          <p:cNvSpPr txBox="1"/>
          <p:nvPr/>
        </p:nvSpPr>
        <p:spPr>
          <a:xfrm>
            <a:off x="8128260" y="5841326"/>
            <a:ext cx="2953870" cy="830997"/>
          </a:xfrm>
          <a:prstGeom prst="rect">
            <a:avLst/>
          </a:prstGeom>
          <a:solidFill>
            <a:schemeClr val="tx1"/>
          </a:solidFill>
          <a:ln w="38100">
            <a:solidFill>
              <a:srgbClr val="CC6600"/>
            </a:solidFill>
          </a:ln>
        </p:spPr>
        <p:txBody>
          <a:bodyPr wrap="square" rtlCol="0">
            <a:spAutoFit/>
          </a:bodyPr>
          <a:lstStyle/>
          <a:p>
            <a:pPr algn="ctr"/>
            <a:r>
              <a:rPr lang="en-US" sz="1600" b="1" dirty="0">
                <a:solidFill>
                  <a:srgbClr val="00B0F0"/>
                </a:solidFill>
                <a:latin typeface="Times New Roman" panose="02020603050405020304" pitchFamily="18" charset="0"/>
                <a:cs typeface="Times New Roman" panose="02020603050405020304" pitchFamily="18" charset="0"/>
              </a:rPr>
              <a:t>Bible Sermon Presentations of </a:t>
            </a:r>
          </a:p>
          <a:p>
            <a:pPr algn="ctr"/>
            <a:r>
              <a:rPr lang="en-US" sz="1600" b="1" dirty="0">
                <a:solidFill>
                  <a:srgbClr val="00B0F0"/>
                </a:solidFill>
                <a:latin typeface="Times New Roman" panose="02020603050405020304" pitchFamily="18" charset="0"/>
                <a:cs typeface="Times New Roman" panose="02020603050405020304" pitchFamily="18" charset="0"/>
              </a:rPr>
              <a:t>the Risen Saviour Jesus Christ </a:t>
            </a:r>
          </a:p>
          <a:p>
            <a:pPr algn="ctr"/>
            <a:r>
              <a:rPr lang="en-US" sz="1600" b="1" dirty="0">
                <a:solidFill>
                  <a:srgbClr val="00B0F0"/>
                </a:solidFill>
                <a:latin typeface="Times New Roman" panose="02020603050405020304" pitchFamily="18" charset="0"/>
                <a:cs typeface="Times New Roman" panose="02020603050405020304" pitchFamily="18" charset="0"/>
              </a:rPr>
              <a:t>from a King James 1611 Bible</a:t>
            </a:r>
            <a:endParaRPr lang="en-US" sz="1200" b="1" dirty="0">
              <a:solidFill>
                <a:srgbClr val="00B0F0"/>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1E9415C5-D999-4842-B2CF-72438AB01016}"/>
              </a:ext>
            </a:extLst>
          </p:cNvPr>
          <p:cNvSpPr txBox="1"/>
          <p:nvPr/>
        </p:nvSpPr>
        <p:spPr>
          <a:xfrm>
            <a:off x="4073682" y="4532140"/>
            <a:ext cx="4046588" cy="1477328"/>
          </a:xfrm>
          <a:prstGeom prst="rect">
            <a:avLst/>
          </a:prstGeom>
          <a:solidFill>
            <a:schemeClr val="tx1"/>
          </a:solidFill>
          <a:ln w="38100">
            <a:solidFill>
              <a:srgbClr val="CC6600"/>
            </a:solidFill>
          </a:ln>
        </p:spPr>
        <p:txBody>
          <a:bodyPr wrap="square" rtlCol="0">
            <a:spAutoFit/>
          </a:bodyPr>
          <a:lstStyle/>
          <a:p>
            <a:pPr algn="ctr"/>
            <a:r>
              <a:rPr lang="en-US" b="1" dirty="0">
                <a:solidFill>
                  <a:srgbClr val="00B0F0"/>
                </a:solidFill>
                <a:latin typeface="Times New Roman" panose="02020603050405020304" pitchFamily="18" charset="0"/>
                <a:cs typeface="Times New Roman" panose="02020603050405020304" pitchFamily="18" charset="0"/>
              </a:rPr>
              <a:t>Teaching Paul’s ‘</a:t>
            </a:r>
            <a:r>
              <a:rPr lang="en-US" b="1" i="1" dirty="0">
                <a:solidFill>
                  <a:srgbClr val="00B0F0"/>
                </a:solidFill>
                <a:latin typeface="Times New Roman" panose="02020603050405020304" pitchFamily="18" charset="0"/>
                <a:cs typeface="Times New Roman" panose="02020603050405020304" pitchFamily="18" charset="0"/>
              </a:rPr>
              <a:t>Greater Commission</a:t>
            </a:r>
            <a:r>
              <a:rPr lang="en-US" b="1" dirty="0">
                <a:solidFill>
                  <a:srgbClr val="00B0F0"/>
                </a:solidFill>
                <a:latin typeface="Times New Roman" panose="02020603050405020304" pitchFamily="18" charset="0"/>
                <a:cs typeface="Times New Roman" panose="02020603050405020304" pitchFamily="18" charset="0"/>
              </a:rPr>
              <a:t>’</a:t>
            </a:r>
          </a:p>
          <a:p>
            <a:pPr algn="ctr"/>
            <a:r>
              <a:rPr lang="en-US" b="1" dirty="0">
                <a:solidFill>
                  <a:srgbClr val="00B0F0"/>
                </a:solidFill>
                <a:latin typeface="Times New Roman" panose="02020603050405020304" pitchFamily="18" charset="0"/>
                <a:cs typeface="Times New Roman" panose="02020603050405020304" pitchFamily="18" charset="0"/>
              </a:rPr>
              <a:t>emphasizing the ‘</a:t>
            </a:r>
            <a:r>
              <a:rPr lang="en-US" b="1" i="1" dirty="0">
                <a:solidFill>
                  <a:srgbClr val="00B0F0"/>
                </a:solidFill>
                <a:latin typeface="Times New Roman" panose="02020603050405020304" pitchFamily="18" charset="0"/>
                <a:cs typeface="Times New Roman" panose="02020603050405020304" pitchFamily="18" charset="0"/>
              </a:rPr>
              <a:t>Goodness of God</a:t>
            </a:r>
            <a:r>
              <a:rPr lang="en-US" b="1" dirty="0">
                <a:solidFill>
                  <a:srgbClr val="00B0F0"/>
                </a:solidFill>
                <a:latin typeface="Times New Roman" panose="02020603050405020304" pitchFamily="18" charset="0"/>
                <a:cs typeface="Times New Roman" panose="02020603050405020304" pitchFamily="18" charset="0"/>
              </a:rPr>
              <a:t>’ </a:t>
            </a:r>
          </a:p>
          <a:p>
            <a:pPr algn="ctr"/>
            <a:r>
              <a:rPr lang="en-US" b="1" dirty="0">
                <a:solidFill>
                  <a:srgbClr val="00B0F0"/>
                </a:solidFill>
                <a:latin typeface="Times New Roman" panose="02020603050405020304" pitchFamily="18" charset="0"/>
                <a:cs typeface="Times New Roman" panose="02020603050405020304" pitchFamily="18" charset="0"/>
              </a:rPr>
              <a:t>during today’s ‘</a:t>
            </a:r>
            <a:r>
              <a:rPr lang="en-US" b="1" i="1" dirty="0">
                <a:solidFill>
                  <a:srgbClr val="00B0F0"/>
                </a:solidFill>
                <a:latin typeface="Times New Roman" panose="02020603050405020304" pitchFamily="18" charset="0"/>
                <a:cs typeface="Times New Roman" panose="02020603050405020304" pitchFamily="18" charset="0"/>
              </a:rPr>
              <a:t>Latter Times’ </a:t>
            </a:r>
            <a:r>
              <a:rPr lang="en-US" b="1" dirty="0">
                <a:solidFill>
                  <a:srgbClr val="00B0F0"/>
                </a:solidFill>
                <a:latin typeface="Times New Roman" panose="02020603050405020304" pitchFamily="18" charset="0"/>
                <a:cs typeface="Times New Roman" panose="02020603050405020304" pitchFamily="18" charset="0"/>
              </a:rPr>
              <a:t>in the </a:t>
            </a:r>
          </a:p>
          <a:p>
            <a:pPr algn="ctr"/>
            <a:r>
              <a:rPr lang="en-US" b="1" dirty="0">
                <a:solidFill>
                  <a:srgbClr val="00B0F0"/>
                </a:solidFill>
                <a:latin typeface="Times New Roman" panose="02020603050405020304" pitchFamily="18" charset="0"/>
                <a:cs typeface="Times New Roman" panose="02020603050405020304" pitchFamily="18" charset="0"/>
              </a:rPr>
              <a:t>“</a:t>
            </a:r>
            <a:r>
              <a:rPr lang="en-US" b="1" i="1" dirty="0">
                <a:solidFill>
                  <a:srgbClr val="00B0F0"/>
                </a:solidFill>
                <a:latin typeface="Times New Roman" panose="02020603050405020304" pitchFamily="18" charset="0"/>
                <a:cs typeface="Times New Roman" panose="02020603050405020304" pitchFamily="18" charset="0"/>
              </a:rPr>
              <a:t>Dispensation of the Grace of God</a:t>
            </a:r>
            <a:r>
              <a:rPr lang="en-US" b="1" dirty="0">
                <a:solidFill>
                  <a:srgbClr val="00B0F0"/>
                </a:solidFill>
                <a:latin typeface="Times New Roman" panose="02020603050405020304" pitchFamily="18" charset="0"/>
                <a:cs typeface="Times New Roman" panose="02020603050405020304" pitchFamily="18" charset="0"/>
              </a:rPr>
              <a:t>” </a:t>
            </a:r>
          </a:p>
          <a:p>
            <a:pPr algn="ctr"/>
            <a:r>
              <a:rPr lang="en-US" b="1" dirty="0">
                <a:solidFill>
                  <a:srgbClr val="00B0F0"/>
                </a:solidFill>
                <a:latin typeface="Times New Roman" panose="02020603050405020304" pitchFamily="18" charset="0"/>
                <a:cs typeface="Times New Roman" panose="02020603050405020304" pitchFamily="18" charset="0"/>
              </a:rPr>
              <a:t>as we draw nearer to the ‘</a:t>
            </a:r>
            <a:r>
              <a:rPr lang="en-US" b="1" i="1" dirty="0">
                <a:solidFill>
                  <a:srgbClr val="00B0F0"/>
                </a:solidFill>
                <a:latin typeface="Times New Roman" panose="02020603050405020304" pitchFamily="18" charset="0"/>
                <a:cs typeface="Times New Roman" panose="02020603050405020304" pitchFamily="18" charset="0"/>
              </a:rPr>
              <a:t>Last Days’</a:t>
            </a:r>
            <a:r>
              <a:rPr lang="en-US" b="1" dirty="0">
                <a:solidFill>
                  <a:srgbClr val="00B0F0"/>
                </a:solidFill>
                <a:latin typeface="Times New Roman" panose="02020603050405020304" pitchFamily="18" charset="0"/>
                <a:cs typeface="Times New Roman" panose="02020603050405020304" pitchFamily="18" charset="0"/>
              </a:rPr>
              <a:t>!</a:t>
            </a:r>
          </a:p>
        </p:txBody>
      </p:sp>
      <p:sp>
        <p:nvSpPr>
          <p:cNvPr id="8" name="TextBox 7">
            <a:extLst>
              <a:ext uri="{FF2B5EF4-FFF2-40B4-BE49-F238E27FC236}">
                <a16:creationId xmlns:a16="http://schemas.microsoft.com/office/drawing/2014/main" id="{ECE85C1E-3EA7-49FE-84EE-3AF9D6306EF4}"/>
              </a:ext>
            </a:extLst>
          </p:cNvPr>
          <p:cNvSpPr txBox="1"/>
          <p:nvPr/>
        </p:nvSpPr>
        <p:spPr>
          <a:xfrm>
            <a:off x="1612712" y="234162"/>
            <a:ext cx="8979611" cy="461665"/>
          </a:xfrm>
          <a:prstGeom prst="rect">
            <a:avLst/>
          </a:prstGeom>
          <a:noFill/>
        </p:spPr>
        <p:txBody>
          <a:bodyPr wrap="square" rtlCol="0">
            <a:spAutoFit/>
          </a:bodyPr>
          <a:lstStyle/>
          <a:p>
            <a:pPr algn="ctr"/>
            <a:r>
              <a:rPr lang="en-US" sz="2400" b="1" dirty="0">
                <a:solidFill>
                  <a:srgbClr val="FFC000"/>
                </a:solidFill>
              </a:rPr>
              <a:t> </a:t>
            </a:r>
            <a:r>
              <a:rPr lang="en-US" sz="1400" b="1" dirty="0">
                <a:solidFill>
                  <a:srgbClr val="FFC000"/>
                </a:solidFill>
              </a:rPr>
              <a:t>2022</a:t>
            </a:r>
            <a:r>
              <a:rPr lang="en-US" sz="2400" b="1" dirty="0">
                <a:solidFill>
                  <a:srgbClr val="FFC000"/>
                </a:solidFill>
              </a:rPr>
              <a:t>  </a:t>
            </a:r>
            <a:r>
              <a:rPr lang="en-US" sz="2400" b="1" i="1" dirty="0">
                <a:solidFill>
                  <a:srgbClr val="FFC000"/>
                </a:solidFill>
              </a:rPr>
              <a:t>For Thou Hast Magnified Thy Word Above All Thy Name  </a:t>
            </a:r>
            <a:r>
              <a:rPr lang="en-US" sz="1400" b="1" dirty="0">
                <a:solidFill>
                  <a:srgbClr val="FFC000"/>
                </a:solidFill>
              </a:rPr>
              <a:t>2022</a:t>
            </a:r>
            <a:endParaRPr lang="en-US" sz="2400" b="1" dirty="0">
              <a:solidFill>
                <a:srgbClr val="FFC000"/>
              </a:solidFill>
            </a:endParaRPr>
          </a:p>
        </p:txBody>
      </p:sp>
      <p:sp>
        <p:nvSpPr>
          <p:cNvPr id="9" name="TextBox 8">
            <a:extLst>
              <a:ext uri="{FF2B5EF4-FFF2-40B4-BE49-F238E27FC236}">
                <a16:creationId xmlns:a16="http://schemas.microsoft.com/office/drawing/2014/main" id="{27A8128B-E2F6-4728-912B-42DBB53DBC12}"/>
              </a:ext>
            </a:extLst>
          </p:cNvPr>
          <p:cNvSpPr txBox="1"/>
          <p:nvPr/>
        </p:nvSpPr>
        <p:spPr>
          <a:xfrm>
            <a:off x="3933881" y="712690"/>
            <a:ext cx="4335695" cy="523220"/>
          </a:xfrm>
          <a:prstGeom prst="rect">
            <a:avLst/>
          </a:prstGeom>
          <a:solidFill>
            <a:schemeClr val="tx1"/>
          </a:solidFill>
          <a:effectLst>
            <a:glow rad="228600">
              <a:schemeClr val="accent3">
                <a:satMod val="175000"/>
                <a:alpha val="40000"/>
              </a:schemeClr>
            </a:glow>
            <a:softEdge rad="127000"/>
          </a:effectLst>
        </p:spPr>
        <p:txBody>
          <a:bodyPr wrap="square" rtlCol="0">
            <a:spAutoFit/>
          </a:bodyPr>
          <a:lstStyle/>
          <a:p>
            <a:pPr algn="ctr"/>
            <a:r>
              <a:rPr lang="en-US" sz="2800" b="1" dirty="0">
                <a:ln>
                  <a:solidFill>
                    <a:schemeClr val="bg1"/>
                  </a:solidFill>
                </a:ln>
                <a:solidFill>
                  <a:schemeClr val="bg1"/>
                </a:solidFill>
                <a:latin typeface="Times New Roman" panose="02020603050405020304" pitchFamily="18" charset="0"/>
                <a:cs typeface="Times New Roman" panose="02020603050405020304" pitchFamily="18" charset="0"/>
              </a:rPr>
              <a:t>The King James 1611 Bible</a:t>
            </a:r>
          </a:p>
        </p:txBody>
      </p:sp>
      <p:sp>
        <p:nvSpPr>
          <p:cNvPr id="2" name="Rectangle 1">
            <a:extLst>
              <a:ext uri="{FF2B5EF4-FFF2-40B4-BE49-F238E27FC236}">
                <a16:creationId xmlns:a16="http://schemas.microsoft.com/office/drawing/2014/main" id="{EFC28488-29AD-48A6-B73E-52B9E34AA56C}"/>
              </a:ext>
            </a:extLst>
          </p:cNvPr>
          <p:cNvSpPr/>
          <p:nvPr/>
        </p:nvSpPr>
        <p:spPr>
          <a:xfrm>
            <a:off x="89452" y="97026"/>
            <a:ext cx="12006470" cy="6663948"/>
          </a:xfrm>
          <a:prstGeom prst="rect">
            <a:avLst/>
          </a:prstGeom>
          <a:noFill/>
          <a:ln w="57150">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D63D2EDA-AC2A-43AC-9EDF-7808DB3A898F}"/>
              </a:ext>
            </a:extLst>
          </p:cNvPr>
          <p:cNvSpPr txBox="1"/>
          <p:nvPr/>
        </p:nvSpPr>
        <p:spPr>
          <a:xfrm>
            <a:off x="4113436" y="6039620"/>
            <a:ext cx="3977015" cy="661720"/>
          </a:xfrm>
          <a:prstGeom prst="rect">
            <a:avLst/>
          </a:prstGeom>
          <a:solidFill>
            <a:schemeClr val="tx1"/>
          </a:solidFill>
          <a:ln w="28575">
            <a:solidFill>
              <a:schemeClr val="bg1"/>
            </a:solidFill>
          </a:ln>
        </p:spPr>
        <p:txBody>
          <a:bodyPr wrap="square" rtlCol="0">
            <a:spAutoFit/>
          </a:bodyPr>
          <a:lstStyle/>
          <a:p>
            <a:pPr algn="ctr"/>
            <a:r>
              <a:rPr lang="en-US" sz="1600" dirty="0">
                <a:solidFill>
                  <a:schemeClr val="bg1"/>
                </a:solidFill>
                <a:latin typeface="Times New Roman" panose="02020603050405020304" pitchFamily="18" charset="0"/>
                <a:cs typeface="Times New Roman" panose="02020603050405020304" pitchFamily="18" charset="0"/>
              </a:rPr>
              <a:t>  </a:t>
            </a:r>
            <a:r>
              <a:rPr lang="en-US" sz="1200" b="1" dirty="0">
                <a:solidFill>
                  <a:schemeClr val="accent4">
                    <a:lumMod val="60000"/>
                    <a:lumOff val="40000"/>
                  </a:schemeClr>
                </a:solidFill>
                <a:latin typeface="Times New Roman" panose="02020603050405020304" pitchFamily="18" charset="0"/>
                <a:cs typeface="Times New Roman" panose="02020603050405020304" pitchFamily="18" charset="0"/>
              </a:rPr>
              <a:t>Mikel Paulson   </a:t>
            </a:r>
            <a:r>
              <a:rPr lang="en-US" sz="1000" b="1" i="1" dirty="0">
                <a:solidFill>
                  <a:schemeClr val="bg1"/>
                </a:solidFill>
                <a:latin typeface="Times New Roman" panose="02020603050405020304" pitchFamily="18" charset="0"/>
                <a:cs typeface="Times New Roman" panose="02020603050405020304" pitchFamily="18" charset="0"/>
              </a:rPr>
              <a:t>2 Gretchen Ln   Bella Vista, AR  </a:t>
            </a:r>
            <a:r>
              <a:rPr lang="en-US" sz="1000" b="1" dirty="0">
                <a:solidFill>
                  <a:schemeClr val="bg1"/>
                </a:solidFill>
                <a:latin typeface="Times New Roman" panose="02020603050405020304" pitchFamily="18" charset="0"/>
                <a:cs typeface="Times New Roman" panose="02020603050405020304" pitchFamily="18" charset="0"/>
              </a:rPr>
              <a:t>72715</a:t>
            </a:r>
          </a:p>
          <a:p>
            <a:pPr algn="ctr"/>
            <a:r>
              <a:rPr lang="en-US" sz="1000" b="1" dirty="0">
                <a:solidFill>
                  <a:schemeClr val="bg1"/>
                </a:solidFill>
                <a:latin typeface="Times New Roman" panose="02020603050405020304" pitchFamily="18" charset="0"/>
                <a:cs typeface="Times New Roman" panose="02020603050405020304" pitchFamily="18" charset="0"/>
              </a:rPr>
              <a:t>email:  </a:t>
            </a:r>
            <a:r>
              <a:rPr lang="en-US" sz="1000" b="1" i="1" dirty="0">
                <a:solidFill>
                  <a:schemeClr val="bg1"/>
                </a:solidFill>
                <a:latin typeface="Times New Roman" panose="02020603050405020304" pitchFamily="18" charset="0"/>
                <a:cs typeface="Times New Roman" panose="02020603050405020304" pitchFamily="18" charset="0"/>
              </a:rPr>
              <a:t>sousaman1611@cox.net       </a:t>
            </a:r>
            <a:r>
              <a:rPr lang="en-US" sz="1000" b="1" dirty="0">
                <a:solidFill>
                  <a:schemeClr val="bg1"/>
                </a:solidFill>
                <a:latin typeface="Times New Roman" panose="02020603050405020304" pitchFamily="18" charset="0"/>
                <a:cs typeface="Times New Roman" panose="02020603050405020304" pitchFamily="18" charset="0"/>
              </a:rPr>
              <a:t>cell:  509-876-1611  </a:t>
            </a:r>
          </a:p>
          <a:p>
            <a:pPr algn="ctr"/>
            <a:r>
              <a:rPr lang="en-US" sz="1000" b="1" dirty="0">
                <a:solidFill>
                  <a:schemeClr val="bg1"/>
                </a:solidFill>
                <a:latin typeface="Times New Roman" panose="02020603050405020304" pitchFamily="18" charset="0"/>
                <a:cs typeface="Times New Roman" panose="02020603050405020304" pitchFamily="18" charset="0"/>
              </a:rPr>
              <a:t> websites:  </a:t>
            </a:r>
            <a:r>
              <a:rPr lang="en-US" sz="1000" b="1" i="1" dirty="0">
                <a:solidFill>
                  <a:schemeClr val="bg1"/>
                </a:solidFill>
                <a:latin typeface="Times New Roman" panose="02020603050405020304" pitchFamily="18" charset="0"/>
                <a:cs typeface="Times New Roman" panose="02020603050405020304" pitchFamily="18" charset="0"/>
              </a:rPr>
              <a:t>www.paulson1611.org  / www.scatteredchristians.org</a:t>
            </a:r>
          </a:p>
        </p:txBody>
      </p:sp>
      <p:pic>
        <p:nvPicPr>
          <p:cNvPr id="14" name="Picture 13" descr="A picture containing person, outdoor, person, mammal&#10;&#10;Description automatically generated">
            <a:extLst>
              <a:ext uri="{FF2B5EF4-FFF2-40B4-BE49-F238E27FC236}">
                <a16:creationId xmlns:a16="http://schemas.microsoft.com/office/drawing/2014/main" id="{B7E53922-22BB-4B69-8BF4-F67E3DFC3B89}"/>
              </a:ext>
            </a:extLst>
          </p:cNvPr>
          <p:cNvPicPr>
            <a:picLocks noChangeAspect="1"/>
          </p:cNvPicPr>
          <p:nvPr/>
        </p:nvPicPr>
        <p:blipFill rotWithShape="1">
          <a:blip r:embed="rId3">
            <a:alphaModFix amt="85000"/>
            <a:extLst>
              <a:ext uri="{28A0092B-C50C-407E-A947-70E740481C1C}">
                <a14:useLocalDpi xmlns:a14="http://schemas.microsoft.com/office/drawing/2010/main" val="0"/>
              </a:ext>
            </a:extLst>
          </a:blip>
          <a:srcRect/>
          <a:stretch/>
        </p:blipFill>
        <p:spPr>
          <a:xfrm>
            <a:off x="4198721" y="6116433"/>
            <a:ext cx="302343" cy="37884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3" name="TextBox 2">
            <a:extLst>
              <a:ext uri="{FF2B5EF4-FFF2-40B4-BE49-F238E27FC236}">
                <a16:creationId xmlns:a16="http://schemas.microsoft.com/office/drawing/2014/main" id="{5457E0EF-6670-4769-A2EC-B02AD708206D}"/>
              </a:ext>
            </a:extLst>
          </p:cNvPr>
          <p:cNvSpPr txBox="1"/>
          <p:nvPr/>
        </p:nvSpPr>
        <p:spPr>
          <a:xfrm>
            <a:off x="2733861" y="1854716"/>
            <a:ext cx="6764693" cy="1477328"/>
          </a:xfrm>
          <a:prstGeom prst="rect">
            <a:avLst/>
          </a:prstGeom>
          <a:solidFill>
            <a:schemeClr val="bg1"/>
          </a:solidFill>
          <a:ln w="57150">
            <a:solidFill>
              <a:schemeClr val="tx1"/>
            </a:solidFill>
          </a:ln>
        </p:spPr>
        <p:txBody>
          <a:bodyPr wrap="square" rtlCol="0">
            <a:spAutoFit/>
          </a:bodyPr>
          <a:lstStyle/>
          <a:p>
            <a:pPr marL="0" marR="0" algn="ctr">
              <a:spcBef>
                <a:spcPts val="0"/>
              </a:spcBef>
              <a:spcAft>
                <a:spcPts val="0"/>
              </a:spcAft>
            </a:pPr>
            <a:r>
              <a:rPr lang="en-US" sz="3600" b="1" dirty="0">
                <a:effectLst/>
                <a:latin typeface="Times New Roman" panose="02020603050405020304" pitchFamily="18" charset="0"/>
                <a:ea typeface="Times New Roman" panose="02020603050405020304" pitchFamily="18" charset="0"/>
              </a:rPr>
              <a:t>The Righteous Judgment of God</a:t>
            </a:r>
          </a:p>
          <a:p>
            <a:pPr marL="0" marR="0" algn="ctr">
              <a:spcBef>
                <a:spcPts val="0"/>
              </a:spcBef>
              <a:spcAft>
                <a:spcPts val="0"/>
              </a:spcAft>
            </a:pPr>
            <a:endParaRPr lang="en-US" sz="400" b="1"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800" b="1" dirty="0">
                <a:effectLst/>
                <a:latin typeface="Times New Roman" panose="02020603050405020304" pitchFamily="18" charset="0"/>
                <a:ea typeface="Times New Roman" panose="02020603050405020304" pitchFamily="18" charset="0"/>
              </a:rPr>
              <a:t>According to the Truth of Apostle Paul’s Gospel!</a:t>
            </a:r>
            <a:endParaRPr lang="en-US" sz="1800" dirty="0">
              <a:effectLst/>
              <a:latin typeface="Calibri" panose="020F0502020204030204" pitchFamily="34" charset="0"/>
              <a:ea typeface="Times New Roman" panose="02020603050405020304" pitchFamily="18" charset="0"/>
            </a:endParaRPr>
          </a:p>
          <a:p>
            <a:pPr algn="ctr"/>
            <a:r>
              <a:rPr lang="en-US" sz="1600" b="1" i="1" dirty="0">
                <a:solidFill>
                  <a:srgbClr val="CC6600"/>
                </a:solidFill>
                <a:effectLst/>
                <a:latin typeface="Times New Roman" panose="02020603050405020304" pitchFamily="18" charset="0"/>
                <a:ea typeface="Times New Roman" panose="02020603050405020304" pitchFamily="18" charset="0"/>
              </a:rPr>
              <a:t>In the day when God shall judge the secrets of men</a:t>
            </a:r>
          </a:p>
          <a:p>
            <a:pPr algn="ctr"/>
            <a:r>
              <a:rPr lang="en-US" sz="1600" b="1" i="1" dirty="0">
                <a:solidFill>
                  <a:srgbClr val="CC6600"/>
                </a:solidFill>
                <a:effectLst/>
                <a:latin typeface="Times New Roman" panose="02020603050405020304" pitchFamily="18" charset="0"/>
                <a:ea typeface="Times New Roman" panose="02020603050405020304" pitchFamily="18" charset="0"/>
              </a:rPr>
              <a:t>by Jesus Christ according to my gospel. </a:t>
            </a:r>
            <a:r>
              <a:rPr lang="en-US" sz="1200" b="1" dirty="0">
                <a:solidFill>
                  <a:srgbClr val="FF0000"/>
                </a:solidFill>
                <a:effectLst/>
                <a:latin typeface="Times New Roman" panose="02020603050405020304" pitchFamily="18" charset="0"/>
                <a:ea typeface="Times New Roman" panose="02020603050405020304" pitchFamily="18" charset="0"/>
              </a:rPr>
              <a:t>Romans 2:16</a:t>
            </a:r>
            <a:endParaRPr lang="en-US" sz="1600" b="1" dirty="0">
              <a:solidFill>
                <a:srgbClr val="FF0000"/>
              </a:solidFill>
              <a:effectLst/>
              <a:latin typeface="Times New Roman" panose="02020603050405020304" pitchFamily="18" charset="0"/>
              <a:ea typeface="Times New Roman" panose="02020603050405020304" pitchFamily="18" charset="0"/>
            </a:endParaRPr>
          </a:p>
        </p:txBody>
      </p:sp>
      <p:sp>
        <p:nvSpPr>
          <p:cNvPr id="11" name="TextBox 10">
            <a:extLst>
              <a:ext uri="{FF2B5EF4-FFF2-40B4-BE49-F238E27FC236}">
                <a16:creationId xmlns:a16="http://schemas.microsoft.com/office/drawing/2014/main" id="{B591E272-C212-47F5-9603-04F20D0E75FA}"/>
              </a:ext>
            </a:extLst>
          </p:cNvPr>
          <p:cNvSpPr txBox="1"/>
          <p:nvPr/>
        </p:nvSpPr>
        <p:spPr>
          <a:xfrm>
            <a:off x="5251579" y="1375857"/>
            <a:ext cx="1688841" cy="369332"/>
          </a:xfrm>
          <a:prstGeom prst="rect">
            <a:avLst/>
          </a:prstGeom>
          <a:solidFill>
            <a:schemeClr val="bg1"/>
          </a:solidFill>
          <a:ln w="38100">
            <a:solidFill>
              <a:schemeClr val="tx1"/>
            </a:solidFill>
          </a:ln>
        </p:spPr>
        <p:txBody>
          <a:bodyPr wrap="square" rtlCol="0">
            <a:spAutoFit/>
          </a:bodyPr>
          <a:lstStyle/>
          <a:p>
            <a:pPr algn="ctr"/>
            <a:r>
              <a:rPr lang="en-US" sz="1800" b="1" dirty="0">
                <a:solidFill>
                  <a:srgbClr val="FF0000"/>
                </a:solidFill>
                <a:effectLst/>
                <a:latin typeface="Times New Roman" panose="02020603050405020304" pitchFamily="18" charset="0"/>
                <a:ea typeface="Times New Roman" panose="02020603050405020304" pitchFamily="18" charset="0"/>
              </a:rPr>
              <a:t>Romans 2:1-16</a:t>
            </a:r>
            <a:endParaRPr lang="en-US" dirty="0"/>
          </a:p>
        </p:txBody>
      </p:sp>
      <p:sp>
        <p:nvSpPr>
          <p:cNvPr id="12" name="TextBox 11">
            <a:extLst>
              <a:ext uri="{FF2B5EF4-FFF2-40B4-BE49-F238E27FC236}">
                <a16:creationId xmlns:a16="http://schemas.microsoft.com/office/drawing/2014/main" id="{BDE9F242-7935-4A52-B40B-07F0B9A53ED4}"/>
              </a:ext>
            </a:extLst>
          </p:cNvPr>
          <p:cNvSpPr txBox="1"/>
          <p:nvPr/>
        </p:nvSpPr>
        <p:spPr>
          <a:xfrm>
            <a:off x="4498955" y="3624141"/>
            <a:ext cx="3228856" cy="584775"/>
          </a:xfrm>
          <a:prstGeom prst="rect">
            <a:avLst/>
          </a:prstGeom>
          <a:solidFill>
            <a:schemeClr val="bg1"/>
          </a:solidFill>
          <a:ln w="28575">
            <a:solidFill>
              <a:schemeClr val="tx1"/>
            </a:solidFill>
          </a:ln>
        </p:spPr>
        <p:txBody>
          <a:bodyPr wrap="square" rtlCol="0">
            <a:spAutoFit/>
          </a:bodyPr>
          <a:lstStyle/>
          <a:p>
            <a:pPr algn="ctr"/>
            <a:r>
              <a:rPr lang="en-US" sz="1400" b="1" dirty="0">
                <a:latin typeface="Times New Roman" panose="02020603050405020304" pitchFamily="18" charset="0"/>
                <a:ea typeface="Times New Roman" panose="02020603050405020304" pitchFamily="18" charset="0"/>
              </a:rPr>
              <a:t>Introduction and Part I</a:t>
            </a:r>
            <a:endParaRPr lang="en-US" sz="1400" b="1" dirty="0">
              <a:effectLst/>
              <a:latin typeface="Times New Roman" panose="02020603050405020304" pitchFamily="18" charset="0"/>
              <a:ea typeface="Times New Roman" panose="02020603050405020304" pitchFamily="18" charset="0"/>
            </a:endParaRPr>
          </a:p>
          <a:p>
            <a:pPr algn="ctr"/>
            <a:r>
              <a:rPr lang="en-US" b="1" i="1" dirty="0">
                <a:effectLst/>
                <a:latin typeface="Times New Roman" panose="02020603050405020304" pitchFamily="18" charset="0"/>
                <a:ea typeface="Times New Roman" panose="02020603050405020304" pitchFamily="18" charset="0"/>
              </a:rPr>
              <a:t>“Of Whom is Paul Talking?”</a:t>
            </a:r>
            <a:endParaRPr lang="en-US" i="1" dirty="0">
              <a:effectLst/>
              <a:latin typeface="Calibri" panose="020F0502020204030204" pitchFamily="34" charset="0"/>
              <a:ea typeface="Times New Roman" panose="02020603050405020304" pitchFamily="18" charset="0"/>
            </a:endParaRPr>
          </a:p>
        </p:txBody>
      </p:sp>
      <p:sp>
        <p:nvSpPr>
          <p:cNvPr id="13" name="TextBox 12">
            <a:extLst>
              <a:ext uri="{FF2B5EF4-FFF2-40B4-BE49-F238E27FC236}">
                <a16:creationId xmlns:a16="http://schemas.microsoft.com/office/drawing/2014/main" id="{9E86A077-4A0F-424B-8967-DCB6A648D818}"/>
              </a:ext>
            </a:extLst>
          </p:cNvPr>
          <p:cNvSpPr txBox="1"/>
          <p:nvPr/>
        </p:nvSpPr>
        <p:spPr>
          <a:xfrm>
            <a:off x="524281" y="3620855"/>
            <a:ext cx="3426941" cy="2031325"/>
          </a:xfrm>
          <a:prstGeom prst="rect">
            <a:avLst/>
          </a:prstGeom>
          <a:solidFill>
            <a:schemeClr val="bg1"/>
          </a:solidFill>
          <a:ln w="28575">
            <a:solidFill>
              <a:schemeClr val="tx1"/>
            </a:solidFill>
          </a:ln>
        </p:spPr>
        <p:txBody>
          <a:bodyPr wrap="square" rtlCol="0">
            <a:spAutoFit/>
          </a:bodyPr>
          <a:lstStyle/>
          <a:p>
            <a:pPr algn="ctr"/>
            <a:r>
              <a:rPr lang="en-US" sz="1400" b="1" dirty="0">
                <a:solidFill>
                  <a:srgbClr val="FF0000"/>
                </a:solidFill>
                <a:effectLst/>
                <a:latin typeface="Times New Roman" panose="02020603050405020304" pitchFamily="18" charset="0"/>
                <a:ea typeface="Times New Roman" panose="02020603050405020304" pitchFamily="18" charset="0"/>
              </a:rPr>
              <a:t>2:1,2</a:t>
            </a:r>
            <a:endParaRPr lang="en-US" sz="1400" b="1" i="1" dirty="0">
              <a:solidFill>
                <a:srgbClr val="FF0000"/>
              </a:solidFill>
              <a:latin typeface="Times New Roman" panose="02020603050405020304" pitchFamily="18" charset="0"/>
              <a:ea typeface="Times New Roman" panose="02020603050405020304" pitchFamily="18" charset="0"/>
            </a:endParaRPr>
          </a:p>
          <a:p>
            <a:pPr algn="ctr"/>
            <a:r>
              <a:rPr lang="en-US" sz="1400" b="1" i="1" dirty="0">
                <a:solidFill>
                  <a:srgbClr val="CC6600"/>
                </a:solidFill>
                <a:effectLst/>
                <a:latin typeface="Times New Roman" panose="02020603050405020304" pitchFamily="18" charset="0"/>
                <a:ea typeface="Times New Roman" panose="02020603050405020304" pitchFamily="18" charset="0"/>
              </a:rPr>
              <a:t>Therefore thou art inexcusable, O man, whosoever thou art that </a:t>
            </a:r>
            <a:r>
              <a:rPr lang="en-US" sz="1400" b="1" i="1" dirty="0" err="1">
                <a:solidFill>
                  <a:srgbClr val="CC6600"/>
                </a:solidFill>
                <a:effectLst/>
                <a:latin typeface="Times New Roman" panose="02020603050405020304" pitchFamily="18" charset="0"/>
                <a:ea typeface="Times New Roman" panose="02020603050405020304" pitchFamily="18" charset="0"/>
              </a:rPr>
              <a:t>judgest</a:t>
            </a:r>
            <a:r>
              <a:rPr lang="en-US" sz="1400" b="1" i="1" dirty="0">
                <a:solidFill>
                  <a:srgbClr val="CC6600"/>
                </a:solidFill>
                <a:effectLst/>
                <a:latin typeface="Times New Roman" panose="02020603050405020304" pitchFamily="18" charset="0"/>
                <a:ea typeface="Times New Roman" panose="02020603050405020304" pitchFamily="18" charset="0"/>
              </a:rPr>
              <a:t>: </a:t>
            </a:r>
          </a:p>
          <a:p>
            <a:pPr algn="ctr"/>
            <a:r>
              <a:rPr lang="en-US" sz="1400" b="1" i="1" dirty="0">
                <a:solidFill>
                  <a:srgbClr val="CC6600"/>
                </a:solidFill>
                <a:effectLst/>
                <a:latin typeface="Times New Roman" panose="02020603050405020304" pitchFamily="18" charset="0"/>
                <a:ea typeface="Times New Roman" panose="02020603050405020304" pitchFamily="18" charset="0"/>
              </a:rPr>
              <a:t>for wherein thou </a:t>
            </a:r>
            <a:r>
              <a:rPr lang="en-US" sz="1400" b="1" i="1" dirty="0" err="1">
                <a:solidFill>
                  <a:srgbClr val="CC6600"/>
                </a:solidFill>
                <a:effectLst/>
                <a:latin typeface="Times New Roman" panose="02020603050405020304" pitchFamily="18" charset="0"/>
                <a:ea typeface="Times New Roman" panose="02020603050405020304" pitchFamily="18" charset="0"/>
              </a:rPr>
              <a:t>judgest</a:t>
            </a:r>
            <a:r>
              <a:rPr lang="en-US" sz="1400" b="1" i="1" dirty="0">
                <a:solidFill>
                  <a:srgbClr val="CC6600"/>
                </a:solidFill>
                <a:effectLst/>
                <a:latin typeface="Times New Roman" panose="02020603050405020304" pitchFamily="18" charset="0"/>
                <a:ea typeface="Times New Roman" panose="02020603050405020304" pitchFamily="18" charset="0"/>
              </a:rPr>
              <a:t> another,</a:t>
            </a:r>
          </a:p>
          <a:p>
            <a:pPr algn="ctr"/>
            <a:r>
              <a:rPr lang="en-US" sz="1400" b="1" i="1" dirty="0">
                <a:solidFill>
                  <a:srgbClr val="CC6600"/>
                </a:solidFill>
                <a:effectLst/>
                <a:latin typeface="Times New Roman" panose="02020603050405020304" pitchFamily="18" charset="0"/>
                <a:ea typeface="Times New Roman" panose="02020603050405020304" pitchFamily="18" charset="0"/>
              </a:rPr>
              <a:t>thou </a:t>
            </a:r>
            <a:r>
              <a:rPr lang="en-US" sz="1400" b="1" i="1" dirty="0" err="1">
                <a:solidFill>
                  <a:srgbClr val="CC6600"/>
                </a:solidFill>
                <a:effectLst/>
                <a:latin typeface="Times New Roman" panose="02020603050405020304" pitchFamily="18" charset="0"/>
                <a:ea typeface="Times New Roman" panose="02020603050405020304" pitchFamily="18" charset="0"/>
              </a:rPr>
              <a:t>condemnest</a:t>
            </a:r>
            <a:r>
              <a:rPr lang="en-US" sz="1400" b="1" i="1" dirty="0">
                <a:solidFill>
                  <a:srgbClr val="CC6600"/>
                </a:solidFill>
                <a:effectLst/>
                <a:latin typeface="Times New Roman" panose="02020603050405020304" pitchFamily="18" charset="0"/>
                <a:ea typeface="Times New Roman" panose="02020603050405020304" pitchFamily="18" charset="0"/>
              </a:rPr>
              <a:t> thyself;</a:t>
            </a:r>
          </a:p>
          <a:p>
            <a:pPr algn="ctr"/>
            <a:r>
              <a:rPr lang="en-US" sz="1400" b="1" i="1" dirty="0">
                <a:solidFill>
                  <a:srgbClr val="CC6600"/>
                </a:solidFill>
                <a:effectLst/>
                <a:latin typeface="Times New Roman" panose="02020603050405020304" pitchFamily="18" charset="0"/>
                <a:ea typeface="Times New Roman" panose="02020603050405020304" pitchFamily="18" charset="0"/>
              </a:rPr>
              <a:t>for thou that </a:t>
            </a:r>
            <a:r>
              <a:rPr lang="en-US" sz="1400" b="1" i="1" dirty="0" err="1">
                <a:solidFill>
                  <a:srgbClr val="CC6600"/>
                </a:solidFill>
                <a:effectLst/>
                <a:latin typeface="Times New Roman" panose="02020603050405020304" pitchFamily="18" charset="0"/>
                <a:ea typeface="Times New Roman" panose="02020603050405020304" pitchFamily="18" charset="0"/>
              </a:rPr>
              <a:t>judgest</a:t>
            </a:r>
            <a:r>
              <a:rPr lang="en-US" sz="1400" b="1" i="1" dirty="0">
                <a:solidFill>
                  <a:srgbClr val="CC6600"/>
                </a:solidFill>
                <a:effectLst/>
                <a:latin typeface="Times New Roman" panose="02020603050405020304" pitchFamily="18" charset="0"/>
                <a:ea typeface="Times New Roman" panose="02020603050405020304" pitchFamily="18" charset="0"/>
              </a:rPr>
              <a:t> </a:t>
            </a:r>
            <a:r>
              <a:rPr lang="en-US" sz="1400" b="1" i="1" dirty="0" err="1">
                <a:solidFill>
                  <a:srgbClr val="CC6600"/>
                </a:solidFill>
                <a:effectLst/>
                <a:latin typeface="Times New Roman" panose="02020603050405020304" pitchFamily="18" charset="0"/>
                <a:ea typeface="Times New Roman" panose="02020603050405020304" pitchFamily="18" charset="0"/>
              </a:rPr>
              <a:t>doest</a:t>
            </a:r>
            <a:r>
              <a:rPr lang="en-US" sz="1400" b="1" i="1" dirty="0">
                <a:solidFill>
                  <a:srgbClr val="CC6600"/>
                </a:solidFill>
                <a:effectLst/>
                <a:latin typeface="Times New Roman" panose="02020603050405020304" pitchFamily="18" charset="0"/>
                <a:ea typeface="Times New Roman" panose="02020603050405020304" pitchFamily="18" charset="0"/>
              </a:rPr>
              <a:t> the same things. </a:t>
            </a:r>
          </a:p>
          <a:p>
            <a:pPr algn="ctr"/>
            <a:r>
              <a:rPr lang="en-US" sz="1400" b="1" i="1" dirty="0">
                <a:solidFill>
                  <a:srgbClr val="CC6600"/>
                </a:solidFill>
                <a:effectLst/>
                <a:latin typeface="Times New Roman" panose="02020603050405020304" pitchFamily="18" charset="0"/>
                <a:ea typeface="Times New Roman" panose="02020603050405020304" pitchFamily="18" charset="0"/>
              </a:rPr>
              <a:t>But we are sure that the judgment of God</a:t>
            </a:r>
          </a:p>
          <a:p>
            <a:pPr algn="ctr"/>
            <a:r>
              <a:rPr lang="en-US" sz="1400" b="1" i="1" dirty="0">
                <a:solidFill>
                  <a:srgbClr val="CC6600"/>
                </a:solidFill>
                <a:effectLst/>
                <a:latin typeface="Times New Roman" panose="02020603050405020304" pitchFamily="18" charset="0"/>
                <a:ea typeface="Times New Roman" panose="02020603050405020304" pitchFamily="18" charset="0"/>
              </a:rPr>
              <a:t>is according to truth</a:t>
            </a:r>
          </a:p>
          <a:p>
            <a:pPr algn="ctr"/>
            <a:r>
              <a:rPr lang="en-US" sz="1400" b="1" i="1" dirty="0">
                <a:solidFill>
                  <a:srgbClr val="CC6600"/>
                </a:solidFill>
                <a:effectLst/>
                <a:latin typeface="Times New Roman" panose="02020603050405020304" pitchFamily="18" charset="0"/>
                <a:ea typeface="Times New Roman" panose="02020603050405020304" pitchFamily="18" charset="0"/>
              </a:rPr>
              <a:t>against them which commit such things.</a:t>
            </a:r>
            <a:endParaRPr lang="en-US" sz="1400" b="1" dirty="0">
              <a:effectLst/>
              <a:latin typeface="Calibri" panose="020F0502020204030204" pitchFamily="34" charset="0"/>
              <a:ea typeface="Times New Roman" panose="02020603050405020304" pitchFamily="18" charset="0"/>
            </a:endParaRPr>
          </a:p>
        </p:txBody>
      </p:sp>
      <p:sp>
        <p:nvSpPr>
          <p:cNvPr id="17" name="TextBox 16">
            <a:extLst>
              <a:ext uri="{FF2B5EF4-FFF2-40B4-BE49-F238E27FC236}">
                <a16:creationId xmlns:a16="http://schemas.microsoft.com/office/drawing/2014/main" id="{3E2EF9A4-B714-4608-A967-83AAFDA65EB7}"/>
              </a:ext>
            </a:extLst>
          </p:cNvPr>
          <p:cNvSpPr txBox="1"/>
          <p:nvPr/>
        </p:nvSpPr>
        <p:spPr>
          <a:xfrm>
            <a:off x="8227479" y="3621929"/>
            <a:ext cx="3543458" cy="2031325"/>
          </a:xfrm>
          <a:prstGeom prst="rect">
            <a:avLst/>
          </a:prstGeom>
          <a:solidFill>
            <a:schemeClr val="bg1"/>
          </a:solidFill>
          <a:ln w="28575">
            <a:solidFill>
              <a:schemeClr val="tx1"/>
            </a:solidFill>
          </a:ln>
        </p:spPr>
        <p:txBody>
          <a:bodyPr wrap="square" rtlCol="0">
            <a:spAutoFit/>
          </a:bodyPr>
          <a:lstStyle/>
          <a:p>
            <a:pPr algn="ctr"/>
            <a:r>
              <a:rPr lang="en-US" sz="1400" b="1" dirty="0">
                <a:solidFill>
                  <a:srgbClr val="FF0000"/>
                </a:solidFill>
                <a:latin typeface="Times New Roman" panose="02020603050405020304" pitchFamily="18" charset="0"/>
                <a:cs typeface="Times New Roman" panose="02020603050405020304" pitchFamily="18" charset="0"/>
              </a:rPr>
              <a:t> 3,4</a:t>
            </a:r>
          </a:p>
          <a:p>
            <a:pPr algn="ctr"/>
            <a:r>
              <a:rPr lang="en-US" sz="1400" b="1" i="1" dirty="0">
                <a:solidFill>
                  <a:srgbClr val="CC6600"/>
                </a:solidFill>
                <a:latin typeface="Times New Roman" panose="02020603050405020304" pitchFamily="18" charset="0"/>
                <a:cs typeface="Times New Roman" panose="02020603050405020304" pitchFamily="18" charset="0"/>
              </a:rPr>
              <a:t>And </a:t>
            </a:r>
            <a:r>
              <a:rPr lang="en-US" sz="1400" b="1" i="1" dirty="0" err="1">
                <a:solidFill>
                  <a:srgbClr val="CC6600"/>
                </a:solidFill>
                <a:latin typeface="Times New Roman" panose="02020603050405020304" pitchFamily="18" charset="0"/>
                <a:cs typeface="Times New Roman" panose="02020603050405020304" pitchFamily="18" charset="0"/>
              </a:rPr>
              <a:t>thinkest</a:t>
            </a:r>
            <a:r>
              <a:rPr lang="en-US" sz="1400" b="1" i="1" dirty="0">
                <a:solidFill>
                  <a:srgbClr val="CC6600"/>
                </a:solidFill>
                <a:latin typeface="Times New Roman" panose="02020603050405020304" pitchFamily="18" charset="0"/>
                <a:cs typeface="Times New Roman" panose="02020603050405020304" pitchFamily="18" charset="0"/>
              </a:rPr>
              <a:t> thou this, O man, </a:t>
            </a:r>
          </a:p>
          <a:p>
            <a:pPr algn="ctr"/>
            <a:r>
              <a:rPr lang="en-US" sz="1400" b="1" i="1" dirty="0">
                <a:solidFill>
                  <a:srgbClr val="CC6600"/>
                </a:solidFill>
                <a:latin typeface="Times New Roman" panose="02020603050405020304" pitchFamily="18" charset="0"/>
                <a:cs typeface="Times New Roman" panose="02020603050405020304" pitchFamily="18" charset="0"/>
              </a:rPr>
              <a:t>that </a:t>
            </a:r>
            <a:r>
              <a:rPr lang="en-US" sz="1400" b="1" i="1" dirty="0" err="1">
                <a:solidFill>
                  <a:srgbClr val="CC6600"/>
                </a:solidFill>
                <a:latin typeface="Times New Roman" panose="02020603050405020304" pitchFamily="18" charset="0"/>
                <a:cs typeface="Times New Roman" panose="02020603050405020304" pitchFamily="18" charset="0"/>
              </a:rPr>
              <a:t>judgest</a:t>
            </a:r>
            <a:r>
              <a:rPr lang="en-US" sz="1400" b="1" i="1" dirty="0">
                <a:solidFill>
                  <a:srgbClr val="CC6600"/>
                </a:solidFill>
                <a:latin typeface="Times New Roman" panose="02020603050405020304" pitchFamily="18" charset="0"/>
                <a:cs typeface="Times New Roman" panose="02020603050405020304" pitchFamily="18" charset="0"/>
              </a:rPr>
              <a:t> them which do such things, </a:t>
            </a:r>
          </a:p>
          <a:p>
            <a:pPr algn="ctr"/>
            <a:r>
              <a:rPr lang="en-US" sz="1400" b="1" i="1" dirty="0">
                <a:solidFill>
                  <a:srgbClr val="CC6600"/>
                </a:solidFill>
                <a:latin typeface="Times New Roman" panose="02020603050405020304" pitchFamily="18" charset="0"/>
                <a:cs typeface="Times New Roman" panose="02020603050405020304" pitchFamily="18" charset="0"/>
              </a:rPr>
              <a:t>and </a:t>
            </a:r>
            <a:r>
              <a:rPr lang="en-US" sz="1400" b="1" i="1" dirty="0" err="1">
                <a:solidFill>
                  <a:srgbClr val="CC6600"/>
                </a:solidFill>
                <a:latin typeface="Times New Roman" panose="02020603050405020304" pitchFamily="18" charset="0"/>
                <a:cs typeface="Times New Roman" panose="02020603050405020304" pitchFamily="18" charset="0"/>
              </a:rPr>
              <a:t>doest</a:t>
            </a:r>
            <a:r>
              <a:rPr lang="en-US" sz="1400" b="1" i="1" dirty="0">
                <a:solidFill>
                  <a:srgbClr val="CC6600"/>
                </a:solidFill>
                <a:latin typeface="Times New Roman" panose="02020603050405020304" pitchFamily="18" charset="0"/>
                <a:cs typeface="Times New Roman" panose="02020603050405020304" pitchFamily="18" charset="0"/>
              </a:rPr>
              <a:t> the same,</a:t>
            </a:r>
          </a:p>
          <a:p>
            <a:pPr algn="ctr"/>
            <a:r>
              <a:rPr lang="en-US" sz="1400" b="1" i="1" dirty="0">
                <a:solidFill>
                  <a:srgbClr val="CC6600"/>
                </a:solidFill>
                <a:latin typeface="Times New Roman" panose="02020603050405020304" pitchFamily="18" charset="0"/>
                <a:cs typeface="Times New Roman" panose="02020603050405020304" pitchFamily="18" charset="0"/>
              </a:rPr>
              <a:t>that thou shalt escape the judgment of God? </a:t>
            </a:r>
          </a:p>
          <a:p>
            <a:pPr algn="ctr"/>
            <a:r>
              <a:rPr lang="en-US" sz="1400" b="1" i="1" dirty="0">
                <a:solidFill>
                  <a:srgbClr val="CC6600"/>
                </a:solidFill>
                <a:latin typeface="Times New Roman" panose="02020603050405020304" pitchFamily="18" charset="0"/>
                <a:cs typeface="Times New Roman" panose="02020603050405020304" pitchFamily="18" charset="0"/>
              </a:rPr>
              <a:t>Or </a:t>
            </a:r>
            <a:r>
              <a:rPr lang="en-US" sz="1400" b="1" i="1" dirty="0" err="1">
                <a:solidFill>
                  <a:srgbClr val="CC6600"/>
                </a:solidFill>
                <a:latin typeface="Times New Roman" panose="02020603050405020304" pitchFamily="18" charset="0"/>
                <a:cs typeface="Times New Roman" panose="02020603050405020304" pitchFamily="18" charset="0"/>
              </a:rPr>
              <a:t>despisest</a:t>
            </a:r>
            <a:r>
              <a:rPr lang="en-US" sz="1400" b="1" i="1" dirty="0">
                <a:solidFill>
                  <a:srgbClr val="CC6600"/>
                </a:solidFill>
                <a:latin typeface="Times New Roman" panose="02020603050405020304" pitchFamily="18" charset="0"/>
                <a:cs typeface="Times New Roman" panose="02020603050405020304" pitchFamily="18" charset="0"/>
              </a:rPr>
              <a:t> thou the riches of his goodness and forbearance and longsuffering;</a:t>
            </a:r>
          </a:p>
          <a:p>
            <a:pPr algn="ctr"/>
            <a:r>
              <a:rPr lang="en-US" sz="1400" b="1" i="1" dirty="0">
                <a:solidFill>
                  <a:srgbClr val="CC6600"/>
                </a:solidFill>
                <a:latin typeface="Times New Roman" panose="02020603050405020304" pitchFamily="18" charset="0"/>
                <a:cs typeface="Times New Roman" panose="02020603050405020304" pitchFamily="18" charset="0"/>
              </a:rPr>
              <a:t>not knowing that the </a:t>
            </a:r>
          </a:p>
          <a:p>
            <a:pPr algn="ctr"/>
            <a:r>
              <a:rPr lang="en-US" sz="1400" b="1" i="1" dirty="0">
                <a:solidFill>
                  <a:srgbClr val="CC6600"/>
                </a:solidFill>
                <a:latin typeface="Times New Roman" panose="02020603050405020304" pitchFamily="18" charset="0"/>
                <a:cs typeface="Times New Roman" panose="02020603050405020304" pitchFamily="18" charset="0"/>
              </a:rPr>
              <a:t>goodness of God leadeth thee to repentance? </a:t>
            </a:r>
          </a:p>
        </p:txBody>
      </p:sp>
      <p:sp>
        <p:nvSpPr>
          <p:cNvPr id="18" name="TextBox 17">
            <a:extLst>
              <a:ext uri="{FF2B5EF4-FFF2-40B4-BE49-F238E27FC236}">
                <a16:creationId xmlns:a16="http://schemas.microsoft.com/office/drawing/2014/main" id="{4DC845A4-93AF-4EEA-AFE1-DDA05B4941CB}"/>
              </a:ext>
            </a:extLst>
          </p:cNvPr>
          <p:cNvSpPr txBox="1"/>
          <p:nvPr/>
        </p:nvSpPr>
        <p:spPr>
          <a:xfrm>
            <a:off x="223935" y="1702702"/>
            <a:ext cx="2413848" cy="1815882"/>
          </a:xfrm>
          <a:prstGeom prst="rect">
            <a:avLst/>
          </a:prstGeom>
          <a:solidFill>
            <a:schemeClr val="bg1"/>
          </a:solidFill>
          <a:ln w="12700">
            <a:solidFill>
              <a:schemeClr val="tx1"/>
            </a:solidFill>
          </a:ln>
        </p:spPr>
        <p:txBody>
          <a:bodyPr wrap="square" rtlCol="0">
            <a:spAutoFit/>
          </a:bodyPr>
          <a:lstStyle/>
          <a:p>
            <a:pPr marR="0" lvl="0" algn="just">
              <a:spcBef>
                <a:spcPts val="0"/>
              </a:spcBef>
              <a:spcAft>
                <a:spcPts val="0"/>
              </a:spcAft>
            </a:pPr>
            <a:r>
              <a:rPr lang="en-US" sz="1400" i="1" dirty="0">
                <a:latin typeface="Times New Roman" panose="02020603050405020304" pitchFamily="18" charset="0"/>
                <a:ea typeface="Times New Roman" panose="02020603050405020304" pitchFamily="18" charset="0"/>
              </a:rPr>
              <a:t>W</a:t>
            </a:r>
            <a:r>
              <a:rPr lang="en-US" sz="1400" i="1" dirty="0">
                <a:effectLst/>
                <a:latin typeface="Times New Roman" panose="02020603050405020304" pitchFamily="18" charset="0"/>
                <a:ea typeface="Times New Roman" panose="02020603050405020304" pitchFamily="18" charset="0"/>
              </a:rPr>
              <a:t>e begin </a:t>
            </a:r>
            <a:r>
              <a:rPr lang="en-US" sz="1400" b="1" i="1" dirty="0">
                <a:effectLst/>
                <a:latin typeface="Times New Roman" panose="02020603050405020304" pitchFamily="18" charset="0"/>
                <a:ea typeface="Times New Roman" panose="02020603050405020304" pitchFamily="18" charset="0"/>
              </a:rPr>
              <a:t>part </a:t>
            </a:r>
            <a:r>
              <a:rPr lang="en-US" sz="1400" i="1" dirty="0">
                <a:effectLst/>
                <a:latin typeface="Times New Roman" panose="02020603050405020304" pitchFamily="18" charset="0"/>
                <a:ea typeface="Times New Roman" panose="02020603050405020304" pitchFamily="18" charset="0"/>
              </a:rPr>
              <a:t>I by Scripturally identifying the people that </a:t>
            </a:r>
            <a:r>
              <a:rPr lang="en-US" sz="1400" i="1" dirty="0">
                <a:latin typeface="Times New Roman" panose="02020603050405020304" pitchFamily="18" charset="0"/>
                <a:ea typeface="Times New Roman" panose="02020603050405020304" pitchFamily="18" charset="0"/>
              </a:rPr>
              <a:t>are religiously confused </a:t>
            </a:r>
            <a:r>
              <a:rPr lang="en-US" sz="1400" i="1" dirty="0">
                <a:effectLst/>
                <a:latin typeface="Times New Roman" panose="02020603050405020304" pitchFamily="18" charset="0"/>
                <a:ea typeface="Times New Roman" panose="02020603050405020304" pitchFamily="18" charset="0"/>
              </a:rPr>
              <a:t>or believe they can deny, ignore, reject, mock, scoff or in some way or another, think they </a:t>
            </a:r>
            <a:r>
              <a:rPr lang="en-US" sz="1400" i="1" dirty="0">
                <a:latin typeface="Times New Roman" panose="02020603050405020304" pitchFamily="18" charset="0"/>
                <a:ea typeface="Times New Roman" panose="02020603050405020304" pitchFamily="18" charset="0"/>
              </a:rPr>
              <a:t>can</a:t>
            </a:r>
            <a:r>
              <a:rPr lang="en-US" sz="1400" i="1" dirty="0">
                <a:effectLst/>
                <a:latin typeface="Times New Roman" panose="02020603050405020304" pitchFamily="18" charset="0"/>
                <a:ea typeface="Times New Roman" panose="02020603050405020304" pitchFamily="18" charset="0"/>
              </a:rPr>
              <a:t> escape the judgment of God in their own way or belief. </a:t>
            </a:r>
            <a:r>
              <a:rPr lang="en-US" sz="1000" b="1" dirty="0">
                <a:solidFill>
                  <a:srgbClr val="FF0000"/>
                </a:solidFill>
                <a:effectLst/>
                <a:latin typeface="Times New Roman" panose="02020603050405020304" pitchFamily="18" charset="0"/>
                <a:ea typeface="Times New Roman" panose="02020603050405020304" pitchFamily="18" charset="0"/>
              </a:rPr>
              <a:t>Rom 1:17 - 2:10</a:t>
            </a:r>
            <a:endParaRPr lang="en-US" sz="1200" i="1" dirty="0">
              <a:effectLst/>
              <a:latin typeface="Calibri" panose="020F0502020204030204" pitchFamily="34" charset="0"/>
              <a:ea typeface="Times New Roman" panose="02020603050405020304" pitchFamily="18" charset="0"/>
            </a:endParaRPr>
          </a:p>
        </p:txBody>
      </p:sp>
      <p:sp>
        <p:nvSpPr>
          <p:cNvPr id="19" name="TextBox 18">
            <a:extLst>
              <a:ext uri="{FF2B5EF4-FFF2-40B4-BE49-F238E27FC236}">
                <a16:creationId xmlns:a16="http://schemas.microsoft.com/office/drawing/2014/main" id="{492969B3-3AAD-44F3-B561-AE61B69F863B}"/>
              </a:ext>
            </a:extLst>
          </p:cNvPr>
          <p:cNvSpPr txBox="1"/>
          <p:nvPr/>
        </p:nvSpPr>
        <p:spPr>
          <a:xfrm>
            <a:off x="9575970" y="1658014"/>
            <a:ext cx="2320555" cy="1815882"/>
          </a:xfrm>
          <a:prstGeom prst="rect">
            <a:avLst/>
          </a:prstGeom>
          <a:solidFill>
            <a:schemeClr val="bg1"/>
          </a:solidFill>
          <a:ln>
            <a:solidFill>
              <a:schemeClr val="tx1"/>
            </a:solidFill>
          </a:ln>
        </p:spPr>
        <p:txBody>
          <a:bodyPr wrap="square" rtlCol="0">
            <a:spAutoFit/>
          </a:bodyPr>
          <a:lstStyle/>
          <a:p>
            <a:pPr marR="0" lvl="0" algn="just">
              <a:spcBef>
                <a:spcPts val="0"/>
              </a:spcBef>
              <a:spcAft>
                <a:spcPts val="0"/>
              </a:spcAft>
            </a:pPr>
            <a:r>
              <a:rPr lang="en-US" sz="1400" i="1" dirty="0">
                <a:latin typeface="Times New Roman" panose="02020603050405020304" pitchFamily="18" charset="0"/>
                <a:ea typeface="Times New Roman" panose="02020603050405020304" pitchFamily="18" charset="0"/>
              </a:rPr>
              <a:t>In </a:t>
            </a:r>
            <a:r>
              <a:rPr lang="en-US" sz="1400" b="1" i="1" dirty="0">
                <a:effectLst/>
                <a:latin typeface="Times New Roman" panose="02020603050405020304" pitchFamily="18" charset="0"/>
                <a:ea typeface="Times New Roman" panose="02020603050405020304" pitchFamily="18" charset="0"/>
              </a:rPr>
              <a:t>part II</a:t>
            </a:r>
            <a:r>
              <a:rPr lang="en-US" sz="1400" i="1" dirty="0">
                <a:effectLst/>
                <a:latin typeface="Times New Roman" panose="02020603050405020304" pitchFamily="18" charset="0"/>
                <a:ea typeface="Times New Roman" panose="02020603050405020304" pitchFamily="18" charset="0"/>
              </a:rPr>
              <a:t>, we learn specifics about the Judgment of God. Then we can understand how those same people will not escape the judgment of God. </a:t>
            </a:r>
            <a:r>
              <a:rPr lang="en-US" sz="1400" i="1" dirty="0">
                <a:latin typeface="Times New Roman" panose="02020603050405020304" pitchFamily="18" charset="0"/>
                <a:ea typeface="Times New Roman" panose="02020603050405020304" pitchFamily="18" charset="0"/>
              </a:rPr>
              <a:t>A</a:t>
            </a:r>
            <a:r>
              <a:rPr lang="en-US" sz="1400" i="1" dirty="0">
                <a:effectLst/>
                <a:latin typeface="Times New Roman" panose="02020603050405020304" pitchFamily="18" charset="0"/>
                <a:ea typeface="Times New Roman" panose="02020603050405020304" pitchFamily="18" charset="0"/>
              </a:rPr>
              <a:t>s a bonus, you will learn how </a:t>
            </a:r>
            <a:r>
              <a:rPr lang="en-US" sz="1400" i="1" dirty="0">
                <a:latin typeface="Times New Roman" panose="02020603050405020304" pitchFamily="18" charset="0"/>
                <a:ea typeface="Times New Roman" panose="02020603050405020304" pitchFamily="18" charset="0"/>
              </a:rPr>
              <a:t>to truly </a:t>
            </a:r>
            <a:r>
              <a:rPr lang="en-US" sz="1400" i="1" dirty="0">
                <a:effectLst/>
                <a:latin typeface="Times New Roman" panose="02020603050405020304" pitchFamily="18" charset="0"/>
                <a:ea typeface="Times New Roman" panose="02020603050405020304" pitchFamily="18" charset="0"/>
              </a:rPr>
              <a:t>‘escape’ the judgment of God! </a:t>
            </a:r>
            <a:r>
              <a:rPr lang="en-US" sz="1000" b="1" dirty="0">
                <a:solidFill>
                  <a:srgbClr val="FF0000"/>
                </a:solidFill>
                <a:effectLst/>
                <a:latin typeface="Times New Roman" panose="02020603050405020304" pitchFamily="18" charset="0"/>
                <a:ea typeface="Times New Roman" panose="02020603050405020304" pitchFamily="18" charset="0"/>
              </a:rPr>
              <a:t>Rom 2:6-16</a:t>
            </a:r>
            <a:endParaRPr lang="en-US" sz="2400" i="1" dirty="0">
              <a:effectLst/>
              <a:latin typeface="Calibri" panose="020F0502020204030204" pitchFamily="34" charset="0"/>
              <a:ea typeface="Times New Roman" panose="02020603050405020304" pitchFamily="18" charset="0"/>
            </a:endParaRPr>
          </a:p>
        </p:txBody>
      </p:sp>
      <p:sp>
        <p:nvSpPr>
          <p:cNvPr id="15" name="TextBox 14">
            <a:extLst>
              <a:ext uri="{FF2B5EF4-FFF2-40B4-BE49-F238E27FC236}">
                <a16:creationId xmlns:a16="http://schemas.microsoft.com/office/drawing/2014/main" id="{A67B6535-D63F-4DA5-933D-08F60A106BD5}"/>
              </a:ext>
            </a:extLst>
          </p:cNvPr>
          <p:cNvSpPr txBox="1"/>
          <p:nvPr/>
        </p:nvSpPr>
        <p:spPr>
          <a:xfrm>
            <a:off x="223935" y="224831"/>
            <a:ext cx="1063689" cy="230832"/>
          </a:xfrm>
          <a:prstGeom prst="rect">
            <a:avLst/>
          </a:prstGeom>
          <a:solidFill>
            <a:srgbClr val="FF0000"/>
          </a:solidFill>
          <a:ln w="57150" cmpd="tri">
            <a:solidFill>
              <a:schemeClr val="bg1"/>
            </a:solidFill>
          </a:ln>
        </p:spPr>
        <p:txBody>
          <a:bodyPr wrap="square" rtlCol="0">
            <a:spAutoFit/>
          </a:bodyPr>
          <a:lstStyle/>
          <a:p>
            <a:pPr algn="ctr"/>
            <a:r>
              <a:rPr lang="en-US" sz="900" b="1" dirty="0">
                <a:solidFill>
                  <a:schemeClr val="bg1"/>
                </a:solidFill>
                <a:latin typeface="Times New Roman" panose="02020603050405020304" pitchFamily="18" charset="0"/>
                <a:cs typeface="Times New Roman" panose="02020603050405020304" pitchFamily="18" charset="0"/>
              </a:rPr>
              <a:t>Pause and Study</a:t>
            </a:r>
          </a:p>
        </p:txBody>
      </p:sp>
      <p:sp>
        <p:nvSpPr>
          <p:cNvPr id="20" name="TextBox 19">
            <a:extLst>
              <a:ext uri="{FF2B5EF4-FFF2-40B4-BE49-F238E27FC236}">
                <a16:creationId xmlns:a16="http://schemas.microsoft.com/office/drawing/2014/main" id="{1181CE89-BC99-4790-9F98-41F4A54FCC16}"/>
              </a:ext>
            </a:extLst>
          </p:cNvPr>
          <p:cNvSpPr txBox="1"/>
          <p:nvPr/>
        </p:nvSpPr>
        <p:spPr>
          <a:xfrm>
            <a:off x="10898153" y="224831"/>
            <a:ext cx="1063689" cy="230832"/>
          </a:xfrm>
          <a:prstGeom prst="rect">
            <a:avLst/>
          </a:prstGeom>
          <a:solidFill>
            <a:srgbClr val="FF0000"/>
          </a:solidFill>
          <a:ln w="57150" cmpd="tri">
            <a:solidFill>
              <a:schemeClr val="bg1"/>
            </a:solidFill>
          </a:ln>
        </p:spPr>
        <p:txBody>
          <a:bodyPr wrap="square" rtlCol="0">
            <a:spAutoFit/>
          </a:bodyPr>
          <a:lstStyle/>
          <a:p>
            <a:pPr algn="ctr"/>
            <a:r>
              <a:rPr lang="en-US" sz="900" b="1" dirty="0">
                <a:solidFill>
                  <a:schemeClr val="bg1"/>
                </a:solidFill>
                <a:latin typeface="Times New Roman" panose="02020603050405020304" pitchFamily="18" charset="0"/>
                <a:cs typeface="Times New Roman" panose="02020603050405020304" pitchFamily="18" charset="0"/>
              </a:rPr>
              <a:t>Pause and Study</a:t>
            </a:r>
          </a:p>
        </p:txBody>
      </p:sp>
    </p:spTree>
    <p:extLst>
      <p:ext uri="{BB962C8B-B14F-4D97-AF65-F5344CB8AC3E}">
        <p14:creationId xmlns:p14="http://schemas.microsoft.com/office/powerpoint/2010/main" val="22404990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0-#ppt_w/2"/>
                                          </p:val>
                                        </p:tav>
                                        <p:tav tm="100000">
                                          <p:val>
                                            <p:strVal val="#ppt_x"/>
                                          </p:val>
                                        </p:tav>
                                      </p:tavLst>
                                    </p:anim>
                                    <p:anim calcmode="lin" valueType="num">
                                      <p:cBhvr additive="base">
                                        <p:cTn id="8" dur="500" fill="hold"/>
                                        <p:tgtEl>
                                          <p:spTgt spid="15"/>
                                        </p:tgtEl>
                                        <p:attrNameLst>
                                          <p:attrName>ppt_y</p:attrName>
                                        </p:attrNameLst>
                                      </p:cBhvr>
                                      <p:tavLst>
                                        <p:tav tm="0">
                                          <p:val>
                                            <p:strVal val="0-#ppt_h/2"/>
                                          </p:val>
                                        </p:tav>
                                        <p:tav tm="100000">
                                          <p:val>
                                            <p:strVal val="#ppt_y"/>
                                          </p:val>
                                        </p:tav>
                                      </p:tavLst>
                                    </p:anim>
                                  </p:childTnLst>
                                </p:cTn>
                              </p:par>
                              <p:par>
                                <p:cTn id="9" presetID="2" presetClass="entr" presetSubtype="3"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additive="base">
                                        <p:cTn id="11" dur="500" fill="hold"/>
                                        <p:tgtEl>
                                          <p:spTgt spid="20"/>
                                        </p:tgtEl>
                                        <p:attrNameLst>
                                          <p:attrName>ppt_x</p:attrName>
                                        </p:attrNameLst>
                                      </p:cBhvr>
                                      <p:tavLst>
                                        <p:tav tm="0">
                                          <p:val>
                                            <p:strVal val="1+#ppt_w/2"/>
                                          </p:val>
                                        </p:tav>
                                        <p:tav tm="100000">
                                          <p:val>
                                            <p:strVal val="#ppt_x"/>
                                          </p:val>
                                        </p:tav>
                                      </p:tavLst>
                                    </p:anim>
                                    <p:anim calcmode="lin" valueType="num">
                                      <p:cBhvr additive="base">
                                        <p:cTn id="12" dur="500" fill="hold"/>
                                        <p:tgtEl>
                                          <p:spTgt spid="20"/>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up)">
                                      <p:cBhvr>
                                        <p:cTn id="17" dur="10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wipe(up)">
                                      <p:cBhvr>
                                        <p:cTn id="22" dur="10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 calcmode="lin" valueType="num">
                                      <p:cBhvr>
                                        <p:cTn id="27" dur="1000" fill="hold"/>
                                        <p:tgtEl>
                                          <p:spTgt spid="18"/>
                                        </p:tgtEl>
                                        <p:attrNameLst>
                                          <p:attrName>ppt_w</p:attrName>
                                        </p:attrNameLst>
                                      </p:cBhvr>
                                      <p:tavLst>
                                        <p:tav tm="0">
                                          <p:val>
                                            <p:fltVal val="0"/>
                                          </p:val>
                                        </p:tav>
                                        <p:tav tm="100000">
                                          <p:val>
                                            <p:strVal val="#ppt_w"/>
                                          </p:val>
                                        </p:tav>
                                      </p:tavLst>
                                    </p:anim>
                                    <p:anim calcmode="lin" valueType="num">
                                      <p:cBhvr>
                                        <p:cTn id="28" dur="1000" fill="hold"/>
                                        <p:tgtEl>
                                          <p:spTgt spid="18"/>
                                        </p:tgtEl>
                                        <p:attrNameLst>
                                          <p:attrName>ppt_h</p:attrName>
                                        </p:attrNameLst>
                                      </p:cBhvr>
                                      <p:tavLst>
                                        <p:tav tm="0">
                                          <p:val>
                                            <p:fltVal val="0"/>
                                          </p:val>
                                        </p:tav>
                                        <p:tav tm="100000">
                                          <p:val>
                                            <p:strVal val="#ppt_h"/>
                                          </p:val>
                                        </p:tav>
                                      </p:tavLst>
                                    </p:anim>
                                    <p:animEffect transition="in" filter="fade">
                                      <p:cBhvr>
                                        <p:cTn id="29" dur="1000"/>
                                        <p:tgtEl>
                                          <p:spTgt spid="18"/>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grpId="0" nodeType="clickEffect">
                                  <p:stCondLst>
                                    <p:cond delay="0"/>
                                  </p:stCondLst>
                                  <p:childTnLst>
                                    <p:set>
                                      <p:cBhvr>
                                        <p:cTn id="33" dur="1" fill="hold">
                                          <p:stCondLst>
                                            <p:cond delay="0"/>
                                          </p:stCondLst>
                                        </p:cTn>
                                        <p:tgtEl>
                                          <p:spTgt spid="12"/>
                                        </p:tgtEl>
                                        <p:attrNameLst>
                                          <p:attrName>style.visibility</p:attrName>
                                        </p:attrNameLst>
                                      </p:cBhvr>
                                      <p:to>
                                        <p:strVal val="visible"/>
                                      </p:to>
                                    </p:set>
                                    <p:anim calcmode="lin" valueType="num">
                                      <p:cBhvr>
                                        <p:cTn id="34" dur="1000" fill="hold"/>
                                        <p:tgtEl>
                                          <p:spTgt spid="12"/>
                                        </p:tgtEl>
                                        <p:attrNameLst>
                                          <p:attrName>ppt_w</p:attrName>
                                        </p:attrNameLst>
                                      </p:cBhvr>
                                      <p:tavLst>
                                        <p:tav tm="0">
                                          <p:val>
                                            <p:fltVal val="0"/>
                                          </p:val>
                                        </p:tav>
                                        <p:tav tm="100000">
                                          <p:val>
                                            <p:strVal val="#ppt_w"/>
                                          </p:val>
                                        </p:tav>
                                      </p:tavLst>
                                    </p:anim>
                                    <p:anim calcmode="lin" valueType="num">
                                      <p:cBhvr>
                                        <p:cTn id="35" dur="1000" fill="hold"/>
                                        <p:tgtEl>
                                          <p:spTgt spid="12"/>
                                        </p:tgtEl>
                                        <p:attrNameLst>
                                          <p:attrName>ppt_h</p:attrName>
                                        </p:attrNameLst>
                                      </p:cBhvr>
                                      <p:tavLst>
                                        <p:tav tm="0">
                                          <p:val>
                                            <p:fltVal val="0"/>
                                          </p:val>
                                        </p:tav>
                                        <p:tav tm="100000">
                                          <p:val>
                                            <p:strVal val="#ppt_h"/>
                                          </p:val>
                                        </p:tav>
                                      </p:tavLst>
                                    </p:anim>
                                    <p:animEffect transition="in" filter="fade">
                                      <p:cBhvr>
                                        <p:cTn id="36" dur="1000"/>
                                        <p:tgtEl>
                                          <p:spTgt spid="12"/>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16" fill="hold" grpId="0" nodeType="clickEffect">
                                  <p:stCondLst>
                                    <p:cond delay="0"/>
                                  </p:stCondLst>
                                  <p:childTnLst>
                                    <p:set>
                                      <p:cBhvr>
                                        <p:cTn id="40" dur="1" fill="hold">
                                          <p:stCondLst>
                                            <p:cond delay="0"/>
                                          </p:stCondLst>
                                        </p:cTn>
                                        <p:tgtEl>
                                          <p:spTgt spid="19"/>
                                        </p:tgtEl>
                                        <p:attrNameLst>
                                          <p:attrName>style.visibility</p:attrName>
                                        </p:attrNameLst>
                                      </p:cBhvr>
                                      <p:to>
                                        <p:strVal val="visible"/>
                                      </p:to>
                                    </p:set>
                                    <p:anim calcmode="lin" valueType="num">
                                      <p:cBhvr>
                                        <p:cTn id="41" dur="1000" fill="hold"/>
                                        <p:tgtEl>
                                          <p:spTgt spid="19"/>
                                        </p:tgtEl>
                                        <p:attrNameLst>
                                          <p:attrName>ppt_w</p:attrName>
                                        </p:attrNameLst>
                                      </p:cBhvr>
                                      <p:tavLst>
                                        <p:tav tm="0">
                                          <p:val>
                                            <p:fltVal val="0"/>
                                          </p:val>
                                        </p:tav>
                                        <p:tav tm="100000">
                                          <p:val>
                                            <p:strVal val="#ppt_w"/>
                                          </p:val>
                                        </p:tav>
                                      </p:tavLst>
                                    </p:anim>
                                    <p:anim calcmode="lin" valueType="num">
                                      <p:cBhvr>
                                        <p:cTn id="42" dur="1000" fill="hold"/>
                                        <p:tgtEl>
                                          <p:spTgt spid="19"/>
                                        </p:tgtEl>
                                        <p:attrNameLst>
                                          <p:attrName>ppt_h</p:attrName>
                                        </p:attrNameLst>
                                      </p:cBhvr>
                                      <p:tavLst>
                                        <p:tav tm="0">
                                          <p:val>
                                            <p:fltVal val="0"/>
                                          </p:val>
                                        </p:tav>
                                        <p:tav tm="100000">
                                          <p:val>
                                            <p:strVal val="#ppt_h"/>
                                          </p:val>
                                        </p:tav>
                                      </p:tavLst>
                                    </p:anim>
                                    <p:animEffect transition="in" filter="fade">
                                      <p:cBhvr>
                                        <p:cTn id="43"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7" grpId="0" animBg="1"/>
      <p:bldP spid="18" grpId="0" animBg="1"/>
      <p:bldP spid="19" grpId="0" animBg="1"/>
      <p:bldP spid="15" grpId="0" animBg="1"/>
      <p:bldP spid="20"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AF1A5E-6569-4683-B018-7CD464DC641C}"/>
              </a:ext>
            </a:extLst>
          </p:cNvPr>
          <p:cNvSpPr/>
          <p:nvPr/>
        </p:nvSpPr>
        <p:spPr>
          <a:xfrm>
            <a:off x="39757" y="29817"/>
            <a:ext cx="12135677" cy="6788426"/>
          </a:xfrm>
          <a:prstGeom prst="rect">
            <a:avLst/>
          </a:prstGeom>
          <a:noFill/>
          <a:ln w="76200" cmpd="thickThin">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87EADCE2-3CA0-4114-B651-39B43DCD613D}"/>
              </a:ext>
            </a:extLst>
          </p:cNvPr>
          <p:cNvSpPr txBox="1"/>
          <p:nvPr/>
        </p:nvSpPr>
        <p:spPr>
          <a:xfrm>
            <a:off x="3941689" y="99419"/>
            <a:ext cx="4314546" cy="369332"/>
          </a:xfrm>
          <a:prstGeom prst="rect">
            <a:avLst/>
          </a:prstGeom>
          <a:noFill/>
          <a:ln w="12700">
            <a:solidFill>
              <a:schemeClr val="tx1"/>
            </a:solidFill>
          </a:ln>
        </p:spPr>
        <p:txBody>
          <a:bodyPr wrap="square">
            <a:spAutoFit/>
          </a:bodyPr>
          <a:lstStyle/>
          <a:p>
            <a:pPr marL="0" marR="0" algn="ctr">
              <a:spcBef>
                <a:spcPts val="0"/>
              </a:spcBef>
              <a:spcAft>
                <a:spcPts val="0"/>
              </a:spcAft>
            </a:pPr>
            <a:r>
              <a:rPr lang="en-US" sz="1800" b="1" dirty="0">
                <a:effectLst/>
                <a:latin typeface="Times New Roman" panose="02020603050405020304" pitchFamily="18" charset="0"/>
                <a:ea typeface="Times New Roman" panose="02020603050405020304" pitchFamily="18" charset="0"/>
              </a:rPr>
              <a:t>Introduction - Of Whom is Paul Talking?</a:t>
            </a:r>
            <a:endParaRPr lang="en-US" sz="1100" dirty="0">
              <a:effectLst/>
              <a:latin typeface="Calibri" panose="020F0502020204030204" pitchFamily="34" charset="0"/>
              <a:ea typeface="Times New Roman" panose="02020603050405020304" pitchFamily="18" charset="0"/>
            </a:endParaRPr>
          </a:p>
        </p:txBody>
      </p:sp>
      <p:sp>
        <p:nvSpPr>
          <p:cNvPr id="2" name="TextBox 1">
            <a:extLst>
              <a:ext uri="{FF2B5EF4-FFF2-40B4-BE49-F238E27FC236}">
                <a16:creationId xmlns:a16="http://schemas.microsoft.com/office/drawing/2014/main" id="{DF67889D-4960-4834-8139-454300DA5714}"/>
              </a:ext>
            </a:extLst>
          </p:cNvPr>
          <p:cNvSpPr txBox="1"/>
          <p:nvPr/>
        </p:nvSpPr>
        <p:spPr>
          <a:xfrm>
            <a:off x="618565" y="779929"/>
            <a:ext cx="11322423" cy="830997"/>
          </a:xfrm>
          <a:prstGeom prst="rect">
            <a:avLst/>
          </a:prstGeom>
          <a:noFill/>
        </p:spPr>
        <p:txBody>
          <a:bodyPr wrap="square" rtlCol="0">
            <a:spAutoFit/>
          </a:bodyPr>
          <a:lstStyle/>
          <a:p>
            <a:pPr marL="0" marR="0" algn="just">
              <a:spcBef>
                <a:spcPts val="0"/>
              </a:spcBef>
              <a:spcAft>
                <a:spcPts val="0"/>
              </a:spcAft>
            </a:pPr>
            <a:r>
              <a:rPr lang="en-US" sz="1600" b="1" dirty="0">
                <a:effectLst/>
                <a:latin typeface="Times New Roman" panose="02020603050405020304" pitchFamily="18" charset="0"/>
                <a:ea typeface="Times New Roman" panose="02020603050405020304" pitchFamily="18" charset="0"/>
              </a:rPr>
              <a:t>44)</a:t>
            </a:r>
            <a:r>
              <a:rPr lang="en-US" sz="1600" dirty="0">
                <a:effectLst/>
                <a:latin typeface="Times New Roman" panose="02020603050405020304" pitchFamily="18" charset="0"/>
                <a:ea typeface="Times New Roman" panose="02020603050405020304" pitchFamily="18" charset="0"/>
              </a:rPr>
              <a:t> think they can give tithes and offerings and being good to others, etc. to build the kingdom of heaven here on earth, as taught by their pastor, etc. all of which have no clue about the kingdom of God, which is Paul’s emphasis and is a spiritual kingdom, NOT a physical kingdom like the ‘kingdom of heaven.’  </a:t>
            </a:r>
            <a:r>
              <a:rPr lang="en-US" sz="1400" b="1" dirty="0">
                <a:solidFill>
                  <a:srgbClr val="FF0000"/>
                </a:solidFill>
                <a:effectLst/>
                <a:latin typeface="Times New Roman" panose="02020603050405020304" pitchFamily="18" charset="0"/>
                <a:ea typeface="Times New Roman" panose="02020603050405020304" pitchFamily="18" charset="0"/>
              </a:rPr>
              <a:t>Romans 14:17; Acts 28:31; Colossians 4:11; II Thessalonians 1:5</a:t>
            </a:r>
            <a:endParaRPr lang="en-US" sz="1600" dirty="0">
              <a:effectLst/>
              <a:latin typeface="Calibri" panose="020F0502020204030204" pitchFamily="34" charset="0"/>
              <a:ea typeface="Times New Roman" panose="02020603050405020304" pitchFamily="18" charset="0"/>
            </a:endParaRPr>
          </a:p>
        </p:txBody>
      </p:sp>
      <p:sp>
        <p:nvSpPr>
          <p:cNvPr id="4" name="TextBox 3">
            <a:extLst>
              <a:ext uri="{FF2B5EF4-FFF2-40B4-BE49-F238E27FC236}">
                <a16:creationId xmlns:a16="http://schemas.microsoft.com/office/drawing/2014/main" id="{C64A1486-5A39-482A-8349-72EA4829E8A5}"/>
              </a:ext>
            </a:extLst>
          </p:cNvPr>
          <p:cNvSpPr txBox="1"/>
          <p:nvPr/>
        </p:nvSpPr>
        <p:spPr>
          <a:xfrm>
            <a:off x="618565" y="1577784"/>
            <a:ext cx="11322423" cy="1323439"/>
          </a:xfrm>
          <a:prstGeom prst="rect">
            <a:avLst/>
          </a:prstGeom>
          <a:noFill/>
        </p:spPr>
        <p:txBody>
          <a:bodyPr wrap="square" rtlCol="0">
            <a:spAutoFit/>
          </a:bodyPr>
          <a:lstStyle/>
          <a:p>
            <a:pPr algn="just"/>
            <a:r>
              <a:rPr lang="en-US" sz="1600" b="1" dirty="0">
                <a:effectLst/>
                <a:latin typeface="Times New Roman" panose="02020603050405020304" pitchFamily="18" charset="0"/>
                <a:ea typeface="Times New Roman" panose="02020603050405020304" pitchFamily="18" charset="0"/>
              </a:rPr>
              <a:t>45)</a:t>
            </a:r>
            <a:r>
              <a:rPr lang="en-US" sz="1600" dirty="0">
                <a:effectLst/>
                <a:latin typeface="Times New Roman" panose="02020603050405020304" pitchFamily="18" charset="0"/>
                <a:ea typeface="Times New Roman" panose="02020603050405020304" pitchFamily="18" charset="0"/>
              </a:rPr>
              <a:t> are following in their own flesh because they are not yet circumcised with the </a:t>
            </a:r>
            <a:r>
              <a:rPr lang="en-US" sz="1600" i="1" dirty="0">
                <a:effectLst/>
                <a:latin typeface="Times New Roman" panose="02020603050405020304" pitchFamily="18" charset="0"/>
                <a:ea typeface="Times New Roman" panose="02020603050405020304" pitchFamily="18" charset="0"/>
              </a:rPr>
              <a:t>‘</a:t>
            </a:r>
            <a:r>
              <a:rPr lang="en-US" sz="1600" b="1" i="1" dirty="0">
                <a:solidFill>
                  <a:srgbClr val="CC6600"/>
                </a:solidFill>
                <a:effectLst/>
                <a:latin typeface="Times New Roman" panose="02020603050405020304" pitchFamily="18" charset="0"/>
                <a:ea typeface="Times New Roman" panose="02020603050405020304" pitchFamily="18" charset="0"/>
              </a:rPr>
              <a:t>operation made without hands</a:t>
            </a:r>
            <a:r>
              <a:rPr lang="en-US" sz="1600" i="1" dirty="0">
                <a:effectLst/>
                <a:latin typeface="Times New Roman" panose="02020603050405020304" pitchFamily="18" charset="0"/>
                <a:ea typeface="Times New Roman" panose="02020603050405020304" pitchFamily="18" charset="0"/>
              </a:rPr>
              <a:t>’</a:t>
            </a:r>
            <a:r>
              <a:rPr lang="en-US" sz="1600" dirty="0">
                <a:effectLst/>
                <a:latin typeface="Times New Roman" panose="02020603050405020304" pitchFamily="18" charset="0"/>
                <a:ea typeface="Times New Roman" panose="02020603050405020304" pitchFamily="18" charset="0"/>
              </a:rPr>
              <a:t> thus they are still one with their flesh, and if one is ‘</a:t>
            </a:r>
            <a:r>
              <a:rPr lang="en-US" sz="1600" b="1" i="1" dirty="0">
                <a:solidFill>
                  <a:srgbClr val="CC6600"/>
                </a:solidFill>
                <a:effectLst/>
                <a:latin typeface="Times New Roman" panose="02020603050405020304" pitchFamily="18" charset="0"/>
                <a:ea typeface="Times New Roman" panose="02020603050405020304" pitchFamily="18" charset="0"/>
              </a:rPr>
              <a:t>in the flesh’</a:t>
            </a:r>
            <a:r>
              <a:rPr lang="en-US" sz="1600" dirty="0">
                <a:effectLst/>
                <a:latin typeface="Times New Roman" panose="02020603050405020304" pitchFamily="18" charset="0"/>
                <a:ea typeface="Times New Roman" panose="02020603050405020304" pitchFamily="18" charset="0"/>
              </a:rPr>
              <a:t>, then he </a:t>
            </a:r>
            <a:r>
              <a:rPr lang="en-US" sz="1600" b="1" i="1" dirty="0">
                <a:solidFill>
                  <a:srgbClr val="CC6600"/>
                </a:solidFill>
                <a:effectLst/>
                <a:latin typeface="Times New Roman" panose="02020603050405020304" pitchFamily="18" charset="0"/>
                <a:ea typeface="Times New Roman" panose="02020603050405020304" pitchFamily="18" charset="0"/>
              </a:rPr>
              <a:t>cannot please God</a:t>
            </a:r>
            <a:r>
              <a:rPr lang="en-US" sz="1600" dirty="0">
                <a:effectLst/>
                <a:latin typeface="Times New Roman" panose="02020603050405020304" pitchFamily="18" charset="0"/>
                <a:ea typeface="Times New Roman" panose="02020603050405020304" pitchFamily="18" charset="0"/>
              </a:rPr>
              <a:t>, no matter how good or spiritual their works are! </a:t>
            </a:r>
            <a:r>
              <a:rPr lang="en-US" sz="1600" b="1" dirty="0">
                <a:solidFill>
                  <a:srgbClr val="FF0000"/>
                </a:solidFill>
                <a:effectLst/>
                <a:latin typeface="Times New Roman" panose="02020603050405020304" pitchFamily="18" charset="0"/>
                <a:ea typeface="Times New Roman" panose="02020603050405020304" pitchFamily="18" charset="0"/>
              </a:rPr>
              <a:t> </a:t>
            </a:r>
            <a:r>
              <a:rPr lang="en-US" sz="1400" b="1" dirty="0">
                <a:solidFill>
                  <a:srgbClr val="FF0000"/>
                </a:solidFill>
                <a:effectLst/>
                <a:latin typeface="Times New Roman" panose="02020603050405020304" pitchFamily="18" charset="0"/>
                <a:ea typeface="Times New Roman" panose="02020603050405020304" pitchFamily="18" charset="0"/>
              </a:rPr>
              <a:t>Romans 7:15-25; Colossians 2:11-15; Romans 8:1-7; 8:8-10</a:t>
            </a:r>
            <a:r>
              <a:rPr lang="en-US" sz="1400" dirty="0">
                <a:effectLst/>
                <a:latin typeface="Times New Roman" panose="02020603050405020304" pitchFamily="18" charset="0"/>
                <a:ea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rPr>
              <a:t>So, we have large, fleshly exciting, musically talented yet spiritual empty congregations (going by feelings and flesh) in their large fancy buildings thinking they are pleasing God and that He is blessing them – and in all reality, are worshipping Satan.  Yet, those same churches are dying and closing their doors today as they are in such deep debt. </a:t>
            </a:r>
            <a:endParaRPr lang="en-US" sz="1600" dirty="0">
              <a:effectLst/>
              <a:latin typeface="Calibri" panose="020F0502020204030204" pitchFamily="34" charset="0"/>
              <a:ea typeface="Times New Roman" panose="02020603050405020304" pitchFamily="18" charset="0"/>
            </a:endParaRPr>
          </a:p>
        </p:txBody>
      </p:sp>
      <p:sp>
        <p:nvSpPr>
          <p:cNvPr id="6" name="TextBox 5">
            <a:extLst>
              <a:ext uri="{FF2B5EF4-FFF2-40B4-BE49-F238E27FC236}">
                <a16:creationId xmlns:a16="http://schemas.microsoft.com/office/drawing/2014/main" id="{0ADE89AD-6AA0-4EC3-935A-4D4072352C21}"/>
              </a:ext>
            </a:extLst>
          </p:cNvPr>
          <p:cNvSpPr txBox="1"/>
          <p:nvPr/>
        </p:nvSpPr>
        <p:spPr>
          <a:xfrm>
            <a:off x="618565" y="2856398"/>
            <a:ext cx="11322423" cy="1323439"/>
          </a:xfrm>
          <a:prstGeom prst="rect">
            <a:avLst/>
          </a:prstGeom>
          <a:noFill/>
        </p:spPr>
        <p:txBody>
          <a:bodyPr wrap="square" rtlCol="0">
            <a:spAutoFit/>
          </a:bodyPr>
          <a:lstStyle/>
          <a:p>
            <a:pPr marL="0" marR="0" algn="just">
              <a:spcBef>
                <a:spcPts val="0"/>
              </a:spcBef>
              <a:spcAft>
                <a:spcPts val="0"/>
              </a:spcAft>
            </a:pPr>
            <a:r>
              <a:rPr lang="en-US" sz="1600" b="1" dirty="0">
                <a:solidFill>
                  <a:srgbClr val="000000"/>
                </a:solidFill>
                <a:effectLst/>
                <a:latin typeface="Times New Roman" panose="02020603050405020304" pitchFamily="18" charset="0"/>
                <a:ea typeface="Times New Roman" panose="02020603050405020304" pitchFamily="18" charset="0"/>
              </a:rPr>
              <a:t>46)</a:t>
            </a:r>
            <a:r>
              <a:rPr lang="en-US" sz="1600" dirty="0">
                <a:solidFill>
                  <a:srgbClr val="000000"/>
                </a:solidFill>
                <a:effectLst/>
                <a:latin typeface="Times New Roman" panose="02020603050405020304" pitchFamily="18" charset="0"/>
                <a:ea typeface="Times New Roman" panose="02020603050405020304" pitchFamily="18" charset="0"/>
              </a:rPr>
              <a:t> have been pushed, turned and driven away by someone who knew the truth but didn’t know they were supposed to instruct these captives of Satan in a manner completely different than </a:t>
            </a:r>
            <a:r>
              <a:rPr lang="en-US" sz="1600" b="1" dirty="0">
                <a:solidFill>
                  <a:srgbClr val="FF0000"/>
                </a:solidFill>
                <a:effectLst/>
                <a:latin typeface="Times New Roman" panose="02020603050405020304" pitchFamily="18" charset="0"/>
                <a:ea typeface="Times New Roman" panose="02020603050405020304" pitchFamily="18" charset="0"/>
              </a:rPr>
              <a:t>Jeremiah</a:t>
            </a:r>
            <a:r>
              <a:rPr lang="en-US" sz="1600" dirty="0">
                <a:solidFill>
                  <a:srgbClr val="000000"/>
                </a:solidFill>
                <a:effectLst/>
                <a:latin typeface="Times New Roman" panose="02020603050405020304" pitchFamily="18" charset="0"/>
                <a:ea typeface="Times New Roman" panose="02020603050405020304" pitchFamily="18" charset="0"/>
              </a:rPr>
              <a:t>, </a:t>
            </a:r>
            <a:r>
              <a:rPr lang="en-US" sz="1600" b="1" dirty="0">
                <a:solidFill>
                  <a:srgbClr val="FF0000"/>
                </a:solidFill>
                <a:effectLst/>
                <a:latin typeface="Times New Roman" panose="02020603050405020304" pitchFamily="18" charset="0"/>
                <a:ea typeface="Times New Roman" panose="02020603050405020304" pitchFamily="18" charset="0"/>
              </a:rPr>
              <a:t>Isaiah </a:t>
            </a:r>
            <a:r>
              <a:rPr lang="en-US" sz="1600" dirty="0">
                <a:effectLst/>
                <a:latin typeface="Times New Roman" panose="02020603050405020304" pitchFamily="18" charset="0"/>
                <a:ea typeface="Times New Roman" panose="02020603050405020304" pitchFamily="18" charset="0"/>
              </a:rPr>
              <a:t>and Dr. Hyles, Ruckman, etc. </a:t>
            </a:r>
            <a:r>
              <a:rPr lang="en-US" sz="1600" dirty="0">
                <a:solidFill>
                  <a:srgbClr val="000000"/>
                </a:solidFill>
                <a:effectLst/>
                <a:latin typeface="Times New Roman" panose="02020603050405020304" pitchFamily="18" charset="0"/>
                <a:ea typeface="Times New Roman" panose="02020603050405020304" pitchFamily="18" charset="0"/>
              </a:rPr>
              <a:t>and those hard preaching prideful, yelling, screaming, insulting, guilt-tripping preachers, etc. instead of being </a:t>
            </a:r>
            <a:r>
              <a:rPr lang="en-US" sz="1600" b="1" i="1" dirty="0">
                <a:solidFill>
                  <a:srgbClr val="CC6600"/>
                </a:solidFill>
                <a:effectLst/>
                <a:latin typeface="Times New Roman" panose="02020603050405020304" pitchFamily="18" charset="0"/>
                <a:ea typeface="Times New Roman" panose="02020603050405020304" pitchFamily="18" charset="0"/>
              </a:rPr>
              <a:t>gentle unto all men, apt to teach, patient and in MEEKNESS</a:t>
            </a:r>
            <a:r>
              <a:rPr lang="en-US" sz="1600" dirty="0">
                <a:solidFill>
                  <a:srgbClr val="000000"/>
                </a:solidFill>
                <a:effectLst/>
                <a:latin typeface="Times New Roman" panose="02020603050405020304" pitchFamily="18" charset="0"/>
                <a:ea typeface="Times New Roman" panose="02020603050405020304" pitchFamily="18" charset="0"/>
              </a:rPr>
              <a:t>  NOT striving such as getting in their face with their fire &amp; brimstone preaching about the severity of God, etc.  Remember</a:t>
            </a:r>
            <a:r>
              <a:rPr lang="en-US" sz="1600" b="1" i="1" dirty="0">
                <a:solidFill>
                  <a:srgbClr val="CC6600"/>
                </a:solidFill>
                <a:effectLst/>
                <a:latin typeface="Times New Roman" panose="02020603050405020304" pitchFamily="18" charset="0"/>
                <a:ea typeface="Times New Roman" panose="02020603050405020304" pitchFamily="18" charset="0"/>
              </a:rPr>
              <a:t>, it is the goodness of God that leadeth people to repentance today</a:t>
            </a:r>
            <a:r>
              <a:rPr lang="en-US" sz="1600" dirty="0">
                <a:solidFill>
                  <a:srgbClr val="000000"/>
                </a:solidFill>
                <a:effectLst/>
                <a:latin typeface="Times New Roman" panose="02020603050405020304" pitchFamily="18" charset="0"/>
                <a:ea typeface="Times New Roman" panose="02020603050405020304" pitchFamily="18" charset="0"/>
              </a:rPr>
              <a:t>, NOT the severity of God?  </a:t>
            </a:r>
            <a:r>
              <a:rPr lang="en-US" sz="1400" b="1" dirty="0">
                <a:solidFill>
                  <a:srgbClr val="FF0000"/>
                </a:solidFill>
                <a:effectLst/>
                <a:latin typeface="Times New Roman" panose="02020603050405020304" pitchFamily="18" charset="0"/>
                <a:ea typeface="Times New Roman" panose="02020603050405020304" pitchFamily="18" charset="0"/>
              </a:rPr>
              <a:t>II Tim 1:24-26; Rom 2:4; 11:22</a:t>
            </a:r>
            <a:endParaRPr lang="en-US" sz="1600" dirty="0">
              <a:effectLst/>
              <a:latin typeface="Calibri" panose="020F0502020204030204" pitchFamily="34" charset="0"/>
              <a:ea typeface="Times New Roman" panose="02020603050405020304" pitchFamily="18" charset="0"/>
            </a:endParaRPr>
          </a:p>
        </p:txBody>
      </p:sp>
      <p:sp>
        <p:nvSpPr>
          <p:cNvPr id="7" name="TextBox 6">
            <a:extLst>
              <a:ext uri="{FF2B5EF4-FFF2-40B4-BE49-F238E27FC236}">
                <a16:creationId xmlns:a16="http://schemas.microsoft.com/office/drawing/2014/main" id="{11E562CA-B2EF-4243-A366-CDB79CE6DCA6}"/>
              </a:ext>
            </a:extLst>
          </p:cNvPr>
          <p:cNvSpPr txBox="1"/>
          <p:nvPr/>
        </p:nvSpPr>
        <p:spPr>
          <a:xfrm>
            <a:off x="618565" y="4143977"/>
            <a:ext cx="11322423" cy="1815882"/>
          </a:xfrm>
          <a:prstGeom prst="rect">
            <a:avLst/>
          </a:prstGeom>
          <a:noFill/>
        </p:spPr>
        <p:txBody>
          <a:bodyPr wrap="square" rtlCol="0">
            <a:spAutoFit/>
          </a:bodyPr>
          <a:lstStyle/>
          <a:p>
            <a:pPr algn="just"/>
            <a:r>
              <a:rPr lang="en-US" sz="1600" b="1" dirty="0">
                <a:effectLst/>
                <a:latin typeface="Times New Roman" panose="02020603050405020304" pitchFamily="18" charset="0"/>
                <a:ea typeface="Times New Roman" panose="02020603050405020304" pitchFamily="18" charset="0"/>
              </a:rPr>
              <a:t>47)</a:t>
            </a:r>
            <a:r>
              <a:rPr lang="en-US" sz="1600" dirty="0">
                <a:effectLst/>
                <a:latin typeface="Times New Roman" panose="02020603050405020304" pitchFamily="18" charset="0"/>
                <a:ea typeface="Times New Roman" panose="02020603050405020304" pitchFamily="18" charset="0"/>
              </a:rPr>
              <a:t> those talented and skilled artists, dancers, musicians who think that God truly accepts their ‘performances’ as worship through their own ‘talents and skills’ only to find out, with a little study of Paul at Mars Hill, that their worship is not worshipping God but is instead worshipping Satan – and preparing their ‘audience’ to worship Satan during the Tribulation.</a:t>
            </a:r>
            <a:r>
              <a:rPr lang="en-US" sz="1600" b="1" dirty="0">
                <a:effectLst/>
                <a:latin typeface="Times New Roman" panose="02020603050405020304" pitchFamily="18" charset="0"/>
                <a:ea typeface="Times New Roman" panose="02020603050405020304" pitchFamily="18" charset="0"/>
              </a:rPr>
              <a:t>  </a:t>
            </a:r>
            <a:r>
              <a:rPr lang="en-US" sz="1400" b="1" dirty="0">
                <a:solidFill>
                  <a:srgbClr val="FF0000"/>
                </a:solidFill>
                <a:effectLst/>
                <a:latin typeface="Times New Roman" panose="02020603050405020304" pitchFamily="18" charset="0"/>
                <a:ea typeface="Times New Roman" panose="02020603050405020304" pitchFamily="18" charset="0"/>
              </a:rPr>
              <a:t>Acts 17:22-28  Revelation 13:8-15.  </a:t>
            </a:r>
            <a:r>
              <a:rPr lang="en-US" sz="1600" b="1" i="1" dirty="0">
                <a:solidFill>
                  <a:srgbClr val="CC6600"/>
                </a:solidFill>
                <a:effectLst/>
                <a:latin typeface="Times New Roman" panose="02020603050405020304" pitchFamily="18" charset="0"/>
                <a:ea typeface="Times New Roman" panose="02020603050405020304" pitchFamily="18" charset="0"/>
              </a:rPr>
              <a:t>Neither is worshipped with men's hands, as though he needed any thing, seeing he giveth to all life, and breath, and all things;  </a:t>
            </a:r>
            <a:r>
              <a:rPr lang="en-US" sz="1600" dirty="0">
                <a:effectLst/>
                <a:latin typeface="Times New Roman" panose="02020603050405020304" pitchFamily="18" charset="0"/>
                <a:ea typeface="Times New Roman" panose="02020603050405020304" pitchFamily="18" charset="0"/>
              </a:rPr>
              <a:t>So-called </a:t>
            </a:r>
            <a:r>
              <a:rPr lang="en-US" sz="1600" i="1" dirty="0">
                <a:effectLst/>
                <a:latin typeface="Times New Roman" panose="02020603050405020304" pitchFamily="18" charset="0"/>
                <a:ea typeface="Times New Roman" panose="02020603050405020304" pitchFamily="18" charset="0"/>
              </a:rPr>
              <a:t>Worship Music</a:t>
            </a:r>
            <a:r>
              <a:rPr lang="en-US" sz="1600" dirty="0">
                <a:effectLst/>
                <a:latin typeface="Times New Roman" panose="02020603050405020304" pitchFamily="18" charset="0"/>
                <a:ea typeface="Times New Roman" panose="02020603050405020304" pitchFamily="18" charset="0"/>
              </a:rPr>
              <a:t> has become more important than doctrine in churches today. The modern Bibles have taken the word ‘</a:t>
            </a:r>
            <a:r>
              <a:rPr lang="en-US" sz="1600" b="1" i="1" dirty="0">
                <a:solidFill>
                  <a:srgbClr val="CC6600"/>
                </a:solidFill>
                <a:effectLst/>
                <a:latin typeface="Times New Roman" panose="02020603050405020304" pitchFamily="18" charset="0"/>
                <a:ea typeface="Times New Roman" panose="02020603050405020304" pitchFamily="18" charset="0"/>
              </a:rPr>
              <a:t>melody</a:t>
            </a:r>
            <a:r>
              <a:rPr lang="en-US" sz="1600" b="1" dirty="0">
                <a:solidFill>
                  <a:srgbClr val="CC6600"/>
                </a:solidFill>
                <a:effectLst/>
                <a:latin typeface="Times New Roman" panose="02020603050405020304" pitchFamily="18" charset="0"/>
                <a:ea typeface="Times New Roman" panose="02020603050405020304" pitchFamily="18" charset="0"/>
              </a:rPr>
              <a:t>’</a:t>
            </a:r>
            <a:r>
              <a:rPr lang="en-US" sz="1600" dirty="0">
                <a:solidFill>
                  <a:srgbClr val="CC6600"/>
                </a:solidFill>
                <a:effectLst/>
                <a:latin typeface="Times New Roman" panose="02020603050405020304" pitchFamily="18" charset="0"/>
                <a:ea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rPr>
              <a:t>out of the Scriptures, replacing it with the word ‘</a:t>
            </a:r>
            <a:r>
              <a:rPr lang="en-US" sz="1600" i="1" dirty="0">
                <a:effectLst/>
                <a:latin typeface="Times New Roman" panose="02020603050405020304" pitchFamily="18" charset="0"/>
                <a:ea typeface="Times New Roman" panose="02020603050405020304" pitchFamily="18" charset="0"/>
              </a:rPr>
              <a:t>music</a:t>
            </a:r>
            <a:r>
              <a:rPr lang="en-US" sz="1600" dirty="0">
                <a:effectLst/>
                <a:latin typeface="Times New Roman" panose="02020603050405020304" pitchFamily="18" charset="0"/>
                <a:ea typeface="Times New Roman" panose="02020603050405020304" pitchFamily="18" charset="0"/>
              </a:rPr>
              <a:t>,’ thus making </a:t>
            </a:r>
            <a:r>
              <a:rPr lang="en-US" sz="1600" b="1" i="1" dirty="0">
                <a:solidFill>
                  <a:srgbClr val="CC6600"/>
                </a:solidFill>
                <a:effectLst/>
                <a:latin typeface="Times New Roman" panose="02020603050405020304" pitchFamily="18" charset="0"/>
                <a:ea typeface="Times New Roman" panose="02020603050405020304" pitchFamily="18" charset="0"/>
              </a:rPr>
              <a:t>‘all kinds of music’</a:t>
            </a:r>
            <a:r>
              <a:rPr lang="en-US" sz="1600" dirty="0">
                <a:solidFill>
                  <a:srgbClr val="CC6600"/>
                </a:solidFill>
                <a:effectLst/>
                <a:latin typeface="Times New Roman" panose="02020603050405020304" pitchFamily="18" charset="0"/>
                <a:ea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rPr>
              <a:t>acceptable, which is exactly what Satan will be requiring from people during the Tribulation.</a:t>
            </a:r>
            <a:r>
              <a:rPr lang="en-US" sz="1600" b="1" i="1" dirty="0">
                <a:effectLst/>
                <a:latin typeface="Times New Roman" panose="02020603050405020304" pitchFamily="18" charset="0"/>
                <a:ea typeface="Times New Roman" panose="02020603050405020304" pitchFamily="18" charset="0"/>
              </a:rPr>
              <a:t> </a:t>
            </a:r>
            <a:r>
              <a:rPr lang="en-US" sz="1600" b="1" i="1" dirty="0">
                <a:solidFill>
                  <a:srgbClr val="CC6600"/>
                </a:solidFill>
                <a:effectLst/>
                <a:latin typeface="Times New Roman" panose="02020603050405020304" pitchFamily="18" charset="0"/>
                <a:ea typeface="Times New Roman" panose="02020603050405020304" pitchFamily="18" charset="0"/>
              </a:rPr>
              <a:t> </a:t>
            </a:r>
            <a:r>
              <a:rPr lang="en-US" sz="1400" b="1" dirty="0">
                <a:solidFill>
                  <a:srgbClr val="FF0000"/>
                </a:solidFill>
                <a:effectLst/>
                <a:latin typeface="Times New Roman" panose="02020603050405020304" pitchFamily="18" charset="0"/>
                <a:ea typeface="Times New Roman" panose="02020603050405020304" pitchFamily="18" charset="0"/>
              </a:rPr>
              <a:t>Daniel 3:5,7,10,15; Revelation 13.</a:t>
            </a:r>
            <a:endParaRPr lang="en-US" sz="1400" dirty="0">
              <a:effectLst/>
              <a:latin typeface="Calibri" panose="020F0502020204030204" pitchFamily="34" charset="0"/>
              <a:ea typeface="Times New Roman" panose="02020603050405020304" pitchFamily="18" charset="0"/>
            </a:endParaRPr>
          </a:p>
        </p:txBody>
      </p:sp>
      <p:sp>
        <p:nvSpPr>
          <p:cNvPr id="8" name="TextBox 7">
            <a:extLst>
              <a:ext uri="{FF2B5EF4-FFF2-40B4-BE49-F238E27FC236}">
                <a16:creationId xmlns:a16="http://schemas.microsoft.com/office/drawing/2014/main" id="{F93387DF-86BC-4E38-B8D6-872BEFCB0C19}"/>
              </a:ext>
            </a:extLst>
          </p:cNvPr>
          <p:cNvSpPr txBox="1"/>
          <p:nvPr/>
        </p:nvSpPr>
        <p:spPr>
          <a:xfrm>
            <a:off x="618565" y="5907736"/>
            <a:ext cx="11322423" cy="584775"/>
          </a:xfrm>
          <a:prstGeom prst="rect">
            <a:avLst/>
          </a:prstGeom>
          <a:noFill/>
        </p:spPr>
        <p:txBody>
          <a:bodyPr wrap="square" rtlCol="0">
            <a:spAutoFit/>
          </a:bodyPr>
          <a:lstStyle/>
          <a:p>
            <a:pPr algn="just"/>
            <a:r>
              <a:rPr lang="en-US" sz="1600" b="1" dirty="0">
                <a:effectLst/>
                <a:latin typeface="Times New Roman" panose="02020603050405020304" pitchFamily="18" charset="0"/>
                <a:ea typeface="Times New Roman" panose="02020603050405020304" pitchFamily="18" charset="0"/>
              </a:rPr>
              <a:t>48)</a:t>
            </a:r>
            <a:r>
              <a:rPr lang="en-US" sz="1600" dirty="0">
                <a:effectLst/>
                <a:latin typeface="Times New Roman" panose="02020603050405020304" pitchFamily="18" charset="0"/>
                <a:ea typeface="Times New Roman" panose="02020603050405020304" pitchFamily="18" charset="0"/>
              </a:rPr>
              <a:t> who are the self-righteous, arrogant, conceited, flame/shame throwing ‘do-gooders’ who judge others even though they themselves are doing the same thing as those that they judge! </a:t>
            </a:r>
            <a:r>
              <a:rPr lang="en-US" sz="1400" b="1" dirty="0">
                <a:solidFill>
                  <a:srgbClr val="FF0000"/>
                </a:solidFill>
                <a:effectLst/>
                <a:latin typeface="Times New Roman" panose="02020603050405020304" pitchFamily="18" charset="0"/>
                <a:ea typeface="Times New Roman" panose="02020603050405020304" pitchFamily="18" charset="0"/>
              </a:rPr>
              <a:t>Romans 2:1,2  </a:t>
            </a:r>
            <a:r>
              <a:rPr lang="en-US" sz="1600" dirty="0">
                <a:effectLst/>
                <a:latin typeface="Times New Roman" panose="02020603050405020304" pitchFamily="18" charset="0"/>
                <a:ea typeface="Times New Roman" panose="02020603050405020304" pitchFamily="18" charset="0"/>
              </a:rPr>
              <a:t>True judgment for a Christian is defined and described in</a:t>
            </a:r>
            <a:r>
              <a:rPr lang="en-US" sz="1600" b="1" dirty="0">
                <a:effectLst/>
                <a:latin typeface="Times New Roman" panose="02020603050405020304" pitchFamily="18" charset="0"/>
                <a:ea typeface="Times New Roman" panose="02020603050405020304" pitchFamily="18" charset="0"/>
              </a:rPr>
              <a:t> </a:t>
            </a:r>
            <a:r>
              <a:rPr lang="en-US" sz="1400" b="1" dirty="0">
                <a:solidFill>
                  <a:srgbClr val="FF0000"/>
                </a:solidFill>
                <a:effectLst/>
                <a:latin typeface="Times New Roman" panose="02020603050405020304" pitchFamily="18" charset="0"/>
                <a:ea typeface="Times New Roman" panose="02020603050405020304" pitchFamily="18" charset="0"/>
              </a:rPr>
              <a:t>Romans 14</a:t>
            </a:r>
            <a:r>
              <a:rPr lang="en-US" sz="1600" b="1" dirty="0">
                <a:solidFill>
                  <a:srgbClr val="FF0000"/>
                </a:solidFill>
                <a:effectLst/>
                <a:latin typeface="Times New Roman" panose="02020603050405020304" pitchFamily="18" charset="0"/>
                <a:ea typeface="Times New Roman" panose="02020603050405020304" pitchFamily="18" charset="0"/>
              </a:rPr>
              <a:t>.</a:t>
            </a:r>
            <a:endParaRPr lang="en-US" sz="1600" dirty="0">
              <a:effectLst/>
              <a:latin typeface="Calibri" panose="020F0502020204030204" pitchFamily="34" charset="0"/>
              <a:ea typeface="Times New Roman" panose="02020603050405020304" pitchFamily="18" charset="0"/>
            </a:endParaRPr>
          </a:p>
        </p:txBody>
      </p:sp>
      <p:sp>
        <p:nvSpPr>
          <p:cNvPr id="9" name="TextBox 8">
            <a:extLst>
              <a:ext uri="{FF2B5EF4-FFF2-40B4-BE49-F238E27FC236}">
                <a16:creationId xmlns:a16="http://schemas.microsoft.com/office/drawing/2014/main" id="{E3413793-C67F-4303-86F7-1F1172A312C1}"/>
              </a:ext>
            </a:extLst>
          </p:cNvPr>
          <p:cNvSpPr txBox="1"/>
          <p:nvPr/>
        </p:nvSpPr>
        <p:spPr>
          <a:xfrm>
            <a:off x="260048" y="245611"/>
            <a:ext cx="2175241" cy="338554"/>
          </a:xfrm>
          <a:prstGeom prst="rect">
            <a:avLst/>
          </a:prstGeom>
          <a:noFill/>
        </p:spPr>
        <p:txBody>
          <a:bodyPr wrap="square" rtlCol="0">
            <a:spAutoFit/>
          </a:bodyPr>
          <a:lstStyle/>
          <a:p>
            <a:r>
              <a:rPr lang="en-US" sz="1600" b="1" dirty="0">
                <a:latin typeface="Times New Roman" panose="02020603050405020304" pitchFamily="18" charset="0"/>
                <a:cs typeface="Times New Roman" panose="02020603050405020304" pitchFamily="18" charset="0"/>
              </a:rPr>
              <a:t>These are people who:</a:t>
            </a:r>
          </a:p>
        </p:txBody>
      </p:sp>
    </p:spTree>
    <p:extLst>
      <p:ext uri="{BB962C8B-B14F-4D97-AF65-F5344CB8AC3E}">
        <p14:creationId xmlns:p14="http://schemas.microsoft.com/office/powerpoint/2010/main" val="36442109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fade">
                                      <p:cBhvr>
                                        <p:cTn id="17" dur="500"/>
                                        <p:tgtEl>
                                          <p:spTgt spid="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AF1A5E-6569-4683-B018-7CD464DC641C}"/>
              </a:ext>
            </a:extLst>
          </p:cNvPr>
          <p:cNvSpPr/>
          <p:nvPr/>
        </p:nvSpPr>
        <p:spPr>
          <a:xfrm>
            <a:off x="39757" y="29817"/>
            <a:ext cx="12135677" cy="6788426"/>
          </a:xfrm>
          <a:prstGeom prst="rect">
            <a:avLst/>
          </a:prstGeom>
          <a:noFill/>
          <a:ln w="76200" cmpd="thickThin">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87EADCE2-3CA0-4114-B651-39B43DCD613D}"/>
              </a:ext>
            </a:extLst>
          </p:cNvPr>
          <p:cNvSpPr txBox="1"/>
          <p:nvPr/>
        </p:nvSpPr>
        <p:spPr>
          <a:xfrm>
            <a:off x="3941689" y="99419"/>
            <a:ext cx="4314546" cy="369332"/>
          </a:xfrm>
          <a:prstGeom prst="rect">
            <a:avLst/>
          </a:prstGeom>
          <a:noFill/>
          <a:ln w="12700">
            <a:solidFill>
              <a:schemeClr val="tx1"/>
            </a:solidFill>
          </a:ln>
        </p:spPr>
        <p:txBody>
          <a:bodyPr wrap="square">
            <a:spAutoFit/>
          </a:bodyPr>
          <a:lstStyle/>
          <a:p>
            <a:pPr marL="0" marR="0" algn="ctr">
              <a:spcBef>
                <a:spcPts val="0"/>
              </a:spcBef>
              <a:spcAft>
                <a:spcPts val="0"/>
              </a:spcAft>
            </a:pPr>
            <a:r>
              <a:rPr lang="en-US" sz="1800" b="1" dirty="0">
                <a:effectLst/>
                <a:latin typeface="Times New Roman" panose="02020603050405020304" pitchFamily="18" charset="0"/>
                <a:ea typeface="Times New Roman" panose="02020603050405020304" pitchFamily="18" charset="0"/>
              </a:rPr>
              <a:t>Introduction - Of Whom is Paul Talking?</a:t>
            </a:r>
            <a:endParaRPr lang="en-US" sz="1100" dirty="0">
              <a:effectLst/>
              <a:latin typeface="Calibri" panose="020F0502020204030204" pitchFamily="34" charset="0"/>
              <a:ea typeface="Times New Roman" panose="02020603050405020304" pitchFamily="18" charset="0"/>
            </a:endParaRPr>
          </a:p>
        </p:txBody>
      </p:sp>
      <p:sp>
        <p:nvSpPr>
          <p:cNvPr id="2" name="TextBox 1">
            <a:extLst>
              <a:ext uri="{FF2B5EF4-FFF2-40B4-BE49-F238E27FC236}">
                <a16:creationId xmlns:a16="http://schemas.microsoft.com/office/drawing/2014/main" id="{3BBDF2AD-CFE0-40A3-B506-FA38F0286554}"/>
              </a:ext>
            </a:extLst>
          </p:cNvPr>
          <p:cNvSpPr txBox="1"/>
          <p:nvPr/>
        </p:nvSpPr>
        <p:spPr>
          <a:xfrm>
            <a:off x="625151" y="805985"/>
            <a:ext cx="11056776" cy="1569660"/>
          </a:xfrm>
          <a:prstGeom prst="rect">
            <a:avLst/>
          </a:prstGeom>
          <a:noFill/>
        </p:spPr>
        <p:txBody>
          <a:bodyPr wrap="square" rtlCol="0">
            <a:spAutoFit/>
          </a:bodyPr>
          <a:lstStyle/>
          <a:p>
            <a:pPr marL="0" marR="0" algn="just">
              <a:spcBef>
                <a:spcPts val="0"/>
              </a:spcBef>
              <a:spcAft>
                <a:spcPts val="0"/>
              </a:spcAft>
            </a:pPr>
            <a:r>
              <a:rPr lang="en-US" sz="1600" b="1" dirty="0">
                <a:effectLst/>
                <a:latin typeface="Times New Roman" panose="02020603050405020304" pitchFamily="18" charset="0"/>
                <a:ea typeface="Times New Roman" panose="02020603050405020304" pitchFamily="18" charset="0"/>
              </a:rPr>
              <a:t>49)</a:t>
            </a:r>
            <a:r>
              <a:rPr lang="en-US" sz="1600" dirty="0">
                <a:effectLst/>
                <a:latin typeface="Times New Roman" panose="02020603050405020304" pitchFamily="18" charset="0"/>
                <a:ea typeface="Times New Roman" panose="02020603050405020304" pitchFamily="18" charset="0"/>
              </a:rPr>
              <a:t> who are confused and seriously blinded with all the modern bibles and denominations, all of which say different things with different verses completely removed as scholarly preached from pastors who preach different messages from the different bibles that create spiritual blindness  to truth and denominational pride and confusion along with an increase in ungodliness because they know absolutely nothing about the inspired, preserved and perfect words of the Lord nor do they know anything about rightly dividing the word of truth through Paul only, thus bringing in a flood of ungodliness into today’s ‘modern’ Christianity, thus overthrowing their faith.</a:t>
            </a:r>
            <a:r>
              <a:rPr lang="en-US" sz="1600" b="1" dirty="0">
                <a:solidFill>
                  <a:srgbClr val="FF0000"/>
                </a:solidFill>
                <a:effectLst/>
                <a:latin typeface="Times New Roman" panose="02020603050405020304" pitchFamily="18" charset="0"/>
                <a:ea typeface="Times New Roman" panose="02020603050405020304" pitchFamily="18" charset="0"/>
              </a:rPr>
              <a:t>  </a:t>
            </a:r>
            <a:r>
              <a:rPr lang="en-US" sz="1400" b="1" dirty="0">
                <a:solidFill>
                  <a:srgbClr val="FF0000"/>
                </a:solidFill>
                <a:effectLst/>
                <a:latin typeface="Times New Roman" panose="02020603050405020304" pitchFamily="18" charset="0"/>
                <a:ea typeface="Times New Roman" panose="02020603050405020304" pitchFamily="18" charset="0"/>
              </a:rPr>
              <a:t>II Timothy 2:15-19.</a:t>
            </a:r>
            <a:r>
              <a:rPr lang="en-US" sz="1400" dirty="0">
                <a:effectLst/>
                <a:latin typeface="Times New Roman" panose="02020603050405020304" pitchFamily="18" charset="0"/>
                <a:ea typeface="Times New Roman" panose="02020603050405020304" pitchFamily="18" charset="0"/>
              </a:rPr>
              <a:t> </a:t>
            </a:r>
            <a:endParaRPr lang="en-US" sz="1600" dirty="0">
              <a:effectLst/>
              <a:latin typeface="Calibri" panose="020F0502020204030204" pitchFamily="34" charset="0"/>
              <a:ea typeface="Times New Roman" panose="02020603050405020304" pitchFamily="18" charset="0"/>
            </a:endParaRPr>
          </a:p>
        </p:txBody>
      </p:sp>
      <p:sp>
        <p:nvSpPr>
          <p:cNvPr id="4" name="TextBox 3">
            <a:extLst>
              <a:ext uri="{FF2B5EF4-FFF2-40B4-BE49-F238E27FC236}">
                <a16:creationId xmlns:a16="http://schemas.microsoft.com/office/drawing/2014/main" id="{51A637DA-7B74-406F-8AF9-A078B8A72CF1}"/>
              </a:ext>
            </a:extLst>
          </p:cNvPr>
          <p:cNvSpPr txBox="1"/>
          <p:nvPr/>
        </p:nvSpPr>
        <p:spPr>
          <a:xfrm>
            <a:off x="625151" y="2339785"/>
            <a:ext cx="10941698" cy="1077218"/>
          </a:xfrm>
          <a:prstGeom prst="rect">
            <a:avLst/>
          </a:prstGeom>
          <a:noFill/>
        </p:spPr>
        <p:txBody>
          <a:bodyPr wrap="square" rtlCol="0">
            <a:spAutoFit/>
          </a:bodyPr>
          <a:lstStyle/>
          <a:p>
            <a:pPr marL="0" marR="0" algn="just">
              <a:spcBef>
                <a:spcPts val="0"/>
              </a:spcBef>
              <a:spcAft>
                <a:spcPts val="0"/>
              </a:spcAft>
            </a:pPr>
            <a:r>
              <a:rPr lang="en-US" sz="1600" b="1" dirty="0">
                <a:effectLst/>
                <a:latin typeface="Times New Roman" panose="02020603050405020304" pitchFamily="18" charset="0"/>
                <a:ea typeface="Times New Roman" panose="02020603050405020304" pitchFamily="18" charset="0"/>
              </a:rPr>
              <a:t>50)</a:t>
            </a:r>
            <a:r>
              <a:rPr lang="en-US" sz="1600" dirty="0">
                <a:effectLst/>
                <a:latin typeface="Times New Roman" panose="02020603050405020304" pitchFamily="18" charset="0"/>
                <a:ea typeface="Times New Roman" panose="02020603050405020304" pitchFamily="18" charset="0"/>
              </a:rPr>
              <a:t> who are confused, discouraged, guilt-ridden and uninterested yet they support the </a:t>
            </a:r>
            <a:r>
              <a:rPr lang="en-US" sz="1600" b="1" dirty="0">
                <a:effectLst/>
                <a:latin typeface="Times New Roman" panose="02020603050405020304" pitchFamily="18" charset="0"/>
                <a:ea typeface="Times New Roman" panose="02020603050405020304" pitchFamily="18" charset="0"/>
              </a:rPr>
              <a:t>a)</a:t>
            </a:r>
            <a:r>
              <a:rPr lang="en-US" sz="1600" dirty="0">
                <a:effectLst/>
                <a:latin typeface="Times New Roman" panose="02020603050405020304" pitchFamily="18" charset="0"/>
                <a:ea typeface="Times New Roman" panose="02020603050405020304" pitchFamily="18" charset="0"/>
              </a:rPr>
              <a:t> modern </a:t>
            </a:r>
            <a:r>
              <a:rPr lang="en-US" sz="1600" i="1" dirty="0">
                <a:effectLst/>
                <a:latin typeface="Times New Roman" panose="02020603050405020304" pitchFamily="18" charset="0"/>
                <a:ea typeface="Times New Roman" panose="02020603050405020304" pitchFamily="18" charset="0"/>
              </a:rPr>
              <a:t>false concept of the local church;</a:t>
            </a:r>
            <a:r>
              <a:rPr lang="en-US" sz="1600" dirty="0">
                <a:effectLst/>
                <a:latin typeface="Times New Roman" panose="02020603050405020304" pitchFamily="18" charset="0"/>
                <a:ea typeface="Times New Roman" panose="02020603050405020304" pitchFamily="18" charset="0"/>
              </a:rPr>
              <a:t> </a:t>
            </a:r>
            <a:r>
              <a:rPr lang="en-US" sz="1600" b="1" dirty="0">
                <a:effectLst/>
                <a:latin typeface="Times New Roman" panose="02020603050405020304" pitchFamily="18" charset="0"/>
                <a:ea typeface="Times New Roman" panose="02020603050405020304" pitchFamily="18" charset="0"/>
              </a:rPr>
              <a:t>b)</a:t>
            </a:r>
            <a:r>
              <a:rPr lang="en-US" sz="1600" dirty="0">
                <a:effectLst/>
                <a:latin typeface="Times New Roman" panose="02020603050405020304" pitchFamily="18" charset="0"/>
                <a:ea typeface="Times New Roman" panose="02020603050405020304" pitchFamily="18" charset="0"/>
              </a:rPr>
              <a:t> the </a:t>
            </a:r>
            <a:r>
              <a:rPr lang="en-US" sz="1600" i="1" dirty="0">
                <a:effectLst/>
                <a:latin typeface="Times New Roman" panose="02020603050405020304" pitchFamily="18" charset="0"/>
                <a:ea typeface="Times New Roman" panose="02020603050405020304" pitchFamily="18" charset="0"/>
              </a:rPr>
              <a:t>wrong objectives of their local church</a:t>
            </a:r>
            <a:r>
              <a:rPr lang="en-US" sz="1600" dirty="0">
                <a:effectLst/>
                <a:latin typeface="Times New Roman" panose="02020603050405020304" pitchFamily="18" charset="0"/>
                <a:ea typeface="Times New Roman" panose="02020603050405020304" pitchFamily="18" charset="0"/>
              </a:rPr>
              <a:t> and </a:t>
            </a:r>
            <a:r>
              <a:rPr lang="en-US" sz="1600" b="1" dirty="0">
                <a:effectLst/>
                <a:latin typeface="Times New Roman" panose="02020603050405020304" pitchFamily="18" charset="0"/>
                <a:ea typeface="Times New Roman" panose="02020603050405020304" pitchFamily="18" charset="0"/>
              </a:rPr>
              <a:t>c)</a:t>
            </a:r>
            <a:r>
              <a:rPr lang="en-US" sz="1600" dirty="0">
                <a:effectLst/>
                <a:latin typeface="Times New Roman" panose="02020603050405020304" pitchFamily="18" charset="0"/>
                <a:ea typeface="Times New Roman" panose="02020603050405020304" pitchFamily="18" charset="0"/>
              </a:rPr>
              <a:t> the </a:t>
            </a:r>
            <a:r>
              <a:rPr lang="en-US" sz="1600" i="1" dirty="0">
                <a:effectLst/>
                <a:latin typeface="Times New Roman" panose="02020603050405020304" pitchFamily="18" charset="0"/>
                <a:ea typeface="Times New Roman" panose="02020603050405020304" pitchFamily="18" charset="0"/>
              </a:rPr>
              <a:t>false design of their favorite ‘local denomination and church’</a:t>
            </a:r>
            <a:r>
              <a:rPr lang="en-US" sz="1600" dirty="0">
                <a:effectLst/>
                <a:latin typeface="Times New Roman" panose="02020603050405020304" pitchFamily="18" charset="0"/>
                <a:ea typeface="Times New Roman" panose="02020603050405020304" pitchFamily="18" charset="0"/>
              </a:rPr>
              <a:t> especially when compared to the true New Testament church, as taught by Paul in </a:t>
            </a:r>
            <a:r>
              <a:rPr lang="en-US" sz="1400" b="1" dirty="0">
                <a:solidFill>
                  <a:srgbClr val="FF0000"/>
                </a:solidFill>
                <a:effectLst/>
                <a:latin typeface="Times New Roman" panose="02020603050405020304" pitchFamily="18" charset="0"/>
                <a:ea typeface="Times New Roman" panose="02020603050405020304" pitchFamily="18" charset="0"/>
              </a:rPr>
              <a:t>Ephesians 4:11-16; 5: 24-32</a:t>
            </a:r>
            <a:r>
              <a:rPr lang="en-US" sz="1400" dirty="0">
                <a:solidFill>
                  <a:srgbClr val="FF0000"/>
                </a:solidFill>
                <a:effectLst/>
                <a:latin typeface="Times New Roman" panose="02020603050405020304" pitchFamily="18" charset="0"/>
                <a:ea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rPr>
              <a:t>and compared to the early church of </a:t>
            </a:r>
            <a:r>
              <a:rPr lang="en-US" sz="1400" b="1" dirty="0">
                <a:solidFill>
                  <a:srgbClr val="FF0000"/>
                </a:solidFill>
                <a:effectLst/>
                <a:latin typeface="Times New Roman" panose="02020603050405020304" pitchFamily="18" charset="0"/>
                <a:ea typeface="Times New Roman" panose="02020603050405020304" pitchFamily="18" charset="0"/>
              </a:rPr>
              <a:t>Acts 2:41-47</a:t>
            </a:r>
            <a:r>
              <a:rPr lang="en-US" sz="1600" dirty="0">
                <a:effectLst/>
                <a:latin typeface="Times New Roman" panose="02020603050405020304" pitchFamily="18" charset="0"/>
                <a:ea typeface="Times New Roman" panose="02020603050405020304" pitchFamily="18" charset="0"/>
              </a:rPr>
              <a:t>, and again, as found only in a King James rightly divided 1611 Bible.</a:t>
            </a:r>
            <a:endParaRPr lang="en-US" sz="1600" dirty="0">
              <a:effectLst/>
              <a:latin typeface="Calibri" panose="020F0502020204030204" pitchFamily="34" charset="0"/>
              <a:ea typeface="Times New Roman" panose="02020603050405020304" pitchFamily="18" charset="0"/>
            </a:endParaRPr>
          </a:p>
        </p:txBody>
      </p:sp>
      <p:sp>
        <p:nvSpPr>
          <p:cNvPr id="6" name="TextBox 5">
            <a:extLst>
              <a:ext uri="{FF2B5EF4-FFF2-40B4-BE49-F238E27FC236}">
                <a16:creationId xmlns:a16="http://schemas.microsoft.com/office/drawing/2014/main" id="{1EA66139-FA3E-43FF-9A48-AF5ECD9C499B}"/>
              </a:ext>
            </a:extLst>
          </p:cNvPr>
          <p:cNvSpPr txBox="1"/>
          <p:nvPr/>
        </p:nvSpPr>
        <p:spPr>
          <a:xfrm>
            <a:off x="1801905" y="3641494"/>
            <a:ext cx="8606118" cy="1154162"/>
          </a:xfrm>
          <a:prstGeom prst="rect">
            <a:avLst/>
          </a:prstGeom>
          <a:noFill/>
        </p:spPr>
        <p:txBody>
          <a:bodyPr wrap="square" rtlCol="0">
            <a:spAutoFit/>
          </a:bodyPr>
          <a:lstStyle/>
          <a:p>
            <a:pPr marL="0" marR="0" algn="ctr">
              <a:spcBef>
                <a:spcPts val="0"/>
              </a:spcBef>
              <a:spcAft>
                <a:spcPts val="0"/>
              </a:spcAft>
            </a:pPr>
            <a:r>
              <a:rPr lang="en-US" sz="1600" b="1" dirty="0">
                <a:effectLst/>
                <a:latin typeface="Times New Roman" panose="02020603050405020304" pitchFamily="18" charset="0"/>
                <a:ea typeface="Times New Roman" panose="02020603050405020304" pitchFamily="18" charset="0"/>
              </a:rPr>
              <a:t>Conclusion to Part I</a:t>
            </a:r>
            <a:endParaRPr lang="en-US" sz="1600" dirty="0">
              <a:effectLst/>
              <a:latin typeface="Calibri" panose="020F0502020204030204" pitchFamily="34" charset="0"/>
              <a:ea typeface="Times New Roman" panose="02020603050405020304" pitchFamily="18" charset="0"/>
            </a:endParaRPr>
          </a:p>
          <a:p>
            <a:pPr marL="0" marR="0" algn="ctr">
              <a:spcBef>
                <a:spcPts val="0"/>
              </a:spcBef>
              <a:spcAft>
                <a:spcPts val="0"/>
              </a:spcAft>
            </a:pPr>
            <a:r>
              <a:rPr lang="en-US" sz="100" b="1" dirty="0">
                <a:effectLst/>
                <a:latin typeface="Times New Roman" panose="02020603050405020304" pitchFamily="18" charset="0"/>
                <a:ea typeface="Times New Roman" panose="02020603050405020304" pitchFamily="18" charset="0"/>
              </a:rPr>
              <a:t> </a:t>
            </a:r>
            <a:endParaRPr lang="en-US" sz="100" dirty="0">
              <a:effectLst/>
              <a:latin typeface="Calibri" panose="020F0502020204030204" pitchFamily="34" charset="0"/>
              <a:ea typeface="Times New Roman" panose="02020603050405020304" pitchFamily="18" charset="0"/>
            </a:endParaRPr>
          </a:p>
          <a:p>
            <a:pPr marL="0" marR="0" algn="just">
              <a:spcBef>
                <a:spcPts val="0"/>
              </a:spcBef>
              <a:spcAft>
                <a:spcPts val="0"/>
              </a:spcAft>
            </a:pPr>
            <a:endParaRPr lang="en-US" sz="400" b="1" dirty="0">
              <a:solidFill>
                <a:srgbClr val="000000"/>
              </a:solidFill>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1600" b="1" dirty="0">
                <a:solidFill>
                  <a:srgbClr val="000000"/>
                </a:solidFill>
                <a:effectLst/>
                <a:latin typeface="Times New Roman" panose="02020603050405020304" pitchFamily="18" charset="0"/>
                <a:ea typeface="Times New Roman" panose="02020603050405020304" pitchFamily="18" charset="0"/>
              </a:rPr>
              <a:t>All of those various people listed and described above</a:t>
            </a:r>
            <a:r>
              <a:rPr lang="en-US" sz="1600" dirty="0">
                <a:solidFill>
                  <a:srgbClr val="000000"/>
                </a:solidFill>
                <a:effectLst/>
                <a:latin typeface="Times New Roman" panose="02020603050405020304" pitchFamily="18" charset="0"/>
                <a:ea typeface="Times New Roman" panose="02020603050405020304" pitchFamily="18" charset="0"/>
              </a:rPr>
              <a:t> are simply in Satan’s complete control. Satan’s main goal from the git-go has always been to be like the most-High with the sole purpose of getting people to worship him!  </a:t>
            </a:r>
            <a:r>
              <a:rPr lang="en-US" sz="1400" b="1" dirty="0">
                <a:solidFill>
                  <a:srgbClr val="FF0000"/>
                </a:solidFill>
                <a:effectLst/>
                <a:latin typeface="Times New Roman" panose="02020603050405020304" pitchFamily="18" charset="0"/>
                <a:ea typeface="Times New Roman" panose="02020603050405020304" pitchFamily="18" charset="0"/>
              </a:rPr>
              <a:t>Isaiah 14:12-17; Ezekiel 28:13-19; II Timothy 2:24-26; Rev 13:8-15.</a:t>
            </a:r>
            <a:endParaRPr lang="en-US" sz="1600" dirty="0">
              <a:effectLst/>
              <a:latin typeface="Calibri" panose="020F0502020204030204" pitchFamily="34" charset="0"/>
              <a:ea typeface="Times New Roman" panose="02020603050405020304" pitchFamily="18" charset="0"/>
            </a:endParaRPr>
          </a:p>
        </p:txBody>
      </p:sp>
      <p:sp>
        <p:nvSpPr>
          <p:cNvPr id="8" name="TextBox 7">
            <a:extLst>
              <a:ext uri="{FF2B5EF4-FFF2-40B4-BE49-F238E27FC236}">
                <a16:creationId xmlns:a16="http://schemas.microsoft.com/office/drawing/2014/main" id="{F9F48A68-0837-4525-8FDE-92C273D7EF3B}"/>
              </a:ext>
            </a:extLst>
          </p:cNvPr>
          <p:cNvSpPr txBox="1"/>
          <p:nvPr/>
        </p:nvSpPr>
        <p:spPr>
          <a:xfrm>
            <a:off x="1021976" y="5689487"/>
            <a:ext cx="10148047" cy="830997"/>
          </a:xfrm>
          <a:prstGeom prst="rect">
            <a:avLst/>
          </a:prstGeom>
          <a:noFill/>
        </p:spPr>
        <p:txBody>
          <a:bodyPr wrap="square" rtlCol="0">
            <a:spAutoFit/>
          </a:bodyPr>
          <a:lstStyle/>
          <a:p>
            <a:r>
              <a:rPr lang="en-US" sz="1600" b="1" i="1" dirty="0">
                <a:solidFill>
                  <a:srgbClr val="CC6600"/>
                </a:solidFill>
                <a:latin typeface="Times New Roman" panose="02020603050405020304" pitchFamily="18" charset="0"/>
                <a:cs typeface="Times New Roman" panose="02020603050405020304" pitchFamily="18" charset="0"/>
              </a:rPr>
              <a:t>And the servant of the Lord must not strive; but be gentle unto all men, apt to teach, patient, In meekness instructing those that </a:t>
            </a:r>
            <a:r>
              <a:rPr lang="en-US" sz="1600" b="1" i="1" u="sng" dirty="0">
                <a:solidFill>
                  <a:srgbClr val="CC6600"/>
                </a:solidFill>
                <a:latin typeface="Times New Roman" panose="02020603050405020304" pitchFamily="18" charset="0"/>
                <a:cs typeface="Times New Roman" panose="02020603050405020304" pitchFamily="18" charset="0"/>
              </a:rPr>
              <a:t>oppose themselves</a:t>
            </a:r>
            <a:r>
              <a:rPr lang="en-US" sz="1600" b="1" i="1" dirty="0">
                <a:solidFill>
                  <a:srgbClr val="CC6600"/>
                </a:solidFill>
                <a:latin typeface="Times New Roman" panose="02020603050405020304" pitchFamily="18" charset="0"/>
                <a:cs typeface="Times New Roman" panose="02020603050405020304" pitchFamily="18" charset="0"/>
              </a:rPr>
              <a:t>; if God peradventure will give them repentance to the </a:t>
            </a:r>
            <a:r>
              <a:rPr lang="en-US" sz="1600" b="1" i="1" u="sng" dirty="0">
                <a:solidFill>
                  <a:srgbClr val="CC6600"/>
                </a:solidFill>
                <a:latin typeface="Times New Roman" panose="02020603050405020304" pitchFamily="18" charset="0"/>
                <a:cs typeface="Times New Roman" panose="02020603050405020304" pitchFamily="18" charset="0"/>
              </a:rPr>
              <a:t>acknowledging of the truth</a:t>
            </a:r>
            <a:r>
              <a:rPr lang="en-US" sz="1600" b="1" i="1" dirty="0">
                <a:solidFill>
                  <a:srgbClr val="CC6600"/>
                </a:solidFill>
                <a:latin typeface="Times New Roman" panose="02020603050405020304" pitchFamily="18" charset="0"/>
                <a:cs typeface="Times New Roman" panose="02020603050405020304" pitchFamily="18" charset="0"/>
              </a:rPr>
              <a:t>; And that they may </a:t>
            </a:r>
            <a:r>
              <a:rPr lang="en-US" sz="1600" b="1" i="1" u="sng" dirty="0">
                <a:solidFill>
                  <a:srgbClr val="CC6600"/>
                </a:solidFill>
                <a:latin typeface="Times New Roman" panose="02020603050405020304" pitchFamily="18" charset="0"/>
                <a:cs typeface="Times New Roman" panose="02020603050405020304" pitchFamily="18" charset="0"/>
              </a:rPr>
              <a:t>recover themselves out of the snare of the devil</a:t>
            </a:r>
            <a:r>
              <a:rPr lang="en-US" sz="1600" b="1" i="1" dirty="0">
                <a:solidFill>
                  <a:srgbClr val="CC6600"/>
                </a:solidFill>
                <a:latin typeface="Times New Roman" panose="02020603050405020304" pitchFamily="18" charset="0"/>
                <a:cs typeface="Times New Roman" panose="02020603050405020304" pitchFamily="18" charset="0"/>
              </a:rPr>
              <a:t>, who are </a:t>
            </a:r>
            <a:r>
              <a:rPr lang="en-US" sz="1600" b="1" i="1" u="sng" dirty="0">
                <a:solidFill>
                  <a:srgbClr val="CC6600"/>
                </a:solidFill>
                <a:latin typeface="Times New Roman" panose="02020603050405020304" pitchFamily="18" charset="0"/>
                <a:cs typeface="Times New Roman" panose="02020603050405020304" pitchFamily="18" charset="0"/>
              </a:rPr>
              <a:t>taken captive by him at his will</a:t>
            </a:r>
            <a:r>
              <a:rPr lang="en-US" sz="1600" b="1" i="1" dirty="0">
                <a:solidFill>
                  <a:srgbClr val="CC6600"/>
                </a:solidFill>
                <a:latin typeface="Times New Roman" panose="02020603050405020304" pitchFamily="18" charset="0"/>
                <a:cs typeface="Times New Roman" panose="02020603050405020304" pitchFamily="18" charset="0"/>
              </a:rPr>
              <a:t>. </a:t>
            </a:r>
            <a:r>
              <a:rPr lang="en-US" sz="1200" b="1" dirty="0">
                <a:solidFill>
                  <a:srgbClr val="FF0000"/>
                </a:solidFill>
                <a:latin typeface="Times New Roman" panose="02020603050405020304" pitchFamily="18" charset="0"/>
                <a:cs typeface="Times New Roman" panose="02020603050405020304" pitchFamily="18" charset="0"/>
              </a:rPr>
              <a:t>II Timothy 2:24-26</a:t>
            </a:r>
            <a:endParaRPr lang="en-US" sz="1600" b="1" dirty="0">
              <a:solidFill>
                <a:srgbClr val="FF0000"/>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8967E23D-3900-4623-85CD-AE9012D1C5D3}"/>
              </a:ext>
            </a:extLst>
          </p:cNvPr>
          <p:cNvSpPr txBox="1"/>
          <p:nvPr/>
        </p:nvSpPr>
        <p:spPr>
          <a:xfrm>
            <a:off x="280470" y="4773249"/>
            <a:ext cx="11616064" cy="954107"/>
          </a:xfrm>
          <a:prstGeom prst="rect">
            <a:avLst/>
          </a:prstGeom>
          <a:noFill/>
        </p:spPr>
        <p:txBody>
          <a:bodyPr wrap="square" rtlCol="0">
            <a:spAutoFit/>
          </a:bodyPr>
          <a:lstStyle/>
          <a:p>
            <a:pPr algn="just"/>
            <a:r>
              <a:rPr lang="en-US" sz="1400" b="1" i="1" dirty="0">
                <a:latin typeface="Times New Roman" panose="02020603050405020304" pitchFamily="18" charset="0"/>
                <a:cs typeface="Times New Roman" panose="02020603050405020304" pitchFamily="18" charset="0"/>
              </a:rPr>
              <a:t>Honestly, I wish I could convince them to look to the Risen Lord in a King James 1611 Bible and for them to realize who’s snare they are caught up</a:t>
            </a:r>
            <a:r>
              <a:rPr lang="en-US" sz="1200" i="1" dirty="0">
                <a:latin typeface="Times New Roman" panose="02020603050405020304" pitchFamily="18" charset="0"/>
                <a:cs typeface="Times New Roman" panose="02020603050405020304" pitchFamily="18" charset="0"/>
              </a:rPr>
              <a:t>.  (</a:t>
            </a:r>
            <a:r>
              <a:rPr lang="en-US" sz="1200" i="1" dirty="0" err="1">
                <a:latin typeface="Times New Roman" panose="02020603050405020304" pitchFamily="18" charset="0"/>
                <a:cs typeface="Times New Roman" panose="02020603050405020304" pitchFamily="18" charset="0"/>
              </a:rPr>
              <a:t>the‘web</a:t>
            </a:r>
            <a:r>
              <a:rPr lang="en-US" sz="1200" i="1" dirty="0">
                <a:latin typeface="Times New Roman" panose="02020603050405020304" pitchFamily="18" charset="0"/>
                <a:cs typeface="Times New Roman" panose="02020603050405020304" pitchFamily="18" charset="0"/>
              </a:rPr>
              <a:t>’ ) </a:t>
            </a:r>
            <a:r>
              <a:rPr lang="en-US" sz="1400" b="1" i="1" dirty="0">
                <a:latin typeface="Times New Roman" panose="02020603050405020304" pitchFamily="18" charset="0"/>
                <a:cs typeface="Times New Roman" panose="02020603050405020304" pitchFamily="18" charset="0"/>
              </a:rPr>
              <a:t>but as you can see below in </a:t>
            </a:r>
            <a:r>
              <a:rPr lang="en-US" sz="1200" b="1" dirty="0">
                <a:solidFill>
                  <a:srgbClr val="FF0000"/>
                </a:solidFill>
                <a:latin typeface="Times New Roman" panose="02020603050405020304" pitchFamily="18" charset="0"/>
                <a:cs typeface="Times New Roman" panose="02020603050405020304" pitchFamily="18" charset="0"/>
              </a:rPr>
              <a:t>II Timothy 2:24-26</a:t>
            </a:r>
            <a:r>
              <a:rPr lang="en-US" sz="1400" b="1" i="1" dirty="0">
                <a:latin typeface="Times New Roman" panose="02020603050405020304" pitchFamily="18" charset="0"/>
                <a:cs typeface="Times New Roman" panose="02020603050405020304" pitchFamily="18" charset="0"/>
              </a:rPr>
              <a:t>, I can only show them the Scriptures while I teach, preach and answer their questions. The final choice is theirs alone; it is completely up to them.  Today, God will speak to them but only through the Scriptures!  God will not work good/bad into their lives. God will not spank/help/hurt them in order to ‘win’ them. They must look to the goodness of God in the Scriptures and then decide for themselves.</a:t>
            </a:r>
          </a:p>
        </p:txBody>
      </p:sp>
      <p:sp>
        <p:nvSpPr>
          <p:cNvPr id="10" name="Rectangle 9">
            <a:extLst>
              <a:ext uri="{FF2B5EF4-FFF2-40B4-BE49-F238E27FC236}">
                <a16:creationId xmlns:a16="http://schemas.microsoft.com/office/drawing/2014/main" id="{A576FD51-8E4B-4C0D-B247-0C69A177D3F3}"/>
              </a:ext>
            </a:extLst>
          </p:cNvPr>
          <p:cNvSpPr/>
          <p:nvPr/>
        </p:nvSpPr>
        <p:spPr>
          <a:xfrm>
            <a:off x="5113176" y="3650825"/>
            <a:ext cx="1950097" cy="31460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1186C126-65F8-4C91-A6EC-7DA7E8C5DB6B}"/>
              </a:ext>
            </a:extLst>
          </p:cNvPr>
          <p:cNvSpPr txBox="1"/>
          <p:nvPr/>
        </p:nvSpPr>
        <p:spPr>
          <a:xfrm>
            <a:off x="3144416" y="6464498"/>
            <a:ext cx="5281127" cy="307777"/>
          </a:xfrm>
          <a:prstGeom prst="rect">
            <a:avLst/>
          </a:prstGeom>
          <a:noFill/>
        </p:spPr>
        <p:txBody>
          <a:bodyPr wrap="square" rtlCol="0">
            <a:spAutoFit/>
          </a:bodyPr>
          <a:lstStyle/>
          <a:p>
            <a:pPr algn="ctr"/>
            <a:r>
              <a:rPr lang="en-US" sz="1400" b="1" dirty="0">
                <a:solidFill>
                  <a:srgbClr val="CC6600"/>
                </a:solidFill>
                <a:latin typeface="Times New Roman" panose="02020603050405020304" pitchFamily="18" charset="0"/>
                <a:cs typeface="Times New Roman" panose="02020603050405020304" pitchFamily="18" charset="0"/>
              </a:rPr>
              <a:t>…</a:t>
            </a:r>
            <a:r>
              <a:rPr lang="en-US" sz="1400" b="1" i="1" dirty="0">
                <a:solidFill>
                  <a:srgbClr val="CC6600"/>
                </a:solidFill>
                <a:latin typeface="Times New Roman" panose="02020603050405020304" pitchFamily="18" charset="0"/>
                <a:cs typeface="Times New Roman" panose="02020603050405020304" pitchFamily="18" charset="0"/>
              </a:rPr>
              <a:t>the goodness of God leadeth thee to repentance… </a:t>
            </a:r>
          </a:p>
        </p:txBody>
      </p:sp>
      <p:sp>
        <p:nvSpPr>
          <p:cNvPr id="12" name="TextBox 11">
            <a:extLst>
              <a:ext uri="{FF2B5EF4-FFF2-40B4-BE49-F238E27FC236}">
                <a16:creationId xmlns:a16="http://schemas.microsoft.com/office/drawing/2014/main" id="{5B06A0D5-6767-44E9-A6E8-D2F5BA32F27D}"/>
              </a:ext>
            </a:extLst>
          </p:cNvPr>
          <p:cNvSpPr txBox="1"/>
          <p:nvPr/>
        </p:nvSpPr>
        <p:spPr>
          <a:xfrm>
            <a:off x="260048" y="245611"/>
            <a:ext cx="2175241" cy="338554"/>
          </a:xfrm>
          <a:prstGeom prst="rect">
            <a:avLst/>
          </a:prstGeom>
          <a:noFill/>
        </p:spPr>
        <p:txBody>
          <a:bodyPr wrap="square" rtlCol="0">
            <a:spAutoFit/>
          </a:bodyPr>
          <a:lstStyle/>
          <a:p>
            <a:r>
              <a:rPr lang="en-US" sz="1600" b="1" dirty="0">
                <a:latin typeface="Times New Roman" panose="02020603050405020304" pitchFamily="18" charset="0"/>
                <a:cs typeface="Times New Roman" panose="02020603050405020304" pitchFamily="18" charset="0"/>
              </a:rPr>
              <a:t>These are people who:</a:t>
            </a:r>
          </a:p>
        </p:txBody>
      </p:sp>
      <p:cxnSp>
        <p:nvCxnSpPr>
          <p:cNvPr id="13" name="Straight Connector 12">
            <a:extLst>
              <a:ext uri="{FF2B5EF4-FFF2-40B4-BE49-F238E27FC236}">
                <a16:creationId xmlns:a16="http://schemas.microsoft.com/office/drawing/2014/main" id="{FCADF750-F260-4093-B9B1-F16D2CB0BF2D}"/>
              </a:ext>
            </a:extLst>
          </p:cNvPr>
          <p:cNvCxnSpPr/>
          <p:nvPr/>
        </p:nvCxnSpPr>
        <p:spPr>
          <a:xfrm>
            <a:off x="746449" y="3501529"/>
            <a:ext cx="10820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07924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anim calcmode="lin" valueType="num">
                                      <p:cBhvr>
                                        <p:cTn id="13" dur="500" fill="hold"/>
                                        <p:tgtEl>
                                          <p:spTgt spid="13"/>
                                        </p:tgtEl>
                                        <p:attrNameLst>
                                          <p:attrName>ppt_x</p:attrName>
                                        </p:attrNameLst>
                                      </p:cBhvr>
                                      <p:tavLst>
                                        <p:tav tm="0">
                                          <p:val>
                                            <p:strVal val="#ppt_x"/>
                                          </p:val>
                                        </p:tav>
                                        <p:tav tm="100000">
                                          <p:val>
                                            <p:strVal val="#ppt_x"/>
                                          </p:val>
                                        </p:tav>
                                      </p:tavLst>
                                    </p:anim>
                                    <p:anim calcmode="lin" valueType="num">
                                      <p:cBhvr>
                                        <p:cTn id="14" dur="500" fill="hold"/>
                                        <p:tgtEl>
                                          <p:spTgt spid="13"/>
                                        </p:tgtEl>
                                        <p:attrNameLst>
                                          <p:attrName>ppt_y</p:attrName>
                                        </p:attrNameLst>
                                      </p:cBhvr>
                                      <p:tavLst>
                                        <p:tav tm="0">
                                          <p:val>
                                            <p:strVal val="#ppt_y+.1"/>
                                          </p:val>
                                        </p:tav>
                                        <p:tav tm="100000">
                                          <p:val>
                                            <p:strVal val="#ppt_y"/>
                                          </p:val>
                                        </p:tav>
                                      </p:tavLst>
                                    </p:anim>
                                  </p:childTnLst>
                                </p:cTn>
                              </p:par>
                            </p:childTnLst>
                          </p:cTn>
                        </p:par>
                        <p:par>
                          <p:cTn id="15" fill="hold">
                            <p:stCondLst>
                              <p:cond delay="500"/>
                            </p:stCondLst>
                            <p:childTnLst>
                              <p:par>
                                <p:cTn id="16" presetID="10" presetClass="entr" presetSubtype="0"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750"/>
                                        <p:tgtEl>
                                          <p:spTgt spid="6"/>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8" presetClass="entr" presetSubtype="32"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diamond(out)">
                                      <p:cBhvr>
                                        <p:cTn id="26" dur="20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750" fill="hold"/>
                                        <p:tgtEl>
                                          <p:spTgt spid="8"/>
                                        </p:tgtEl>
                                        <p:attrNameLst>
                                          <p:attrName>ppt_w</p:attrName>
                                        </p:attrNameLst>
                                      </p:cBhvr>
                                      <p:tavLst>
                                        <p:tav tm="0">
                                          <p:val>
                                            <p:fltVal val="0"/>
                                          </p:val>
                                        </p:tav>
                                        <p:tav tm="100000">
                                          <p:val>
                                            <p:strVal val="#ppt_w"/>
                                          </p:val>
                                        </p:tav>
                                      </p:tavLst>
                                    </p:anim>
                                    <p:anim calcmode="lin" valueType="num">
                                      <p:cBhvr>
                                        <p:cTn id="32" dur="750" fill="hold"/>
                                        <p:tgtEl>
                                          <p:spTgt spid="8"/>
                                        </p:tgtEl>
                                        <p:attrNameLst>
                                          <p:attrName>ppt_h</p:attrName>
                                        </p:attrNameLst>
                                      </p:cBhvr>
                                      <p:tavLst>
                                        <p:tav tm="0">
                                          <p:val>
                                            <p:fltVal val="0"/>
                                          </p:val>
                                        </p:tav>
                                        <p:tav tm="100000">
                                          <p:val>
                                            <p:strVal val="#ppt_h"/>
                                          </p:val>
                                        </p:tav>
                                      </p:tavLst>
                                    </p:anim>
                                    <p:animEffect transition="in" filter="fade">
                                      <p:cBhvr>
                                        <p:cTn id="33" dur="750"/>
                                        <p:tgtEl>
                                          <p:spTgt spid="8"/>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grpId="0" nodeType="clickEffect">
                                  <p:stCondLst>
                                    <p:cond delay="0"/>
                                  </p:stCondLst>
                                  <p:childTnLst>
                                    <p:set>
                                      <p:cBhvr>
                                        <p:cTn id="37" dur="1" fill="hold">
                                          <p:stCondLst>
                                            <p:cond delay="0"/>
                                          </p:stCondLst>
                                        </p:cTn>
                                        <p:tgtEl>
                                          <p:spTgt spid="11"/>
                                        </p:tgtEl>
                                        <p:attrNameLst>
                                          <p:attrName>style.visibility</p:attrName>
                                        </p:attrNameLst>
                                      </p:cBhvr>
                                      <p:to>
                                        <p:strVal val="visible"/>
                                      </p:to>
                                    </p:set>
                                    <p:anim calcmode="lin" valueType="num">
                                      <p:cBhvr>
                                        <p:cTn id="38" dur="750" fill="hold"/>
                                        <p:tgtEl>
                                          <p:spTgt spid="11"/>
                                        </p:tgtEl>
                                        <p:attrNameLst>
                                          <p:attrName>ppt_w</p:attrName>
                                        </p:attrNameLst>
                                      </p:cBhvr>
                                      <p:tavLst>
                                        <p:tav tm="0">
                                          <p:val>
                                            <p:fltVal val="0"/>
                                          </p:val>
                                        </p:tav>
                                        <p:tav tm="100000">
                                          <p:val>
                                            <p:strVal val="#ppt_w"/>
                                          </p:val>
                                        </p:tav>
                                      </p:tavLst>
                                    </p:anim>
                                    <p:anim calcmode="lin" valueType="num">
                                      <p:cBhvr>
                                        <p:cTn id="39" dur="750" fill="hold"/>
                                        <p:tgtEl>
                                          <p:spTgt spid="11"/>
                                        </p:tgtEl>
                                        <p:attrNameLst>
                                          <p:attrName>ppt_h</p:attrName>
                                        </p:attrNameLst>
                                      </p:cBhvr>
                                      <p:tavLst>
                                        <p:tav tm="0">
                                          <p:val>
                                            <p:fltVal val="0"/>
                                          </p:val>
                                        </p:tav>
                                        <p:tav tm="100000">
                                          <p:val>
                                            <p:strVal val="#ppt_h"/>
                                          </p:val>
                                        </p:tav>
                                      </p:tavLst>
                                    </p:anim>
                                    <p:animEffect transition="in" filter="fade">
                                      <p:cBhvr>
                                        <p:cTn id="40" dur="75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8" grpId="0"/>
      <p:bldP spid="9" grpId="0"/>
      <p:bldP spid="10" grpId="0" animBg="1"/>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AF1A5E-6569-4683-B018-7CD464DC641C}"/>
              </a:ext>
            </a:extLst>
          </p:cNvPr>
          <p:cNvSpPr/>
          <p:nvPr/>
        </p:nvSpPr>
        <p:spPr>
          <a:xfrm>
            <a:off x="39757" y="29817"/>
            <a:ext cx="12135677" cy="6788426"/>
          </a:xfrm>
          <a:prstGeom prst="rect">
            <a:avLst/>
          </a:prstGeom>
          <a:noFill/>
          <a:ln w="76200" cmpd="thickThin">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87EADCE2-3CA0-4114-B651-39B43DCD613D}"/>
              </a:ext>
            </a:extLst>
          </p:cNvPr>
          <p:cNvSpPr txBox="1"/>
          <p:nvPr/>
        </p:nvSpPr>
        <p:spPr>
          <a:xfrm>
            <a:off x="3941689" y="99419"/>
            <a:ext cx="4314546" cy="369332"/>
          </a:xfrm>
          <a:prstGeom prst="rect">
            <a:avLst/>
          </a:prstGeom>
          <a:noFill/>
          <a:ln w="12700">
            <a:solidFill>
              <a:schemeClr val="tx1"/>
            </a:solidFill>
          </a:ln>
        </p:spPr>
        <p:txBody>
          <a:bodyPr wrap="square">
            <a:spAutoFit/>
          </a:bodyPr>
          <a:lstStyle/>
          <a:p>
            <a:pPr marL="0" marR="0">
              <a:spcBef>
                <a:spcPts val="0"/>
              </a:spcBef>
              <a:spcAft>
                <a:spcPts val="0"/>
              </a:spcAft>
            </a:pPr>
            <a:r>
              <a:rPr lang="en-US" sz="1800" b="1" dirty="0">
                <a:effectLst/>
                <a:latin typeface="Times New Roman" panose="02020603050405020304" pitchFamily="18" charset="0"/>
                <a:ea typeface="Times New Roman" panose="02020603050405020304" pitchFamily="18" charset="0"/>
              </a:rPr>
              <a:t> Introduction -        Conclusion Part I</a:t>
            </a:r>
            <a:endParaRPr lang="en-US" sz="1100" dirty="0">
              <a:effectLst/>
              <a:latin typeface="Calibri" panose="020F0502020204030204" pitchFamily="34" charset="0"/>
              <a:ea typeface="Times New Roman" panose="02020603050405020304" pitchFamily="18" charset="0"/>
            </a:endParaRPr>
          </a:p>
        </p:txBody>
      </p:sp>
      <p:sp>
        <p:nvSpPr>
          <p:cNvPr id="2" name="TextBox 1">
            <a:extLst>
              <a:ext uri="{FF2B5EF4-FFF2-40B4-BE49-F238E27FC236}">
                <a16:creationId xmlns:a16="http://schemas.microsoft.com/office/drawing/2014/main" id="{5BAE9225-8C34-4D19-9872-C69118A48003}"/>
              </a:ext>
            </a:extLst>
          </p:cNvPr>
          <p:cNvSpPr txBox="1"/>
          <p:nvPr/>
        </p:nvSpPr>
        <p:spPr>
          <a:xfrm>
            <a:off x="2037183" y="633158"/>
            <a:ext cx="8117633" cy="830997"/>
          </a:xfrm>
          <a:prstGeom prst="rect">
            <a:avLst/>
          </a:prstGeom>
          <a:noFill/>
        </p:spPr>
        <p:txBody>
          <a:bodyPr wrap="square" rtlCol="0">
            <a:spAutoFit/>
          </a:bodyPr>
          <a:lstStyle/>
          <a:p>
            <a:pPr marR="0" lvl="0" algn="just">
              <a:spcBef>
                <a:spcPts val="0"/>
              </a:spcBef>
              <a:spcAft>
                <a:spcPts val="0"/>
              </a:spcAft>
            </a:pPr>
            <a:r>
              <a:rPr lang="en-US" sz="1600" b="1" dirty="0">
                <a:solidFill>
                  <a:srgbClr val="000000"/>
                </a:solidFill>
                <a:latin typeface="Times New Roman" panose="02020603050405020304" pitchFamily="18" charset="0"/>
                <a:ea typeface="Times New Roman" panose="02020603050405020304" pitchFamily="18" charset="0"/>
              </a:rPr>
              <a:t>According to Scriptures, t</a:t>
            </a:r>
            <a:r>
              <a:rPr lang="en-US" sz="1600" b="1" dirty="0">
                <a:solidFill>
                  <a:srgbClr val="000000"/>
                </a:solidFill>
                <a:effectLst/>
                <a:latin typeface="Times New Roman" panose="02020603050405020304" pitchFamily="18" charset="0"/>
                <a:ea typeface="Times New Roman" panose="02020603050405020304" pitchFamily="18" charset="0"/>
              </a:rPr>
              <a:t>hese people</a:t>
            </a:r>
            <a:r>
              <a:rPr lang="en-US" sz="1600" dirty="0">
                <a:solidFill>
                  <a:srgbClr val="000000"/>
                </a:solidFill>
                <a:effectLst/>
                <a:latin typeface="Times New Roman" panose="02020603050405020304" pitchFamily="18" charset="0"/>
                <a:ea typeface="Times New Roman" panose="02020603050405020304" pitchFamily="18" charset="0"/>
              </a:rPr>
              <a:t> actually ‘</a:t>
            </a:r>
            <a:r>
              <a:rPr lang="en-US" sz="1600" b="1" i="1" dirty="0">
                <a:solidFill>
                  <a:srgbClr val="CC6600"/>
                </a:solidFill>
                <a:effectLst/>
                <a:latin typeface="Times New Roman" panose="02020603050405020304" pitchFamily="18" charset="0"/>
                <a:ea typeface="Times New Roman" panose="02020603050405020304" pitchFamily="18" charset="0"/>
              </a:rPr>
              <a:t>oppose themselves’</a:t>
            </a:r>
            <a:r>
              <a:rPr lang="en-US" sz="1600" dirty="0">
                <a:solidFill>
                  <a:srgbClr val="CC6600"/>
                </a:solidFill>
                <a:effectLst/>
                <a:latin typeface="Times New Roman" panose="02020603050405020304" pitchFamily="18" charset="0"/>
                <a:ea typeface="Times New Roman" panose="02020603050405020304" pitchFamily="18" charset="0"/>
              </a:rPr>
              <a:t> </a:t>
            </a:r>
            <a:r>
              <a:rPr lang="en-US" sz="1600" i="1" dirty="0">
                <a:solidFill>
                  <a:srgbClr val="000000"/>
                </a:solidFill>
                <a:effectLst/>
                <a:latin typeface="Times New Roman" panose="02020603050405020304" pitchFamily="18" charset="0"/>
                <a:ea typeface="Times New Roman" panose="02020603050405020304" pitchFamily="18" charset="0"/>
              </a:rPr>
              <a:t>(meaning they are their own worst enemy)</a:t>
            </a:r>
            <a:r>
              <a:rPr lang="en-US" sz="1600" dirty="0">
                <a:solidFill>
                  <a:srgbClr val="000000"/>
                </a:solidFill>
                <a:effectLst/>
                <a:latin typeface="Times New Roman" panose="02020603050405020304" pitchFamily="18" charset="0"/>
                <a:ea typeface="Times New Roman" panose="02020603050405020304" pitchFamily="18" charset="0"/>
              </a:rPr>
              <a:t> and have not become aware that they are being held captive by Satan himself.  </a:t>
            </a:r>
            <a:r>
              <a:rPr lang="en-US" sz="1400" b="1" dirty="0">
                <a:solidFill>
                  <a:srgbClr val="FF0000"/>
                </a:solidFill>
                <a:effectLst/>
                <a:latin typeface="Times New Roman" panose="02020603050405020304" pitchFamily="18" charset="0"/>
                <a:ea typeface="Times New Roman" panose="02020603050405020304" pitchFamily="18" charset="0"/>
              </a:rPr>
              <a:t>II Timothy 2:25 </a:t>
            </a:r>
            <a:r>
              <a:rPr lang="en-US" sz="1600" dirty="0">
                <a:effectLst/>
                <a:latin typeface="Times New Roman" panose="02020603050405020304" pitchFamily="18" charset="0"/>
                <a:ea typeface="Times New Roman" panose="02020603050405020304" pitchFamily="18" charset="0"/>
              </a:rPr>
              <a:t>and if you try to make them aware, their ‘satanic’ anger arises almost instantly.</a:t>
            </a:r>
            <a:endParaRPr lang="en-US" sz="1600" dirty="0">
              <a:effectLst/>
              <a:latin typeface="Calibri" panose="020F0502020204030204" pitchFamily="34" charset="0"/>
              <a:ea typeface="Times New Roman" panose="02020603050405020304" pitchFamily="18" charset="0"/>
            </a:endParaRPr>
          </a:p>
        </p:txBody>
      </p:sp>
      <p:sp>
        <p:nvSpPr>
          <p:cNvPr id="4" name="TextBox 3">
            <a:extLst>
              <a:ext uri="{FF2B5EF4-FFF2-40B4-BE49-F238E27FC236}">
                <a16:creationId xmlns:a16="http://schemas.microsoft.com/office/drawing/2014/main" id="{51BF8CA3-AACD-4EEF-9217-8B7D4981DFAF}"/>
              </a:ext>
            </a:extLst>
          </p:cNvPr>
          <p:cNvSpPr txBox="1"/>
          <p:nvPr/>
        </p:nvSpPr>
        <p:spPr>
          <a:xfrm>
            <a:off x="1474237" y="1416915"/>
            <a:ext cx="9349273" cy="1077218"/>
          </a:xfrm>
          <a:prstGeom prst="rect">
            <a:avLst/>
          </a:prstGeom>
          <a:noFill/>
        </p:spPr>
        <p:txBody>
          <a:bodyPr wrap="square" rtlCol="0">
            <a:spAutoFit/>
          </a:bodyPr>
          <a:lstStyle/>
          <a:p>
            <a:pPr marR="0" lvl="0" algn="just">
              <a:spcBef>
                <a:spcPts val="0"/>
              </a:spcBef>
              <a:spcAft>
                <a:spcPts val="0"/>
              </a:spcAft>
            </a:pPr>
            <a:r>
              <a:rPr lang="en-US" sz="1600" b="1" dirty="0">
                <a:solidFill>
                  <a:srgbClr val="000000"/>
                </a:solidFill>
                <a:latin typeface="Times New Roman" panose="02020603050405020304" pitchFamily="18" charset="0"/>
                <a:ea typeface="Times New Roman" panose="02020603050405020304" pitchFamily="18" charset="0"/>
              </a:rPr>
              <a:t>According to Scriptures, t</a:t>
            </a:r>
            <a:r>
              <a:rPr lang="en-US" sz="1600" b="1" dirty="0">
                <a:solidFill>
                  <a:srgbClr val="000000"/>
                </a:solidFill>
                <a:effectLst/>
                <a:latin typeface="Times New Roman" panose="02020603050405020304" pitchFamily="18" charset="0"/>
                <a:ea typeface="Times New Roman" panose="02020603050405020304" pitchFamily="18" charset="0"/>
              </a:rPr>
              <a:t>hese are people </a:t>
            </a:r>
            <a:r>
              <a:rPr lang="en-US" sz="1600" dirty="0">
                <a:solidFill>
                  <a:srgbClr val="000000"/>
                </a:solidFill>
                <a:effectLst/>
                <a:latin typeface="Times New Roman" panose="02020603050405020304" pitchFamily="18" charset="0"/>
                <a:ea typeface="Times New Roman" panose="02020603050405020304" pitchFamily="18" charset="0"/>
              </a:rPr>
              <a:t>who, by their own choice, choose not </a:t>
            </a:r>
            <a:r>
              <a:rPr lang="en-US" sz="1600" b="1" i="1" dirty="0">
                <a:solidFill>
                  <a:srgbClr val="CC6600"/>
                </a:solidFill>
                <a:effectLst/>
                <a:latin typeface="Times New Roman" panose="02020603050405020304" pitchFamily="18" charset="0"/>
                <a:ea typeface="Times New Roman" panose="02020603050405020304" pitchFamily="18" charset="0"/>
              </a:rPr>
              <a:t>to recover themselves out of the snare of the devil.</a:t>
            </a:r>
            <a:r>
              <a:rPr lang="en-US" sz="1600" dirty="0">
                <a:solidFill>
                  <a:srgbClr val="000000"/>
                </a:solidFill>
                <a:effectLst/>
                <a:latin typeface="Times New Roman" panose="02020603050405020304" pitchFamily="18" charset="0"/>
                <a:ea typeface="Times New Roman" panose="02020603050405020304" pitchFamily="18" charset="0"/>
              </a:rPr>
              <a:t> As we have just read in </a:t>
            </a:r>
            <a:r>
              <a:rPr lang="en-US" sz="1600" dirty="0">
                <a:latin typeface="Times New Roman" panose="02020603050405020304" pitchFamily="18" charset="0"/>
                <a:ea typeface="Times New Roman" panose="02020603050405020304" pitchFamily="18" charset="0"/>
              </a:rPr>
              <a:t>other Scriptures</a:t>
            </a:r>
            <a:r>
              <a:rPr lang="en-US" sz="1600" dirty="0">
                <a:solidFill>
                  <a:srgbClr val="000000"/>
                </a:solidFill>
                <a:effectLst/>
                <a:latin typeface="Times New Roman" panose="02020603050405020304" pitchFamily="18" charset="0"/>
                <a:ea typeface="Times New Roman" panose="02020603050405020304" pitchFamily="18" charset="0"/>
              </a:rPr>
              <a:t>, they are lovers of pleasure, religion, money, themselves, scholarship, politics, all kinds of music, etc. but they must make their own choice!</a:t>
            </a:r>
            <a:r>
              <a:rPr lang="en-US" sz="1600" dirty="0">
                <a:effectLst/>
                <a:latin typeface="Times New Roman" panose="02020603050405020304" pitchFamily="18" charset="0"/>
                <a:ea typeface="Times New Roman" panose="02020603050405020304" pitchFamily="18" charset="0"/>
              </a:rPr>
              <a:t> </a:t>
            </a:r>
            <a:r>
              <a:rPr lang="en-US" sz="1600" b="1" i="1" dirty="0">
                <a:solidFill>
                  <a:srgbClr val="CC6600"/>
                </a:solidFill>
                <a:effectLst/>
                <a:latin typeface="Times New Roman" panose="02020603050405020304" pitchFamily="18" charset="0"/>
                <a:ea typeface="Times New Roman" panose="02020603050405020304" pitchFamily="18" charset="0"/>
              </a:rPr>
              <a:t>And that they may recover themselves out of the snare of the devil, who are taken captive by him at his will.  </a:t>
            </a:r>
            <a:r>
              <a:rPr lang="en-US" sz="1400" b="1" dirty="0">
                <a:solidFill>
                  <a:srgbClr val="FF0000"/>
                </a:solidFill>
                <a:effectLst/>
                <a:latin typeface="Times New Roman" panose="02020603050405020304" pitchFamily="18" charset="0"/>
                <a:ea typeface="Times New Roman" panose="02020603050405020304" pitchFamily="18" charset="0"/>
              </a:rPr>
              <a:t>II Timothy 2:26</a:t>
            </a:r>
            <a:r>
              <a:rPr lang="en-US" sz="1600" b="1" dirty="0">
                <a:solidFill>
                  <a:srgbClr val="FF0000"/>
                </a:solidFill>
                <a:effectLst/>
                <a:latin typeface="Times New Roman" panose="02020603050405020304" pitchFamily="18" charset="0"/>
                <a:ea typeface="Times New Roman" panose="02020603050405020304" pitchFamily="18" charset="0"/>
              </a:rPr>
              <a:t>.</a:t>
            </a:r>
            <a:endParaRPr lang="en-US" sz="1600" dirty="0">
              <a:effectLst/>
              <a:latin typeface="Calibri" panose="020F0502020204030204" pitchFamily="34" charset="0"/>
              <a:ea typeface="Times New Roman" panose="02020603050405020304" pitchFamily="18" charset="0"/>
            </a:endParaRPr>
          </a:p>
        </p:txBody>
      </p:sp>
      <p:sp>
        <p:nvSpPr>
          <p:cNvPr id="6" name="TextBox 5">
            <a:extLst>
              <a:ext uri="{FF2B5EF4-FFF2-40B4-BE49-F238E27FC236}">
                <a16:creationId xmlns:a16="http://schemas.microsoft.com/office/drawing/2014/main" id="{FA0F2FFE-5CC7-4D88-9F76-87A24CBE8F54}"/>
              </a:ext>
            </a:extLst>
          </p:cNvPr>
          <p:cNvSpPr txBox="1"/>
          <p:nvPr/>
        </p:nvSpPr>
        <p:spPr>
          <a:xfrm>
            <a:off x="1082344" y="2459944"/>
            <a:ext cx="10030416" cy="1323439"/>
          </a:xfrm>
          <a:prstGeom prst="rect">
            <a:avLst/>
          </a:prstGeom>
          <a:noFill/>
        </p:spPr>
        <p:txBody>
          <a:bodyPr wrap="square" rtlCol="0">
            <a:spAutoFit/>
          </a:bodyPr>
          <a:lstStyle/>
          <a:p>
            <a:pPr algn="just"/>
            <a:r>
              <a:rPr lang="en-US" sz="1600" b="1" dirty="0">
                <a:solidFill>
                  <a:srgbClr val="000000"/>
                </a:solidFill>
                <a:latin typeface="Times New Roman" panose="02020603050405020304" pitchFamily="18" charset="0"/>
                <a:ea typeface="Times New Roman" panose="02020603050405020304" pitchFamily="18" charset="0"/>
              </a:rPr>
              <a:t>According to Scriptures, t</a:t>
            </a:r>
            <a:r>
              <a:rPr lang="en-US" sz="1600" b="1" dirty="0">
                <a:effectLst/>
                <a:latin typeface="Times New Roman" panose="02020603050405020304" pitchFamily="18" charset="0"/>
                <a:ea typeface="Times New Roman" panose="02020603050405020304" pitchFamily="18" charset="0"/>
              </a:rPr>
              <a:t>hese people include the ‘good people’ known as the ‘modern Christian’</a:t>
            </a:r>
            <a:r>
              <a:rPr lang="en-US" sz="1600" dirty="0">
                <a:effectLst/>
                <a:latin typeface="Times New Roman" panose="02020603050405020304" pitchFamily="18" charset="0"/>
                <a:ea typeface="Times New Roman" panose="02020603050405020304" pitchFamily="18" charset="0"/>
              </a:rPr>
              <a:t> </a:t>
            </a:r>
            <a:r>
              <a:rPr lang="en-US" sz="1600" b="1" i="1" dirty="0">
                <a:solidFill>
                  <a:srgbClr val="CC6600"/>
                </a:solidFill>
                <a:effectLst/>
                <a:latin typeface="Times New Roman" panose="02020603050405020304" pitchFamily="18" charset="0"/>
                <a:ea typeface="Times New Roman" panose="02020603050405020304" pitchFamily="18" charset="0"/>
              </a:rPr>
              <a:t>This know also, that in the last days perilous times shall come. For men shall be lovers of their own selves, covetous, boasters, proud, blasphemers, disobedient to parents, unthankful, unholy, Without natural affection, trucebreakers, false accusers, incontinent, fierce, despisers of those that are good, Traitors, heady, highminded, lovers of pleasures more than lovers of </a:t>
            </a:r>
            <a:r>
              <a:rPr lang="en-US" sz="1600" b="1" dirty="0">
                <a:solidFill>
                  <a:srgbClr val="CC6600"/>
                </a:solidFill>
                <a:effectLst/>
                <a:latin typeface="Times New Roman" panose="02020603050405020304" pitchFamily="18" charset="0"/>
                <a:ea typeface="Times New Roman" panose="02020603050405020304" pitchFamily="18" charset="0"/>
              </a:rPr>
              <a:t>God;</a:t>
            </a:r>
            <a:r>
              <a:rPr lang="en-US" sz="1600" b="1" i="1" dirty="0">
                <a:solidFill>
                  <a:srgbClr val="CC6600"/>
                </a:solidFill>
                <a:effectLst/>
                <a:latin typeface="Times New Roman" panose="02020603050405020304" pitchFamily="18" charset="0"/>
                <a:ea typeface="Times New Roman" panose="02020603050405020304" pitchFamily="18" charset="0"/>
              </a:rPr>
              <a:t> </a:t>
            </a:r>
            <a:r>
              <a:rPr lang="en-US" sz="1600" b="1" i="1" u="sng" dirty="0">
                <a:solidFill>
                  <a:srgbClr val="CC6600"/>
                </a:solidFill>
                <a:effectLst/>
                <a:latin typeface="Times New Roman" panose="02020603050405020304" pitchFamily="18" charset="0"/>
                <a:ea typeface="Times New Roman" panose="02020603050405020304" pitchFamily="18" charset="0"/>
              </a:rPr>
              <a:t>Having a form of godliness, but denying the power thereof</a:t>
            </a:r>
            <a:r>
              <a:rPr lang="en-US" sz="1600" b="1" i="1" dirty="0">
                <a:solidFill>
                  <a:srgbClr val="CC6600"/>
                </a:solidFill>
                <a:effectLst/>
                <a:latin typeface="Times New Roman" panose="02020603050405020304" pitchFamily="18" charset="0"/>
                <a:ea typeface="Times New Roman" panose="02020603050405020304" pitchFamily="18" charset="0"/>
              </a:rPr>
              <a:t>: from such turn away.</a:t>
            </a:r>
            <a:r>
              <a:rPr lang="en-US" sz="1600" dirty="0">
                <a:effectLst/>
                <a:latin typeface="Times New Roman" panose="02020603050405020304" pitchFamily="18" charset="0"/>
                <a:ea typeface="Times New Roman" panose="02020603050405020304" pitchFamily="18" charset="0"/>
              </a:rPr>
              <a:t>  </a:t>
            </a:r>
            <a:r>
              <a:rPr lang="en-US" sz="1400" b="1" dirty="0">
                <a:solidFill>
                  <a:srgbClr val="FF0000"/>
                </a:solidFill>
                <a:effectLst/>
                <a:latin typeface="Times New Roman" panose="02020603050405020304" pitchFamily="18" charset="0"/>
                <a:ea typeface="Times New Roman" panose="02020603050405020304" pitchFamily="18" charset="0"/>
              </a:rPr>
              <a:t>II Timothy 3:1-5</a:t>
            </a:r>
            <a:r>
              <a:rPr lang="en-US" sz="1600" dirty="0">
                <a:effectLst/>
                <a:latin typeface="Times New Roman" panose="02020603050405020304" pitchFamily="18" charset="0"/>
                <a:ea typeface="Times New Roman" panose="02020603050405020304" pitchFamily="18" charset="0"/>
              </a:rPr>
              <a:t>.</a:t>
            </a:r>
            <a:endParaRPr lang="en-US" sz="1600" dirty="0">
              <a:effectLst/>
              <a:latin typeface="Calibri" panose="020F0502020204030204" pitchFamily="34" charset="0"/>
              <a:ea typeface="Times New Roman" panose="02020603050405020304" pitchFamily="18" charset="0"/>
            </a:endParaRPr>
          </a:p>
        </p:txBody>
      </p:sp>
      <p:sp>
        <p:nvSpPr>
          <p:cNvPr id="7" name="TextBox 6">
            <a:extLst>
              <a:ext uri="{FF2B5EF4-FFF2-40B4-BE49-F238E27FC236}">
                <a16:creationId xmlns:a16="http://schemas.microsoft.com/office/drawing/2014/main" id="{EEAF5DB1-7976-437B-BC9E-D2B97E642D6D}"/>
              </a:ext>
            </a:extLst>
          </p:cNvPr>
          <p:cNvSpPr txBox="1"/>
          <p:nvPr/>
        </p:nvSpPr>
        <p:spPr>
          <a:xfrm>
            <a:off x="1974980" y="3825544"/>
            <a:ext cx="8242040" cy="830997"/>
          </a:xfrm>
          <a:prstGeom prst="rect">
            <a:avLst/>
          </a:prstGeom>
          <a:noFill/>
        </p:spPr>
        <p:txBody>
          <a:bodyPr wrap="square" rtlCol="0">
            <a:spAutoFit/>
          </a:bodyPr>
          <a:lstStyle/>
          <a:p>
            <a:pPr marL="0" marR="0" algn="just">
              <a:spcBef>
                <a:spcPts val="0"/>
              </a:spcBef>
              <a:spcAft>
                <a:spcPts val="0"/>
              </a:spcAft>
            </a:pPr>
            <a:r>
              <a:rPr lang="en-US" sz="1600" b="1" dirty="0">
                <a:effectLst/>
                <a:latin typeface="Times New Roman" panose="02020603050405020304" pitchFamily="18" charset="0"/>
                <a:ea typeface="Times New Roman" panose="02020603050405020304" pitchFamily="18" charset="0"/>
              </a:rPr>
              <a:t>‘These people’ need to know that because of the ‘goodness of God’ today and not the severity of God, that they still are on borrowed time until their day of wrath and revelation of the righteous judgment of God, whether they want to believe it or not!  They still have time!</a:t>
            </a:r>
            <a:endParaRPr lang="en-US" sz="1600" dirty="0">
              <a:effectLst/>
              <a:latin typeface="Calibri" panose="020F0502020204030204" pitchFamily="34" charset="0"/>
              <a:ea typeface="Times New Roman" panose="02020603050405020304" pitchFamily="18" charset="0"/>
            </a:endParaRPr>
          </a:p>
        </p:txBody>
      </p:sp>
      <p:sp>
        <p:nvSpPr>
          <p:cNvPr id="8" name="TextBox 7">
            <a:extLst>
              <a:ext uri="{FF2B5EF4-FFF2-40B4-BE49-F238E27FC236}">
                <a16:creationId xmlns:a16="http://schemas.microsoft.com/office/drawing/2014/main" id="{CF86143E-3D60-41B5-9E9F-9214BC8E1339}"/>
              </a:ext>
            </a:extLst>
          </p:cNvPr>
          <p:cNvSpPr txBox="1"/>
          <p:nvPr/>
        </p:nvSpPr>
        <p:spPr>
          <a:xfrm>
            <a:off x="2388638" y="4590648"/>
            <a:ext cx="7417837" cy="1077218"/>
          </a:xfrm>
          <a:prstGeom prst="rect">
            <a:avLst/>
          </a:prstGeom>
          <a:noFill/>
        </p:spPr>
        <p:txBody>
          <a:bodyPr wrap="square" rtlCol="0">
            <a:spAutoFit/>
          </a:bodyPr>
          <a:lstStyle/>
          <a:p>
            <a:pPr marL="0" marR="0" algn="ctr">
              <a:spcBef>
                <a:spcPts val="0"/>
              </a:spcBef>
              <a:spcAft>
                <a:spcPts val="0"/>
              </a:spcAft>
            </a:pPr>
            <a:r>
              <a:rPr lang="en-US" sz="1600" b="1" i="1" dirty="0">
                <a:solidFill>
                  <a:srgbClr val="CC6600"/>
                </a:solidFill>
                <a:effectLst/>
                <a:latin typeface="Times New Roman" panose="02020603050405020304" pitchFamily="18" charset="0"/>
                <a:ea typeface="Times New Roman" panose="02020603050405020304" pitchFamily="18" charset="0"/>
                <a:cs typeface="Times New Roman" panose="02020603050405020304" pitchFamily="18" charset="0"/>
              </a:rPr>
              <a:t>But after thy hardness and impenitent heart treasurest up unto thyself wrath</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r>
              <a:rPr lang="en-US" sz="1600" b="1" i="1" dirty="0">
                <a:solidFill>
                  <a:srgbClr val="CC6600"/>
                </a:solidFill>
                <a:effectLst/>
                <a:latin typeface="Times New Roman" panose="02020603050405020304" pitchFamily="18" charset="0"/>
                <a:ea typeface="Times New Roman" panose="02020603050405020304" pitchFamily="18" charset="0"/>
                <a:cs typeface="Times New Roman" panose="02020603050405020304" pitchFamily="18" charset="0"/>
              </a:rPr>
              <a:t>against the day of wrath and revelation of the righteous judgment of God;</a:t>
            </a:r>
          </a:p>
          <a:p>
            <a:pPr algn="ctr"/>
            <a:r>
              <a:rPr lang="en-US" sz="1600" b="1" i="1" dirty="0">
                <a:solidFill>
                  <a:srgbClr val="CC6600"/>
                </a:solidFill>
                <a:effectLst/>
                <a:latin typeface="Times New Roman" panose="02020603050405020304" pitchFamily="18" charset="0"/>
                <a:ea typeface="Times New Roman" panose="02020603050405020304" pitchFamily="18" charset="0"/>
                <a:cs typeface="Times New Roman" panose="02020603050405020304" pitchFamily="18" charset="0"/>
              </a:rPr>
              <a:t>Who will render to every man according to his deeds…</a:t>
            </a:r>
          </a:p>
          <a:p>
            <a:pPr algn="ctr"/>
            <a:r>
              <a:rPr lang="en-US" sz="1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Romans 2:5,6</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42DF5698-11BE-4581-B022-1D3F4BD9042F}"/>
              </a:ext>
            </a:extLst>
          </p:cNvPr>
          <p:cNvSpPr txBox="1"/>
          <p:nvPr/>
        </p:nvSpPr>
        <p:spPr>
          <a:xfrm>
            <a:off x="121299" y="5654344"/>
            <a:ext cx="11933852" cy="1077218"/>
          </a:xfrm>
          <a:prstGeom prst="rect">
            <a:avLst/>
          </a:prstGeom>
          <a:noFill/>
        </p:spPr>
        <p:txBody>
          <a:bodyPr wrap="square" rtlCol="0">
            <a:spAutoFit/>
          </a:bodyPr>
          <a:lstStyle/>
          <a:p>
            <a:pPr algn="just"/>
            <a:r>
              <a:rPr lang="en-US" sz="1600" dirty="0">
                <a:effectLst/>
                <a:latin typeface="Times New Roman" panose="02020603050405020304" pitchFamily="18" charset="0"/>
                <a:ea typeface="Times New Roman" panose="02020603050405020304" pitchFamily="18" charset="0"/>
              </a:rPr>
              <a:t>Meaning that, </a:t>
            </a:r>
            <a:r>
              <a:rPr lang="en-US" sz="1600" i="1" dirty="0">
                <a:effectLst/>
                <a:latin typeface="Times New Roman" panose="02020603050405020304" pitchFamily="18" charset="0"/>
                <a:ea typeface="Times New Roman" panose="02020603050405020304" pitchFamily="18" charset="0"/>
              </a:rPr>
              <a:t>for now</a:t>
            </a:r>
            <a:r>
              <a:rPr lang="en-US" sz="1600" dirty="0">
                <a:effectLst/>
                <a:latin typeface="Times New Roman" panose="02020603050405020304" pitchFamily="18" charset="0"/>
                <a:ea typeface="Times New Roman" panose="02020603050405020304" pitchFamily="18" charset="0"/>
              </a:rPr>
              <a:t>, they are also recipients of God’s grace because we </a:t>
            </a:r>
            <a:r>
              <a:rPr lang="en-US" sz="1400" i="1" dirty="0">
                <a:effectLst/>
                <a:latin typeface="Times New Roman" panose="02020603050405020304" pitchFamily="18" charset="0"/>
                <a:ea typeface="Times New Roman" panose="02020603050405020304" pitchFamily="18" charset="0"/>
              </a:rPr>
              <a:t>(lost/saved – just/unjust) </a:t>
            </a:r>
            <a:r>
              <a:rPr lang="en-US" sz="1600" dirty="0">
                <a:effectLst/>
                <a:latin typeface="Times New Roman" panose="02020603050405020304" pitchFamily="18" charset="0"/>
                <a:ea typeface="Times New Roman" panose="02020603050405020304" pitchFamily="18" charset="0"/>
              </a:rPr>
              <a:t>are ‘all’ living in the “</a:t>
            </a:r>
            <a:r>
              <a:rPr lang="en-US" sz="1600" b="1" i="1" dirty="0">
                <a:solidFill>
                  <a:srgbClr val="CC6600"/>
                </a:solidFill>
                <a:effectLst/>
                <a:latin typeface="Times New Roman" panose="02020603050405020304" pitchFamily="18" charset="0"/>
                <a:ea typeface="Times New Roman" panose="02020603050405020304" pitchFamily="18" charset="0"/>
              </a:rPr>
              <a:t>dispensation of the grace of God</a:t>
            </a:r>
            <a:r>
              <a:rPr lang="en-US" sz="1600" dirty="0">
                <a:effectLst/>
                <a:latin typeface="Times New Roman" panose="02020603050405020304" pitchFamily="18" charset="0"/>
                <a:ea typeface="Times New Roman" panose="02020603050405020304" pitchFamily="18" charset="0"/>
              </a:rPr>
              <a:t>.” The lost are not going to receive any immediate punishment from God - at this time; there is no punishment or even physical blessings from God to guide us like a magic God for doing the right or wrong things, no matter how serious or wonderful. </a:t>
            </a:r>
            <a:r>
              <a:rPr lang="en-US" sz="1600" dirty="0">
                <a:latin typeface="Times New Roman" panose="02020603050405020304" pitchFamily="18" charset="0"/>
                <a:ea typeface="Times New Roman" panose="02020603050405020304" pitchFamily="18" charset="0"/>
              </a:rPr>
              <a:t>We all</a:t>
            </a:r>
            <a:r>
              <a:rPr lang="en-US" sz="1600" dirty="0">
                <a:effectLst/>
                <a:latin typeface="Times New Roman" panose="02020603050405020304" pitchFamily="18" charset="0"/>
                <a:ea typeface="Times New Roman" panose="02020603050405020304" pitchFamily="18" charset="0"/>
              </a:rPr>
              <a:t> reap what we sow but </a:t>
            </a:r>
            <a:r>
              <a:rPr lang="en-US" sz="1600" dirty="0">
                <a:latin typeface="Times New Roman" panose="02020603050405020304" pitchFamily="18" charset="0"/>
                <a:ea typeface="Times New Roman" panose="02020603050405020304" pitchFamily="18" charset="0"/>
              </a:rPr>
              <a:t>it </a:t>
            </a:r>
            <a:r>
              <a:rPr lang="en-US" sz="1600" dirty="0">
                <a:effectLst/>
                <a:latin typeface="Times New Roman" panose="02020603050405020304" pitchFamily="18" charset="0"/>
                <a:ea typeface="Times New Roman" panose="02020603050405020304" pitchFamily="18" charset="0"/>
              </a:rPr>
              <a:t>isn’t God’s judgment… yet! There is no daily ‘</a:t>
            </a:r>
            <a:r>
              <a:rPr lang="en-US" sz="1600" b="1" i="1" dirty="0">
                <a:solidFill>
                  <a:srgbClr val="CC6600"/>
                </a:solidFill>
                <a:effectLst/>
                <a:latin typeface="Times New Roman" panose="02020603050405020304" pitchFamily="18" charset="0"/>
                <a:ea typeface="Times New Roman" panose="02020603050405020304" pitchFamily="18" charset="0"/>
              </a:rPr>
              <a:t>severity of God’</a:t>
            </a:r>
            <a:r>
              <a:rPr lang="en-US" sz="1600" dirty="0">
                <a:solidFill>
                  <a:srgbClr val="CC6600"/>
                </a:solidFill>
                <a:effectLst/>
                <a:latin typeface="Times New Roman" panose="02020603050405020304" pitchFamily="18" charset="0"/>
                <a:ea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rPr>
              <a:t>today</a:t>
            </a:r>
            <a:r>
              <a:rPr lang="en-US" sz="1400"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We are all either ‘</a:t>
            </a:r>
            <a:r>
              <a:rPr lang="en-US" sz="1400" b="1" i="1" dirty="0">
                <a:solidFill>
                  <a:srgbClr val="CC6600"/>
                </a:solidFill>
                <a:effectLst/>
                <a:latin typeface="Times New Roman" panose="02020603050405020304" pitchFamily="18" charset="0"/>
                <a:ea typeface="Times New Roman" panose="02020603050405020304" pitchFamily="18" charset="0"/>
              </a:rPr>
              <a:t>dead unto sin</a:t>
            </a:r>
            <a:r>
              <a:rPr lang="en-US" sz="1400" b="1" dirty="0">
                <a:effectLst/>
                <a:latin typeface="Times New Roman" panose="02020603050405020304" pitchFamily="18" charset="0"/>
                <a:ea typeface="Times New Roman" panose="02020603050405020304" pitchFamily="18" charset="0"/>
              </a:rPr>
              <a:t>’ (saved) or ‘</a:t>
            </a:r>
            <a:r>
              <a:rPr lang="en-US" sz="1400" b="1" i="1" dirty="0">
                <a:solidFill>
                  <a:srgbClr val="CC6600"/>
                </a:solidFill>
                <a:effectLst/>
                <a:latin typeface="Times New Roman" panose="02020603050405020304" pitchFamily="18" charset="0"/>
                <a:ea typeface="Times New Roman" panose="02020603050405020304" pitchFamily="18" charset="0"/>
              </a:rPr>
              <a:t>dead in our sins</a:t>
            </a:r>
            <a:r>
              <a:rPr lang="en-US" sz="1400" b="1" dirty="0">
                <a:effectLst/>
                <a:latin typeface="Times New Roman" panose="02020603050405020304" pitchFamily="18" charset="0"/>
                <a:ea typeface="Times New Roman" panose="02020603050405020304" pitchFamily="18" charset="0"/>
              </a:rPr>
              <a:t>’ (lost) </a:t>
            </a:r>
            <a:endParaRPr lang="en-US" sz="1600" b="1" dirty="0">
              <a:effectLst/>
              <a:latin typeface="Calibri" panose="020F0502020204030204" pitchFamily="34" charset="0"/>
              <a:ea typeface="Times New Roman" panose="02020603050405020304" pitchFamily="18" charset="0"/>
            </a:endParaRPr>
          </a:p>
        </p:txBody>
      </p:sp>
      <p:sp>
        <p:nvSpPr>
          <p:cNvPr id="10" name="Rectangle: Rounded Corners 9">
            <a:extLst>
              <a:ext uri="{FF2B5EF4-FFF2-40B4-BE49-F238E27FC236}">
                <a16:creationId xmlns:a16="http://schemas.microsoft.com/office/drawing/2014/main" id="{D7EF3A04-CFA8-45D0-897D-C2BB0F02302A}"/>
              </a:ext>
            </a:extLst>
          </p:cNvPr>
          <p:cNvSpPr/>
          <p:nvPr/>
        </p:nvSpPr>
        <p:spPr>
          <a:xfrm>
            <a:off x="1726163" y="3778890"/>
            <a:ext cx="8817429" cy="1810137"/>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D404F85A-E7D6-4F87-9B9D-A569C5CB9A62}"/>
              </a:ext>
            </a:extLst>
          </p:cNvPr>
          <p:cNvCxnSpPr/>
          <p:nvPr/>
        </p:nvCxnSpPr>
        <p:spPr>
          <a:xfrm>
            <a:off x="914400" y="3783383"/>
            <a:ext cx="1043162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2230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arn(outVertical)">
                                      <p:cBhvr>
                                        <p:cTn id="22" dur="500"/>
                                        <p:tgtEl>
                                          <p:spTgt spid="12"/>
                                        </p:tgtEl>
                                      </p:cBhvr>
                                    </p:animEffect>
                                  </p:childTnLst>
                                </p:cTn>
                              </p:par>
                            </p:childTnLst>
                          </p:cTn>
                        </p:par>
                        <p:par>
                          <p:cTn id="23" fill="hold">
                            <p:stCondLst>
                              <p:cond delay="500"/>
                            </p:stCondLst>
                            <p:childTnLst>
                              <p:par>
                                <p:cTn id="24" presetID="22" presetClass="entr" presetSubtype="1" fill="hold" grpId="0" nodeType="after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wipe(up)">
                                      <p:cBhvr>
                                        <p:cTn id="26" dur="1000"/>
                                        <p:tgtEl>
                                          <p:spTgt spid="10"/>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500"/>
                                        <p:tgtEl>
                                          <p:spTgt spid="7"/>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8"/>
                                        </p:tgtEl>
                                        <p:attrNameLst>
                                          <p:attrName>style.visibility</p:attrName>
                                        </p:attrNameLst>
                                      </p:cBhvr>
                                      <p:to>
                                        <p:strVal val="visible"/>
                                      </p:to>
                                    </p:set>
                                    <p:anim calcmode="lin" valueType="num">
                                      <p:cBhvr>
                                        <p:cTn id="32" dur="500" fill="hold"/>
                                        <p:tgtEl>
                                          <p:spTgt spid="8"/>
                                        </p:tgtEl>
                                        <p:attrNameLst>
                                          <p:attrName>ppt_w</p:attrName>
                                        </p:attrNameLst>
                                      </p:cBhvr>
                                      <p:tavLst>
                                        <p:tav tm="0">
                                          <p:val>
                                            <p:fltVal val="0"/>
                                          </p:val>
                                        </p:tav>
                                        <p:tav tm="100000">
                                          <p:val>
                                            <p:strVal val="#ppt_w"/>
                                          </p:val>
                                        </p:tav>
                                      </p:tavLst>
                                    </p:anim>
                                    <p:anim calcmode="lin" valueType="num">
                                      <p:cBhvr>
                                        <p:cTn id="33" dur="500" fill="hold"/>
                                        <p:tgtEl>
                                          <p:spTgt spid="8"/>
                                        </p:tgtEl>
                                        <p:attrNameLst>
                                          <p:attrName>ppt_h</p:attrName>
                                        </p:attrNameLst>
                                      </p:cBhvr>
                                      <p:tavLst>
                                        <p:tav tm="0">
                                          <p:val>
                                            <p:fltVal val="0"/>
                                          </p:val>
                                        </p:tav>
                                        <p:tav tm="100000">
                                          <p:val>
                                            <p:strVal val="#ppt_h"/>
                                          </p:val>
                                        </p:tav>
                                      </p:tavLst>
                                    </p:anim>
                                    <p:animEffect transition="in" filter="fade">
                                      <p:cBhvr>
                                        <p:cTn id="34" dur="500"/>
                                        <p:tgtEl>
                                          <p:spTgt spid="8"/>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fade">
                                      <p:cBhvr>
                                        <p:cTn id="3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P spid="7" grpId="0"/>
      <p:bldP spid="8" grpId="0"/>
      <p:bldP spid="9" grpId="0"/>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AF1A5E-6569-4683-B018-7CD464DC641C}"/>
              </a:ext>
            </a:extLst>
          </p:cNvPr>
          <p:cNvSpPr/>
          <p:nvPr/>
        </p:nvSpPr>
        <p:spPr>
          <a:xfrm>
            <a:off x="39757" y="29817"/>
            <a:ext cx="12135677" cy="6788426"/>
          </a:xfrm>
          <a:prstGeom prst="rect">
            <a:avLst/>
          </a:prstGeom>
          <a:noFill/>
          <a:ln w="76200" cmpd="thickThin">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E79CC6B9-69AF-48F1-9DAC-EC7AF82B94A0}"/>
              </a:ext>
            </a:extLst>
          </p:cNvPr>
          <p:cNvSpPr txBox="1"/>
          <p:nvPr/>
        </p:nvSpPr>
        <p:spPr>
          <a:xfrm>
            <a:off x="1362273" y="653141"/>
            <a:ext cx="9442578" cy="338554"/>
          </a:xfrm>
          <a:prstGeom prst="rect">
            <a:avLst/>
          </a:prstGeom>
          <a:noFill/>
        </p:spPr>
        <p:txBody>
          <a:bodyPr wrap="square" rtlCol="0">
            <a:spAutoFit/>
          </a:bodyPr>
          <a:lstStyle/>
          <a:p>
            <a:pPr marL="0" marR="0" algn="ctr">
              <a:spcBef>
                <a:spcPts val="0"/>
              </a:spcBef>
              <a:spcAft>
                <a:spcPts val="0"/>
              </a:spcAft>
            </a:pPr>
            <a:r>
              <a:rPr lang="en-US" sz="1600" b="1" dirty="0">
                <a:latin typeface="Times New Roman" panose="02020603050405020304" pitchFamily="18" charset="0"/>
                <a:ea typeface="Times New Roman" panose="02020603050405020304" pitchFamily="18" charset="0"/>
                <a:cs typeface="Times New Roman" panose="02020603050405020304" pitchFamily="18" charset="0"/>
              </a:rPr>
              <a:t>Hopefully, along with the deniers, you recognize that</a:t>
            </a: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 this study/commentary is </a:t>
            </a:r>
            <a:r>
              <a:rPr lang="en-US" sz="1600" b="1" dirty="0">
                <a:latin typeface="Times New Roman" panose="02020603050405020304" pitchFamily="18" charset="0"/>
                <a:ea typeface="Times New Roman" panose="02020603050405020304" pitchFamily="18" charset="0"/>
                <a:cs typeface="Times New Roman" panose="02020603050405020304" pitchFamily="18" charset="0"/>
              </a:rPr>
              <a:t>also beneficial </a:t>
            </a: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for…</a:t>
            </a:r>
          </a:p>
        </p:txBody>
      </p:sp>
      <p:sp>
        <p:nvSpPr>
          <p:cNvPr id="8" name="TextBox 7">
            <a:extLst>
              <a:ext uri="{FF2B5EF4-FFF2-40B4-BE49-F238E27FC236}">
                <a16:creationId xmlns:a16="http://schemas.microsoft.com/office/drawing/2014/main" id="{76A3AB3E-06A1-4D31-979B-A04CA5C1CD78}"/>
              </a:ext>
            </a:extLst>
          </p:cNvPr>
          <p:cNvSpPr txBox="1"/>
          <p:nvPr/>
        </p:nvSpPr>
        <p:spPr>
          <a:xfrm>
            <a:off x="1511562" y="1078459"/>
            <a:ext cx="9144002" cy="584775"/>
          </a:xfrm>
          <a:prstGeom prst="rect">
            <a:avLst/>
          </a:prstGeom>
          <a:noFill/>
        </p:spPr>
        <p:txBody>
          <a:bodyPr wrap="square" rtlCol="0">
            <a:spAutoFit/>
          </a:bodyPr>
          <a:lstStyle/>
          <a:p>
            <a:pPr marR="0" lvl="0" algn="ctr">
              <a:spcBef>
                <a:spcPts val="0"/>
              </a:spcBef>
              <a:spcAft>
                <a:spcPts val="0"/>
              </a:spcAft>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…those who think they are proving that what they are doing is ok to do because “God” isn’t stopping them… </a:t>
            </a:r>
            <a:r>
              <a:rPr lang="en-US" sz="1600" dirty="0">
                <a:latin typeface="Times New Roman" panose="02020603050405020304" pitchFamily="18" charset="0"/>
                <a:ea typeface="Times New Roman" panose="02020603050405020304" pitchFamily="18" charset="0"/>
                <a:cs typeface="Times New Roman" panose="02020603050405020304" pitchFamily="18" charset="0"/>
              </a:rPr>
              <a:t> so, as a result of this thinking, </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these people then think they are proof there is ‘no God’!</a:t>
            </a:r>
          </a:p>
        </p:txBody>
      </p:sp>
      <p:sp>
        <p:nvSpPr>
          <p:cNvPr id="9" name="TextBox 8">
            <a:extLst>
              <a:ext uri="{FF2B5EF4-FFF2-40B4-BE49-F238E27FC236}">
                <a16:creationId xmlns:a16="http://schemas.microsoft.com/office/drawing/2014/main" id="{8F1EA079-A818-4232-95A4-A312647E2E8C}"/>
              </a:ext>
            </a:extLst>
          </p:cNvPr>
          <p:cNvSpPr txBox="1"/>
          <p:nvPr/>
        </p:nvSpPr>
        <p:spPr>
          <a:xfrm>
            <a:off x="793100" y="1763481"/>
            <a:ext cx="10618237" cy="1323439"/>
          </a:xfrm>
          <a:prstGeom prst="rect">
            <a:avLst/>
          </a:prstGeom>
          <a:noFill/>
        </p:spPr>
        <p:txBody>
          <a:bodyPr wrap="square" rtlCol="0">
            <a:spAutoFit/>
          </a:bodyPr>
          <a:lstStyle/>
          <a:p>
            <a:pPr marR="0" lvl="0" algn="just">
              <a:spcBef>
                <a:spcPts val="0"/>
              </a:spcBef>
              <a:spcAft>
                <a:spcPts val="0"/>
              </a:spcAft>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…those modern religiously oriented ‘</a:t>
            </a:r>
            <a:r>
              <a:rPr lang="en-US" sz="1600" i="1" dirty="0">
                <a:effectLst/>
                <a:latin typeface="Times New Roman" panose="02020603050405020304" pitchFamily="18" charset="0"/>
                <a:ea typeface="Times New Roman" panose="02020603050405020304" pitchFamily="18" charset="0"/>
                <a:cs typeface="Times New Roman" panose="02020603050405020304" pitchFamily="18" charset="0"/>
              </a:rPr>
              <a:t>love everyone’</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i="1" dirty="0">
                <a:effectLst/>
                <a:latin typeface="Times New Roman" panose="02020603050405020304" pitchFamily="18" charset="0"/>
                <a:ea typeface="Times New Roman" panose="02020603050405020304" pitchFamily="18" charset="0"/>
                <a:cs typeface="Times New Roman" panose="02020603050405020304" pitchFamily="18" charset="0"/>
              </a:rPr>
              <a:t>God is love,’ ‘be like Christ’</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people supposedly seeing God’s day-to-day guidance through signs, miracles, feelings, religion, leaders, from non-KJB/RD pastors, authors, professors, etc.  Unfortunately, they are simply being misled by Satan himself </a:t>
            </a:r>
            <a:r>
              <a:rPr lang="en-US" sz="1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(Ephesians 6:12; II Thessalonians 2:9; Revelation 16:13,14, I Corinthians 13:8-10)</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because they do not realize that God has set aside all those miracles, signs and wonders during today’s dispensation. So now this ‘magic’ stuff is of Satan as he is deceiving people into building an earthly kingdom of heaven with churches, blessing, etc.</a:t>
            </a:r>
          </a:p>
        </p:txBody>
      </p:sp>
      <p:sp>
        <p:nvSpPr>
          <p:cNvPr id="10" name="TextBox 9">
            <a:extLst>
              <a:ext uri="{FF2B5EF4-FFF2-40B4-BE49-F238E27FC236}">
                <a16:creationId xmlns:a16="http://schemas.microsoft.com/office/drawing/2014/main" id="{025EA6B9-2B64-48A9-9022-06AE7633A306}"/>
              </a:ext>
            </a:extLst>
          </p:cNvPr>
          <p:cNvSpPr txBox="1"/>
          <p:nvPr/>
        </p:nvSpPr>
        <p:spPr>
          <a:xfrm>
            <a:off x="2789849" y="3262768"/>
            <a:ext cx="6615406" cy="1077218"/>
          </a:xfrm>
          <a:prstGeom prst="rect">
            <a:avLst/>
          </a:prstGeom>
          <a:noFill/>
        </p:spPr>
        <p:txBody>
          <a:bodyPr wrap="square" rtlCol="0">
            <a:spAutoFit/>
          </a:bodyPr>
          <a:lstStyle/>
          <a:p>
            <a:pPr marR="0" lvl="0" algn="just">
              <a:spcBef>
                <a:spcPts val="0"/>
              </a:spcBef>
              <a:spcAft>
                <a:spcPts val="0"/>
              </a:spcAft>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…those who do NOT see or receive but still seek those signs, miracles, special daily guidance from God as their pastors claim and soon are disappointed and discouraged enough to eventually give up on God’s existence period! </a:t>
            </a:r>
          </a:p>
          <a:p>
            <a:pPr marR="0" lvl="0" algn="ctr">
              <a:spcBef>
                <a:spcPts val="0"/>
              </a:spcBef>
              <a:spcAft>
                <a:spcPts val="0"/>
              </a:spcAft>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600" i="1" dirty="0">
                <a:effectLst/>
                <a:latin typeface="Times New Roman" panose="02020603050405020304" pitchFamily="18" charset="0"/>
                <a:ea typeface="Times New Roman" panose="02020603050405020304" pitchFamily="18" charset="0"/>
                <a:cs typeface="Times New Roman" panose="02020603050405020304" pitchFamily="18" charset="0"/>
              </a:rPr>
              <a:t>and this is the biggest danger of all</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a:t>
            </a:r>
          </a:p>
        </p:txBody>
      </p:sp>
      <p:sp>
        <p:nvSpPr>
          <p:cNvPr id="11" name="TextBox 10">
            <a:extLst>
              <a:ext uri="{FF2B5EF4-FFF2-40B4-BE49-F238E27FC236}">
                <a16:creationId xmlns:a16="http://schemas.microsoft.com/office/drawing/2014/main" id="{EB595293-0F3F-4183-A991-192E536DA819}"/>
              </a:ext>
            </a:extLst>
          </p:cNvPr>
          <p:cNvSpPr txBox="1"/>
          <p:nvPr/>
        </p:nvSpPr>
        <p:spPr>
          <a:xfrm>
            <a:off x="1227682" y="4593699"/>
            <a:ext cx="9735785" cy="830997"/>
          </a:xfrm>
          <a:prstGeom prst="rect">
            <a:avLst/>
          </a:prstGeom>
          <a:noFill/>
        </p:spPr>
        <p:txBody>
          <a:bodyPr wrap="square" rtlCol="0">
            <a:spAutoFit/>
          </a:bodyPr>
          <a:lstStyle/>
          <a:p>
            <a:pPr algn="just"/>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Remember, since the death AND resurrection of Jesus to Jesus Christ the Lord, the only emphasis during today’s dispensation of the grace of God </a:t>
            </a:r>
            <a:r>
              <a:rPr lang="en-US" sz="1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(Ephesians 3:1,2) </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is of a ‘spiritual’ kingdom – </a:t>
            </a:r>
            <a:r>
              <a:rPr lang="en-US" sz="1600" b="1" i="1" dirty="0">
                <a:solidFill>
                  <a:srgbClr val="CC6600"/>
                </a:solidFill>
                <a:effectLst/>
                <a:latin typeface="Times New Roman" panose="02020603050405020304" pitchFamily="18" charset="0"/>
                <a:ea typeface="Times New Roman" panose="02020603050405020304" pitchFamily="18" charset="0"/>
                <a:cs typeface="Times New Roman" panose="02020603050405020304" pitchFamily="18" charset="0"/>
              </a:rPr>
              <a:t>the kingdom of God</a:t>
            </a:r>
            <a:r>
              <a:rPr lang="en-US" sz="1600" b="1" dirty="0">
                <a:solidFill>
                  <a:srgbClr val="CC66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(Romans 14:17)</a:t>
            </a:r>
            <a:r>
              <a:rPr lang="en-US" sz="1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algn="ct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The ‘physical’ </a:t>
            </a:r>
            <a:r>
              <a:rPr lang="en-US" sz="1600" i="1" dirty="0">
                <a:effectLst/>
                <a:latin typeface="Times New Roman" panose="02020603050405020304" pitchFamily="18" charset="0"/>
                <a:ea typeface="Times New Roman" panose="02020603050405020304" pitchFamily="18" charset="0"/>
                <a:cs typeface="Times New Roman" panose="02020603050405020304" pitchFamily="18" charset="0"/>
              </a:rPr>
              <a:t>kingdom of heaven</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was all Old Testament and Gospels and it returns during the Millennium.</a:t>
            </a:r>
          </a:p>
        </p:txBody>
      </p:sp>
      <p:sp>
        <p:nvSpPr>
          <p:cNvPr id="12" name="TextBox 11">
            <a:extLst>
              <a:ext uri="{FF2B5EF4-FFF2-40B4-BE49-F238E27FC236}">
                <a16:creationId xmlns:a16="http://schemas.microsoft.com/office/drawing/2014/main" id="{5814CB4B-B92B-448E-8718-725F9CBFA4A3}"/>
              </a:ext>
            </a:extLst>
          </p:cNvPr>
          <p:cNvSpPr txBox="1"/>
          <p:nvPr/>
        </p:nvSpPr>
        <p:spPr>
          <a:xfrm>
            <a:off x="2002125" y="5507724"/>
            <a:ext cx="8308202" cy="830997"/>
          </a:xfrm>
          <a:prstGeom prst="rect">
            <a:avLst/>
          </a:prstGeom>
          <a:noFill/>
        </p:spPr>
        <p:txBody>
          <a:bodyPr wrap="square" rtlCol="0">
            <a:spAutoFit/>
          </a:bodyPr>
          <a:lstStyle/>
          <a:p>
            <a:pPr algn="ct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P.S.  Also remember, and I often try to remind readers, </a:t>
            </a:r>
          </a:p>
          <a:p>
            <a:pPr algn="ct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New Testament doctrine does not begin </a:t>
            </a:r>
          </a:p>
          <a:p>
            <a:pPr algn="ct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until </a:t>
            </a: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after</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the</a:t>
            </a: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1" dirty="0">
                <a:solidFill>
                  <a:srgbClr val="CC6600"/>
                </a:solidFill>
                <a:effectLst/>
                <a:latin typeface="Times New Roman" panose="02020603050405020304" pitchFamily="18" charset="0"/>
                <a:ea typeface="Times New Roman" panose="02020603050405020304" pitchFamily="18" charset="0"/>
                <a:cs typeface="Times New Roman" panose="02020603050405020304" pitchFamily="18" charset="0"/>
              </a:rPr>
              <a:t>death of the testator,</a:t>
            </a:r>
            <a:r>
              <a:rPr lang="en-US" sz="1600" dirty="0">
                <a:latin typeface="Times New Roman" panose="02020603050405020304" pitchFamily="18" charset="0"/>
                <a:ea typeface="Times New Roman" panose="02020603050405020304" pitchFamily="18" charset="0"/>
                <a:cs typeface="Times New Roman" panose="02020603050405020304" pitchFamily="18" charset="0"/>
              </a:rPr>
              <a:t> not before!</a:t>
            </a:r>
            <a:r>
              <a:rPr lang="en-US" sz="1600" b="1" dirty="0">
                <a:solidFill>
                  <a:srgbClr val="CC66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(Heb 9:16)</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885237B0-2F3B-4562-884C-C8452F24F3D6}"/>
              </a:ext>
            </a:extLst>
          </p:cNvPr>
          <p:cNvSpPr txBox="1"/>
          <p:nvPr/>
        </p:nvSpPr>
        <p:spPr>
          <a:xfrm>
            <a:off x="3941689" y="99419"/>
            <a:ext cx="4314546" cy="369332"/>
          </a:xfrm>
          <a:prstGeom prst="rect">
            <a:avLst/>
          </a:prstGeom>
          <a:noFill/>
          <a:ln w="12700">
            <a:solidFill>
              <a:schemeClr val="tx1"/>
            </a:solidFill>
          </a:ln>
        </p:spPr>
        <p:txBody>
          <a:bodyPr wrap="square">
            <a:spAutoFit/>
          </a:bodyPr>
          <a:lstStyle/>
          <a:p>
            <a:pPr marL="0" marR="0">
              <a:spcBef>
                <a:spcPts val="0"/>
              </a:spcBef>
              <a:spcAft>
                <a:spcPts val="0"/>
              </a:spcAft>
            </a:pPr>
            <a:r>
              <a:rPr lang="en-US" sz="1800" b="1" dirty="0">
                <a:effectLst/>
                <a:latin typeface="Times New Roman" panose="02020603050405020304" pitchFamily="18" charset="0"/>
                <a:ea typeface="Times New Roman" panose="02020603050405020304" pitchFamily="18" charset="0"/>
              </a:rPr>
              <a:t> Introduction -        Conclusion Part I</a:t>
            </a:r>
            <a:endParaRPr lang="en-US" sz="1100" dirty="0">
              <a:effectLst/>
              <a:latin typeface="Calibri" panose="020F0502020204030204" pitchFamily="34" charset="0"/>
              <a:ea typeface="Times New Roman" panose="02020603050405020304" pitchFamily="18" charset="0"/>
            </a:endParaRPr>
          </a:p>
        </p:txBody>
      </p:sp>
      <p:cxnSp>
        <p:nvCxnSpPr>
          <p:cNvPr id="4" name="Straight Connector 3">
            <a:extLst>
              <a:ext uri="{FF2B5EF4-FFF2-40B4-BE49-F238E27FC236}">
                <a16:creationId xmlns:a16="http://schemas.microsoft.com/office/drawing/2014/main" id="{FCCBCCA1-421F-44C6-97C3-6DD1BDA628DA}"/>
              </a:ext>
            </a:extLst>
          </p:cNvPr>
          <p:cNvCxnSpPr/>
          <p:nvPr/>
        </p:nvCxnSpPr>
        <p:spPr>
          <a:xfrm>
            <a:off x="1101012" y="4451958"/>
            <a:ext cx="1040363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7326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arn(outVertical)">
                                      <p:cBhvr>
                                        <p:cTn id="22" dur="1000"/>
                                        <p:tgtEl>
                                          <p:spTgt spid="4"/>
                                        </p:tgtEl>
                                      </p:cBhvr>
                                    </p:animEffect>
                                  </p:childTnLst>
                                </p:cTn>
                              </p:par>
                            </p:childTnLst>
                          </p:cTn>
                        </p:par>
                        <p:par>
                          <p:cTn id="23" fill="hold">
                            <p:stCondLst>
                              <p:cond delay="1000"/>
                            </p:stCondLst>
                            <p:childTnLst>
                              <p:par>
                                <p:cTn id="24" presetID="10" presetClass="entr" presetSubtype="0" fill="hold" grpId="0" nodeType="after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5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AF1A5E-6569-4683-B018-7CD464DC641C}"/>
              </a:ext>
            </a:extLst>
          </p:cNvPr>
          <p:cNvSpPr/>
          <p:nvPr/>
        </p:nvSpPr>
        <p:spPr>
          <a:xfrm>
            <a:off x="39757" y="29817"/>
            <a:ext cx="12135677" cy="6788426"/>
          </a:xfrm>
          <a:prstGeom prst="rect">
            <a:avLst/>
          </a:prstGeom>
          <a:noFill/>
          <a:ln w="76200" cmpd="thickThin">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EE117BC6-28C9-4447-85AA-5ADE48C8AB37}"/>
              </a:ext>
            </a:extLst>
          </p:cNvPr>
          <p:cNvSpPr txBox="1"/>
          <p:nvPr/>
        </p:nvSpPr>
        <p:spPr>
          <a:xfrm>
            <a:off x="541173" y="727788"/>
            <a:ext cx="11122090" cy="1569660"/>
          </a:xfrm>
          <a:prstGeom prst="rect">
            <a:avLst/>
          </a:prstGeom>
          <a:noFill/>
        </p:spPr>
        <p:txBody>
          <a:bodyPr wrap="square" rtlCol="0">
            <a:spAutoFit/>
          </a:bodyPr>
          <a:lstStyle/>
          <a:p>
            <a:pPr marL="0" marR="0" algn="just">
              <a:spcBef>
                <a:spcPts val="0"/>
              </a:spcBef>
              <a:spcAft>
                <a:spcPts val="0"/>
              </a:spcAft>
            </a:pPr>
            <a:r>
              <a:rPr lang="en-US" sz="1600" dirty="0">
                <a:effectLst/>
                <a:latin typeface="Times New Roman" panose="02020603050405020304" pitchFamily="18" charset="0"/>
                <a:ea typeface="Times New Roman" panose="02020603050405020304" pitchFamily="18" charset="0"/>
              </a:rPr>
              <a:t>So, for us today, the eternal value and our personal importance day to day lies in </a:t>
            </a:r>
            <a:r>
              <a:rPr lang="en-US" sz="1600" b="1" dirty="0">
                <a:solidFill>
                  <a:schemeClr val="accent1"/>
                </a:solidFill>
                <a:effectLst/>
                <a:latin typeface="Times New Roman" panose="02020603050405020304" pitchFamily="18" charset="0"/>
                <a:ea typeface="Times New Roman" panose="02020603050405020304" pitchFamily="18" charset="0"/>
              </a:rPr>
              <a:t>spiritual</a:t>
            </a:r>
            <a:r>
              <a:rPr lang="en-US" sz="1600" dirty="0">
                <a:effectLst/>
                <a:latin typeface="Times New Roman" panose="02020603050405020304" pitchFamily="18" charset="0"/>
                <a:ea typeface="Times New Roman" panose="02020603050405020304" pitchFamily="18" charset="0"/>
              </a:rPr>
              <a:t> matters (kingdom of God), </a:t>
            </a:r>
            <a:r>
              <a:rPr lang="en-US" sz="1600" b="1" dirty="0">
                <a:effectLst/>
                <a:latin typeface="Times New Roman" panose="02020603050405020304" pitchFamily="18" charset="0"/>
                <a:ea typeface="Times New Roman" panose="02020603050405020304" pitchFamily="18" charset="0"/>
              </a:rPr>
              <a:t>not</a:t>
            </a:r>
            <a:r>
              <a:rPr lang="en-US" sz="1600" dirty="0">
                <a:effectLst/>
                <a:latin typeface="Times New Roman" panose="02020603050405020304" pitchFamily="18" charset="0"/>
                <a:ea typeface="Times New Roman" panose="02020603050405020304" pitchFamily="18" charset="0"/>
              </a:rPr>
              <a:t> in </a:t>
            </a:r>
            <a:r>
              <a:rPr lang="en-US" sz="1600" b="1" dirty="0">
                <a:solidFill>
                  <a:schemeClr val="accent1"/>
                </a:solidFill>
                <a:effectLst/>
                <a:latin typeface="Times New Roman" panose="02020603050405020304" pitchFamily="18" charset="0"/>
                <a:ea typeface="Times New Roman" panose="02020603050405020304" pitchFamily="18" charset="0"/>
              </a:rPr>
              <a:t>physical</a:t>
            </a:r>
            <a:r>
              <a:rPr lang="en-US" sz="1600" dirty="0">
                <a:effectLst/>
                <a:latin typeface="Times New Roman" panose="02020603050405020304" pitchFamily="18" charset="0"/>
                <a:ea typeface="Times New Roman" panose="02020603050405020304" pitchFamily="18" charset="0"/>
              </a:rPr>
              <a:t> matters (kingdom of heaven) such as by striving for ‘earthly, physical things’ such as building a wonderful local church; earning physical blessings by being good and obedient to the pastor; doing what you think is the right thing in order for God to bless you physically; keeping up-to-date with your confessions; following the gospel law by following Jesus’ teachings before His crucifixion before He was glorified; going to church every time the doors are open; paying your tithes and offerings or feeling guilty because you don’t; etc. all the time you are thinking all those things actually affect your blessings from God. </a:t>
            </a:r>
          </a:p>
        </p:txBody>
      </p:sp>
      <p:sp>
        <p:nvSpPr>
          <p:cNvPr id="7" name="TextBox 6">
            <a:extLst>
              <a:ext uri="{FF2B5EF4-FFF2-40B4-BE49-F238E27FC236}">
                <a16:creationId xmlns:a16="http://schemas.microsoft.com/office/drawing/2014/main" id="{E3C1C8F5-5A90-4D68-91D8-1C72409FC289}"/>
              </a:ext>
            </a:extLst>
          </p:cNvPr>
          <p:cNvSpPr txBox="1"/>
          <p:nvPr/>
        </p:nvSpPr>
        <p:spPr>
          <a:xfrm>
            <a:off x="2330073" y="5433806"/>
            <a:ext cx="7529805" cy="1261884"/>
          </a:xfrm>
          <a:prstGeom prst="rect">
            <a:avLst/>
          </a:prstGeom>
          <a:noFill/>
        </p:spPr>
        <p:txBody>
          <a:bodyPr wrap="square" rtlCol="0">
            <a:spAutoFit/>
          </a:bodyPr>
          <a:lstStyle/>
          <a:p>
            <a:pPr algn="ctr"/>
            <a:r>
              <a:rPr lang="en-US" sz="1600" dirty="0">
                <a:effectLst/>
                <a:latin typeface="Times New Roman" panose="02020603050405020304" pitchFamily="18" charset="0"/>
                <a:ea typeface="Times New Roman" panose="02020603050405020304" pitchFamily="18" charset="0"/>
              </a:rPr>
              <a:t>By the way, we </a:t>
            </a:r>
            <a:r>
              <a:rPr lang="en-US" sz="1600" dirty="0">
                <a:latin typeface="Times New Roman" panose="02020603050405020304" pitchFamily="18" charset="0"/>
                <a:ea typeface="Times New Roman" panose="02020603050405020304" pitchFamily="18" charset="0"/>
              </a:rPr>
              <a:t>should </a:t>
            </a:r>
            <a:r>
              <a:rPr lang="en-US" sz="1600" dirty="0">
                <a:effectLst/>
                <a:latin typeface="Times New Roman" panose="02020603050405020304" pitchFamily="18" charset="0"/>
                <a:ea typeface="Times New Roman" panose="02020603050405020304" pitchFamily="18" charset="0"/>
              </a:rPr>
              <a:t>not want to be in Peter, James and John’s sailboat today!</a:t>
            </a:r>
          </a:p>
          <a:p>
            <a:pPr algn="ctr"/>
            <a:r>
              <a:rPr lang="en-US" sz="1600" dirty="0">
                <a:effectLst/>
                <a:latin typeface="Times New Roman" panose="02020603050405020304" pitchFamily="18" charset="0"/>
                <a:ea typeface="Times New Roman" panose="02020603050405020304" pitchFamily="18" charset="0"/>
              </a:rPr>
              <a:t>If you do, your boat will shipwreck and then you will have wished you went with Paul. </a:t>
            </a:r>
          </a:p>
          <a:p>
            <a:pPr algn="ctr"/>
            <a:r>
              <a:rPr lang="en-US" sz="1400" dirty="0">
                <a:latin typeface="Times New Roman" panose="02020603050405020304" pitchFamily="18" charset="0"/>
                <a:ea typeface="Times New Roman" panose="02020603050405020304" pitchFamily="18" charset="0"/>
              </a:rPr>
              <a:t>(unless of course, you happen to make a lot of money so you can play the religion game well and be satisfied in your deception – because you will NOT check it out with real Scriptures – KJB!!)</a:t>
            </a:r>
            <a:r>
              <a:rPr lang="en-US" sz="1400" dirty="0">
                <a:effectLst/>
                <a:latin typeface="Times New Roman" panose="02020603050405020304" pitchFamily="18" charset="0"/>
                <a:ea typeface="Times New Roman" panose="02020603050405020304" pitchFamily="18" charset="0"/>
              </a:rPr>
              <a:t> </a:t>
            </a:r>
          </a:p>
          <a:p>
            <a:pPr algn="ctr"/>
            <a:r>
              <a:rPr lang="en-US" sz="1600" dirty="0">
                <a:effectLst/>
                <a:latin typeface="Times New Roman" panose="02020603050405020304" pitchFamily="18" charset="0"/>
                <a:ea typeface="Times New Roman" panose="02020603050405020304" pitchFamily="18" charset="0"/>
              </a:rPr>
              <a:t>Read a great ‘story’ in </a:t>
            </a:r>
            <a:r>
              <a:rPr lang="en-US" sz="1400" b="1" dirty="0">
                <a:solidFill>
                  <a:srgbClr val="FF0000"/>
                </a:solidFill>
                <a:effectLst/>
                <a:latin typeface="Times New Roman" panose="02020603050405020304" pitchFamily="18" charset="0"/>
                <a:ea typeface="Times New Roman" panose="02020603050405020304" pitchFamily="18" charset="0"/>
              </a:rPr>
              <a:t>Acts 27 </a:t>
            </a:r>
            <a:r>
              <a:rPr lang="en-US" sz="1600" dirty="0">
                <a:effectLst/>
                <a:latin typeface="Times New Roman" panose="02020603050405020304" pitchFamily="18" charset="0"/>
                <a:ea typeface="Times New Roman" panose="02020603050405020304" pitchFamily="18" charset="0"/>
              </a:rPr>
              <a:t>about how to keep your lives from becoming a shipwreck!</a:t>
            </a:r>
            <a:endParaRPr lang="en-US" sz="1600" dirty="0">
              <a:effectLst/>
              <a:latin typeface="Calibri" panose="020F0502020204030204" pitchFamily="34" charset="0"/>
              <a:ea typeface="Times New Roman" panose="02020603050405020304" pitchFamily="18" charset="0"/>
            </a:endParaRPr>
          </a:p>
        </p:txBody>
      </p:sp>
      <p:sp>
        <p:nvSpPr>
          <p:cNvPr id="2" name="TextBox 1">
            <a:extLst>
              <a:ext uri="{FF2B5EF4-FFF2-40B4-BE49-F238E27FC236}">
                <a16:creationId xmlns:a16="http://schemas.microsoft.com/office/drawing/2014/main" id="{4D7FBE3F-8F28-4937-8B21-D5DC7A768B66}"/>
              </a:ext>
            </a:extLst>
          </p:cNvPr>
          <p:cNvSpPr txBox="1"/>
          <p:nvPr/>
        </p:nvSpPr>
        <p:spPr>
          <a:xfrm>
            <a:off x="121299" y="2441231"/>
            <a:ext cx="11896530" cy="1477328"/>
          </a:xfrm>
          <a:prstGeom prst="rect">
            <a:avLst/>
          </a:prstGeom>
          <a:noFill/>
        </p:spPr>
        <p:txBody>
          <a:bodyPr wrap="square" rtlCol="0">
            <a:spAutoFit/>
          </a:bodyPr>
          <a:lstStyle/>
          <a:p>
            <a:pPr marL="0" marR="0" algn="just">
              <a:spcBef>
                <a:spcPts val="0"/>
              </a:spcBef>
              <a:spcAft>
                <a:spcPts val="0"/>
              </a:spcAft>
            </a:pPr>
            <a:r>
              <a:rPr lang="en-US" sz="1800" b="1" dirty="0">
                <a:effectLst/>
                <a:latin typeface="Times New Roman" panose="02020603050405020304" pitchFamily="18" charset="0"/>
                <a:ea typeface="Times New Roman" panose="02020603050405020304" pitchFamily="18" charset="0"/>
              </a:rPr>
              <a:t>The false source of deception and confusion </a:t>
            </a:r>
            <a:r>
              <a:rPr lang="en-US" sz="1800" dirty="0">
                <a:effectLst/>
                <a:latin typeface="Times New Roman" panose="02020603050405020304" pitchFamily="18" charset="0"/>
                <a:ea typeface="Times New Roman" panose="02020603050405020304" pitchFamily="18" charset="0"/>
              </a:rPr>
              <a:t>for this denominational building/planting ‘church’ stuff with hundreds of modern bibles and a massive emphasis on worship with all kinds of music, etc. is from </a:t>
            </a:r>
            <a:r>
              <a:rPr lang="en-US" dirty="0">
                <a:latin typeface="Times New Roman" panose="02020603050405020304" pitchFamily="18" charset="0"/>
                <a:ea typeface="Times New Roman" panose="02020603050405020304" pitchFamily="18" charset="0"/>
              </a:rPr>
              <a:t>pastors and preachers falsely teaching people to</a:t>
            </a:r>
            <a:r>
              <a:rPr lang="en-US" sz="1800" dirty="0">
                <a:effectLst/>
                <a:latin typeface="Times New Roman" panose="02020603050405020304" pitchFamily="18" charset="0"/>
                <a:ea typeface="Times New Roman" panose="02020603050405020304" pitchFamily="18" charset="0"/>
              </a:rPr>
              <a:t> follow Jesus’ teachings to Jews! Those teachings that were and are directed and reserved ONLY to Israel / Jews and can be found ONLY in the gospels </a:t>
            </a:r>
            <a:r>
              <a:rPr lang="en-US" sz="1800" b="1" dirty="0">
                <a:solidFill>
                  <a:srgbClr val="FF0000"/>
                </a:solidFill>
                <a:effectLst/>
                <a:latin typeface="Times New Roman" panose="02020603050405020304" pitchFamily="18" charset="0"/>
                <a:ea typeface="Times New Roman" panose="02020603050405020304" pitchFamily="18" charset="0"/>
              </a:rPr>
              <a:t>Matthew, Mark, Luke and John </a:t>
            </a:r>
            <a:r>
              <a:rPr lang="en-US" sz="1800" dirty="0">
                <a:effectLst/>
                <a:latin typeface="Times New Roman" panose="02020603050405020304" pitchFamily="18" charset="0"/>
                <a:ea typeface="Times New Roman" panose="02020603050405020304" pitchFamily="18" charset="0"/>
              </a:rPr>
              <a:t>from th</a:t>
            </a:r>
            <a:r>
              <a:rPr lang="en-US" sz="1800" dirty="0">
                <a:latin typeface="Times New Roman" panose="02020603050405020304" pitchFamily="18" charset="0"/>
                <a:ea typeface="Times New Roman" panose="02020603050405020304" pitchFamily="18" charset="0"/>
              </a:rPr>
              <a:t>e twelve apostles, called the apostolic doctrine. Included in that modern false teaching today </a:t>
            </a:r>
            <a:r>
              <a:rPr lang="en-US" dirty="0">
                <a:latin typeface="Times New Roman" panose="02020603050405020304" pitchFamily="18" charset="0"/>
                <a:ea typeface="Times New Roman" panose="02020603050405020304" pitchFamily="18" charset="0"/>
              </a:rPr>
              <a:t>is teaching application from</a:t>
            </a:r>
            <a:r>
              <a:rPr lang="en-US" sz="1800" dirty="0">
                <a:effectLst/>
                <a:latin typeface="Times New Roman" panose="02020603050405020304" pitchFamily="18" charset="0"/>
                <a:ea typeface="Times New Roman" panose="02020603050405020304" pitchFamily="18" charset="0"/>
              </a:rPr>
              <a:t> </a:t>
            </a:r>
            <a:r>
              <a:rPr lang="en-US" sz="1800" b="1" dirty="0">
                <a:solidFill>
                  <a:srgbClr val="FF0000"/>
                </a:solidFill>
                <a:effectLst/>
                <a:latin typeface="Times New Roman" panose="02020603050405020304" pitchFamily="18" charset="0"/>
                <a:ea typeface="Times New Roman" panose="02020603050405020304" pitchFamily="18" charset="0"/>
              </a:rPr>
              <a:t>Acts 1-8 </a:t>
            </a:r>
            <a:r>
              <a:rPr lang="en-US" dirty="0">
                <a:latin typeface="Times New Roman" panose="02020603050405020304" pitchFamily="18" charset="0"/>
                <a:ea typeface="Times New Roman" panose="02020603050405020304" pitchFamily="18" charset="0"/>
              </a:rPr>
              <a:t>directed to the Jews by</a:t>
            </a:r>
            <a:r>
              <a:rPr lang="en-US" sz="1800" dirty="0">
                <a:effectLst/>
                <a:latin typeface="Times New Roman" panose="02020603050405020304" pitchFamily="18" charset="0"/>
                <a:ea typeface="Times New Roman" panose="02020603050405020304" pitchFamily="18" charset="0"/>
              </a:rPr>
              <a:t> Peter, Philip and Stephen.  </a:t>
            </a:r>
          </a:p>
        </p:txBody>
      </p:sp>
      <p:sp>
        <p:nvSpPr>
          <p:cNvPr id="3" name="TextBox 2">
            <a:extLst>
              <a:ext uri="{FF2B5EF4-FFF2-40B4-BE49-F238E27FC236}">
                <a16:creationId xmlns:a16="http://schemas.microsoft.com/office/drawing/2014/main" id="{B08DDCC7-9325-4B13-A3F9-7F46EF59A9EE}"/>
              </a:ext>
            </a:extLst>
          </p:cNvPr>
          <p:cNvSpPr txBox="1"/>
          <p:nvPr/>
        </p:nvSpPr>
        <p:spPr>
          <a:xfrm>
            <a:off x="522513" y="3881532"/>
            <a:ext cx="11150082" cy="1508105"/>
          </a:xfrm>
          <a:prstGeom prst="rect">
            <a:avLst/>
          </a:prstGeom>
          <a:noFill/>
        </p:spPr>
        <p:txBody>
          <a:bodyPr wrap="square" rtlCol="0">
            <a:spAutoFit/>
          </a:bodyPr>
          <a:lstStyle/>
          <a:p>
            <a:pPr algn="ctr"/>
            <a:r>
              <a:rPr lang="en-US" sz="1800" dirty="0">
                <a:effectLst/>
                <a:latin typeface="Times New Roman" panose="02020603050405020304" pitchFamily="18" charset="0"/>
                <a:ea typeface="Times New Roman" panose="02020603050405020304" pitchFamily="18" charset="0"/>
              </a:rPr>
              <a:t>We also include </a:t>
            </a:r>
            <a:r>
              <a:rPr lang="en-US" sz="1800" b="1" dirty="0">
                <a:solidFill>
                  <a:srgbClr val="FF0000"/>
                </a:solidFill>
                <a:effectLst/>
                <a:latin typeface="Times New Roman" panose="02020603050405020304" pitchFamily="18" charset="0"/>
                <a:ea typeface="Times New Roman" panose="02020603050405020304" pitchFamily="18" charset="0"/>
              </a:rPr>
              <a:t>Hebrews</a:t>
            </a:r>
            <a:r>
              <a:rPr lang="en-US" sz="1800" dirty="0">
                <a:effectLst/>
                <a:latin typeface="Times New Roman" panose="02020603050405020304" pitchFamily="18" charset="0"/>
                <a:ea typeface="Times New Roman" panose="02020603050405020304" pitchFamily="18" charset="0"/>
              </a:rPr>
              <a:t> through </a:t>
            </a:r>
            <a:r>
              <a:rPr lang="en-US" sz="1800" b="1" dirty="0">
                <a:solidFill>
                  <a:srgbClr val="FF0000"/>
                </a:solidFill>
                <a:effectLst/>
                <a:latin typeface="Times New Roman" panose="02020603050405020304" pitchFamily="18" charset="0"/>
                <a:ea typeface="Times New Roman" panose="02020603050405020304" pitchFamily="18" charset="0"/>
              </a:rPr>
              <a:t>Jude</a:t>
            </a:r>
            <a:r>
              <a:rPr lang="en-US" sz="1800" dirty="0">
                <a:effectLst/>
                <a:latin typeface="Times New Roman" panose="02020603050405020304" pitchFamily="18" charset="0"/>
                <a:ea typeface="Times New Roman" panose="02020603050405020304" pitchFamily="18" charset="0"/>
              </a:rPr>
              <a:t>, which are also books written to the Jews for during the time of great tribulation – the time of Jacob’s troubles, etc. Yes, Paul wrote Hebrews </a:t>
            </a:r>
            <a:r>
              <a:rPr lang="en-US" dirty="0">
                <a:latin typeface="Times New Roman" panose="02020603050405020304" pitchFamily="18" charset="0"/>
                <a:ea typeface="Times New Roman" panose="02020603050405020304" pitchFamily="18" charset="0"/>
              </a:rPr>
              <a:t>but</a:t>
            </a:r>
            <a:r>
              <a:rPr lang="en-US" sz="1800" dirty="0">
                <a:effectLst/>
                <a:latin typeface="Times New Roman" panose="02020603050405020304" pitchFamily="18" charset="0"/>
                <a:ea typeface="Times New Roman" panose="02020603050405020304" pitchFamily="18" charset="0"/>
              </a:rPr>
              <a:t> was when Paul first went to the Jews (Hebrews) in the synagogues and preached directly to the Jews that Jesus was the Son of God </a:t>
            </a:r>
            <a:r>
              <a:rPr lang="en-US" sz="1400" b="1" dirty="0">
                <a:solidFill>
                  <a:srgbClr val="FF0000"/>
                </a:solidFill>
                <a:latin typeface="Times New Roman" panose="02020603050405020304" pitchFamily="18" charset="0"/>
                <a:ea typeface="Times New Roman" panose="02020603050405020304" pitchFamily="18" charset="0"/>
              </a:rPr>
              <a:t>Acts 9:20</a:t>
            </a:r>
            <a:r>
              <a:rPr lang="en-US" sz="2000" dirty="0">
                <a:latin typeface="Times New Roman" panose="02020603050405020304" pitchFamily="18" charset="0"/>
                <a:ea typeface="Times New Roman" panose="02020603050405020304" pitchFamily="18" charset="0"/>
              </a:rPr>
              <a:t>.</a:t>
            </a:r>
            <a:r>
              <a:rPr lang="en-US" sz="1800" dirty="0">
                <a:effectLst/>
                <a:latin typeface="Times New Roman" panose="02020603050405020304" pitchFamily="18" charset="0"/>
                <a:ea typeface="Times New Roman" panose="02020603050405020304" pitchFamily="18" charset="0"/>
              </a:rPr>
              <a:t> </a:t>
            </a:r>
          </a:p>
          <a:p>
            <a:pPr algn="ctr"/>
            <a:r>
              <a:rPr lang="en-US" sz="1800" dirty="0">
                <a:effectLst/>
                <a:latin typeface="Times New Roman" panose="02020603050405020304" pitchFamily="18" charset="0"/>
                <a:ea typeface="Times New Roman" panose="02020603050405020304" pitchFamily="18" charset="0"/>
              </a:rPr>
              <a:t>James was </a:t>
            </a:r>
            <a:r>
              <a:rPr lang="en-US" dirty="0">
                <a:latin typeface="Times New Roman" panose="02020603050405020304" pitchFamily="18" charset="0"/>
                <a:ea typeface="Times New Roman" panose="02020603050405020304" pitchFamily="18" charset="0"/>
              </a:rPr>
              <a:t>written </a:t>
            </a:r>
            <a:r>
              <a:rPr lang="en-US" sz="1800" dirty="0">
                <a:effectLst/>
                <a:latin typeface="Times New Roman" panose="02020603050405020304" pitchFamily="18" charset="0"/>
                <a:ea typeface="Times New Roman" panose="02020603050405020304" pitchFamily="18" charset="0"/>
              </a:rPr>
              <a:t>to the twelve tribes of Israel, as it even says that in the first verse.  </a:t>
            </a:r>
          </a:p>
          <a:p>
            <a:pPr algn="ctr"/>
            <a:r>
              <a:rPr lang="en-US" sz="1800" dirty="0">
                <a:effectLst/>
                <a:latin typeface="Times New Roman" panose="02020603050405020304" pitchFamily="18" charset="0"/>
                <a:ea typeface="Times New Roman" panose="02020603050405020304" pitchFamily="18" charset="0"/>
              </a:rPr>
              <a:t>Then you have more ‘</a:t>
            </a:r>
            <a:r>
              <a:rPr lang="en-US" sz="1800" dirty="0" err="1">
                <a:effectLst/>
                <a:latin typeface="Times New Roman" panose="02020603050405020304" pitchFamily="18" charset="0"/>
                <a:ea typeface="Times New Roman" panose="02020603050405020304" pitchFamily="18" charset="0"/>
              </a:rPr>
              <a:t>apostolicness</a:t>
            </a:r>
            <a:r>
              <a:rPr lang="en-US" sz="1800" dirty="0">
                <a:effectLst/>
                <a:latin typeface="Times New Roman" panose="02020603050405020304" pitchFamily="18" charset="0"/>
                <a:ea typeface="Times New Roman" panose="02020603050405020304" pitchFamily="18" charset="0"/>
              </a:rPr>
              <a:t>’ from Peter, John and Jude.</a:t>
            </a:r>
          </a:p>
        </p:txBody>
      </p:sp>
      <p:sp>
        <p:nvSpPr>
          <p:cNvPr id="8" name="TextBox 7">
            <a:extLst>
              <a:ext uri="{FF2B5EF4-FFF2-40B4-BE49-F238E27FC236}">
                <a16:creationId xmlns:a16="http://schemas.microsoft.com/office/drawing/2014/main" id="{B3DE8F1B-E9B0-4350-952E-EECEF0D0F9CF}"/>
              </a:ext>
            </a:extLst>
          </p:cNvPr>
          <p:cNvSpPr txBox="1"/>
          <p:nvPr/>
        </p:nvSpPr>
        <p:spPr>
          <a:xfrm>
            <a:off x="3941689" y="99419"/>
            <a:ext cx="4314546" cy="369332"/>
          </a:xfrm>
          <a:prstGeom prst="rect">
            <a:avLst/>
          </a:prstGeom>
          <a:noFill/>
          <a:ln w="12700">
            <a:solidFill>
              <a:schemeClr val="tx1"/>
            </a:solidFill>
          </a:ln>
        </p:spPr>
        <p:txBody>
          <a:bodyPr wrap="square">
            <a:spAutoFit/>
          </a:bodyPr>
          <a:lstStyle/>
          <a:p>
            <a:pPr marL="0" marR="0">
              <a:spcBef>
                <a:spcPts val="0"/>
              </a:spcBef>
              <a:spcAft>
                <a:spcPts val="0"/>
              </a:spcAft>
            </a:pPr>
            <a:r>
              <a:rPr lang="en-US" sz="1800" b="1" dirty="0">
                <a:effectLst/>
                <a:latin typeface="Times New Roman" panose="02020603050405020304" pitchFamily="18" charset="0"/>
                <a:ea typeface="Times New Roman" panose="02020603050405020304" pitchFamily="18" charset="0"/>
              </a:rPr>
              <a:t> Introduction - Conclusion to Conclusion </a:t>
            </a:r>
            <a:endParaRPr lang="en-US" sz="11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430475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1500" fill="hold"/>
                                        <p:tgtEl>
                                          <p:spTgt spid="7"/>
                                        </p:tgtEl>
                                        <p:attrNameLst>
                                          <p:attrName>ppt_x</p:attrName>
                                        </p:attrNameLst>
                                      </p:cBhvr>
                                      <p:tavLst>
                                        <p:tav tm="0">
                                          <p:val>
                                            <p:strVal val="#ppt_x"/>
                                          </p:val>
                                        </p:tav>
                                        <p:tav tm="100000">
                                          <p:val>
                                            <p:strVal val="#ppt_x"/>
                                          </p:val>
                                        </p:tav>
                                      </p:tavLst>
                                    </p:anim>
                                    <p:anim calcmode="lin" valueType="num">
                                      <p:cBhvr additive="base">
                                        <p:cTn id="18" dur="1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AF1A5E-6569-4683-B018-7CD464DC641C}"/>
              </a:ext>
            </a:extLst>
          </p:cNvPr>
          <p:cNvSpPr/>
          <p:nvPr/>
        </p:nvSpPr>
        <p:spPr>
          <a:xfrm>
            <a:off x="39757" y="29817"/>
            <a:ext cx="12135677" cy="6788426"/>
          </a:xfrm>
          <a:prstGeom prst="rect">
            <a:avLst/>
          </a:prstGeom>
          <a:noFill/>
          <a:ln w="76200" cmpd="thickThin">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344C15D1-A42A-4853-8A35-F379409D8E4F}"/>
              </a:ext>
            </a:extLst>
          </p:cNvPr>
          <p:cNvSpPr txBox="1"/>
          <p:nvPr/>
        </p:nvSpPr>
        <p:spPr>
          <a:xfrm>
            <a:off x="1210400" y="634476"/>
            <a:ext cx="9769151" cy="830997"/>
          </a:xfrm>
          <a:prstGeom prst="rect">
            <a:avLst/>
          </a:prstGeom>
          <a:noFill/>
        </p:spPr>
        <p:txBody>
          <a:bodyPr wrap="square" rtlCol="0">
            <a:spAutoFit/>
          </a:bodyPr>
          <a:lstStyle/>
          <a:p>
            <a:pPr algn="just"/>
            <a:r>
              <a:rPr lang="en-US" sz="1600" b="1" dirty="0">
                <a:effectLst/>
                <a:latin typeface="Times New Roman" panose="02020603050405020304" pitchFamily="18" charset="0"/>
                <a:ea typeface="Times New Roman" panose="02020603050405020304" pitchFamily="18" charset="0"/>
              </a:rPr>
              <a:t>As Gentiles,</a:t>
            </a:r>
            <a:r>
              <a:rPr lang="en-US" sz="1600" dirty="0">
                <a:effectLst/>
                <a:latin typeface="Times New Roman" panose="02020603050405020304" pitchFamily="18" charset="0"/>
                <a:ea typeface="Times New Roman" panose="02020603050405020304" pitchFamily="18" charset="0"/>
              </a:rPr>
              <a:t> according to the rightly divided word of truth, our spiritual ‘calling’ is to follow the apostle Paul, NOT the doctrine from the original 12 apostles, because only Paul teaches the kingdom of God, as found only in an inspired, preserved and </a:t>
            </a:r>
            <a:r>
              <a:rPr lang="en-US" sz="1600" b="1" i="1" dirty="0">
                <a:solidFill>
                  <a:srgbClr val="CC6600"/>
                </a:solidFill>
                <a:effectLst/>
                <a:latin typeface="Times New Roman" panose="02020603050405020304" pitchFamily="18" charset="0"/>
                <a:ea typeface="Times New Roman" panose="02020603050405020304" pitchFamily="18" charset="0"/>
              </a:rPr>
              <a:t>that which is perfect</a:t>
            </a:r>
            <a:r>
              <a:rPr lang="en-US" sz="1600" dirty="0">
                <a:effectLst/>
                <a:latin typeface="Times New Roman" panose="02020603050405020304" pitchFamily="18" charset="0"/>
                <a:ea typeface="Times New Roman" panose="02020603050405020304" pitchFamily="18" charset="0"/>
              </a:rPr>
              <a:t>, King James 1611 Bible.  </a:t>
            </a:r>
            <a:r>
              <a:rPr lang="en-US" sz="1400" b="1" dirty="0">
                <a:solidFill>
                  <a:srgbClr val="FF0000"/>
                </a:solidFill>
                <a:effectLst/>
                <a:latin typeface="Times New Roman" panose="02020603050405020304" pitchFamily="18" charset="0"/>
                <a:ea typeface="Times New Roman" panose="02020603050405020304" pitchFamily="18" charset="0"/>
              </a:rPr>
              <a:t>I Cor 11:1; 14:37; Acts 13:46; 26:17-20; 28:28-31</a:t>
            </a:r>
            <a:r>
              <a:rPr lang="en-US" sz="1400" dirty="0">
                <a:effectLst/>
                <a:latin typeface="Times New Roman" panose="02020603050405020304" pitchFamily="18" charset="0"/>
                <a:ea typeface="Times New Roman" panose="02020603050405020304" pitchFamily="18" charset="0"/>
              </a:rPr>
              <a:t>.</a:t>
            </a:r>
            <a:endParaRPr lang="en-US" sz="1600" dirty="0">
              <a:effectLst/>
              <a:latin typeface="Calibri" panose="020F0502020204030204" pitchFamily="34" charset="0"/>
              <a:ea typeface="Times New Roman" panose="02020603050405020304" pitchFamily="18" charset="0"/>
            </a:endParaRPr>
          </a:p>
        </p:txBody>
      </p:sp>
      <p:sp>
        <p:nvSpPr>
          <p:cNvPr id="3" name="TextBox 2">
            <a:extLst>
              <a:ext uri="{FF2B5EF4-FFF2-40B4-BE49-F238E27FC236}">
                <a16:creationId xmlns:a16="http://schemas.microsoft.com/office/drawing/2014/main" id="{E05677CA-1CD4-4541-BCF1-C2E237FD2E35}"/>
              </a:ext>
            </a:extLst>
          </p:cNvPr>
          <p:cNvSpPr txBox="1"/>
          <p:nvPr/>
        </p:nvSpPr>
        <p:spPr>
          <a:xfrm>
            <a:off x="1359690" y="1455566"/>
            <a:ext cx="9470572" cy="1077218"/>
          </a:xfrm>
          <a:prstGeom prst="rect">
            <a:avLst/>
          </a:prstGeom>
          <a:noFill/>
        </p:spPr>
        <p:txBody>
          <a:bodyPr wrap="square" rtlCol="0">
            <a:spAutoFit/>
          </a:bodyPr>
          <a:lstStyle/>
          <a:p>
            <a:pPr marL="0" marR="0" algn="just">
              <a:spcBef>
                <a:spcPts val="0"/>
              </a:spcBef>
              <a:spcAft>
                <a:spcPts val="0"/>
              </a:spcAft>
            </a:pPr>
            <a:r>
              <a:rPr lang="en-US" sz="1600" dirty="0">
                <a:effectLst/>
                <a:latin typeface="Times New Roman" panose="02020603050405020304" pitchFamily="18" charset="0"/>
                <a:ea typeface="Times New Roman" panose="02020603050405020304" pitchFamily="18" charset="0"/>
              </a:rPr>
              <a:t>Anything else but Paul’s teachings </a:t>
            </a:r>
            <a:r>
              <a:rPr lang="en-US" sz="1400" b="1" dirty="0">
                <a:solidFill>
                  <a:srgbClr val="FF0000"/>
                </a:solidFill>
                <a:effectLst/>
                <a:latin typeface="Times New Roman" panose="02020603050405020304" pitchFamily="18" charset="0"/>
                <a:ea typeface="Times New Roman" panose="02020603050405020304" pitchFamily="18" charset="0"/>
              </a:rPr>
              <a:t>(Galatians 1:6)</a:t>
            </a:r>
            <a:r>
              <a:rPr lang="en-US" sz="1400" dirty="0">
                <a:solidFill>
                  <a:srgbClr val="FF0000"/>
                </a:solidFill>
                <a:effectLst/>
                <a:latin typeface="Times New Roman" panose="02020603050405020304" pitchFamily="18" charset="0"/>
                <a:ea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rPr>
              <a:t>is nothing but </a:t>
            </a:r>
            <a:r>
              <a:rPr lang="en-US" sz="1600" b="1" i="1" dirty="0">
                <a:solidFill>
                  <a:srgbClr val="CC6600"/>
                </a:solidFill>
                <a:effectLst/>
                <a:latin typeface="Times New Roman" panose="02020603050405020304" pitchFamily="18" charset="0"/>
                <a:ea typeface="Times New Roman" panose="02020603050405020304" pitchFamily="18" charset="0"/>
              </a:rPr>
              <a:t>profane and vain babblings</a:t>
            </a:r>
            <a:r>
              <a:rPr lang="en-US" sz="1600" dirty="0">
                <a:solidFill>
                  <a:srgbClr val="CC6600"/>
                </a:solidFill>
                <a:effectLst/>
                <a:latin typeface="Times New Roman" panose="02020603050405020304" pitchFamily="18" charset="0"/>
                <a:ea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rPr>
              <a:t>that will cause more </a:t>
            </a:r>
            <a:r>
              <a:rPr lang="en-US" sz="1600" b="1" i="1" dirty="0">
                <a:solidFill>
                  <a:srgbClr val="CC6600"/>
                </a:solidFill>
                <a:effectLst/>
                <a:latin typeface="Times New Roman" panose="02020603050405020304" pitchFamily="18" charset="0"/>
                <a:ea typeface="Times New Roman" panose="02020603050405020304" pitchFamily="18" charset="0"/>
              </a:rPr>
              <a:t>ungodliness</a:t>
            </a:r>
            <a:r>
              <a:rPr lang="en-US" sz="1600" dirty="0">
                <a:solidFill>
                  <a:srgbClr val="CC6600"/>
                </a:solidFill>
                <a:effectLst/>
                <a:latin typeface="Times New Roman" panose="02020603050405020304" pitchFamily="18" charset="0"/>
                <a:ea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rPr>
              <a:t>and eventually </a:t>
            </a:r>
            <a:r>
              <a:rPr lang="en-US" sz="1600" b="1" i="1" dirty="0">
                <a:solidFill>
                  <a:srgbClr val="CC6600"/>
                </a:solidFill>
                <a:effectLst/>
                <a:latin typeface="Times New Roman" panose="02020603050405020304" pitchFamily="18" charset="0"/>
                <a:ea typeface="Times New Roman" panose="02020603050405020304" pitchFamily="18" charset="0"/>
              </a:rPr>
              <a:t>overthrow</a:t>
            </a:r>
            <a:r>
              <a:rPr lang="en-US" sz="1600" dirty="0">
                <a:solidFill>
                  <a:srgbClr val="CC6600"/>
                </a:solidFill>
                <a:effectLst/>
                <a:latin typeface="Times New Roman" panose="02020603050405020304" pitchFamily="18" charset="0"/>
                <a:ea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rPr>
              <a:t>people’s </a:t>
            </a:r>
            <a:r>
              <a:rPr lang="en-US" sz="1600" b="1" i="1" dirty="0">
                <a:solidFill>
                  <a:srgbClr val="CC6600"/>
                </a:solidFill>
                <a:effectLst/>
                <a:latin typeface="Times New Roman" panose="02020603050405020304" pitchFamily="18" charset="0"/>
                <a:ea typeface="Times New Roman" panose="02020603050405020304" pitchFamily="18" charset="0"/>
              </a:rPr>
              <a:t>faith</a:t>
            </a:r>
            <a:r>
              <a:rPr lang="en-US" sz="1600" dirty="0">
                <a:solidFill>
                  <a:srgbClr val="CC6600"/>
                </a:solidFill>
                <a:effectLst/>
                <a:latin typeface="Times New Roman" panose="02020603050405020304" pitchFamily="18" charset="0"/>
                <a:ea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rPr>
              <a:t>as well as causing people to </a:t>
            </a:r>
            <a:r>
              <a:rPr lang="en-US" sz="1600" b="1" i="1" dirty="0">
                <a:solidFill>
                  <a:srgbClr val="CC6600"/>
                </a:solidFill>
                <a:effectLst/>
                <a:latin typeface="Times New Roman" panose="02020603050405020304" pitchFamily="18" charset="0"/>
                <a:ea typeface="Times New Roman" panose="02020603050405020304" pitchFamily="18" charset="0"/>
              </a:rPr>
              <a:t>depart from the faith</a:t>
            </a:r>
            <a:r>
              <a:rPr lang="en-US" sz="1600" dirty="0">
                <a:solidFill>
                  <a:srgbClr val="CC6600"/>
                </a:solidFill>
                <a:effectLst/>
                <a:latin typeface="Times New Roman" panose="02020603050405020304" pitchFamily="18" charset="0"/>
                <a:ea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rPr>
              <a:t>because they will be following </a:t>
            </a:r>
            <a:r>
              <a:rPr lang="en-US" sz="1600" b="1" i="1" dirty="0">
                <a:solidFill>
                  <a:srgbClr val="CC6600"/>
                </a:solidFill>
                <a:effectLst/>
                <a:latin typeface="Times New Roman" panose="02020603050405020304" pitchFamily="18" charset="0"/>
                <a:ea typeface="Times New Roman" panose="02020603050405020304" pitchFamily="18" charset="0"/>
              </a:rPr>
              <a:t>seducing spirits and doctrines of devils</a:t>
            </a:r>
            <a:r>
              <a:rPr lang="en-US" sz="1600" dirty="0">
                <a:effectLst/>
                <a:latin typeface="Times New Roman" panose="02020603050405020304" pitchFamily="18" charset="0"/>
                <a:ea typeface="Times New Roman" panose="02020603050405020304" pitchFamily="18" charset="0"/>
              </a:rPr>
              <a:t>, as taught by </a:t>
            </a:r>
            <a:r>
              <a:rPr lang="en-US" sz="1600" b="1" i="1" dirty="0">
                <a:solidFill>
                  <a:srgbClr val="CC6600"/>
                </a:solidFill>
                <a:effectLst/>
                <a:latin typeface="Times New Roman" panose="02020603050405020304" pitchFamily="18" charset="0"/>
                <a:ea typeface="Times New Roman" panose="02020603050405020304" pitchFamily="18" charset="0"/>
              </a:rPr>
              <a:t>evil men and seducers </a:t>
            </a:r>
            <a:r>
              <a:rPr lang="en-US" sz="1600" dirty="0">
                <a:effectLst/>
                <a:latin typeface="Times New Roman" panose="02020603050405020304" pitchFamily="18" charset="0"/>
                <a:ea typeface="Times New Roman" panose="02020603050405020304" pitchFamily="18" charset="0"/>
              </a:rPr>
              <a:t>who continue</a:t>
            </a:r>
            <a:r>
              <a:rPr lang="en-US" sz="1600" b="1" i="1" dirty="0">
                <a:effectLst/>
                <a:latin typeface="Times New Roman" panose="02020603050405020304" pitchFamily="18" charset="0"/>
                <a:ea typeface="Times New Roman" panose="02020603050405020304" pitchFamily="18" charset="0"/>
              </a:rPr>
              <a:t> </a:t>
            </a:r>
            <a:r>
              <a:rPr lang="en-US" sz="1600" b="1" i="1" dirty="0">
                <a:solidFill>
                  <a:srgbClr val="CC6600"/>
                </a:solidFill>
                <a:effectLst/>
                <a:latin typeface="Times New Roman" panose="02020603050405020304" pitchFamily="18" charset="0"/>
                <a:ea typeface="Times New Roman" panose="02020603050405020304" pitchFamily="18" charset="0"/>
              </a:rPr>
              <a:t>to wax worse and worse, deceiving, and being deceived</a:t>
            </a:r>
            <a:r>
              <a:rPr lang="en-US" sz="1600" dirty="0">
                <a:effectLst/>
                <a:latin typeface="Times New Roman" panose="02020603050405020304" pitchFamily="18" charset="0"/>
                <a:ea typeface="Times New Roman" panose="02020603050405020304" pitchFamily="18" charset="0"/>
              </a:rPr>
              <a:t>.  </a:t>
            </a:r>
            <a:r>
              <a:rPr lang="en-US" sz="1400" b="1" dirty="0">
                <a:solidFill>
                  <a:srgbClr val="FF0000"/>
                </a:solidFill>
                <a:effectLst/>
                <a:latin typeface="Times New Roman" panose="02020603050405020304" pitchFamily="18" charset="0"/>
                <a:ea typeface="Times New Roman" panose="02020603050405020304" pitchFamily="18" charset="0"/>
              </a:rPr>
              <a:t>(II Timothy 2:16; I Timothy 4:1; II Timothy 3:13)</a:t>
            </a:r>
            <a:r>
              <a:rPr lang="en-US" sz="1400" b="1" dirty="0">
                <a:effectLst/>
                <a:latin typeface="Times New Roman" panose="02020603050405020304" pitchFamily="18" charset="0"/>
                <a:ea typeface="Times New Roman" panose="02020603050405020304" pitchFamily="18" charset="0"/>
              </a:rPr>
              <a:t>.</a:t>
            </a:r>
            <a:endParaRPr lang="en-US" sz="1600" dirty="0">
              <a:effectLst/>
              <a:latin typeface="Calibri" panose="020F0502020204030204" pitchFamily="34" charset="0"/>
              <a:ea typeface="Times New Roman" panose="02020603050405020304" pitchFamily="18" charset="0"/>
            </a:endParaRPr>
          </a:p>
        </p:txBody>
      </p:sp>
      <p:sp>
        <p:nvSpPr>
          <p:cNvPr id="4" name="TextBox 3">
            <a:extLst>
              <a:ext uri="{FF2B5EF4-FFF2-40B4-BE49-F238E27FC236}">
                <a16:creationId xmlns:a16="http://schemas.microsoft.com/office/drawing/2014/main" id="{79C1D513-BA6B-43AE-BEF3-8326B4DDFD2A}"/>
              </a:ext>
            </a:extLst>
          </p:cNvPr>
          <p:cNvSpPr txBox="1"/>
          <p:nvPr/>
        </p:nvSpPr>
        <p:spPr>
          <a:xfrm>
            <a:off x="603910" y="2518022"/>
            <a:ext cx="10982130" cy="338554"/>
          </a:xfrm>
          <a:prstGeom prst="rect">
            <a:avLst/>
          </a:prstGeom>
          <a:noFill/>
        </p:spPr>
        <p:txBody>
          <a:bodyPr wrap="square" rtlCol="0">
            <a:spAutoFit/>
          </a:bodyPr>
          <a:lstStyle/>
          <a:p>
            <a:pPr marL="0" marR="0" algn="ctr">
              <a:spcBef>
                <a:spcPts val="0"/>
              </a:spcBef>
              <a:spcAft>
                <a:spcPts val="0"/>
              </a:spcAft>
            </a:pP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As Paul warns: </a:t>
            </a:r>
          </a:p>
        </p:txBody>
      </p:sp>
      <p:sp>
        <p:nvSpPr>
          <p:cNvPr id="7" name="TextBox 6">
            <a:extLst>
              <a:ext uri="{FF2B5EF4-FFF2-40B4-BE49-F238E27FC236}">
                <a16:creationId xmlns:a16="http://schemas.microsoft.com/office/drawing/2014/main" id="{F3A1E35B-27AD-41DF-959F-4715B958546A}"/>
              </a:ext>
            </a:extLst>
          </p:cNvPr>
          <p:cNvSpPr txBox="1"/>
          <p:nvPr/>
        </p:nvSpPr>
        <p:spPr>
          <a:xfrm>
            <a:off x="867747" y="4103853"/>
            <a:ext cx="10506273" cy="1323439"/>
          </a:xfrm>
          <a:prstGeom prst="rect">
            <a:avLst/>
          </a:prstGeom>
          <a:noFill/>
        </p:spPr>
        <p:txBody>
          <a:bodyPr wrap="square" rtlCol="0">
            <a:spAutoFit/>
          </a:bodyPr>
          <a:lstStyle/>
          <a:p>
            <a:pPr marL="0" marR="0" algn="just">
              <a:spcBef>
                <a:spcPts val="0"/>
              </a:spcBef>
              <a:spcAft>
                <a:spcPts val="0"/>
              </a:spcAft>
            </a:pPr>
            <a:r>
              <a:rPr lang="en-US" sz="1600" dirty="0">
                <a:effectLst/>
                <a:latin typeface="Times New Roman" panose="02020603050405020304" pitchFamily="18" charset="0"/>
                <a:ea typeface="Times New Roman" panose="02020603050405020304" pitchFamily="18" charset="0"/>
              </a:rPr>
              <a:t>If these people we are exposing here never put their faith in and on the risen Christ, then immediately after their death, they will have a special ‘meet and greet’ before God, the Ancient of days, at their own final judgment, called the white throne judgment, </a:t>
            </a:r>
            <a:r>
              <a:rPr lang="en-US" sz="1400" b="1" dirty="0">
                <a:solidFill>
                  <a:srgbClr val="FF0000"/>
                </a:solidFill>
                <a:effectLst/>
                <a:latin typeface="Times New Roman" panose="02020603050405020304" pitchFamily="18" charset="0"/>
                <a:ea typeface="Times New Roman" panose="02020603050405020304" pitchFamily="18" charset="0"/>
              </a:rPr>
              <a:t>(Revelation 20:11-15)</a:t>
            </a:r>
            <a:r>
              <a:rPr lang="en-US" sz="1400" dirty="0">
                <a:solidFill>
                  <a:srgbClr val="FF0000"/>
                </a:solidFill>
                <a:effectLst/>
                <a:latin typeface="Times New Roman" panose="02020603050405020304" pitchFamily="18" charset="0"/>
                <a:ea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rPr>
              <a:t>where all their heart ‘treasures’ will be judged by the righteous judgment of God, even whether they believe in God or not</a:t>
            </a:r>
            <a:r>
              <a:rPr lang="en-US" sz="1600" dirty="0">
                <a:latin typeface="Times New Roman" panose="02020603050405020304" pitchFamily="18" charset="0"/>
                <a:ea typeface="Times New Roman" panose="02020603050405020304" pitchFamily="18" charset="0"/>
              </a:rPr>
              <a:t>.  If they have not put their faith in and onto the risen Saviour, as found in a King James Bible, through the apostle Paul, </a:t>
            </a:r>
            <a:r>
              <a:rPr lang="en-US" sz="1600" dirty="0">
                <a:effectLst/>
                <a:latin typeface="Times New Roman" panose="02020603050405020304" pitchFamily="18" charset="0"/>
                <a:ea typeface="Times New Roman" panose="02020603050405020304" pitchFamily="18" charset="0"/>
              </a:rPr>
              <a:t>will learn that they are still dead in their sins. </a:t>
            </a:r>
            <a:r>
              <a:rPr lang="en-US" sz="1400" b="1" dirty="0">
                <a:solidFill>
                  <a:srgbClr val="FF0000"/>
                </a:solidFill>
                <a:effectLst/>
                <a:latin typeface="Times New Roman" panose="02020603050405020304" pitchFamily="18" charset="0"/>
                <a:ea typeface="Times New Roman" panose="02020603050405020304" pitchFamily="18" charset="0"/>
              </a:rPr>
              <a:t>Ephesians 2:1,5; Colossians 2:13; Daniel 7:9,10.</a:t>
            </a:r>
            <a:endParaRPr lang="en-US" sz="1600" dirty="0">
              <a:effectLst/>
              <a:latin typeface="Calibri" panose="020F0502020204030204" pitchFamily="34" charset="0"/>
              <a:ea typeface="Times New Roman" panose="02020603050405020304" pitchFamily="18" charset="0"/>
            </a:endParaRPr>
          </a:p>
        </p:txBody>
      </p:sp>
      <p:sp>
        <p:nvSpPr>
          <p:cNvPr id="8" name="TextBox 7">
            <a:extLst>
              <a:ext uri="{FF2B5EF4-FFF2-40B4-BE49-F238E27FC236}">
                <a16:creationId xmlns:a16="http://schemas.microsoft.com/office/drawing/2014/main" id="{92DBAAF8-0F81-45A6-9796-196B8567ACB9}"/>
              </a:ext>
            </a:extLst>
          </p:cNvPr>
          <p:cNvSpPr txBox="1"/>
          <p:nvPr/>
        </p:nvSpPr>
        <p:spPr>
          <a:xfrm>
            <a:off x="139960" y="5383191"/>
            <a:ext cx="11728580" cy="1077218"/>
          </a:xfrm>
          <a:prstGeom prst="rect">
            <a:avLst/>
          </a:prstGeom>
          <a:noFill/>
        </p:spPr>
        <p:txBody>
          <a:bodyPr wrap="square" rtlCol="0">
            <a:spAutoFit/>
          </a:bodyPr>
          <a:lstStyle/>
          <a:p>
            <a:pPr marL="0" marR="0" algn="just">
              <a:spcBef>
                <a:spcPts val="0"/>
              </a:spcBef>
              <a:spcAft>
                <a:spcPts val="0"/>
              </a:spcAft>
            </a:pPr>
            <a:r>
              <a:rPr lang="en-US" sz="1600" dirty="0">
                <a:effectLst/>
                <a:latin typeface="Times New Roman" panose="02020603050405020304" pitchFamily="18" charset="0"/>
                <a:ea typeface="Times New Roman" panose="02020603050405020304" pitchFamily="18" charset="0"/>
              </a:rPr>
              <a:t>While they may have mockingly thought they could escape the judgment of God, they will all eventually find out they could not.  “</a:t>
            </a:r>
            <a:r>
              <a:rPr lang="en-US" sz="1600" i="1" dirty="0">
                <a:effectLst/>
                <a:latin typeface="Times New Roman" panose="02020603050405020304" pitchFamily="18" charset="0"/>
                <a:ea typeface="Times New Roman" panose="02020603050405020304" pitchFamily="18" charset="0"/>
              </a:rPr>
              <a:t>Welcome to the judgment of God</a:t>
            </a:r>
            <a:r>
              <a:rPr lang="en-US" sz="1600" dirty="0">
                <a:effectLst/>
                <a:latin typeface="Times New Roman" panose="02020603050405020304" pitchFamily="18" charset="0"/>
                <a:ea typeface="Times New Roman" panose="02020603050405020304" pitchFamily="18" charset="0"/>
              </a:rPr>
              <a:t>,” as promised in </a:t>
            </a:r>
            <a:r>
              <a:rPr lang="en-US" sz="1400" b="1" dirty="0">
                <a:solidFill>
                  <a:srgbClr val="FF0000"/>
                </a:solidFill>
                <a:effectLst/>
                <a:latin typeface="Times New Roman" panose="02020603050405020304" pitchFamily="18" charset="0"/>
                <a:ea typeface="Times New Roman" panose="02020603050405020304" pitchFamily="18" charset="0"/>
              </a:rPr>
              <a:t>Romans 2:5</a:t>
            </a:r>
            <a:r>
              <a:rPr lang="en-US" sz="1400" dirty="0">
                <a:solidFill>
                  <a:srgbClr val="FF0000"/>
                </a:solidFill>
                <a:effectLst/>
                <a:latin typeface="Times New Roman" panose="02020603050405020304" pitchFamily="18" charset="0"/>
                <a:ea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rPr>
              <a:t>and given out by Jesus Christ, and as I have been saying all along, the judgment is based on Paul’s teachings, specifically on their own personal salvation by faith in Christ as Paul is the only apostle who teaches personal salvation.  If they truly had the risen Christ as their Saviour by trusting His words </a:t>
            </a:r>
            <a:r>
              <a:rPr lang="en-US" sz="1600" dirty="0">
                <a:latin typeface="Times New Roman" panose="02020603050405020304" pitchFamily="18" charset="0"/>
                <a:ea typeface="Times New Roman" panose="02020603050405020304" pitchFamily="18" charset="0"/>
              </a:rPr>
              <a:t>from </a:t>
            </a:r>
            <a:r>
              <a:rPr lang="en-US" sz="1600" dirty="0">
                <a:effectLst/>
                <a:latin typeface="Times New Roman" panose="02020603050405020304" pitchFamily="18" charset="0"/>
                <a:ea typeface="Times New Roman" panose="02020603050405020304" pitchFamily="18" charset="0"/>
              </a:rPr>
              <a:t>thei</a:t>
            </a:r>
            <a:r>
              <a:rPr lang="en-US" sz="1600" dirty="0">
                <a:latin typeface="Times New Roman" panose="02020603050405020304" pitchFamily="18" charset="0"/>
                <a:ea typeface="Times New Roman" panose="02020603050405020304" pitchFamily="18" charset="0"/>
              </a:rPr>
              <a:t>r KJB rightly divided, they wouldn’t even be there!</a:t>
            </a:r>
            <a:endParaRPr lang="en-US" sz="1600" dirty="0">
              <a:effectLst/>
              <a:latin typeface="Calibri" panose="020F0502020204030204" pitchFamily="34" charset="0"/>
              <a:ea typeface="Times New Roman" panose="02020603050405020304" pitchFamily="18" charset="0"/>
            </a:endParaRPr>
          </a:p>
        </p:txBody>
      </p:sp>
      <p:sp>
        <p:nvSpPr>
          <p:cNvPr id="9" name="TextBox 8">
            <a:extLst>
              <a:ext uri="{FF2B5EF4-FFF2-40B4-BE49-F238E27FC236}">
                <a16:creationId xmlns:a16="http://schemas.microsoft.com/office/drawing/2014/main" id="{4FCED375-B9CA-49FD-AE7F-B40A246821F9}"/>
              </a:ext>
            </a:extLst>
          </p:cNvPr>
          <p:cNvSpPr txBox="1"/>
          <p:nvPr/>
        </p:nvSpPr>
        <p:spPr>
          <a:xfrm>
            <a:off x="1285042" y="6419464"/>
            <a:ext cx="9619861" cy="338554"/>
          </a:xfrm>
          <a:prstGeom prst="rect">
            <a:avLst/>
          </a:prstGeom>
          <a:noFill/>
        </p:spPr>
        <p:txBody>
          <a:bodyPr wrap="square" rtlCol="0">
            <a:spAutoFit/>
          </a:bodyPr>
          <a:lstStyle/>
          <a:p>
            <a:pPr algn="ctr"/>
            <a:r>
              <a:rPr lang="en-US" sz="1600" b="1" i="1" dirty="0">
                <a:solidFill>
                  <a:srgbClr val="CC6600"/>
                </a:solidFill>
                <a:effectLst/>
                <a:latin typeface="Times New Roman" panose="02020603050405020304" pitchFamily="18" charset="0"/>
                <a:ea typeface="Times New Roman" panose="02020603050405020304" pitchFamily="18" charset="0"/>
              </a:rPr>
              <a:t>In the day when God shall judge the secrets of men by Jesus Christ according to my gospel.  </a:t>
            </a:r>
            <a:r>
              <a:rPr lang="en-US" sz="1400" b="1" dirty="0">
                <a:solidFill>
                  <a:srgbClr val="FF0000"/>
                </a:solidFill>
                <a:effectLst/>
                <a:latin typeface="Times New Roman" panose="02020603050405020304" pitchFamily="18" charset="0"/>
                <a:ea typeface="Times New Roman" panose="02020603050405020304" pitchFamily="18" charset="0"/>
              </a:rPr>
              <a:t>Romans 2:16</a:t>
            </a:r>
            <a:endParaRPr lang="en-US" sz="1600" dirty="0"/>
          </a:p>
        </p:txBody>
      </p:sp>
      <p:sp>
        <p:nvSpPr>
          <p:cNvPr id="10" name="TextBox 9">
            <a:extLst>
              <a:ext uri="{FF2B5EF4-FFF2-40B4-BE49-F238E27FC236}">
                <a16:creationId xmlns:a16="http://schemas.microsoft.com/office/drawing/2014/main" id="{EF42FB9E-D3F0-4FA5-B76A-C999BC6A4A70}"/>
              </a:ext>
            </a:extLst>
          </p:cNvPr>
          <p:cNvSpPr txBox="1"/>
          <p:nvPr/>
        </p:nvSpPr>
        <p:spPr>
          <a:xfrm>
            <a:off x="2246093" y="2772597"/>
            <a:ext cx="7737663" cy="584775"/>
          </a:xfrm>
          <a:prstGeom prst="rect">
            <a:avLst/>
          </a:prstGeom>
          <a:noFill/>
        </p:spPr>
        <p:txBody>
          <a:bodyPr wrap="square" rtlCol="0">
            <a:spAutoFit/>
          </a:bodyPr>
          <a:lstStyle/>
          <a:p>
            <a:pPr marL="0" marR="0" algn="just">
              <a:spcBef>
                <a:spcPts val="0"/>
              </a:spcBef>
              <a:spcAft>
                <a:spcPts val="0"/>
              </a:spcAft>
            </a:pPr>
            <a:r>
              <a:rPr lang="en-US" sz="1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Galatians 1:8 </a:t>
            </a:r>
            <a:r>
              <a:rPr lang="en-US" sz="16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1" i="1" dirty="0">
                <a:solidFill>
                  <a:srgbClr val="CC6600"/>
                </a:solidFill>
                <a:effectLst/>
                <a:latin typeface="Times New Roman" panose="02020603050405020304" pitchFamily="18" charset="0"/>
                <a:ea typeface="Times New Roman" panose="02020603050405020304" pitchFamily="18" charset="0"/>
                <a:cs typeface="Times New Roman" panose="02020603050405020304" pitchFamily="18" charset="0"/>
              </a:rPr>
              <a:t>But though we, or an angel from heaven, preach any other gospel unto you than that which we have preached unto you, let him be accursed.</a:t>
            </a:r>
            <a:r>
              <a:rPr lang="en-US" sz="1600" b="1" dirty="0">
                <a:solidFill>
                  <a:srgbClr val="CC6600"/>
                </a:solidFill>
                <a:effectLst/>
                <a:latin typeface="Times New Roman" panose="02020603050405020304" pitchFamily="18" charset="0"/>
                <a:ea typeface="Times New Roman" panose="02020603050405020304" pitchFamily="18" charset="0"/>
                <a:cs typeface="Times New Roman" panose="02020603050405020304" pitchFamily="18" charset="0"/>
              </a:rPr>
              <a:t>  </a:t>
            </a:r>
          </a:p>
        </p:txBody>
      </p:sp>
      <p:sp>
        <p:nvSpPr>
          <p:cNvPr id="11" name="TextBox 10">
            <a:extLst>
              <a:ext uri="{FF2B5EF4-FFF2-40B4-BE49-F238E27FC236}">
                <a16:creationId xmlns:a16="http://schemas.microsoft.com/office/drawing/2014/main" id="{BF6D06FE-109D-455C-8F38-51F098F77D1D}"/>
              </a:ext>
            </a:extLst>
          </p:cNvPr>
          <p:cNvSpPr txBox="1"/>
          <p:nvPr/>
        </p:nvSpPr>
        <p:spPr>
          <a:xfrm>
            <a:off x="419878" y="3306956"/>
            <a:ext cx="11448662" cy="830997"/>
          </a:xfrm>
          <a:prstGeom prst="rect">
            <a:avLst/>
          </a:prstGeom>
          <a:noFill/>
        </p:spPr>
        <p:txBody>
          <a:bodyPr wrap="square" rtlCol="0">
            <a:spAutoFit/>
          </a:bodyPr>
          <a:lstStyle/>
          <a:p>
            <a:pPr algn="just"/>
            <a:r>
              <a:rPr lang="en-US" sz="1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II Corinthians 11:3,4</a:t>
            </a:r>
            <a:r>
              <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1" i="1" dirty="0">
                <a:solidFill>
                  <a:srgbClr val="CC6600"/>
                </a:solidFill>
                <a:effectLst/>
                <a:latin typeface="Times New Roman" panose="02020603050405020304" pitchFamily="18" charset="0"/>
                <a:ea typeface="Times New Roman" panose="02020603050405020304" pitchFamily="18" charset="0"/>
                <a:cs typeface="Times New Roman" panose="02020603050405020304" pitchFamily="18" charset="0"/>
              </a:rPr>
              <a:t>But I fear, lest by any means, as the serpent beguiled Eve through his subtilty, so your minds should be corrupted from the simplicity that is in Christ. For if he that cometh </a:t>
            </a:r>
            <a:r>
              <a:rPr lang="en-US" sz="1600" b="1" i="1" dirty="0" err="1">
                <a:solidFill>
                  <a:srgbClr val="CC6600"/>
                </a:solidFill>
                <a:effectLst/>
                <a:latin typeface="Times New Roman" panose="02020603050405020304" pitchFamily="18" charset="0"/>
                <a:ea typeface="Times New Roman" panose="02020603050405020304" pitchFamily="18" charset="0"/>
                <a:cs typeface="Times New Roman" panose="02020603050405020304" pitchFamily="18" charset="0"/>
              </a:rPr>
              <a:t>preacheth</a:t>
            </a:r>
            <a:r>
              <a:rPr lang="en-US" sz="1600" b="1" i="1" dirty="0">
                <a:solidFill>
                  <a:srgbClr val="CC6600"/>
                </a:solidFill>
                <a:effectLst/>
                <a:latin typeface="Times New Roman" panose="02020603050405020304" pitchFamily="18" charset="0"/>
                <a:ea typeface="Times New Roman" panose="02020603050405020304" pitchFamily="18" charset="0"/>
                <a:cs typeface="Times New Roman" panose="02020603050405020304" pitchFamily="18" charset="0"/>
              </a:rPr>
              <a:t> another Jesus, whom we have not preached, or if ye receive another spirit, which ye have not received, or another gospel, which ye have not accepted, ye might well bear with him</a:t>
            </a: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55D4E371-7BB1-4B38-AB2E-E403BE0A2E13}"/>
              </a:ext>
            </a:extLst>
          </p:cNvPr>
          <p:cNvSpPr txBox="1"/>
          <p:nvPr/>
        </p:nvSpPr>
        <p:spPr>
          <a:xfrm>
            <a:off x="3941689" y="99419"/>
            <a:ext cx="4314546" cy="369332"/>
          </a:xfrm>
          <a:prstGeom prst="rect">
            <a:avLst/>
          </a:prstGeom>
          <a:noFill/>
          <a:ln w="12700">
            <a:solidFill>
              <a:schemeClr val="tx1"/>
            </a:solidFill>
          </a:ln>
        </p:spPr>
        <p:txBody>
          <a:bodyPr wrap="square">
            <a:spAutoFit/>
          </a:bodyPr>
          <a:lstStyle/>
          <a:p>
            <a:pPr marL="0" marR="0">
              <a:spcBef>
                <a:spcPts val="0"/>
              </a:spcBef>
              <a:spcAft>
                <a:spcPts val="0"/>
              </a:spcAft>
            </a:pPr>
            <a:r>
              <a:rPr lang="en-US" sz="1800" b="1" dirty="0">
                <a:effectLst/>
                <a:latin typeface="Times New Roman" panose="02020603050405020304" pitchFamily="18" charset="0"/>
                <a:ea typeface="Times New Roman" panose="02020603050405020304" pitchFamily="18" charset="0"/>
              </a:rPr>
              <a:t> Introduction - Conclusion to Conclusion </a:t>
            </a:r>
            <a:endParaRPr lang="en-US" sz="11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284747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par>
                          <p:cTn id="13" fill="hold">
                            <p:stCondLst>
                              <p:cond delay="500"/>
                            </p:stCondLst>
                            <p:childTnLst>
                              <p:par>
                                <p:cTn id="14" presetID="53" presetClass="entr" presetSubtype="16" fill="hold" grpId="0" nodeType="afterEffect">
                                  <p:stCondLst>
                                    <p:cond delay="0"/>
                                  </p:stCondLst>
                                  <p:childTnLst>
                                    <p:set>
                                      <p:cBhvr>
                                        <p:cTn id="15" dur="1" fill="hold">
                                          <p:stCondLst>
                                            <p:cond delay="0"/>
                                          </p:stCondLst>
                                        </p:cTn>
                                        <p:tgtEl>
                                          <p:spTgt spid="10"/>
                                        </p:tgtEl>
                                        <p:attrNameLst>
                                          <p:attrName>style.visibility</p:attrName>
                                        </p:attrNameLst>
                                      </p:cBhvr>
                                      <p:to>
                                        <p:strVal val="visible"/>
                                      </p:to>
                                    </p:set>
                                    <p:anim calcmode="lin" valueType="num">
                                      <p:cBhvr>
                                        <p:cTn id="16" dur="750" fill="hold"/>
                                        <p:tgtEl>
                                          <p:spTgt spid="10"/>
                                        </p:tgtEl>
                                        <p:attrNameLst>
                                          <p:attrName>ppt_w</p:attrName>
                                        </p:attrNameLst>
                                      </p:cBhvr>
                                      <p:tavLst>
                                        <p:tav tm="0">
                                          <p:val>
                                            <p:fltVal val="0"/>
                                          </p:val>
                                        </p:tav>
                                        <p:tav tm="100000">
                                          <p:val>
                                            <p:strVal val="#ppt_w"/>
                                          </p:val>
                                        </p:tav>
                                      </p:tavLst>
                                    </p:anim>
                                    <p:anim calcmode="lin" valueType="num">
                                      <p:cBhvr>
                                        <p:cTn id="17" dur="750" fill="hold"/>
                                        <p:tgtEl>
                                          <p:spTgt spid="10"/>
                                        </p:tgtEl>
                                        <p:attrNameLst>
                                          <p:attrName>ppt_h</p:attrName>
                                        </p:attrNameLst>
                                      </p:cBhvr>
                                      <p:tavLst>
                                        <p:tav tm="0">
                                          <p:val>
                                            <p:fltVal val="0"/>
                                          </p:val>
                                        </p:tav>
                                        <p:tav tm="100000">
                                          <p:val>
                                            <p:strVal val="#ppt_h"/>
                                          </p:val>
                                        </p:tav>
                                      </p:tavLst>
                                    </p:anim>
                                    <p:animEffect transition="in" filter="fade">
                                      <p:cBhvr>
                                        <p:cTn id="18" dur="75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53" presetClass="entr" presetSubtype="16"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p:cTn id="23" dur="750" fill="hold"/>
                                        <p:tgtEl>
                                          <p:spTgt spid="11"/>
                                        </p:tgtEl>
                                        <p:attrNameLst>
                                          <p:attrName>ppt_w</p:attrName>
                                        </p:attrNameLst>
                                      </p:cBhvr>
                                      <p:tavLst>
                                        <p:tav tm="0">
                                          <p:val>
                                            <p:fltVal val="0"/>
                                          </p:val>
                                        </p:tav>
                                        <p:tav tm="100000">
                                          <p:val>
                                            <p:strVal val="#ppt_w"/>
                                          </p:val>
                                        </p:tav>
                                      </p:tavLst>
                                    </p:anim>
                                    <p:anim calcmode="lin" valueType="num">
                                      <p:cBhvr>
                                        <p:cTn id="24" dur="750" fill="hold"/>
                                        <p:tgtEl>
                                          <p:spTgt spid="11"/>
                                        </p:tgtEl>
                                        <p:attrNameLst>
                                          <p:attrName>ppt_h</p:attrName>
                                        </p:attrNameLst>
                                      </p:cBhvr>
                                      <p:tavLst>
                                        <p:tav tm="0">
                                          <p:val>
                                            <p:fltVal val="0"/>
                                          </p:val>
                                        </p:tav>
                                        <p:tav tm="100000">
                                          <p:val>
                                            <p:strVal val="#ppt_h"/>
                                          </p:val>
                                        </p:tav>
                                      </p:tavLst>
                                    </p:anim>
                                    <p:animEffect transition="in" filter="fade">
                                      <p:cBhvr>
                                        <p:cTn id="25" dur="750"/>
                                        <p:tgtEl>
                                          <p:spTgt spid="11"/>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fade">
                                      <p:cBhvr>
                                        <p:cTn id="30" dur="500"/>
                                        <p:tgtEl>
                                          <p:spTgt spid="7"/>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500"/>
                                        <p:tgtEl>
                                          <p:spTgt spid="8"/>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9"/>
                                        </p:tgtEl>
                                        <p:attrNameLst>
                                          <p:attrName>style.visibility</p:attrName>
                                        </p:attrNameLst>
                                      </p:cBhvr>
                                      <p:to>
                                        <p:strVal val="visible"/>
                                      </p:to>
                                    </p:set>
                                    <p:anim calcmode="lin" valueType="num">
                                      <p:cBhvr>
                                        <p:cTn id="40" dur="750" fill="hold"/>
                                        <p:tgtEl>
                                          <p:spTgt spid="9"/>
                                        </p:tgtEl>
                                        <p:attrNameLst>
                                          <p:attrName>ppt_w</p:attrName>
                                        </p:attrNameLst>
                                      </p:cBhvr>
                                      <p:tavLst>
                                        <p:tav tm="0">
                                          <p:val>
                                            <p:fltVal val="0"/>
                                          </p:val>
                                        </p:tav>
                                        <p:tav tm="100000">
                                          <p:val>
                                            <p:strVal val="#ppt_w"/>
                                          </p:val>
                                        </p:tav>
                                      </p:tavLst>
                                    </p:anim>
                                    <p:anim calcmode="lin" valueType="num">
                                      <p:cBhvr>
                                        <p:cTn id="41" dur="750" fill="hold"/>
                                        <p:tgtEl>
                                          <p:spTgt spid="9"/>
                                        </p:tgtEl>
                                        <p:attrNameLst>
                                          <p:attrName>ppt_h</p:attrName>
                                        </p:attrNameLst>
                                      </p:cBhvr>
                                      <p:tavLst>
                                        <p:tav tm="0">
                                          <p:val>
                                            <p:fltVal val="0"/>
                                          </p:val>
                                        </p:tav>
                                        <p:tav tm="100000">
                                          <p:val>
                                            <p:strVal val="#ppt_h"/>
                                          </p:val>
                                        </p:tav>
                                      </p:tavLst>
                                    </p:anim>
                                    <p:animEffect transition="in" filter="fade">
                                      <p:cBhvr>
                                        <p:cTn id="42" dur="7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8" grpId="0"/>
      <p:bldP spid="9" grpId="0"/>
      <p:bldP spid="10" grpId="0"/>
      <p:bldP spid="1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25" descr="An open book on a desk&#10;&#10;Description automatically generated">
            <a:extLst>
              <a:ext uri="{FF2B5EF4-FFF2-40B4-BE49-F238E27FC236}">
                <a16:creationId xmlns:a16="http://schemas.microsoft.com/office/drawing/2014/main" id="{428FE8D8-556E-49AA-80E7-2D98B72A1AE7}"/>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0" y="0"/>
            <a:ext cx="12192001" cy="6858000"/>
          </a:xfrm>
          <a:prstGeom prst="rect">
            <a:avLst/>
          </a:prstGeom>
          <a:ln w="88900" cap="sq" cmpd="thickThin">
            <a:solidFill>
              <a:srgbClr val="CC6600"/>
            </a:solidFill>
            <a:prstDash val="solid"/>
            <a:miter lim="800000"/>
          </a:ln>
          <a:effectLst>
            <a:innerShdw blurRad="76200">
              <a:srgbClr val="000000"/>
            </a:innerShdw>
          </a:effectLst>
        </p:spPr>
      </p:pic>
      <p:sp>
        <p:nvSpPr>
          <p:cNvPr id="4" name="Rectangle 3">
            <a:extLst>
              <a:ext uri="{FF2B5EF4-FFF2-40B4-BE49-F238E27FC236}">
                <a16:creationId xmlns:a16="http://schemas.microsoft.com/office/drawing/2014/main" id="{DABB89B5-BCAD-4990-92B9-A091705B4F9A}"/>
              </a:ext>
            </a:extLst>
          </p:cNvPr>
          <p:cNvSpPr/>
          <p:nvPr/>
        </p:nvSpPr>
        <p:spPr>
          <a:xfrm>
            <a:off x="89452" y="97026"/>
            <a:ext cx="12006470" cy="6663948"/>
          </a:xfrm>
          <a:prstGeom prst="rect">
            <a:avLst/>
          </a:prstGeom>
          <a:noFill/>
          <a:ln w="57150">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B144814E-67FA-4FAF-BB80-9B7D71F23D60}"/>
              </a:ext>
            </a:extLst>
          </p:cNvPr>
          <p:cNvSpPr txBox="1"/>
          <p:nvPr/>
        </p:nvSpPr>
        <p:spPr>
          <a:xfrm>
            <a:off x="301293" y="213415"/>
            <a:ext cx="5313710" cy="1477328"/>
          </a:xfrm>
          <a:prstGeom prst="rect">
            <a:avLst/>
          </a:prstGeom>
          <a:noFill/>
        </p:spPr>
        <p:txBody>
          <a:bodyPr wrap="square">
            <a:spAutoFit/>
          </a:bodyPr>
          <a:lstStyle/>
          <a:p>
            <a:pPr algn="just"/>
            <a:r>
              <a:rPr lang="en-US" b="1" dirty="0">
                <a:latin typeface="Times New Roman" panose="02020603050405020304" pitchFamily="18" charset="0"/>
                <a:cs typeface="Times New Roman" panose="02020603050405020304" pitchFamily="18" charset="0"/>
              </a:rPr>
              <a:t>Because of the “goodness of God” that is taught only by Paul and found only in a King James 1611 Bible, I sincerely hope this Bible study/commentary presentation has brought you to a new level of Biblical / Scriptural awareness and understanding… </a:t>
            </a:r>
          </a:p>
        </p:txBody>
      </p:sp>
      <p:sp>
        <p:nvSpPr>
          <p:cNvPr id="9" name="TextBox 8">
            <a:extLst>
              <a:ext uri="{FF2B5EF4-FFF2-40B4-BE49-F238E27FC236}">
                <a16:creationId xmlns:a16="http://schemas.microsoft.com/office/drawing/2014/main" id="{5798A24C-7757-4D87-977D-A04E7C3825BB}"/>
              </a:ext>
            </a:extLst>
          </p:cNvPr>
          <p:cNvSpPr txBox="1"/>
          <p:nvPr/>
        </p:nvSpPr>
        <p:spPr>
          <a:xfrm>
            <a:off x="5467234" y="5997257"/>
            <a:ext cx="6548268" cy="646331"/>
          </a:xfrm>
          <a:prstGeom prst="rect">
            <a:avLst/>
          </a:prstGeom>
          <a:noFill/>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Alas, be comforted today: The goodness of God is still in place ‘</a:t>
            </a:r>
            <a:r>
              <a:rPr lang="en-US" b="1" i="1" dirty="0">
                <a:latin typeface="Times New Roman" panose="02020603050405020304" pitchFamily="18" charset="0"/>
                <a:cs typeface="Times New Roman" panose="02020603050405020304" pitchFamily="18" charset="0"/>
              </a:rPr>
              <a:t>for</a:t>
            </a:r>
            <a:r>
              <a:rPr lang="en-US" b="1" dirty="0">
                <a:latin typeface="Times New Roman" panose="02020603050405020304" pitchFamily="18" charset="0"/>
                <a:cs typeface="Times New Roman" panose="02020603050405020304" pitchFamily="18" charset="0"/>
              </a:rPr>
              <a:t>’ us and ‘</a:t>
            </a:r>
            <a:r>
              <a:rPr lang="en-US" b="1" i="1" dirty="0">
                <a:latin typeface="Times New Roman" panose="02020603050405020304" pitchFamily="18" charset="0"/>
                <a:cs typeface="Times New Roman" panose="02020603050405020304" pitchFamily="18" charset="0"/>
              </a:rPr>
              <a:t>to</a:t>
            </a:r>
            <a:r>
              <a:rPr lang="en-US" b="1" dirty="0">
                <a:latin typeface="Times New Roman" panose="02020603050405020304" pitchFamily="18" charset="0"/>
                <a:cs typeface="Times New Roman" panose="02020603050405020304" pitchFamily="18" charset="0"/>
              </a:rPr>
              <a:t>’ us during this Dispensation of the Grace of God.</a:t>
            </a:r>
          </a:p>
        </p:txBody>
      </p:sp>
      <p:sp>
        <p:nvSpPr>
          <p:cNvPr id="11" name="TextBox 10">
            <a:extLst>
              <a:ext uri="{FF2B5EF4-FFF2-40B4-BE49-F238E27FC236}">
                <a16:creationId xmlns:a16="http://schemas.microsoft.com/office/drawing/2014/main" id="{F93B4A9C-9059-4237-BFEB-BC27F27B502B}"/>
              </a:ext>
            </a:extLst>
          </p:cNvPr>
          <p:cNvSpPr txBox="1"/>
          <p:nvPr/>
        </p:nvSpPr>
        <p:spPr>
          <a:xfrm>
            <a:off x="7882973" y="578582"/>
            <a:ext cx="3906078" cy="1384995"/>
          </a:xfrm>
          <a:prstGeom prst="rect">
            <a:avLst/>
          </a:prstGeom>
          <a:noFill/>
        </p:spPr>
        <p:txBody>
          <a:bodyPr wrap="square">
            <a:spAutoFit/>
          </a:bodyPr>
          <a:lstStyle/>
          <a:p>
            <a:pPr algn="ctr"/>
            <a:r>
              <a:rPr lang="en-US" sz="1200" dirty="0">
                <a:latin typeface="Times New Roman" panose="02020603050405020304" pitchFamily="18" charset="0"/>
                <a:cs typeface="Times New Roman" panose="02020603050405020304" pitchFamily="18" charset="0"/>
              </a:rPr>
              <a:t>This presentation was created and presented by</a:t>
            </a:r>
          </a:p>
          <a:p>
            <a:pPr algn="ctr"/>
            <a:r>
              <a:rPr lang="en-US" b="1" dirty="0">
                <a:latin typeface="Times New Roman" panose="02020603050405020304" pitchFamily="18" charset="0"/>
                <a:cs typeface="Times New Roman" panose="02020603050405020304" pitchFamily="18" charset="0"/>
              </a:rPr>
              <a:t>Mikel Paulson</a:t>
            </a:r>
          </a:p>
          <a:p>
            <a:pPr algn="ctr"/>
            <a:r>
              <a:rPr lang="en-US" sz="1200" b="1" dirty="0">
                <a:latin typeface="Times New Roman" panose="02020603050405020304" pitchFamily="18" charset="0"/>
                <a:cs typeface="Times New Roman" panose="02020603050405020304" pitchFamily="18" charset="0"/>
              </a:rPr>
              <a:t>2 Gretchen Ln, Bella Vista, AR 72715 509-876-1611   </a:t>
            </a:r>
            <a:r>
              <a:rPr lang="en-US" sz="1400" b="1" dirty="0">
                <a:latin typeface="Times New Roman" panose="02020603050405020304" pitchFamily="18" charset="0"/>
                <a:cs typeface="Times New Roman" panose="02020603050405020304" pitchFamily="18" charset="0"/>
              </a:rPr>
              <a:t>www.scatteredchristians.org www.paulson1611rd.org</a:t>
            </a:r>
          </a:p>
          <a:p>
            <a:pPr algn="ctr"/>
            <a:r>
              <a:rPr lang="en-US" sz="1400" b="1" dirty="0">
                <a:latin typeface="Times New Roman" panose="02020603050405020304" pitchFamily="18" charset="0"/>
                <a:cs typeface="Times New Roman" panose="02020603050405020304" pitchFamily="18" charset="0"/>
              </a:rPr>
              <a:t>Email: sousaman1611@cox.net</a:t>
            </a:r>
          </a:p>
        </p:txBody>
      </p:sp>
      <p:sp>
        <p:nvSpPr>
          <p:cNvPr id="13" name="TextBox 12">
            <a:extLst>
              <a:ext uri="{FF2B5EF4-FFF2-40B4-BE49-F238E27FC236}">
                <a16:creationId xmlns:a16="http://schemas.microsoft.com/office/drawing/2014/main" id="{6277311C-2A12-4FC5-862F-BCCC77D66FAD}"/>
              </a:ext>
            </a:extLst>
          </p:cNvPr>
          <p:cNvSpPr txBox="1"/>
          <p:nvPr/>
        </p:nvSpPr>
        <p:spPr>
          <a:xfrm>
            <a:off x="335121" y="3131447"/>
            <a:ext cx="5092521" cy="646331"/>
          </a:xfrm>
          <a:prstGeom prst="rect">
            <a:avLst/>
          </a:prstGeom>
          <a:noFill/>
        </p:spPr>
        <p:txBody>
          <a:bodyPr wrap="square">
            <a:spAutoFit/>
          </a:bodyPr>
          <a:lstStyle/>
          <a:p>
            <a:pPr algn="ctr"/>
            <a:r>
              <a:rPr lang="en-US" b="1" dirty="0">
                <a:latin typeface="Times New Roman" panose="02020603050405020304" pitchFamily="18" charset="0"/>
                <a:cs typeface="Times New Roman" panose="02020603050405020304" pitchFamily="18" charset="0"/>
              </a:rPr>
              <a:t>Remember, it is NOT the ‘severity of God’ that will lead you or anyone else to repentance today. </a:t>
            </a:r>
          </a:p>
        </p:txBody>
      </p:sp>
      <p:sp>
        <p:nvSpPr>
          <p:cNvPr id="17" name="TextBox 16">
            <a:extLst>
              <a:ext uri="{FF2B5EF4-FFF2-40B4-BE49-F238E27FC236}">
                <a16:creationId xmlns:a16="http://schemas.microsoft.com/office/drawing/2014/main" id="{0EA3F924-6B6E-43F3-9658-C44F0A7BC38B}"/>
              </a:ext>
            </a:extLst>
          </p:cNvPr>
          <p:cNvSpPr txBox="1"/>
          <p:nvPr/>
        </p:nvSpPr>
        <p:spPr>
          <a:xfrm>
            <a:off x="6100114" y="3679950"/>
            <a:ext cx="5488911" cy="1477328"/>
          </a:xfrm>
          <a:prstGeom prst="rect">
            <a:avLst/>
          </a:prstGeom>
          <a:noFill/>
        </p:spPr>
        <p:txBody>
          <a:bodyPr wrap="square">
            <a:spAutoFit/>
          </a:bodyPr>
          <a:lstStyle/>
          <a:p>
            <a:pPr algn="just"/>
            <a:r>
              <a:rPr lang="en-US" b="1" dirty="0">
                <a:latin typeface="Times New Roman" panose="02020603050405020304" pitchFamily="18" charset="0"/>
                <a:cs typeface="Times New Roman" panose="02020603050405020304" pitchFamily="18" charset="0"/>
              </a:rPr>
              <a:t>However, during the coming ‘</a:t>
            </a:r>
            <a:r>
              <a:rPr lang="en-US" b="1" i="1" dirty="0">
                <a:latin typeface="Times New Roman" panose="02020603050405020304" pitchFamily="18" charset="0"/>
                <a:cs typeface="Times New Roman" panose="02020603050405020304" pitchFamily="18" charset="0"/>
              </a:rPr>
              <a:t>time of great tribulation</a:t>
            </a:r>
            <a:r>
              <a:rPr lang="en-US" b="1" dirty="0">
                <a:latin typeface="Times New Roman" panose="02020603050405020304" pitchFamily="18" charset="0"/>
                <a:cs typeface="Times New Roman" panose="02020603050405020304" pitchFamily="18" charset="0"/>
              </a:rPr>
              <a:t>,’ this marvelous ‘goodness of God’ ends and the ‘severity of God’ returns - and I personally do believe that this ‘time of great tribulation’ appears to be coming soon!</a:t>
            </a:r>
          </a:p>
        </p:txBody>
      </p:sp>
      <p:sp>
        <p:nvSpPr>
          <p:cNvPr id="19" name="TextBox 18">
            <a:extLst>
              <a:ext uri="{FF2B5EF4-FFF2-40B4-BE49-F238E27FC236}">
                <a16:creationId xmlns:a16="http://schemas.microsoft.com/office/drawing/2014/main" id="{E7A25E59-F5B0-4E9B-85D2-6039C15E68B7}"/>
              </a:ext>
            </a:extLst>
          </p:cNvPr>
          <p:cNvSpPr txBox="1"/>
          <p:nvPr/>
        </p:nvSpPr>
        <p:spPr>
          <a:xfrm>
            <a:off x="5579706" y="2135365"/>
            <a:ext cx="6442709" cy="1384995"/>
          </a:xfrm>
          <a:prstGeom prst="rect">
            <a:avLst/>
          </a:prstGeom>
          <a:noFill/>
        </p:spPr>
        <p:txBody>
          <a:bodyPr wrap="square">
            <a:spAutoFit/>
          </a:bodyPr>
          <a:lstStyle/>
          <a:p>
            <a:pPr algn="ctr"/>
            <a:r>
              <a:rPr lang="en-US" b="1" dirty="0">
                <a:latin typeface="Times New Roman" panose="02020603050405020304" pitchFamily="18" charset="0"/>
                <a:cs typeface="Times New Roman" panose="02020603050405020304" pitchFamily="18" charset="0"/>
              </a:rPr>
              <a:t>It is the </a:t>
            </a:r>
            <a:r>
              <a:rPr lang="en-US" b="1" dirty="0">
                <a:solidFill>
                  <a:srgbClr val="CC6600"/>
                </a:solidFill>
                <a:latin typeface="Times New Roman" panose="02020603050405020304" pitchFamily="18" charset="0"/>
                <a:cs typeface="Times New Roman" panose="02020603050405020304" pitchFamily="18" charset="0"/>
              </a:rPr>
              <a:t>‘</a:t>
            </a:r>
            <a:r>
              <a:rPr lang="en-US" b="1" i="1" dirty="0">
                <a:solidFill>
                  <a:srgbClr val="CC6600"/>
                </a:solidFill>
                <a:latin typeface="Times New Roman" panose="02020603050405020304" pitchFamily="18" charset="0"/>
                <a:cs typeface="Times New Roman" panose="02020603050405020304" pitchFamily="18" charset="0"/>
              </a:rPr>
              <a:t>goodness of God’ that leadeth thee to repentance</a:t>
            </a:r>
            <a:r>
              <a:rPr lang="en-US" b="1" dirty="0">
                <a:latin typeface="Times New Roman" panose="02020603050405020304" pitchFamily="18" charset="0"/>
                <a:cs typeface="Times New Roman" panose="02020603050405020304" pitchFamily="18" charset="0"/>
              </a:rPr>
              <a:t> today, and it is a peaceful and excitingly joyful repentance with </a:t>
            </a:r>
          </a:p>
          <a:p>
            <a:pPr algn="ctr"/>
            <a:r>
              <a:rPr lang="en-US" b="1" i="1" dirty="0">
                <a:solidFill>
                  <a:srgbClr val="CC6600"/>
                </a:solidFill>
                <a:latin typeface="Times New Roman" panose="02020603050405020304" pitchFamily="18" charset="0"/>
                <a:cs typeface="Times New Roman" panose="02020603050405020304" pitchFamily="18" charset="0"/>
              </a:rPr>
              <a:t>the riches of the full assurance of understanding </a:t>
            </a:r>
          </a:p>
          <a:p>
            <a:pPr algn="ctr"/>
            <a:r>
              <a:rPr lang="en-US" b="1" dirty="0">
                <a:latin typeface="Times New Roman" panose="02020603050405020304" pitchFamily="18" charset="0"/>
                <a:cs typeface="Times New Roman" panose="02020603050405020304" pitchFamily="18" charset="0"/>
              </a:rPr>
              <a:t>and the </a:t>
            </a:r>
            <a:r>
              <a:rPr lang="en-US" b="1" i="1" dirty="0">
                <a:solidFill>
                  <a:srgbClr val="CC6600"/>
                </a:solidFill>
                <a:latin typeface="Times New Roman" panose="02020603050405020304" pitchFamily="18" charset="0"/>
                <a:cs typeface="Times New Roman" panose="02020603050405020304" pitchFamily="18" charset="0"/>
              </a:rPr>
              <a:t>peace of God that </a:t>
            </a:r>
            <a:r>
              <a:rPr lang="en-US" b="1" i="1" dirty="0" err="1">
                <a:solidFill>
                  <a:srgbClr val="CC6600"/>
                </a:solidFill>
                <a:latin typeface="Times New Roman" panose="02020603050405020304" pitchFamily="18" charset="0"/>
                <a:cs typeface="Times New Roman" panose="02020603050405020304" pitchFamily="18" charset="0"/>
              </a:rPr>
              <a:t>passeth</a:t>
            </a:r>
            <a:r>
              <a:rPr lang="en-US" b="1" i="1" dirty="0">
                <a:solidFill>
                  <a:srgbClr val="CC6600"/>
                </a:solidFill>
                <a:latin typeface="Times New Roman" panose="02020603050405020304" pitchFamily="18" charset="0"/>
                <a:cs typeface="Times New Roman" panose="02020603050405020304" pitchFamily="18" charset="0"/>
              </a:rPr>
              <a:t> all understanding</a:t>
            </a:r>
            <a:r>
              <a:rPr lang="en-US" b="1" dirty="0">
                <a:latin typeface="Times New Roman" panose="02020603050405020304" pitchFamily="18" charset="0"/>
                <a:cs typeface="Times New Roman" panose="02020603050405020304" pitchFamily="18" charset="0"/>
              </a:rPr>
              <a:t>.  </a:t>
            </a:r>
          </a:p>
          <a:p>
            <a:pPr algn="ctr"/>
            <a:r>
              <a:rPr lang="en-US" sz="1200" b="1" dirty="0">
                <a:solidFill>
                  <a:srgbClr val="FF0000"/>
                </a:solidFill>
                <a:latin typeface="Times New Roman" panose="02020603050405020304" pitchFamily="18" charset="0"/>
                <a:cs typeface="Times New Roman" panose="02020603050405020304" pitchFamily="18" charset="0"/>
              </a:rPr>
              <a:t>Romans 2:4; Colossians 2:2; Philippians 4:7</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21" name="TextBox 20">
            <a:extLst>
              <a:ext uri="{FF2B5EF4-FFF2-40B4-BE49-F238E27FC236}">
                <a16:creationId xmlns:a16="http://schemas.microsoft.com/office/drawing/2014/main" id="{01C48B7B-C03A-4519-9A89-AE70D1936EA0}"/>
              </a:ext>
            </a:extLst>
          </p:cNvPr>
          <p:cNvSpPr txBox="1"/>
          <p:nvPr/>
        </p:nvSpPr>
        <p:spPr>
          <a:xfrm>
            <a:off x="277970" y="1661201"/>
            <a:ext cx="5313710" cy="1477328"/>
          </a:xfrm>
          <a:prstGeom prst="rect">
            <a:avLst/>
          </a:prstGeom>
          <a:noFill/>
        </p:spPr>
        <p:txBody>
          <a:bodyPr wrap="square">
            <a:spAutoFit/>
          </a:bodyPr>
          <a:lstStyle/>
          <a:p>
            <a:pPr algn="just"/>
            <a:r>
              <a:rPr lang="en-US" b="1" dirty="0">
                <a:latin typeface="Times New Roman" panose="02020603050405020304" pitchFamily="18" charset="0"/>
                <a:cs typeface="Times New Roman" panose="02020603050405020304" pitchFamily="18" charset="0"/>
              </a:rPr>
              <a:t>…or maybe you just need to receive that ‘new beginning’ with a soul saving ‘quickening’ in your life based on what you have just learned from the Risen Christ, through Paul, and as found only in the King James 1611 Bible.</a:t>
            </a:r>
          </a:p>
        </p:txBody>
      </p:sp>
      <p:pic>
        <p:nvPicPr>
          <p:cNvPr id="25" name="Picture 24" descr="A picture containing indoor&#10;&#10;Description automatically generated">
            <a:extLst>
              <a:ext uri="{FF2B5EF4-FFF2-40B4-BE49-F238E27FC236}">
                <a16:creationId xmlns:a16="http://schemas.microsoft.com/office/drawing/2014/main" id="{22E884B1-D422-4368-A2F6-AC322BEBAA6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1106" y="3851163"/>
            <a:ext cx="5027596" cy="2686050"/>
          </a:xfrm>
          <a:prstGeom prst="ellipse">
            <a:avLst/>
          </a:prstGeom>
          <a:ln>
            <a:noFill/>
          </a:ln>
          <a:effectLst>
            <a:softEdge rad="112500"/>
          </a:effectLst>
        </p:spPr>
      </p:pic>
      <p:sp>
        <p:nvSpPr>
          <p:cNvPr id="5" name="Rectangle: Rounded Corners 4">
            <a:extLst>
              <a:ext uri="{FF2B5EF4-FFF2-40B4-BE49-F238E27FC236}">
                <a16:creationId xmlns:a16="http://schemas.microsoft.com/office/drawing/2014/main" id="{4B2C1D12-81E3-41BC-8724-0016FDD20DDC}"/>
              </a:ext>
            </a:extLst>
          </p:cNvPr>
          <p:cNvSpPr/>
          <p:nvPr/>
        </p:nvSpPr>
        <p:spPr>
          <a:xfrm>
            <a:off x="6265377" y="498638"/>
            <a:ext cx="5444630" cy="1477328"/>
          </a:xfrm>
          <a:prstGeom prst="roundRec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4484CB18-A9CA-43DC-B8B5-987F2FBF1A77}"/>
              </a:ext>
            </a:extLst>
          </p:cNvPr>
          <p:cNvSpPr txBox="1"/>
          <p:nvPr/>
        </p:nvSpPr>
        <p:spPr>
          <a:xfrm>
            <a:off x="6479874" y="5071303"/>
            <a:ext cx="5027597" cy="830997"/>
          </a:xfrm>
          <a:prstGeom prst="rect">
            <a:avLst/>
          </a:prstGeom>
          <a:noFill/>
        </p:spPr>
        <p:txBody>
          <a:bodyPr wrap="square">
            <a:spAutoFit/>
          </a:bodyPr>
          <a:lstStyle/>
          <a:p>
            <a:pPr algn="ctr"/>
            <a:r>
              <a:rPr lang="en-US" sz="1600" b="1" i="1" dirty="0">
                <a:solidFill>
                  <a:srgbClr val="CC6600"/>
                </a:solidFill>
                <a:latin typeface="Times New Roman" panose="02020603050405020304" pitchFamily="18" charset="0"/>
                <a:cs typeface="Times New Roman" panose="02020603050405020304" pitchFamily="18" charset="0"/>
              </a:rPr>
              <a:t>For then shall be great tribulation, such as was not </a:t>
            </a:r>
          </a:p>
          <a:p>
            <a:pPr algn="ctr"/>
            <a:r>
              <a:rPr lang="en-US" sz="1600" b="1" i="1" dirty="0">
                <a:solidFill>
                  <a:srgbClr val="CC6600"/>
                </a:solidFill>
                <a:latin typeface="Times New Roman" panose="02020603050405020304" pitchFamily="18" charset="0"/>
                <a:cs typeface="Times New Roman" panose="02020603050405020304" pitchFamily="18" charset="0"/>
              </a:rPr>
              <a:t>since the beginning of the world to this time, no,</a:t>
            </a:r>
          </a:p>
          <a:p>
            <a:pPr algn="ctr"/>
            <a:r>
              <a:rPr lang="en-US" sz="1600" b="1" i="1" dirty="0">
                <a:solidFill>
                  <a:srgbClr val="CC6600"/>
                </a:solidFill>
                <a:latin typeface="Times New Roman" panose="02020603050405020304" pitchFamily="18" charset="0"/>
                <a:cs typeface="Times New Roman" panose="02020603050405020304" pitchFamily="18" charset="0"/>
              </a:rPr>
              <a:t>nor ever shall be.    </a:t>
            </a:r>
            <a:r>
              <a:rPr lang="en-US" sz="1200" b="1" dirty="0">
                <a:solidFill>
                  <a:srgbClr val="FF0000"/>
                </a:solidFill>
                <a:latin typeface="Times New Roman" panose="02020603050405020304" pitchFamily="18" charset="0"/>
                <a:cs typeface="Times New Roman" panose="02020603050405020304" pitchFamily="18" charset="0"/>
              </a:rPr>
              <a:t>Matthew 24:21 </a:t>
            </a:r>
            <a:endParaRPr lang="en-US" sz="1600" b="1" dirty="0">
              <a:solidFill>
                <a:srgbClr val="FF0000"/>
              </a:solidFill>
              <a:latin typeface="Times New Roman" panose="02020603050405020304" pitchFamily="18" charset="0"/>
              <a:cs typeface="Times New Roman" panose="02020603050405020304" pitchFamily="18" charset="0"/>
            </a:endParaRPr>
          </a:p>
        </p:txBody>
      </p:sp>
      <p:sp>
        <p:nvSpPr>
          <p:cNvPr id="29" name="Rectangle: Rounded Corners 28">
            <a:extLst>
              <a:ext uri="{FF2B5EF4-FFF2-40B4-BE49-F238E27FC236}">
                <a16:creationId xmlns:a16="http://schemas.microsoft.com/office/drawing/2014/main" id="{4423C711-BE0E-4311-BCA3-17DBEDF3077E}"/>
              </a:ext>
            </a:extLst>
          </p:cNvPr>
          <p:cNvSpPr/>
          <p:nvPr/>
        </p:nvSpPr>
        <p:spPr>
          <a:xfrm>
            <a:off x="5990786" y="3609524"/>
            <a:ext cx="5719221" cy="2389801"/>
          </a:xfrm>
          <a:custGeom>
            <a:avLst/>
            <a:gdLst>
              <a:gd name="connsiteX0" fmla="*/ 0 w 5719221"/>
              <a:gd name="connsiteY0" fmla="*/ 398308 h 2389801"/>
              <a:gd name="connsiteX1" fmla="*/ 398308 w 5719221"/>
              <a:gd name="connsiteY1" fmla="*/ 0 h 2389801"/>
              <a:gd name="connsiteX2" fmla="*/ 1043716 w 5719221"/>
              <a:gd name="connsiteY2" fmla="*/ 0 h 2389801"/>
              <a:gd name="connsiteX3" fmla="*/ 1541446 w 5719221"/>
              <a:gd name="connsiteY3" fmla="*/ 0 h 2389801"/>
              <a:gd name="connsiteX4" fmla="*/ 1989950 w 5719221"/>
              <a:gd name="connsiteY4" fmla="*/ 0 h 2389801"/>
              <a:gd name="connsiteX5" fmla="*/ 2586132 w 5719221"/>
              <a:gd name="connsiteY5" fmla="*/ 0 h 2389801"/>
              <a:gd name="connsiteX6" fmla="*/ 3083863 w 5719221"/>
              <a:gd name="connsiteY6" fmla="*/ 0 h 2389801"/>
              <a:gd name="connsiteX7" fmla="*/ 3729271 w 5719221"/>
              <a:gd name="connsiteY7" fmla="*/ 0 h 2389801"/>
              <a:gd name="connsiteX8" fmla="*/ 4177775 w 5719221"/>
              <a:gd name="connsiteY8" fmla="*/ 0 h 2389801"/>
              <a:gd name="connsiteX9" fmla="*/ 4823183 w 5719221"/>
              <a:gd name="connsiteY9" fmla="*/ 0 h 2389801"/>
              <a:gd name="connsiteX10" fmla="*/ 5320913 w 5719221"/>
              <a:gd name="connsiteY10" fmla="*/ 0 h 2389801"/>
              <a:gd name="connsiteX11" fmla="*/ 5719221 w 5719221"/>
              <a:gd name="connsiteY11" fmla="*/ 398308 h 2389801"/>
              <a:gd name="connsiteX12" fmla="*/ 5719221 w 5719221"/>
              <a:gd name="connsiteY12" fmla="*/ 945302 h 2389801"/>
              <a:gd name="connsiteX13" fmla="*/ 5719221 w 5719221"/>
              <a:gd name="connsiteY13" fmla="*/ 1508227 h 2389801"/>
              <a:gd name="connsiteX14" fmla="*/ 5719221 w 5719221"/>
              <a:gd name="connsiteY14" fmla="*/ 1991493 h 2389801"/>
              <a:gd name="connsiteX15" fmla="*/ 5320913 w 5719221"/>
              <a:gd name="connsiteY15" fmla="*/ 2389801 h 2389801"/>
              <a:gd name="connsiteX16" fmla="*/ 4724731 w 5719221"/>
              <a:gd name="connsiteY16" fmla="*/ 2389801 h 2389801"/>
              <a:gd name="connsiteX17" fmla="*/ 4177775 w 5719221"/>
              <a:gd name="connsiteY17" fmla="*/ 2389801 h 2389801"/>
              <a:gd name="connsiteX18" fmla="*/ 3778497 w 5719221"/>
              <a:gd name="connsiteY18" fmla="*/ 2389801 h 2389801"/>
              <a:gd name="connsiteX19" fmla="*/ 3329993 w 5719221"/>
              <a:gd name="connsiteY19" fmla="*/ 2389801 h 2389801"/>
              <a:gd name="connsiteX20" fmla="*/ 2684585 w 5719221"/>
              <a:gd name="connsiteY20" fmla="*/ 2389801 h 2389801"/>
              <a:gd name="connsiteX21" fmla="*/ 2137628 w 5719221"/>
              <a:gd name="connsiteY21" fmla="*/ 2389801 h 2389801"/>
              <a:gd name="connsiteX22" fmla="*/ 1689124 w 5719221"/>
              <a:gd name="connsiteY22" fmla="*/ 2389801 h 2389801"/>
              <a:gd name="connsiteX23" fmla="*/ 1142168 w 5719221"/>
              <a:gd name="connsiteY23" fmla="*/ 2389801 h 2389801"/>
              <a:gd name="connsiteX24" fmla="*/ 398308 w 5719221"/>
              <a:gd name="connsiteY24" fmla="*/ 2389801 h 2389801"/>
              <a:gd name="connsiteX25" fmla="*/ 0 w 5719221"/>
              <a:gd name="connsiteY25" fmla="*/ 1991493 h 2389801"/>
              <a:gd name="connsiteX26" fmla="*/ 0 w 5719221"/>
              <a:gd name="connsiteY26" fmla="*/ 1428568 h 2389801"/>
              <a:gd name="connsiteX27" fmla="*/ 0 w 5719221"/>
              <a:gd name="connsiteY27" fmla="*/ 881574 h 2389801"/>
              <a:gd name="connsiteX28" fmla="*/ 0 w 5719221"/>
              <a:gd name="connsiteY28" fmla="*/ 398308 h 2389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719221" h="2389801" extrusionOk="0">
                <a:moveTo>
                  <a:pt x="0" y="398308"/>
                </a:moveTo>
                <a:cubicBezTo>
                  <a:pt x="-31748" y="158746"/>
                  <a:pt x="139503" y="14572"/>
                  <a:pt x="398308" y="0"/>
                </a:cubicBezTo>
                <a:cubicBezTo>
                  <a:pt x="628609" y="-24525"/>
                  <a:pt x="886074" y="30121"/>
                  <a:pt x="1043716" y="0"/>
                </a:cubicBezTo>
                <a:cubicBezTo>
                  <a:pt x="1201358" y="-30121"/>
                  <a:pt x="1313482" y="27129"/>
                  <a:pt x="1541446" y="0"/>
                </a:cubicBezTo>
                <a:cubicBezTo>
                  <a:pt x="1769410" y="-27129"/>
                  <a:pt x="1825887" y="16343"/>
                  <a:pt x="1989950" y="0"/>
                </a:cubicBezTo>
                <a:cubicBezTo>
                  <a:pt x="2154013" y="-16343"/>
                  <a:pt x="2401609" y="27143"/>
                  <a:pt x="2586132" y="0"/>
                </a:cubicBezTo>
                <a:cubicBezTo>
                  <a:pt x="2770655" y="-27143"/>
                  <a:pt x="2965707" y="3640"/>
                  <a:pt x="3083863" y="0"/>
                </a:cubicBezTo>
                <a:cubicBezTo>
                  <a:pt x="3202019" y="-3640"/>
                  <a:pt x="3500848" y="74243"/>
                  <a:pt x="3729271" y="0"/>
                </a:cubicBezTo>
                <a:cubicBezTo>
                  <a:pt x="3957694" y="-74243"/>
                  <a:pt x="3960795" y="37035"/>
                  <a:pt x="4177775" y="0"/>
                </a:cubicBezTo>
                <a:cubicBezTo>
                  <a:pt x="4394755" y="-37035"/>
                  <a:pt x="4531995" y="63237"/>
                  <a:pt x="4823183" y="0"/>
                </a:cubicBezTo>
                <a:cubicBezTo>
                  <a:pt x="5114371" y="-63237"/>
                  <a:pt x="5199269" y="23146"/>
                  <a:pt x="5320913" y="0"/>
                </a:cubicBezTo>
                <a:cubicBezTo>
                  <a:pt x="5531082" y="-561"/>
                  <a:pt x="5735035" y="134963"/>
                  <a:pt x="5719221" y="398308"/>
                </a:cubicBezTo>
                <a:cubicBezTo>
                  <a:pt x="5763746" y="645626"/>
                  <a:pt x="5671008" y="708586"/>
                  <a:pt x="5719221" y="945302"/>
                </a:cubicBezTo>
                <a:cubicBezTo>
                  <a:pt x="5767434" y="1182018"/>
                  <a:pt x="5688844" y="1259320"/>
                  <a:pt x="5719221" y="1508227"/>
                </a:cubicBezTo>
                <a:cubicBezTo>
                  <a:pt x="5749598" y="1757135"/>
                  <a:pt x="5680324" y="1785833"/>
                  <a:pt x="5719221" y="1991493"/>
                </a:cubicBezTo>
                <a:cubicBezTo>
                  <a:pt x="5693421" y="2215709"/>
                  <a:pt x="5515394" y="2372208"/>
                  <a:pt x="5320913" y="2389801"/>
                </a:cubicBezTo>
                <a:cubicBezTo>
                  <a:pt x="5085275" y="2397568"/>
                  <a:pt x="5019968" y="2375519"/>
                  <a:pt x="4724731" y="2389801"/>
                </a:cubicBezTo>
                <a:cubicBezTo>
                  <a:pt x="4429494" y="2404083"/>
                  <a:pt x="4333596" y="2376529"/>
                  <a:pt x="4177775" y="2389801"/>
                </a:cubicBezTo>
                <a:cubicBezTo>
                  <a:pt x="4021954" y="2403073"/>
                  <a:pt x="3866440" y="2354358"/>
                  <a:pt x="3778497" y="2389801"/>
                </a:cubicBezTo>
                <a:cubicBezTo>
                  <a:pt x="3690554" y="2425244"/>
                  <a:pt x="3491400" y="2375725"/>
                  <a:pt x="3329993" y="2389801"/>
                </a:cubicBezTo>
                <a:cubicBezTo>
                  <a:pt x="3168586" y="2403877"/>
                  <a:pt x="3001144" y="2386257"/>
                  <a:pt x="2684585" y="2389801"/>
                </a:cubicBezTo>
                <a:cubicBezTo>
                  <a:pt x="2368026" y="2393345"/>
                  <a:pt x="2298658" y="2361183"/>
                  <a:pt x="2137628" y="2389801"/>
                </a:cubicBezTo>
                <a:cubicBezTo>
                  <a:pt x="1976598" y="2418419"/>
                  <a:pt x="1843376" y="2358278"/>
                  <a:pt x="1689124" y="2389801"/>
                </a:cubicBezTo>
                <a:cubicBezTo>
                  <a:pt x="1534872" y="2421324"/>
                  <a:pt x="1327305" y="2335044"/>
                  <a:pt x="1142168" y="2389801"/>
                </a:cubicBezTo>
                <a:cubicBezTo>
                  <a:pt x="957031" y="2444558"/>
                  <a:pt x="713767" y="2307882"/>
                  <a:pt x="398308" y="2389801"/>
                </a:cubicBezTo>
                <a:cubicBezTo>
                  <a:pt x="182067" y="2378303"/>
                  <a:pt x="35529" y="2249888"/>
                  <a:pt x="0" y="1991493"/>
                </a:cubicBezTo>
                <a:cubicBezTo>
                  <a:pt x="-37889" y="1871715"/>
                  <a:pt x="14809" y="1701887"/>
                  <a:pt x="0" y="1428568"/>
                </a:cubicBezTo>
                <a:cubicBezTo>
                  <a:pt x="-14809" y="1155250"/>
                  <a:pt x="33018" y="1015187"/>
                  <a:pt x="0" y="881574"/>
                </a:cubicBezTo>
                <a:cubicBezTo>
                  <a:pt x="-33018" y="747961"/>
                  <a:pt x="22547" y="621204"/>
                  <a:pt x="0" y="398308"/>
                </a:cubicBezTo>
                <a:close/>
              </a:path>
            </a:pathLst>
          </a:custGeom>
          <a:noFill/>
          <a:ln w="28575">
            <a:solidFill>
              <a:srgbClr val="C00000"/>
            </a:solidFill>
            <a:extLst>
              <a:ext uri="{C807C97D-BFC1-408E-A445-0C87EB9F89A2}">
                <ask:lineSketchStyleProps xmlns:ask="http://schemas.microsoft.com/office/drawing/2018/sketchyshapes" sd="1219033472">
                  <a:prstGeom prst="round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 person with his eyes closed&#10;&#10;Description automatically generated with medium confidence">
            <a:extLst>
              <a:ext uri="{FF2B5EF4-FFF2-40B4-BE49-F238E27FC236}">
                <a16:creationId xmlns:a16="http://schemas.microsoft.com/office/drawing/2014/main" id="{C9A8BE75-17C7-4B80-A08B-E264BA54B67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10686" y="543123"/>
            <a:ext cx="1704310" cy="1249577"/>
          </a:xfrm>
          <a:prstGeom prst="rect">
            <a:avLst/>
          </a:prstGeom>
          <a:ln>
            <a:noFill/>
          </a:ln>
          <a:effectLst>
            <a:softEdge rad="112500"/>
          </a:effectLst>
        </p:spPr>
      </p:pic>
    </p:spTree>
    <p:extLst>
      <p:ext uri="{BB962C8B-B14F-4D97-AF65-F5344CB8AC3E}">
        <p14:creationId xmlns:p14="http://schemas.microsoft.com/office/powerpoint/2010/main" val="52393124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500"/>
                                        <p:tgtEl>
                                          <p:spTgt spid="19"/>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grpId="0" nodeType="clickEffect">
                                  <p:stCondLst>
                                    <p:cond delay="0"/>
                                  </p:stCondLst>
                                  <p:childTnLst>
                                    <p:set>
                                      <p:cBhvr>
                                        <p:cTn id="21" dur="1" fill="hold">
                                          <p:stCondLst>
                                            <p:cond delay="0"/>
                                          </p:stCondLst>
                                        </p:cTn>
                                        <p:tgtEl>
                                          <p:spTgt spid="29"/>
                                        </p:tgtEl>
                                        <p:attrNameLst>
                                          <p:attrName>style.visibility</p:attrName>
                                        </p:attrNameLst>
                                      </p:cBhvr>
                                      <p:to>
                                        <p:strVal val="visible"/>
                                      </p:to>
                                    </p:set>
                                    <p:anim calcmode="lin" valueType="num">
                                      <p:cBhvr>
                                        <p:cTn id="22" dur="1250" fill="hold"/>
                                        <p:tgtEl>
                                          <p:spTgt spid="29"/>
                                        </p:tgtEl>
                                        <p:attrNameLst>
                                          <p:attrName>ppt_w</p:attrName>
                                        </p:attrNameLst>
                                      </p:cBhvr>
                                      <p:tavLst>
                                        <p:tav tm="0">
                                          <p:val>
                                            <p:fltVal val="0"/>
                                          </p:val>
                                        </p:tav>
                                        <p:tav tm="100000">
                                          <p:val>
                                            <p:strVal val="#ppt_w"/>
                                          </p:val>
                                        </p:tav>
                                      </p:tavLst>
                                    </p:anim>
                                    <p:anim calcmode="lin" valueType="num">
                                      <p:cBhvr>
                                        <p:cTn id="23" dur="1250" fill="hold"/>
                                        <p:tgtEl>
                                          <p:spTgt spid="29"/>
                                        </p:tgtEl>
                                        <p:attrNameLst>
                                          <p:attrName>ppt_h</p:attrName>
                                        </p:attrNameLst>
                                      </p:cBhvr>
                                      <p:tavLst>
                                        <p:tav tm="0">
                                          <p:val>
                                            <p:fltVal val="0"/>
                                          </p:val>
                                        </p:tav>
                                        <p:tav tm="100000">
                                          <p:val>
                                            <p:strVal val="#ppt_h"/>
                                          </p:val>
                                        </p:tav>
                                      </p:tavLst>
                                    </p:anim>
                                    <p:animEffect transition="in" filter="fade">
                                      <p:cBhvr>
                                        <p:cTn id="24" dur="1250"/>
                                        <p:tgtEl>
                                          <p:spTgt spid="29"/>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fade">
                                      <p:cBhvr>
                                        <p:cTn id="27" dur="75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grpId="0" nodeType="clickEffect">
                                  <p:stCondLst>
                                    <p:cond delay="0"/>
                                  </p:stCondLst>
                                  <p:childTnLst>
                                    <p:set>
                                      <p:cBhvr>
                                        <p:cTn id="31" dur="1" fill="hold">
                                          <p:stCondLst>
                                            <p:cond delay="0"/>
                                          </p:stCondLst>
                                        </p:cTn>
                                        <p:tgtEl>
                                          <p:spTgt spid="28"/>
                                        </p:tgtEl>
                                        <p:attrNameLst>
                                          <p:attrName>style.visibility</p:attrName>
                                        </p:attrNameLst>
                                      </p:cBhvr>
                                      <p:to>
                                        <p:strVal val="visible"/>
                                      </p:to>
                                    </p:set>
                                    <p:anim calcmode="lin" valueType="num">
                                      <p:cBhvr>
                                        <p:cTn id="32" dur="1500" fill="hold"/>
                                        <p:tgtEl>
                                          <p:spTgt spid="28"/>
                                        </p:tgtEl>
                                        <p:attrNameLst>
                                          <p:attrName>ppt_w</p:attrName>
                                        </p:attrNameLst>
                                      </p:cBhvr>
                                      <p:tavLst>
                                        <p:tav tm="0">
                                          <p:val>
                                            <p:fltVal val="0"/>
                                          </p:val>
                                        </p:tav>
                                        <p:tav tm="100000">
                                          <p:val>
                                            <p:strVal val="#ppt_w"/>
                                          </p:val>
                                        </p:tav>
                                      </p:tavLst>
                                    </p:anim>
                                    <p:anim calcmode="lin" valueType="num">
                                      <p:cBhvr>
                                        <p:cTn id="33" dur="1500" fill="hold"/>
                                        <p:tgtEl>
                                          <p:spTgt spid="28"/>
                                        </p:tgtEl>
                                        <p:attrNameLst>
                                          <p:attrName>ppt_h</p:attrName>
                                        </p:attrNameLst>
                                      </p:cBhvr>
                                      <p:tavLst>
                                        <p:tav tm="0">
                                          <p:val>
                                            <p:fltVal val="0"/>
                                          </p:val>
                                        </p:tav>
                                        <p:tav tm="100000">
                                          <p:val>
                                            <p:strVal val="#ppt_h"/>
                                          </p:val>
                                        </p:tav>
                                      </p:tavLst>
                                    </p:anim>
                                    <p:animEffect transition="in" filter="fade">
                                      <p:cBhvr>
                                        <p:cTn id="34" dur="1500"/>
                                        <p:tgtEl>
                                          <p:spTgt spid="28"/>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fade">
                                      <p:cBhvr>
                                        <p:cTn id="39" dur="750"/>
                                        <p:tgtEl>
                                          <p:spTgt spid="9"/>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1"/>
                                        </p:tgtEl>
                                        <p:attrNameLst>
                                          <p:attrName>style.visibility</p:attrName>
                                        </p:attrNameLst>
                                      </p:cBhvr>
                                      <p:to>
                                        <p:strVal val="visible"/>
                                      </p:to>
                                    </p:set>
                                    <p:animEffect transition="in" filter="fade">
                                      <p:cBhvr>
                                        <p:cTn id="44" dur="1000"/>
                                        <p:tgtEl>
                                          <p:spTgt spid="11"/>
                                        </p:tgtEl>
                                      </p:cBhvr>
                                    </p:animEffect>
                                  </p:childTnLst>
                                </p:cTn>
                              </p:par>
                              <p:par>
                                <p:cTn id="45" presetID="10" presetClass="entr" presetSubtype="0" fill="hold" nodeType="withEffect">
                                  <p:stCondLst>
                                    <p:cond delay="0"/>
                                  </p:stCondLst>
                                  <p:childTnLst>
                                    <p:set>
                                      <p:cBhvr>
                                        <p:cTn id="46" dur="1" fill="hold">
                                          <p:stCondLst>
                                            <p:cond delay="0"/>
                                          </p:stCondLst>
                                        </p:cTn>
                                        <p:tgtEl>
                                          <p:spTgt spid="3"/>
                                        </p:tgtEl>
                                        <p:attrNameLst>
                                          <p:attrName>style.visibility</p:attrName>
                                        </p:attrNameLst>
                                      </p:cBhvr>
                                      <p:to>
                                        <p:strVal val="visible"/>
                                      </p:to>
                                    </p:set>
                                    <p:animEffect transition="in" filter="fade">
                                      <p:cBhvr>
                                        <p:cTn id="47" dur="1000"/>
                                        <p:tgtEl>
                                          <p:spTgt spid="3"/>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5"/>
                                        </p:tgtEl>
                                        <p:attrNameLst>
                                          <p:attrName>style.visibility</p:attrName>
                                        </p:attrNameLst>
                                      </p:cBhvr>
                                      <p:to>
                                        <p:strVal val="visible"/>
                                      </p:to>
                                    </p:set>
                                    <p:animEffect transition="in" filter="fade">
                                      <p:cBhvr>
                                        <p:cTn id="50" dur="1000"/>
                                        <p:tgtEl>
                                          <p:spTgt spid="5"/>
                                        </p:tgtEl>
                                      </p:cBhvr>
                                    </p:animEffect>
                                  </p:childTnLst>
                                </p:cTn>
                              </p:par>
                              <p:par>
                                <p:cTn id="51" presetID="10" presetClass="entr" presetSubtype="0" fill="hold" nodeType="withEffect">
                                  <p:stCondLst>
                                    <p:cond delay="0"/>
                                  </p:stCondLst>
                                  <p:childTnLst>
                                    <p:set>
                                      <p:cBhvr>
                                        <p:cTn id="52" dur="1" fill="hold">
                                          <p:stCondLst>
                                            <p:cond delay="0"/>
                                          </p:stCondLst>
                                        </p:cTn>
                                        <p:tgtEl>
                                          <p:spTgt spid="25"/>
                                        </p:tgtEl>
                                        <p:attrNameLst>
                                          <p:attrName>style.visibility</p:attrName>
                                        </p:attrNameLst>
                                      </p:cBhvr>
                                      <p:to>
                                        <p:strVal val="visible"/>
                                      </p:to>
                                    </p:set>
                                    <p:animEffect transition="in" filter="fade">
                                      <p:cBhvr>
                                        <p:cTn id="53" dur="1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13" grpId="0"/>
      <p:bldP spid="17" grpId="0"/>
      <p:bldP spid="19" grpId="0"/>
      <p:bldP spid="21" grpId="0"/>
      <p:bldP spid="5" grpId="0" animBg="1"/>
      <p:bldP spid="28" grpId="0"/>
      <p:bldP spid="2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ABB89B5-BCAD-4990-92B9-A091705B4F9A}"/>
              </a:ext>
            </a:extLst>
          </p:cNvPr>
          <p:cNvSpPr/>
          <p:nvPr/>
        </p:nvSpPr>
        <p:spPr>
          <a:xfrm>
            <a:off x="89452" y="97026"/>
            <a:ext cx="12006470" cy="6663948"/>
          </a:xfrm>
          <a:prstGeom prst="rect">
            <a:avLst/>
          </a:prstGeom>
          <a:noFill/>
          <a:ln w="57150">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n open book on a desk&#10;&#10;Description automatically generated">
            <a:extLst>
              <a:ext uri="{FF2B5EF4-FFF2-40B4-BE49-F238E27FC236}">
                <a16:creationId xmlns:a16="http://schemas.microsoft.com/office/drawing/2014/main" id="{6B1494D9-5B0D-4773-9653-B8BBB3F69C1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1" cy="6858000"/>
          </a:xfrm>
          <a:prstGeom prst="rect">
            <a:avLst/>
          </a:prstGeom>
          <a:ln w="88900" cap="sq" cmpd="thickThin">
            <a:solidFill>
              <a:srgbClr val="CC6600"/>
            </a:solidFill>
            <a:prstDash val="solid"/>
            <a:miter lim="800000"/>
          </a:ln>
          <a:effectLst>
            <a:innerShdw blurRad="76200">
              <a:srgbClr val="000000"/>
            </a:innerShdw>
          </a:effectLst>
        </p:spPr>
      </p:pic>
      <p:sp>
        <p:nvSpPr>
          <p:cNvPr id="2" name="TextBox 1">
            <a:extLst>
              <a:ext uri="{FF2B5EF4-FFF2-40B4-BE49-F238E27FC236}">
                <a16:creationId xmlns:a16="http://schemas.microsoft.com/office/drawing/2014/main" id="{7FEDD257-58BC-4760-8BA2-F0B3EFBBB87B}"/>
              </a:ext>
            </a:extLst>
          </p:cNvPr>
          <p:cNvSpPr txBox="1"/>
          <p:nvPr/>
        </p:nvSpPr>
        <p:spPr>
          <a:xfrm>
            <a:off x="3359020" y="429205"/>
            <a:ext cx="5505059" cy="2246769"/>
          </a:xfrm>
          <a:prstGeom prst="rect">
            <a:avLst/>
          </a:prstGeom>
          <a:blipFill>
            <a:blip r:embed="rId3"/>
            <a:tile tx="0" ty="0" sx="100000" sy="100000" flip="none" algn="tl"/>
          </a:blipFill>
          <a:ln>
            <a:gradFill>
              <a:gsLst>
                <a:gs pos="43000">
                  <a:schemeClr val="accent1">
                    <a:lumMod val="5000"/>
                    <a:lumOff val="95000"/>
                  </a:schemeClr>
                </a:gs>
                <a:gs pos="66000">
                  <a:schemeClr val="tx1"/>
                </a:gs>
                <a:gs pos="83000">
                  <a:schemeClr val="accent1">
                    <a:lumMod val="45000"/>
                    <a:lumOff val="55000"/>
                  </a:schemeClr>
                </a:gs>
                <a:gs pos="100000">
                  <a:schemeClr val="accent1">
                    <a:lumMod val="30000"/>
                    <a:lumOff val="70000"/>
                  </a:schemeClr>
                </a:gs>
              </a:gsLst>
              <a:lin ang="5400000" scaled="1"/>
            </a:gradFill>
          </a:ln>
          <a:effectLst>
            <a:glow rad="139700">
              <a:schemeClr val="accent2">
                <a:satMod val="175000"/>
                <a:alpha val="40000"/>
              </a:schemeClr>
            </a:glow>
          </a:effectLst>
        </p:spPr>
        <p:txBody>
          <a:bodyPr wrap="square" rtlCol="0">
            <a:spAutoFit/>
          </a:bodyPr>
          <a:lstStyle/>
          <a:p>
            <a:pPr algn="ctr"/>
            <a:r>
              <a:rPr lang="en-US" b="1" i="1" dirty="0">
                <a:solidFill>
                  <a:srgbClr val="CC6600"/>
                </a:solidFill>
                <a:latin typeface="Times New Roman" panose="02020603050405020304" pitchFamily="18" charset="0"/>
                <a:cs typeface="Times New Roman" panose="02020603050405020304" pitchFamily="18" charset="0"/>
              </a:rPr>
              <a:t>Charity never faileth:</a:t>
            </a:r>
          </a:p>
          <a:p>
            <a:pPr algn="ctr"/>
            <a:r>
              <a:rPr lang="en-US" b="1" i="1" dirty="0">
                <a:solidFill>
                  <a:srgbClr val="CC6600"/>
                </a:solidFill>
                <a:latin typeface="Times New Roman" panose="02020603050405020304" pitchFamily="18" charset="0"/>
                <a:cs typeface="Times New Roman" panose="02020603050405020304" pitchFamily="18" charset="0"/>
              </a:rPr>
              <a:t>but whether there be prophecies, they shall fail;</a:t>
            </a:r>
          </a:p>
          <a:p>
            <a:pPr algn="ctr"/>
            <a:r>
              <a:rPr lang="en-US" b="1" i="1" dirty="0">
                <a:solidFill>
                  <a:srgbClr val="CC6600"/>
                </a:solidFill>
                <a:latin typeface="Times New Roman" panose="02020603050405020304" pitchFamily="18" charset="0"/>
                <a:cs typeface="Times New Roman" panose="02020603050405020304" pitchFamily="18" charset="0"/>
              </a:rPr>
              <a:t>whether there be tongues, they shall cease;</a:t>
            </a:r>
          </a:p>
          <a:p>
            <a:pPr algn="ctr"/>
            <a:r>
              <a:rPr lang="en-US" b="1" i="1" dirty="0">
                <a:solidFill>
                  <a:srgbClr val="CC6600"/>
                </a:solidFill>
                <a:latin typeface="Times New Roman" panose="02020603050405020304" pitchFamily="18" charset="0"/>
                <a:cs typeface="Times New Roman" panose="02020603050405020304" pitchFamily="18" charset="0"/>
              </a:rPr>
              <a:t>whether there be knowledge, it shall vanish away. </a:t>
            </a:r>
          </a:p>
          <a:p>
            <a:pPr algn="ctr"/>
            <a:r>
              <a:rPr lang="en-US" b="1" i="1" dirty="0">
                <a:solidFill>
                  <a:srgbClr val="CC6600"/>
                </a:solidFill>
                <a:latin typeface="Times New Roman" panose="02020603050405020304" pitchFamily="18" charset="0"/>
                <a:cs typeface="Times New Roman" panose="02020603050405020304" pitchFamily="18" charset="0"/>
              </a:rPr>
              <a:t>For we know in part, and we prophesy in part.</a:t>
            </a:r>
          </a:p>
          <a:p>
            <a:pPr algn="ctr"/>
            <a:r>
              <a:rPr lang="en-US" b="1" i="1" dirty="0">
                <a:solidFill>
                  <a:srgbClr val="CC6600"/>
                </a:solidFill>
                <a:latin typeface="Times New Roman" panose="02020603050405020304" pitchFamily="18" charset="0"/>
                <a:cs typeface="Times New Roman" panose="02020603050405020304" pitchFamily="18" charset="0"/>
              </a:rPr>
              <a:t>But when that which is perfect is come,</a:t>
            </a:r>
          </a:p>
          <a:p>
            <a:pPr algn="ctr"/>
            <a:r>
              <a:rPr lang="en-US" b="1" i="1" dirty="0">
                <a:solidFill>
                  <a:srgbClr val="CC6600"/>
                </a:solidFill>
                <a:latin typeface="Times New Roman" panose="02020603050405020304" pitchFamily="18" charset="0"/>
                <a:cs typeface="Times New Roman" panose="02020603050405020304" pitchFamily="18" charset="0"/>
              </a:rPr>
              <a:t>then that which is in part shall be done away.  </a:t>
            </a:r>
          </a:p>
          <a:p>
            <a:pPr algn="ctr"/>
            <a:r>
              <a:rPr lang="en-US" sz="1400" b="1" dirty="0">
                <a:solidFill>
                  <a:srgbClr val="FF0000"/>
                </a:solidFill>
                <a:latin typeface="Times New Roman" panose="02020603050405020304" pitchFamily="18" charset="0"/>
                <a:cs typeface="Times New Roman" panose="02020603050405020304" pitchFamily="18" charset="0"/>
              </a:rPr>
              <a:t>I Corinthians 13:8-10</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B9A49C22-151B-4CF1-8663-2C8FE8C6F5B7}"/>
              </a:ext>
            </a:extLst>
          </p:cNvPr>
          <p:cNvSpPr txBox="1"/>
          <p:nvPr/>
        </p:nvSpPr>
        <p:spPr>
          <a:xfrm>
            <a:off x="3442994" y="2687209"/>
            <a:ext cx="5421085" cy="646331"/>
          </a:xfrm>
          <a:prstGeom prst="rect">
            <a:avLst/>
          </a:prstGeom>
          <a:noFill/>
          <a:effectLst>
            <a:glow rad="139700">
              <a:schemeClr val="accent3">
                <a:satMod val="175000"/>
                <a:alpha val="40000"/>
              </a:schemeClr>
            </a:glow>
          </a:effectLst>
        </p:spPr>
        <p:txBody>
          <a:bodyPr wrap="square" rtlCol="0">
            <a:spAutoFit/>
          </a:bodyPr>
          <a:lstStyle/>
          <a:p>
            <a:pPr algn="ctr"/>
            <a:r>
              <a:rPr lang="en-US" sz="1600" b="1" dirty="0">
                <a:solidFill>
                  <a:schemeClr val="bg1"/>
                </a:solidFill>
                <a:latin typeface="Times New Roman" panose="02020603050405020304" pitchFamily="18" charset="0"/>
                <a:cs typeface="Times New Roman" panose="02020603050405020304" pitchFamily="18" charset="0"/>
              </a:rPr>
              <a:t>“That which is perfect” came in 1611.</a:t>
            </a:r>
          </a:p>
          <a:p>
            <a:pPr algn="ctr"/>
            <a:r>
              <a:rPr lang="en-US" sz="1600" b="1" dirty="0">
                <a:solidFill>
                  <a:schemeClr val="bg1"/>
                </a:solidFill>
                <a:latin typeface="Times New Roman" panose="02020603050405020304" pitchFamily="18" charset="0"/>
                <a:cs typeface="Times New Roman" panose="02020603050405020304" pitchFamily="18" charset="0"/>
              </a:rPr>
              <a:t>It is was and </a:t>
            </a:r>
            <a:r>
              <a:rPr lang="en-US" sz="1600" b="1" dirty="0">
                <a:solidFill>
                  <a:schemeClr val="bg1"/>
                </a:solidFill>
                <a:effectLst/>
                <a:latin typeface="Times New Roman" panose="02020603050405020304" pitchFamily="18" charset="0"/>
                <a:cs typeface="Times New Roman" panose="02020603050405020304" pitchFamily="18" charset="0"/>
              </a:rPr>
              <a:t>is </a:t>
            </a:r>
            <a:r>
              <a:rPr lang="en-US" sz="2000" b="1" dirty="0">
                <a:solidFill>
                  <a:schemeClr val="bg1"/>
                </a:solidFill>
                <a:effectLst/>
                <a:latin typeface="Times New Roman" panose="02020603050405020304" pitchFamily="18" charset="0"/>
                <a:cs typeface="Times New Roman" panose="02020603050405020304" pitchFamily="18" charset="0"/>
              </a:rPr>
              <a:t>the </a:t>
            </a:r>
            <a:r>
              <a:rPr lang="en-US" sz="2000" b="1" dirty="0">
                <a:solidFill>
                  <a:schemeClr val="bg1"/>
                </a:solidFill>
                <a:effectLst>
                  <a:glow rad="228600">
                    <a:schemeClr val="accent4">
                      <a:satMod val="175000"/>
                      <a:alpha val="40000"/>
                    </a:schemeClr>
                  </a:glow>
                </a:effectLst>
                <a:latin typeface="Times New Roman" panose="02020603050405020304" pitchFamily="18" charset="0"/>
                <a:cs typeface="Times New Roman" panose="02020603050405020304" pitchFamily="18" charset="0"/>
              </a:rPr>
              <a:t>King James 1611 Bible</a:t>
            </a:r>
          </a:p>
        </p:txBody>
      </p:sp>
      <p:sp>
        <p:nvSpPr>
          <p:cNvPr id="6" name="TextBox 5">
            <a:extLst>
              <a:ext uri="{FF2B5EF4-FFF2-40B4-BE49-F238E27FC236}">
                <a16:creationId xmlns:a16="http://schemas.microsoft.com/office/drawing/2014/main" id="{5A9F1848-D55E-408B-9208-232D05B7F738}"/>
              </a:ext>
            </a:extLst>
          </p:cNvPr>
          <p:cNvSpPr txBox="1"/>
          <p:nvPr/>
        </p:nvSpPr>
        <p:spPr>
          <a:xfrm>
            <a:off x="3442995" y="3340355"/>
            <a:ext cx="5421085" cy="3139321"/>
          </a:xfrm>
          <a:prstGeom prst="rect">
            <a:avLst/>
          </a:prstGeom>
          <a:blipFill>
            <a:blip r:embed="rId3"/>
            <a:tile tx="0" ty="0" sx="100000" sy="100000" flip="none" algn="tl"/>
          </a:blipFill>
          <a:effectLst>
            <a:glow rad="139700">
              <a:srgbClr val="FF0000">
                <a:alpha val="40000"/>
              </a:srgbClr>
            </a:glow>
          </a:effectLst>
        </p:spPr>
        <p:txBody>
          <a:bodyPr wrap="square" rtlCol="0">
            <a:spAutoFit/>
          </a:bodyPr>
          <a:lstStyle/>
          <a:p>
            <a:pPr algn="ctr"/>
            <a:r>
              <a:rPr lang="en-US" b="1" i="1" dirty="0">
                <a:solidFill>
                  <a:srgbClr val="CC6600"/>
                </a:solidFill>
                <a:latin typeface="Times New Roman" panose="02020603050405020304" pitchFamily="18" charset="0"/>
                <a:cs typeface="Times New Roman" panose="02020603050405020304" pitchFamily="18" charset="0"/>
              </a:rPr>
              <a:t>Behold, the days come, saith the Lord GOD,</a:t>
            </a:r>
          </a:p>
          <a:p>
            <a:pPr algn="ctr"/>
            <a:r>
              <a:rPr lang="en-US" b="1" i="1" dirty="0">
                <a:solidFill>
                  <a:srgbClr val="CC6600"/>
                </a:solidFill>
                <a:latin typeface="Times New Roman" panose="02020603050405020304" pitchFamily="18" charset="0"/>
                <a:cs typeface="Times New Roman" panose="02020603050405020304" pitchFamily="18" charset="0"/>
              </a:rPr>
              <a:t>that I will send a famine in the land,</a:t>
            </a:r>
          </a:p>
          <a:p>
            <a:pPr algn="ctr"/>
            <a:r>
              <a:rPr lang="en-US" b="1" i="1" dirty="0">
                <a:solidFill>
                  <a:srgbClr val="CC6600"/>
                </a:solidFill>
                <a:latin typeface="Times New Roman" panose="02020603050405020304" pitchFamily="18" charset="0"/>
                <a:cs typeface="Times New Roman" panose="02020603050405020304" pitchFamily="18" charset="0"/>
              </a:rPr>
              <a:t>not a famine of bread,</a:t>
            </a:r>
          </a:p>
          <a:p>
            <a:pPr algn="ctr"/>
            <a:r>
              <a:rPr lang="en-US" b="1" i="1" dirty="0">
                <a:solidFill>
                  <a:srgbClr val="CC6600"/>
                </a:solidFill>
                <a:latin typeface="Times New Roman" panose="02020603050405020304" pitchFamily="18" charset="0"/>
                <a:cs typeface="Times New Roman" panose="02020603050405020304" pitchFamily="18" charset="0"/>
              </a:rPr>
              <a:t>nor a thirst for water,</a:t>
            </a:r>
          </a:p>
          <a:p>
            <a:pPr algn="ctr"/>
            <a:r>
              <a:rPr lang="en-US" b="1" i="1" dirty="0">
                <a:solidFill>
                  <a:srgbClr val="CC6600"/>
                </a:solidFill>
                <a:latin typeface="Times New Roman" panose="02020603050405020304" pitchFamily="18" charset="0"/>
                <a:cs typeface="Times New Roman" panose="02020603050405020304" pitchFamily="18" charset="0"/>
              </a:rPr>
              <a:t>but of hearing the words of the LORD: </a:t>
            </a:r>
          </a:p>
          <a:p>
            <a:pPr algn="ctr"/>
            <a:r>
              <a:rPr lang="en-US" b="1" i="1" dirty="0">
                <a:solidFill>
                  <a:srgbClr val="CC6600"/>
                </a:solidFill>
                <a:latin typeface="Times New Roman" panose="02020603050405020304" pitchFamily="18" charset="0"/>
                <a:cs typeface="Times New Roman" panose="02020603050405020304" pitchFamily="18" charset="0"/>
              </a:rPr>
              <a:t>And they shall wander from sea to sea,</a:t>
            </a:r>
          </a:p>
          <a:p>
            <a:pPr algn="ctr"/>
            <a:r>
              <a:rPr lang="en-US" b="1" i="1" dirty="0">
                <a:solidFill>
                  <a:srgbClr val="CC6600"/>
                </a:solidFill>
                <a:latin typeface="Times New Roman" panose="02020603050405020304" pitchFamily="18" charset="0"/>
                <a:cs typeface="Times New Roman" panose="02020603050405020304" pitchFamily="18" charset="0"/>
              </a:rPr>
              <a:t>and from the north even to the east,</a:t>
            </a:r>
          </a:p>
          <a:p>
            <a:pPr algn="ctr"/>
            <a:r>
              <a:rPr lang="en-US" b="1" i="1" dirty="0">
                <a:solidFill>
                  <a:srgbClr val="CC6600"/>
                </a:solidFill>
                <a:latin typeface="Times New Roman" panose="02020603050405020304" pitchFamily="18" charset="0"/>
                <a:cs typeface="Times New Roman" panose="02020603050405020304" pitchFamily="18" charset="0"/>
              </a:rPr>
              <a:t>they shall run to and fro to seek the word of the LORD,</a:t>
            </a:r>
          </a:p>
          <a:p>
            <a:pPr algn="ctr"/>
            <a:r>
              <a:rPr lang="en-US" b="1" i="1" dirty="0">
                <a:solidFill>
                  <a:srgbClr val="CC6600"/>
                </a:solidFill>
                <a:latin typeface="Times New Roman" panose="02020603050405020304" pitchFamily="18" charset="0"/>
                <a:cs typeface="Times New Roman" panose="02020603050405020304" pitchFamily="18" charset="0"/>
              </a:rPr>
              <a:t>and shall not find it. </a:t>
            </a:r>
          </a:p>
          <a:p>
            <a:pPr algn="ctr"/>
            <a:r>
              <a:rPr lang="en-US" b="1" i="1" dirty="0">
                <a:solidFill>
                  <a:srgbClr val="CC6600"/>
                </a:solidFill>
                <a:latin typeface="Times New Roman" panose="02020603050405020304" pitchFamily="18" charset="0"/>
                <a:cs typeface="Times New Roman" panose="02020603050405020304" pitchFamily="18" charset="0"/>
              </a:rPr>
              <a:t>In that day shall the fair virgins and young men</a:t>
            </a:r>
          </a:p>
          <a:p>
            <a:pPr algn="ctr"/>
            <a:r>
              <a:rPr lang="en-US" b="1" i="1" dirty="0">
                <a:solidFill>
                  <a:srgbClr val="CC6600"/>
                </a:solidFill>
                <a:latin typeface="Times New Roman" panose="02020603050405020304" pitchFamily="18" charset="0"/>
                <a:cs typeface="Times New Roman" panose="02020603050405020304" pitchFamily="18" charset="0"/>
              </a:rPr>
              <a:t>faint for thirst. </a:t>
            </a:r>
          </a:p>
        </p:txBody>
      </p:sp>
    </p:spTree>
    <p:extLst>
      <p:ext uri="{BB962C8B-B14F-4D97-AF65-F5344CB8AC3E}">
        <p14:creationId xmlns:p14="http://schemas.microsoft.com/office/powerpoint/2010/main" val="379159995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75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750" fill="hold"/>
                                        <p:tgtEl>
                                          <p:spTgt spid="6"/>
                                        </p:tgtEl>
                                        <p:attrNameLst>
                                          <p:attrName>ppt_w</p:attrName>
                                        </p:attrNameLst>
                                      </p:cBhvr>
                                      <p:tavLst>
                                        <p:tav tm="0">
                                          <p:val>
                                            <p:fltVal val="0"/>
                                          </p:val>
                                        </p:tav>
                                        <p:tav tm="100000">
                                          <p:val>
                                            <p:strVal val="#ppt_w"/>
                                          </p:val>
                                        </p:tav>
                                      </p:tavLst>
                                    </p:anim>
                                    <p:anim calcmode="lin" valueType="num">
                                      <p:cBhvr>
                                        <p:cTn id="13" dur="750" fill="hold"/>
                                        <p:tgtEl>
                                          <p:spTgt spid="6"/>
                                        </p:tgtEl>
                                        <p:attrNameLst>
                                          <p:attrName>ppt_h</p:attrName>
                                        </p:attrNameLst>
                                      </p:cBhvr>
                                      <p:tavLst>
                                        <p:tav tm="0">
                                          <p:val>
                                            <p:fltVal val="0"/>
                                          </p:val>
                                        </p:tav>
                                        <p:tav tm="100000">
                                          <p:val>
                                            <p:strVal val="#ppt_h"/>
                                          </p:val>
                                        </p:tav>
                                      </p:tavLst>
                                    </p:anim>
                                    <p:animEffect transition="in" filter="fade">
                                      <p:cBhvr>
                                        <p:cTn id="14" dur="7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ABB89B5-BCAD-4990-92B9-A091705B4F9A}"/>
              </a:ext>
            </a:extLst>
          </p:cNvPr>
          <p:cNvSpPr/>
          <p:nvPr/>
        </p:nvSpPr>
        <p:spPr>
          <a:xfrm>
            <a:off x="89452" y="97026"/>
            <a:ext cx="12006470" cy="6663948"/>
          </a:xfrm>
          <a:prstGeom prst="rect">
            <a:avLst/>
          </a:prstGeom>
          <a:noFill/>
          <a:ln w="57150">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n open book on a desk&#10;&#10;Description automatically generated">
            <a:extLst>
              <a:ext uri="{FF2B5EF4-FFF2-40B4-BE49-F238E27FC236}">
                <a16:creationId xmlns:a16="http://schemas.microsoft.com/office/drawing/2014/main" id="{5BD1B128-9740-4761-8DB3-AD4BC2C300D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1" cy="6858000"/>
          </a:xfrm>
          <a:prstGeom prst="rect">
            <a:avLst/>
          </a:prstGeom>
          <a:ln w="88900" cap="sq" cmpd="thickThin">
            <a:solidFill>
              <a:srgbClr val="CC6600"/>
            </a:solidFill>
            <a:prstDash val="solid"/>
            <a:miter lim="800000"/>
          </a:ln>
          <a:effectLst>
            <a:innerShdw blurRad="76200">
              <a:srgbClr val="000000"/>
            </a:innerShdw>
          </a:effectLst>
        </p:spPr>
      </p:pic>
      <p:sp>
        <p:nvSpPr>
          <p:cNvPr id="2" name="TextBox 1">
            <a:extLst>
              <a:ext uri="{FF2B5EF4-FFF2-40B4-BE49-F238E27FC236}">
                <a16:creationId xmlns:a16="http://schemas.microsoft.com/office/drawing/2014/main" id="{BC4C488B-31EB-4F22-A14C-99FD170F7A5E}"/>
              </a:ext>
            </a:extLst>
          </p:cNvPr>
          <p:cNvSpPr txBox="1"/>
          <p:nvPr/>
        </p:nvSpPr>
        <p:spPr>
          <a:xfrm>
            <a:off x="4811824" y="2871882"/>
            <a:ext cx="2528596" cy="369332"/>
          </a:xfrm>
          <a:prstGeom prst="rect">
            <a:avLst/>
          </a:prstGeom>
          <a:noFill/>
        </p:spPr>
        <p:txBody>
          <a:bodyPr wrap="square" rtlCol="0">
            <a:spAutoFit/>
          </a:bodyPr>
          <a:lstStyle/>
          <a:p>
            <a:pPr algn="ctr"/>
            <a:r>
              <a:rPr lang="en-US" b="1" dirty="0">
                <a:solidFill>
                  <a:schemeClr val="bg1"/>
                </a:solidFill>
                <a:latin typeface="Times New Roman" panose="02020603050405020304" pitchFamily="18" charset="0"/>
                <a:cs typeface="Times New Roman" panose="02020603050405020304" pitchFamily="18" charset="0"/>
              </a:rPr>
              <a:t>The End</a:t>
            </a:r>
          </a:p>
        </p:txBody>
      </p:sp>
      <p:sp>
        <p:nvSpPr>
          <p:cNvPr id="5" name="TextBox 4">
            <a:extLst>
              <a:ext uri="{FF2B5EF4-FFF2-40B4-BE49-F238E27FC236}">
                <a16:creationId xmlns:a16="http://schemas.microsoft.com/office/drawing/2014/main" id="{F403A041-E987-48DD-AD38-A2F980D6BBF1}"/>
              </a:ext>
            </a:extLst>
          </p:cNvPr>
          <p:cNvSpPr txBox="1"/>
          <p:nvPr/>
        </p:nvSpPr>
        <p:spPr>
          <a:xfrm>
            <a:off x="942191" y="2046591"/>
            <a:ext cx="10300992" cy="2769989"/>
          </a:xfrm>
          <a:prstGeom prst="rect">
            <a:avLst/>
          </a:prstGeom>
          <a:solidFill>
            <a:schemeClr val="bg1"/>
          </a:solidFill>
          <a:ln w="76200">
            <a:solidFill>
              <a:schemeClr val="tx1"/>
            </a:solidFill>
          </a:ln>
        </p:spPr>
        <p:txBody>
          <a:bodyPr wrap="square" rtlCol="0">
            <a:spAutoFit/>
          </a:bodyPr>
          <a:lstStyle/>
          <a:p>
            <a:pPr algn="ctr"/>
            <a:r>
              <a:rPr lang="en-US" sz="1400" b="1" i="1" dirty="0">
                <a:latin typeface="Times New Roman" panose="02020603050405020304" pitchFamily="18" charset="0"/>
                <a:ea typeface="Times New Roman" panose="02020603050405020304" pitchFamily="18" charset="0"/>
              </a:rPr>
              <a:t>One more time and I will tell you it won’t be the last</a:t>
            </a:r>
            <a:r>
              <a:rPr lang="en-US" sz="1400" b="1" i="1" dirty="0">
                <a:effectLst/>
                <a:latin typeface="Times New Roman" panose="02020603050405020304" pitchFamily="18" charset="0"/>
                <a:ea typeface="Times New Roman" panose="02020603050405020304" pitchFamily="18" charset="0"/>
              </a:rPr>
              <a:t>… but it </a:t>
            </a:r>
            <a:r>
              <a:rPr lang="en-US" sz="1400" b="1" i="1" dirty="0">
                <a:latin typeface="Times New Roman" panose="02020603050405020304" pitchFamily="18" charset="0"/>
                <a:ea typeface="Times New Roman" panose="02020603050405020304" pitchFamily="18" charset="0"/>
              </a:rPr>
              <a:t>so incredibly</a:t>
            </a:r>
            <a:r>
              <a:rPr lang="en-US" sz="1400" b="1" i="1" dirty="0">
                <a:effectLst/>
                <a:latin typeface="Times New Roman" panose="02020603050405020304" pitchFamily="18" charset="0"/>
                <a:ea typeface="Times New Roman" panose="02020603050405020304" pitchFamily="18" charset="0"/>
              </a:rPr>
              <a:t> important in order to simply understand the Scriptures: </a:t>
            </a:r>
          </a:p>
          <a:p>
            <a:pPr algn="ctr"/>
            <a:r>
              <a:rPr lang="en-US" sz="1600" b="1" dirty="0">
                <a:latin typeface="Times New Roman" panose="02020603050405020304" pitchFamily="18" charset="0"/>
                <a:ea typeface="Times New Roman" panose="02020603050405020304" pitchFamily="18" charset="0"/>
              </a:rPr>
              <a:t>That w</a:t>
            </a:r>
            <a:r>
              <a:rPr lang="en-US" sz="1600" b="1" dirty="0">
                <a:effectLst/>
                <a:latin typeface="Times New Roman" panose="02020603050405020304" pitchFamily="18" charset="0"/>
                <a:ea typeface="Times New Roman" panose="02020603050405020304" pitchFamily="18" charset="0"/>
              </a:rPr>
              <a:t>hile we realize that </a:t>
            </a:r>
            <a:r>
              <a:rPr lang="en-US" sz="1600" b="1" dirty="0">
                <a:solidFill>
                  <a:srgbClr val="FF0000"/>
                </a:solidFill>
                <a:effectLst/>
                <a:latin typeface="Times New Roman" panose="02020603050405020304" pitchFamily="18" charset="0"/>
                <a:ea typeface="Times New Roman" panose="02020603050405020304" pitchFamily="18" charset="0"/>
              </a:rPr>
              <a:t>Genesis </a:t>
            </a:r>
            <a:r>
              <a:rPr lang="en-US" sz="1600" b="1" dirty="0">
                <a:effectLst/>
                <a:latin typeface="Times New Roman" panose="02020603050405020304" pitchFamily="18" charset="0"/>
                <a:ea typeface="Times New Roman" panose="02020603050405020304" pitchFamily="18" charset="0"/>
              </a:rPr>
              <a:t>to </a:t>
            </a:r>
            <a:r>
              <a:rPr lang="en-US" sz="1600" b="1" dirty="0">
                <a:solidFill>
                  <a:srgbClr val="FF0000"/>
                </a:solidFill>
                <a:effectLst/>
                <a:latin typeface="Times New Roman" panose="02020603050405020304" pitchFamily="18" charset="0"/>
                <a:ea typeface="Times New Roman" panose="02020603050405020304" pitchFamily="18" charset="0"/>
              </a:rPr>
              <a:t>Revelation </a:t>
            </a:r>
            <a:r>
              <a:rPr lang="en-US" sz="1600" b="1" dirty="0">
                <a:effectLst/>
                <a:latin typeface="Times New Roman" panose="02020603050405020304" pitchFamily="18" charset="0"/>
                <a:ea typeface="Times New Roman" panose="02020603050405020304" pitchFamily="18" charset="0"/>
              </a:rPr>
              <a:t>was all written ‘FOR’ all of us according to </a:t>
            </a:r>
            <a:r>
              <a:rPr lang="en-US" sz="1400" b="1" dirty="0">
                <a:solidFill>
                  <a:srgbClr val="FF0000"/>
                </a:solidFill>
                <a:effectLst/>
                <a:latin typeface="Times New Roman" panose="02020603050405020304" pitchFamily="18" charset="0"/>
                <a:ea typeface="Times New Roman" panose="02020603050405020304" pitchFamily="18" charset="0"/>
              </a:rPr>
              <a:t>Romans 15:4</a:t>
            </a:r>
            <a:r>
              <a:rPr lang="en-US" sz="1600" b="1" dirty="0">
                <a:effectLst/>
                <a:latin typeface="Times New Roman" panose="02020603050405020304" pitchFamily="18" charset="0"/>
                <a:ea typeface="Times New Roman" panose="02020603050405020304" pitchFamily="18" charset="0"/>
              </a:rPr>
              <a:t>,</a:t>
            </a:r>
          </a:p>
          <a:p>
            <a:pPr algn="ctr"/>
            <a:r>
              <a:rPr lang="en-US" sz="1600" b="1" i="1" dirty="0">
                <a:solidFill>
                  <a:srgbClr val="CC6600"/>
                </a:solidFill>
                <a:effectLst/>
                <a:latin typeface="Times New Roman" panose="02020603050405020304" pitchFamily="18" charset="0"/>
                <a:ea typeface="Times New Roman" panose="02020603050405020304" pitchFamily="18" charset="0"/>
              </a:rPr>
              <a:t>For whatsoever things were written aforetime were written for our learning,</a:t>
            </a:r>
          </a:p>
          <a:p>
            <a:pPr algn="ctr"/>
            <a:r>
              <a:rPr lang="en-US" sz="1600" b="1" i="1" dirty="0">
                <a:solidFill>
                  <a:srgbClr val="CC6600"/>
                </a:solidFill>
                <a:effectLst/>
                <a:latin typeface="Times New Roman" panose="02020603050405020304" pitchFamily="18" charset="0"/>
                <a:ea typeface="Times New Roman" panose="02020603050405020304" pitchFamily="18" charset="0"/>
              </a:rPr>
              <a:t>that we through patience and comfort of the scriptures might have hope</a:t>
            </a:r>
            <a:r>
              <a:rPr lang="en-US" sz="1600" b="1" dirty="0">
                <a:effectLst/>
                <a:latin typeface="Times New Roman" panose="02020603050405020304" pitchFamily="18" charset="0"/>
                <a:ea typeface="Times New Roman" panose="02020603050405020304" pitchFamily="18" charset="0"/>
              </a:rPr>
              <a:t>,</a:t>
            </a:r>
            <a:r>
              <a:rPr lang="en-US" sz="1600" b="1" dirty="0">
                <a:solidFill>
                  <a:srgbClr val="FF0000"/>
                </a:solidFill>
                <a:effectLst/>
                <a:latin typeface="Times New Roman" panose="02020603050405020304" pitchFamily="18" charset="0"/>
                <a:ea typeface="Times New Roman" panose="02020603050405020304" pitchFamily="18" charset="0"/>
              </a:rPr>
              <a:t> </a:t>
            </a:r>
          </a:p>
          <a:p>
            <a:pPr algn="ctr"/>
            <a:r>
              <a:rPr lang="en-US" sz="1600" b="1" dirty="0">
                <a:effectLst/>
                <a:latin typeface="Times New Roman" panose="02020603050405020304" pitchFamily="18" charset="0"/>
                <a:ea typeface="Times New Roman" panose="02020603050405020304" pitchFamily="18" charset="0"/>
              </a:rPr>
              <a:t>we must </a:t>
            </a:r>
            <a:r>
              <a:rPr lang="en-US" sz="1600" b="1" dirty="0">
                <a:latin typeface="Times New Roman" panose="02020603050405020304" pitchFamily="18" charset="0"/>
                <a:ea typeface="Times New Roman" panose="02020603050405020304" pitchFamily="18" charset="0"/>
              </a:rPr>
              <a:t>also realize and remember</a:t>
            </a:r>
            <a:r>
              <a:rPr lang="en-US" sz="1600" b="1" dirty="0">
                <a:effectLst/>
                <a:latin typeface="Times New Roman" panose="02020603050405020304" pitchFamily="18" charset="0"/>
                <a:ea typeface="Times New Roman" panose="02020603050405020304" pitchFamily="18" charset="0"/>
              </a:rPr>
              <a:t> that God is directing Paul’</a:t>
            </a:r>
            <a:r>
              <a:rPr lang="en-US" sz="1600" b="1" dirty="0">
                <a:latin typeface="Times New Roman" panose="02020603050405020304" pitchFamily="18" charset="0"/>
                <a:ea typeface="Times New Roman" panose="02020603050405020304" pitchFamily="18" charset="0"/>
              </a:rPr>
              <a:t>s books</a:t>
            </a:r>
            <a:r>
              <a:rPr lang="en-US" sz="1600" b="1" dirty="0">
                <a:effectLst/>
                <a:latin typeface="Times New Roman" panose="02020603050405020304" pitchFamily="18" charset="0"/>
                <a:ea typeface="Times New Roman" panose="02020603050405020304" pitchFamily="18" charset="0"/>
              </a:rPr>
              <a:t> ‘TO’ the Gentiles/Heathen - us…</a:t>
            </a:r>
          </a:p>
          <a:p>
            <a:pPr algn="ctr"/>
            <a:r>
              <a:rPr lang="en-US" sz="1600" b="1" dirty="0">
                <a:latin typeface="Times New Roman" panose="02020603050405020304" pitchFamily="18" charset="0"/>
                <a:ea typeface="Times New Roman" panose="02020603050405020304" pitchFamily="18" charset="0"/>
              </a:rPr>
              <a:t>…</a:t>
            </a:r>
            <a:r>
              <a:rPr lang="en-US" sz="1600" b="1" dirty="0">
                <a:effectLst/>
                <a:latin typeface="Times New Roman" panose="02020603050405020304" pitchFamily="18" charset="0"/>
                <a:ea typeface="Times New Roman" panose="02020603050405020304" pitchFamily="18" charset="0"/>
              </a:rPr>
              <a:t>including those who think the judgment of God is ‘not </a:t>
            </a:r>
            <a:r>
              <a:rPr lang="en-US" sz="1600" b="1" dirty="0">
                <a:latin typeface="Times New Roman" panose="02020603050405020304" pitchFamily="18" charset="0"/>
                <a:ea typeface="Times New Roman" panose="02020603050405020304" pitchFamily="18" charset="0"/>
              </a:rPr>
              <a:t>fair</a:t>
            </a:r>
            <a:r>
              <a:rPr lang="en-US" sz="1600" b="1" dirty="0">
                <a:effectLst/>
                <a:latin typeface="Times New Roman" panose="02020603050405020304" pitchFamily="18" charset="0"/>
                <a:ea typeface="Times New Roman" panose="02020603050405020304" pitchFamily="18" charset="0"/>
              </a:rPr>
              <a:t>’ or even ‘not </a:t>
            </a:r>
            <a:r>
              <a:rPr lang="en-US" sz="1600" b="1" dirty="0">
                <a:latin typeface="Times New Roman" panose="02020603050405020304" pitchFamily="18" charset="0"/>
                <a:ea typeface="Times New Roman" panose="02020603050405020304" pitchFamily="18" charset="0"/>
              </a:rPr>
              <a:t>true</a:t>
            </a:r>
            <a:r>
              <a:rPr lang="en-US" sz="1600" b="1" dirty="0">
                <a:effectLst/>
                <a:latin typeface="Times New Roman" panose="02020603050405020304" pitchFamily="18" charset="0"/>
                <a:ea typeface="Times New Roman" panose="02020603050405020304" pitchFamily="18" charset="0"/>
              </a:rPr>
              <a:t>’, etc.</a:t>
            </a:r>
          </a:p>
          <a:p>
            <a:pPr algn="ctr"/>
            <a:endParaRPr lang="en-US" sz="900" b="1" dirty="0">
              <a:latin typeface="Times New Roman" panose="02020603050405020304" pitchFamily="18" charset="0"/>
            </a:endParaRPr>
          </a:p>
          <a:p>
            <a:pPr algn="ctr"/>
            <a:r>
              <a:rPr lang="en-US" sz="1600" b="1" dirty="0">
                <a:latin typeface="Times New Roman" panose="02020603050405020304" pitchFamily="18" charset="0"/>
              </a:rPr>
              <a:t>We see that the Judgment of God IS fair and includes everyone, believe it or not!</a:t>
            </a:r>
          </a:p>
          <a:p>
            <a:pPr algn="ctr"/>
            <a:r>
              <a:rPr lang="en-US" sz="1600" b="1" dirty="0">
                <a:latin typeface="Times New Roman" panose="02020603050405020304" pitchFamily="18" charset="0"/>
              </a:rPr>
              <a:t>But the fact is that during today’s dispensation of the grace of God, God provided Himself and gave us the </a:t>
            </a:r>
          </a:p>
          <a:p>
            <a:pPr algn="ctr"/>
            <a:r>
              <a:rPr lang="en-US" sz="1600" b="1" dirty="0">
                <a:latin typeface="Times New Roman" panose="02020603050405020304" pitchFamily="18" charset="0"/>
              </a:rPr>
              <a:t>option to stand before Him on your terms or put your faith and trust on Him to take your judgment Himself!</a:t>
            </a:r>
          </a:p>
          <a:p>
            <a:pPr algn="ctr"/>
            <a:endParaRPr lang="en-US" sz="700" b="1" dirty="0">
              <a:latin typeface="Times New Roman" panose="02020603050405020304" pitchFamily="18" charset="0"/>
            </a:endParaRPr>
          </a:p>
          <a:p>
            <a:pPr algn="ctr"/>
            <a:r>
              <a:rPr lang="en-US" sz="1600" b="1" dirty="0">
                <a:latin typeface="Times New Roman" panose="02020603050405020304" pitchFamily="18" charset="0"/>
              </a:rPr>
              <a:t>Don’t wait until it is too late because then you won’t have that choice available!</a:t>
            </a:r>
            <a:endParaRPr lang="en-US" sz="1600" b="1" dirty="0"/>
          </a:p>
        </p:txBody>
      </p:sp>
    </p:spTree>
    <p:extLst>
      <p:ext uri="{BB962C8B-B14F-4D97-AF65-F5344CB8AC3E}">
        <p14:creationId xmlns:p14="http://schemas.microsoft.com/office/powerpoint/2010/main" val="332806355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AF1A5E-6569-4683-B018-7CD464DC641C}"/>
              </a:ext>
            </a:extLst>
          </p:cNvPr>
          <p:cNvSpPr/>
          <p:nvPr/>
        </p:nvSpPr>
        <p:spPr>
          <a:xfrm>
            <a:off x="39757" y="29817"/>
            <a:ext cx="12135677" cy="6788426"/>
          </a:xfrm>
          <a:prstGeom prst="rect">
            <a:avLst/>
          </a:prstGeom>
          <a:noFill/>
          <a:ln w="76200" cmpd="thickThin">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5357EFBE-223D-47AC-BB0B-B15C3D9AEE8B}"/>
              </a:ext>
            </a:extLst>
          </p:cNvPr>
          <p:cNvSpPr txBox="1"/>
          <p:nvPr/>
        </p:nvSpPr>
        <p:spPr>
          <a:xfrm>
            <a:off x="481749" y="140677"/>
            <a:ext cx="11228171" cy="1177245"/>
          </a:xfrm>
          <a:prstGeom prst="rect">
            <a:avLst/>
          </a:prstGeom>
          <a:noFill/>
        </p:spPr>
        <p:txBody>
          <a:bodyPr wrap="square" rtlCol="0">
            <a:spAutoFit/>
          </a:bodyPr>
          <a:lstStyle/>
          <a:p>
            <a:pPr marL="0" marR="0" algn="ctr">
              <a:spcBef>
                <a:spcPts val="0"/>
              </a:spcBef>
              <a:spcAft>
                <a:spcPts val="0"/>
              </a:spcAft>
            </a:pP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Before we get started, here is</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Preliminary Preparation</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for a better </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u</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nderstanding: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marR="0" algn="just">
              <a:spcBef>
                <a:spcPts val="0"/>
              </a:spcBef>
              <a:spcAft>
                <a:spcPts val="0"/>
              </a:spcAft>
            </a:pPr>
            <a:endParaRPr lang="en-US" sz="105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I strongly suggest </a:t>
            </a:r>
            <a:r>
              <a:rPr lang="en-US" dirty="0">
                <a:latin typeface="Times New Roman" panose="02020603050405020304" pitchFamily="18" charset="0"/>
                <a:ea typeface="Times New Roman" panose="02020603050405020304" pitchFamily="18" charset="0"/>
                <a:cs typeface="Times New Roman" panose="02020603050405020304" pitchFamily="18" charset="0"/>
              </a:rPr>
              <a:t>that y</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ou keep</a:t>
            </a: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Romans 7:15-25 </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as your solid base for any questions we may come across </a:t>
            </a:r>
          </a:p>
          <a:p>
            <a:pPr marL="0" marR="0" algn="ctr">
              <a:spcBef>
                <a:spcPts val="0"/>
              </a:spcBef>
              <a:spcAft>
                <a:spcPts val="0"/>
              </a:spcAft>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that might cause you to ask questions about any of Paul’s teachings such as you find here when reading </a:t>
            </a:r>
            <a:r>
              <a:rPr lang="en-US" sz="16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Romans 2</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t>
            </a:r>
          </a:p>
        </p:txBody>
      </p:sp>
      <p:sp>
        <p:nvSpPr>
          <p:cNvPr id="9" name="TextBox 8">
            <a:extLst>
              <a:ext uri="{FF2B5EF4-FFF2-40B4-BE49-F238E27FC236}">
                <a16:creationId xmlns:a16="http://schemas.microsoft.com/office/drawing/2014/main" id="{0FC8E28E-30C4-41DF-B1D0-C65CBE5EF030}"/>
              </a:ext>
            </a:extLst>
          </p:cNvPr>
          <p:cNvSpPr txBox="1"/>
          <p:nvPr/>
        </p:nvSpPr>
        <p:spPr>
          <a:xfrm>
            <a:off x="131919" y="5511803"/>
            <a:ext cx="11945917" cy="738664"/>
          </a:xfrm>
          <a:prstGeom prst="rect">
            <a:avLst/>
          </a:prstGeom>
          <a:noFill/>
        </p:spPr>
        <p:txBody>
          <a:bodyPr wrap="square" rtlCol="0">
            <a:spAutoFit/>
          </a:bodyPr>
          <a:lstStyle/>
          <a:p>
            <a:pPr algn="ctr"/>
            <a:r>
              <a:rPr lang="en-US" sz="1400" dirty="0">
                <a:latin typeface="Times New Roman" panose="02020603050405020304" pitchFamily="18" charset="0"/>
                <a:ea typeface="Times New Roman" panose="02020603050405020304" pitchFamily="18" charset="0"/>
                <a:cs typeface="Times New Roman" panose="02020603050405020304" pitchFamily="18" charset="0"/>
              </a:rPr>
              <a:t>And of course, as I always say AND can prove in every one of my sermon/bible study/commentaries, </a:t>
            </a:r>
          </a:p>
          <a:p>
            <a:pPr algn="ctr"/>
            <a:r>
              <a:rPr lang="en-US" sz="1400" dirty="0">
                <a:latin typeface="Times New Roman" panose="02020603050405020304" pitchFamily="18" charset="0"/>
                <a:ea typeface="Times New Roman" panose="02020603050405020304" pitchFamily="18" charset="0"/>
                <a:cs typeface="Times New Roman" panose="02020603050405020304" pitchFamily="18" charset="0"/>
              </a:rPr>
              <a:t>t</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his </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is only one of many doctrines that</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is found only in a KJB Bible from Paul only in </a:t>
            </a:r>
            <a:r>
              <a:rPr lang="en-US" sz="1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Romans</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to </a:t>
            </a:r>
            <a:r>
              <a:rPr lang="en-US" sz="1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Philemon,</a:t>
            </a:r>
          </a:p>
          <a:p>
            <a:pPr algn="ct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meaning it is written TO Gentiles ONLY </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nd is ONLY ‘active’ during today’s dispensation of the grace of God!!</a:t>
            </a:r>
          </a:p>
        </p:txBody>
      </p:sp>
      <p:sp>
        <p:nvSpPr>
          <p:cNvPr id="10" name="TextBox 9">
            <a:extLst>
              <a:ext uri="{FF2B5EF4-FFF2-40B4-BE49-F238E27FC236}">
                <a16:creationId xmlns:a16="http://schemas.microsoft.com/office/drawing/2014/main" id="{3066FA19-AB6A-47C5-B280-2B4E9AFDAF90}"/>
              </a:ext>
            </a:extLst>
          </p:cNvPr>
          <p:cNvSpPr txBox="1"/>
          <p:nvPr/>
        </p:nvSpPr>
        <p:spPr>
          <a:xfrm>
            <a:off x="248482" y="1284685"/>
            <a:ext cx="11720311" cy="646331"/>
          </a:xfrm>
          <a:prstGeom prst="rect">
            <a:avLst/>
          </a:prstGeom>
          <a:noFill/>
        </p:spPr>
        <p:txBody>
          <a:bodyPr wrap="square" rtlCol="0">
            <a:spAutoFit/>
          </a:bodyPr>
          <a:lstStyle/>
          <a:p>
            <a:pPr marL="0" marR="0" algn="just">
              <a:spcBef>
                <a:spcPts val="0"/>
              </a:spcBef>
              <a:spcAft>
                <a:spcPts val="0"/>
              </a:spcAft>
            </a:pPr>
            <a:r>
              <a:rPr lang="en-US" dirty="0">
                <a:latin typeface="Times New Roman" panose="02020603050405020304" pitchFamily="18" charset="0"/>
                <a:ea typeface="Times New Roman" panose="02020603050405020304" pitchFamily="18" charset="0"/>
                <a:cs typeface="Times New Roman" panose="02020603050405020304" pitchFamily="18" charset="0"/>
              </a:rPr>
              <a:t>I</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f </a:t>
            </a:r>
            <a:r>
              <a:rPr lang="en-US" dirty="0">
                <a:latin typeface="Times New Roman" panose="02020603050405020304" pitchFamily="18" charset="0"/>
                <a:ea typeface="Times New Roman" panose="02020603050405020304" pitchFamily="18" charset="0"/>
                <a:cs typeface="Times New Roman" panose="02020603050405020304" pitchFamily="18" charset="0"/>
              </a:rPr>
              <a:t>you</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also have a good understanding of </a:t>
            </a:r>
            <a:r>
              <a:rPr lang="en-US" sz="1800" b="1" i="1" dirty="0">
                <a:solidFill>
                  <a:srgbClr val="CC6600"/>
                </a:solidFill>
                <a:effectLst/>
                <a:latin typeface="Times New Roman" panose="02020603050405020304" pitchFamily="18" charset="0"/>
                <a:ea typeface="Times New Roman" panose="02020603050405020304" pitchFamily="18" charset="0"/>
                <a:cs typeface="Times New Roman" panose="02020603050405020304" pitchFamily="18" charset="0"/>
              </a:rPr>
              <a:t>sin that dwelleth in me </a:t>
            </a:r>
            <a:r>
              <a:rPr lang="en-US" dirty="0">
                <a:latin typeface="Times New Roman" panose="02020603050405020304" pitchFamily="18" charset="0"/>
                <a:ea typeface="Times New Roman" panose="02020603050405020304" pitchFamily="18" charset="0"/>
                <a:cs typeface="Times New Roman" panose="02020603050405020304" pitchFamily="18" charset="0"/>
              </a:rPr>
              <a:t>as taught in</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Romans 7:15-25</a:t>
            </a:r>
            <a:r>
              <a:rPr lang="en-US" sz="18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along with the ‘</a:t>
            </a:r>
            <a:r>
              <a:rPr lang="en-US" sz="1800" b="1" i="1" dirty="0">
                <a:solidFill>
                  <a:srgbClr val="CC6600"/>
                </a:solidFill>
                <a:effectLst/>
                <a:latin typeface="Times New Roman" panose="02020603050405020304" pitchFamily="18" charset="0"/>
                <a:ea typeface="Times New Roman" panose="02020603050405020304" pitchFamily="18" charset="0"/>
                <a:cs typeface="Times New Roman" panose="02020603050405020304" pitchFamily="18" charset="0"/>
              </a:rPr>
              <a:t>operation made without hands’</a:t>
            </a:r>
            <a:r>
              <a:rPr lang="en-US" sz="1800" dirty="0">
                <a:solidFill>
                  <a:srgbClr val="CC66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from </a:t>
            </a:r>
            <a:r>
              <a:rPr lang="en-US" sz="16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Colossians 2:11-17</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dirty="0">
                <a:latin typeface="Times New Roman" panose="02020603050405020304" pitchFamily="18" charset="0"/>
                <a:ea typeface="Times New Roman" panose="02020603050405020304" pitchFamily="18" charset="0"/>
                <a:cs typeface="Times New Roman" panose="02020603050405020304" pitchFamily="18" charset="0"/>
              </a:rPr>
              <a:t> and as an added bonus,</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Romans 8:1-13</a:t>
            </a:r>
            <a:r>
              <a:rPr lang="en-US" sz="16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to complete a great ‘introductory’ background</a:t>
            </a:r>
            <a:r>
              <a:rPr lang="en-US"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C0DFC124-FD77-45A7-9307-61EFEEE33B1B}"/>
              </a:ext>
            </a:extLst>
          </p:cNvPr>
          <p:cNvSpPr txBox="1"/>
          <p:nvPr/>
        </p:nvSpPr>
        <p:spPr>
          <a:xfrm>
            <a:off x="185883" y="1942362"/>
            <a:ext cx="11834480" cy="646331"/>
          </a:xfrm>
          <a:prstGeom prst="rect">
            <a:avLst/>
          </a:prstGeom>
          <a:noFill/>
        </p:spPr>
        <p:txBody>
          <a:bodyPr wrap="square" rtlCol="0">
            <a:spAutoFit/>
          </a:bodyPr>
          <a:lstStyle/>
          <a:p>
            <a:pPr marL="0" marR="0" algn="ctr">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So, if you haven’t ever done so, I strongly suggest that you first read </a:t>
            </a:r>
            <a:r>
              <a:rPr lang="en-US" sz="16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Romans 7:15-25; Colossians 2:11-17; Romans 8:1-13 </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dirty="0">
                <a:latin typeface="Times New Roman" panose="02020603050405020304" pitchFamily="18" charset="0"/>
                <a:ea typeface="Times New Roman" panose="02020603050405020304" pitchFamily="18" charset="0"/>
                <a:cs typeface="Times New Roman" panose="02020603050405020304" pitchFamily="18" charset="0"/>
              </a:rPr>
              <a:t>b</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efore we proceed with this particular sermon/study/commentary</a:t>
            </a:r>
            <a:r>
              <a:rPr lang="en-US" sz="1800" dirty="0">
                <a:latin typeface="Times New Roman" panose="02020603050405020304" pitchFamily="18" charset="0"/>
                <a:ea typeface="Times New Roman" panose="02020603050405020304" pitchFamily="18" charset="0"/>
                <a:cs typeface="Times New Roman" panose="02020603050405020304" pitchFamily="18" charset="0"/>
              </a:rPr>
              <a:t> of </a:t>
            </a:r>
            <a:r>
              <a:rPr lang="en-US" sz="16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Romans 2:1-16</a:t>
            </a:r>
            <a:r>
              <a:rPr lang="en-US" sz="1800" dirty="0">
                <a:latin typeface="Times New Roman" panose="02020603050405020304" pitchFamily="18" charset="0"/>
                <a:ea typeface="Times New Roman" panose="02020603050405020304" pitchFamily="18" charset="0"/>
                <a:cs typeface="Times New Roman" panose="02020603050405020304" pitchFamily="18" charset="0"/>
              </a:rPr>
              <a:t>.</a:t>
            </a:r>
          </a:p>
        </p:txBody>
      </p:sp>
      <p:sp>
        <p:nvSpPr>
          <p:cNvPr id="12" name="TextBox 11">
            <a:extLst>
              <a:ext uri="{FF2B5EF4-FFF2-40B4-BE49-F238E27FC236}">
                <a16:creationId xmlns:a16="http://schemas.microsoft.com/office/drawing/2014/main" id="{1B60B264-B5C7-4843-B56E-A9BD2B61606A}"/>
              </a:ext>
            </a:extLst>
          </p:cNvPr>
          <p:cNvSpPr txBox="1"/>
          <p:nvPr/>
        </p:nvSpPr>
        <p:spPr>
          <a:xfrm>
            <a:off x="541176" y="2796333"/>
            <a:ext cx="11122089" cy="861774"/>
          </a:xfrm>
          <a:prstGeom prst="rect">
            <a:avLst/>
          </a:prstGeom>
          <a:noFill/>
        </p:spPr>
        <p:txBody>
          <a:bodyPr wrap="square" rtlCol="0">
            <a:spAutoFit/>
          </a:bodyPr>
          <a:lstStyle/>
          <a:p>
            <a:pPr algn="ct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Note: </a:t>
            </a:r>
            <a:r>
              <a:rPr lang="en-US" sz="1600" dirty="0">
                <a:latin typeface="Times New Roman" panose="02020603050405020304" pitchFamily="18" charset="0"/>
                <a:ea typeface="Times New Roman" panose="02020603050405020304" pitchFamily="18" charset="0"/>
                <a:cs typeface="Times New Roman" panose="02020603050405020304" pitchFamily="18" charset="0"/>
              </a:rPr>
              <a:t>This is by far one of the greatest doctrines found within what the King James Bible calls the “</a:t>
            </a:r>
            <a:r>
              <a:rPr lang="en-US" sz="1600" i="1" dirty="0">
                <a:latin typeface="Times New Roman" panose="02020603050405020304" pitchFamily="18" charset="0"/>
                <a:ea typeface="Times New Roman" panose="02020603050405020304" pitchFamily="18" charset="0"/>
                <a:cs typeface="Times New Roman" panose="02020603050405020304" pitchFamily="18" charset="0"/>
              </a:rPr>
              <a:t>Goodness of God.”</a:t>
            </a:r>
            <a:r>
              <a:rPr lang="en-US" sz="1600" dirty="0">
                <a:latin typeface="Times New Roman" panose="02020603050405020304" pitchFamily="18" charset="0"/>
                <a:ea typeface="Times New Roman" panose="02020603050405020304" pitchFamily="18" charset="0"/>
                <a:cs typeface="Times New Roman" panose="02020603050405020304" pitchFamily="18" charset="0"/>
              </a:rPr>
              <a:t> If you also know of </a:t>
            </a:r>
            <a:r>
              <a:rPr lang="en-US" sz="1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Romans 3:23 - </a:t>
            </a:r>
            <a:r>
              <a:rPr lang="en-US" sz="1400" b="1" i="1" dirty="0">
                <a:solidFill>
                  <a:srgbClr val="CC6600"/>
                </a:solidFill>
                <a:latin typeface="Times New Roman" panose="02020603050405020304" pitchFamily="18" charset="0"/>
                <a:cs typeface="Times New Roman" panose="02020603050405020304" pitchFamily="18" charset="0"/>
              </a:rPr>
              <a:t>For all have sinned, and come short of the glory of God; </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along with </a:t>
            </a:r>
            <a:r>
              <a:rPr lang="en-US" sz="1600" dirty="0">
                <a:latin typeface="Times New Roman" panose="02020603050405020304" pitchFamily="18" charset="0"/>
                <a:ea typeface="Times New Roman" panose="02020603050405020304" pitchFamily="18" charset="0"/>
                <a:cs typeface="Times New Roman" panose="02020603050405020304" pitchFamily="18" charset="0"/>
              </a:rPr>
              <a:t>few</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the verses before and after </a:t>
            </a:r>
            <a:r>
              <a:rPr lang="en-US" sz="1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verse 23</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algn="ct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I believe you </a:t>
            </a:r>
            <a:r>
              <a:rPr lang="en-US" sz="1600" dirty="0">
                <a:latin typeface="Times New Roman" panose="02020603050405020304" pitchFamily="18" charset="0"/>
                <a:ea typeface="Times New Roman" panose="02020603050405020304" pitchFamily="18" charset="0"/>
                <a:cs typeface="Times New Roman" panose="02020603050405020304" pitchFamily="18" charset="0"/>
              </a:rPr>
              <a:t>will have </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an even more solid understanding of this study of the Judgment of God.  </a:t>
            </a:r>
          </a:p>
        </p:txBody>
      </p:sp>
      <p:sp>
        <p:nvSpPr>
          <p:cNvPr id="13" name="TextBox 12">
            <a:extLst>
              <a:ext uri="{FF2B5EF4-FFF2-40B4-BE49-F238E27FC236}">
                <a16:creationId xmlns:a16="http://schemas.microsoft.com/office/drawing/2014/main" id="{C7E54154-33D4-4EAE-BFD6-3DF589D74946}"/>
              </a:ext>
            </a:extLst>
          </p:cNvPr>
          <p:cNvSpPr txBox="1"/>
          <p:nvPr/>
        </p:nvSpPr>
        <p:spPr>
          <a:xfrm>
            <a:off x="2010677" y="3655239"/>
            <a:ext cx="8169016" cy="1846659"/>
          </a:xfrm>
          <a:prstGeom prst="rect">
            <a:avLst/>
          </a:prstGeom>
          <a:noFill/>
        </p:spPr>
        <p:txBody>
          <a:bodyPr wrap="square" rtlCol="0">
            <a:spAutoFit/>
          </a:bodyPr>
          <a:lstStyle/>
          <a:p>
            <a:pPr algn="ctr"/>
            <a:r>
              <a:rPr lang="en-US" sz="1800" b="1" dirty="0">
                <a:latin typeface="Times New Roman" panose="02020603050405020304" pitchFamily="18" charset="0"/>
                <a:ea typeface="Times New Roman" panose="02020603050405020304" pitchFamily="18" charset="0"/>
                <a:cs typeface="Times New Roman" panose="02020603050405020304" pitchFamily="18" charset="0"/>
              </a:rPr>
              <a:t>I </a:t>
            </a:r>
            <a:r>
              <a:rPr lang="en-US" b="1" dirty="0">
                <a:latin typeface="Times New Roman" panose="02020603050405020304" pitchFamily="18" charset="0"/>
                <a:ea typeface="Times New Roman" panose="02020603050405020304" pitchFamily="18" charset="0"/>
                <a:cs typeface="Times New Roman" panose="02020603050405020304" pitchFamily="18" charset="0"/>
              </a:rPr>
              <a:t>can</a:t>
            </a:r>
            <a:r>
              <a:rPr lang="en-US" sz="1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a:latin typeface="Times New Roman" panose="02020603050405020304" pitchFamily="18" charset="0"/>
                <a:ea typeface="Times New Roman" panose="02020603050405020304" pitchFamily="18" charset="0"/>
                <a:cs typeface="Times New Roman" panose="02020603050405020304" pitchFamily="18" charset="0"/>
              </a:rPr>
              <a:t>assure</a:t>
            </a:r>
            <a:r>
              <a:rPr lang="en-US" sz="1800" b="1" dirty="0">
                <a:latin typeface="Times New Roman" panose="02020603050405020304" pitchFamily="18" charset="0"/>
                <a:ea typeface="Times New Roman" panose="02020603050405020304" pitchFamily="18" charset="0"/>
                <a:cs typeface="Times New Roman" panose="02020603050405020304" pitchFamily="18" charset="0"/>
              </a:rPr>
              <a:t> you that this</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 complete doctrinal study CAN NOT be found</a:t>
            </a:r>
            <a:r>
              <a:rPr lang="en-US" b="1"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…in the apostle’s doctrine from </a:t>
            </a:r>
            <a:r>
              <a:rPr lang="en-US" sz="16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Matthew</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to </a:t>
            </a:r>
            <a:r>
              <a:rPr lang="en-US" sz="16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John</a:t>
            </a: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r>
              <a:rPr lang="en-US" sz="1600" dirty="0">
                <a:latin typeface="Times New Roman" panose="02020603050405020304" pitchFamily="18" charset="0"/>
                <a:ea typeface="Times New Roman" panose="02020603050405020304" pitchFamily="18" charset="0"/>
                <a:cs typeface="Times New Roman" panose="02020603050405020304" pitchFamily="18" charset="0"/>
              </a:rPr>
              <a:t>…from t</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he twelve apostles as they certainly did not ever teach it anywhere to anyone</a:t>
            </a: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algn="ctr"/>
            <a:r>
              <a:rPr lang="en-US" sz="1600" dirty="0">
                <a:latin typeface="Times New Roman" panose="02020603050405020304" pitchFamily="18" charset="0"/>
                <a:ea typeface="Times New Roman" panose="02020603050405020304" pitchFamily="18" charset="0"/>
                <a:cs typeface="Times New Roman" panose="02020603050405020304" pitchFamily="18" charset="0"/>
              </a:rPr>
              <a:t>… from </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Peter and Stephen as they didn’t teach it in </a:t>
            </a:r>
            <a:r>
              <a:rPr lang="en-US" sz="16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Acts 1-8</a:t>
            </a:r>
            <a:r>
              <a:rPr lang="en-US" sz="1600" b="1"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r>
              <a:rPr lang="en-US" sz="1600" dirty="0">
                <a:latin typeface="Times New Roman" panose="02020603050405020304" pitchFamily="18" charset="0"/>
                <a:ea typeface="Times New Roman" panose="02020603050405020304" pitchFamily="18" charset="0"/>
                <a:cs typeface="Times New Roman" panose="02020603050405020304" pitchFamily="18" charset="0"/>
              </a:rPr>
              <a:t>…</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in </a:t>
            </a:r>
            <a:r>
              <a:rPr lang="en-US" sz="16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Hebrews</a:t>
            </a:r>
            <a:r>
              <a:rPr lang="en-US" sz="16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James, I II Peter, I II III John</a:t>
            </a:r>
            <a:r>
              <a:rPr lang="en-US" sz="1600" dirty="0">
                <a:latin typeface="Times New Roman" panose="02020603050405020304" pitchFamily="18" charset="0"/>
                <a:ea typeface="Times New Roman" panose="02020603050405020304" pitchFamily="18" charset="0"/>
                <a:cs typeface="Times New Roman" panose="02020603050405020304" pitchFamily="18" charset="0"/>
              </a:rPr>
              <a:t> or</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Jude</a:t>
            </a: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r>
              <a:rPr lang="en-US" sz="1600" dirty="0">
                <a:latin typeface="Times New Roman" panose="02020603050405020304" pitchFamily="18" charset="0"/>
                <a:ea typeface="Times New Roman" panose="02020603050405020304" pitchFamily="18" charset="0"/>
                <a:cs typeface="Times New Roman" panose="02020603050405020304" pitchFamily="18" charset="0"/>
              </a:rPr>
              <a:t>…</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in any modern bible</a:t>
            </a: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algn="ctr"/>
            <a:r>
              <a:rPr lang="en-US" sz="1600" dirty="0">
                <a:latin typeface="Times New Roman" panose="02020603050405020304" pitchFamily="18" charset="0"/>
                <a:ea typeface="Times New Roman" panose="02020603050405020304" pitchFamily="18" charset="0"/>
                <a:cs typeface="Times New Roman" panose="02020603050405020304" pitchFamily="18" charset="0"/>
              </a:rPr>
              <a:t>…in almost any pulpit, in any church, in any denomination</a:t>
            </a:r>
            <a:r>
              <a:rPr lang="en-US" sz="1600" b="1" dirty="0">
                <a:latin typeface="Times New Roman" panose="02020603050405020304" pitchFamily="18" charset="0"/>
                <a:ea typeface="Times New Roman" panose="02020603050405020304" pitchFamily="18" charset="0"/>
                <a:cs typeface="Times New Roman" panose="02020603050405020304" pitchFamily="18" charset="0"/>
              </a:rPr>
              <a:t>!</a:t>
            </a:r>
          </a:p>
        </p:txBody>
      </p:sp>
      <p:sp>
        <p:nvSpPr>
          <p:cNvPr id="16" name="TextBox 15">
            <a:extLst>
              <a:ext uri="{FF2B5EF4-FFF2-40B4-BE49-F238E27FC236}">
                <a16:creationId xmlns:a16="http://schemas.microsoft.com/office/drawing/2014/main" id="{037D0FA8-5046-4190-80DC-EC77BE1E32FE}"/>
              </a:ext>
            </a:extLst>
          </p:cNvPr>
          <p:cNvSpPr txBox="1"/>
          <p:nvPr/>
        </p:nvSpPr>
        <p:spPr>
          <a:xfrm>
            <a:off x="541177" y="2534068"/>
            <a:ext cx="11427616" cy="276999"/>
          </a:xfrm>
          <a:prstGeom prst="rect">
            <a:avLst/>
          </a:prstGeom>
          <a:noFill/>
        </p:spPr>
        <p:txBody>
          <a:bodyPr wrap="square" rtlCol="0">
            <a:spAutoFit/>
          </a:bodyPr>
          <a:lstStyle/>
          <a:p>
            <a:pPr algn="ctr"/>
            <a:r>
              <a:rPr lang="en-US" sz="1200" dirty="0">
                <a:effectLst/>
                <a:latin typeface="Times New Roman" panose="02020603050405020304" pitchFamily="18" charset="0"/>
                <a:ea typeface="Times New Roman" panose="02020603050405020304" pitchFamily="18" charset="0"/>
              </a:rPr>
              <a:t>(I always </a:t>
            </a:r>
            <a:r>
              <a:rPr lang="en-US" sz="1200" dirty="0">
                <a:latin typeface="Times New Roman" panose="02020603050405020304" pitchFamily="18" charset="0"/>
                <a:ea typeface="Times New Roman" panose="02020603050405020304" pitchFamily="18" charset="0"/>
              </a:rPr>
              <a:t>recommend that for any of my sermon/study/commentaries, </a:t>
            </a:r>
            <a:r>
              <a:rPr lang="en-US" sz="1200" dirty="0">
                <a:effectLst/>
                <a:latin typeface="Times New Roman" panose="02020603050405020304" pitchFamily="18" charset="0"/>
                <a:ea typeface="Times New Roman" panose="02020603050405020304" pitchFamily="18" charset="0"/>
              </a:rPr>
              <a:t>be sure to at least read the complete text, in this case, </a:t>
            </a:r>
            <a:r>
              <a:rPr lang="en-US" sz="1200" b="1" dirty="0">
                <a:solidFill>
                  <a:srgbClr val="FF0000"/>
                </a:solidFill>
                <a:effectLst/>
                <a:latin typeface="Times New Roman" panose="02020603050405020304" pitchFamily="18" charset="0"/>
                <a:ea typeface="Times New Roman" panose="02020603050405020304" pitchFamily="18" charset="0"/>
              </a:rPr>
              <a:t>Romans 1:17-32</a:t>
            </a:r>
            <a:r>
              <a:rPr lang="en-US" sz="1200" dirty="0">
                <a:effectLst/>
                <a:latin typeface="Times New Roman" panose="02020603050405020304" pitchFamily="18" charset="0"/>
                <a:ea typeface="Times New Roman" panose="02020603050405020304" pitchFamily="18" charset="0"/>
              </a:rPr>
              <a:t> through</a:t>
            </a:r>
            <a:r>
              <a:rPr lang="en-US" sz="1200" b="1" dirty="0">
                <a:effectLst/>
                <a:latin typeface="Times New Roman" panose="02020603050405020304" pitchFamily="18" charset="0"/>
                <a:ea typeface="Times New Roman" panose="02020603050405020304" pitchFamily="18" charset="0"/>
              </a:rPr>
              <a:t> </a:t>
            </a:r>
            <a:r>
              <a:rPr lang="en-US" sz="1200" b="1" dirty="0">
                <a:solidFill>
                  <a:srgbClr val="FF0000"/>
                </a:solidFill>
                <a:effectLst/>
                <a:latin typeface="Times New Roman" panose="02020603050405020304" pitchFamily="18" charset="0"/>
                <a:ea typeface="Times New Roman" panose="02020603050405020304" pitchFamily="18" charset="0"/>
              </a:rPr>
              <a:t>2:1-16</a:t>
            </a:r>
            <a:r>
              <a:rPr lang="en-US" sz="1200" dirty="0">
                <a:effectLst/>
                <a:latin typeface="Times New Roman" panose="02020603050405020304" pitchFamily="18" charset="0"/>
                <a:ea typeface="Times New Roman" panose="02020603050405020304" pitchFamily="18" charset="0"/>
              </a:rPr>
              <a:t> before </a:t>
            </a:r>
            <a:r>
              <a:rPr lang="en-US" sz="1200" dirty="0">
                <a:latin typeface="Times New Roman" panose="02020603050405020304" pitchFamily="18" charset="0"/>
                <a:ea typeface="Times New Roman" panose="02020603050405020304" pitchFamily="18" charset="0"/>
              </a:rPr>
              <a:t>beginning this.</a:t>
            </a:r>
            <a:r>
              <a:rPr lang="en-US" sz="1200" dirty="0">
                <a:effectLst/>
                <a:latin typeface="Times New Roman" panose="02020603050405020304" pitchFamily="18" charset="0"/>
                <a:ea typeface="Times New Roman" panose="02020603050405020304" pitchFamily="18" charset="0"/>
              </a:rPr>
              <a:t>)</a:t>
            </a:r>
            <a:endParaRPr lang="en-US" sz="1200" dirty="0"/>
          </a:p>
        </p:txBody>
      </p:sp>
      <p:sp>
        <p:nvSpPr>
          <p:cNvPr id="17" name="Rectangle: Rounded Corners 16">
            <a:extLst>
              <a:ext uri="{FF2B5EF4-FFF2-40B4-BE49-F238E27FC236}">
                <a16:creationId xmlns:a16="http://schemas.microsoft.com/office/drawing/2014/main" id="{42459135-288E-41B9-B591-6EE23AC639D6}"/>
              </a:ext>
            </a:extLst>
          </p:cNvPr>
          <p:cNvSpPr/>
          <p:nvPr/>
        </p:nvSpPr>
        <p:spPr>
          <a:xfrm>
            <a:off x="2071395" y="3636576"/>
            <a:ext cx="8024327" cy="1846660"/>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C539B0F4-1DC7-44BE-A26B-F35B111F7F3C}"/>
              </a:ext>
            </a:extLst>
          </p:cNvPr>
          <p:cNvSpPr txBox="1"/>
          <p:nvPr/>
        </p:nvSpPr>
        <p:spPr>
          <a:xfrm>
            <a:off x="718457" y="6196870"/>
            <a:ext cx="10748865" cy="523220"/>
          </a:xfrm>
          <a:prstGeom prst="rect">
            <a:avLst/>
          </a:prstGeom>
          <a:noFill/>
        </p:spPr>
        <p:txBody>
          <a:bodyPr wrap="square" rtlCol="0">
            <a:spAutoFit/>
          </a:bodyPr>
          <a:lstStyle/>
          <a:p>
            <a:pPr algn="ct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Thanks to modern pastors today, the approaching famine of </a:t>
            </a:r>
            <a:r>
              <a:rPr lang="en-US" sz="1400" b="1" i="1" dirty="0">
                <a:solidFill>
                  <a:srgbClr val="CC6600"/>
                </a:solidFill>
                <a:effectLst/>
                <a:latin typeface="Times New Roman" panose="02020603050405020304" pitchFamily="18" charset="0"/>
                <a:ea typeface="Times New Roman" panose="02020603050405020304" pitchFamily="18" charset="0"/>
                <a:cs typeface="Times New Roman" panose="02020603050405020304" pitchFamily="18" charset="0"/>
              </a:rPr>
              <a:t>hearing the words of the Lord </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waxes</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worse and worse every day! (</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See</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Amos 8:11-13</a:t>
            </a:r>
            <a:r>
              <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r>
              <a:rPr lang="en-US" sz="1400" b="1" i="1" dirty="0">
                <a:solidFill>
                  <a:srgbClr val="CC6600"/>
                </a:solidFill>
                <a:effectLst/>
                <a:latin typeface="Times New Roman" panose="02020603050405020304" pitchFamily="18" charset="0"/>
                <a:ea typeface="Times New Roman" panose="02020603050405020304" pitchFamily="18" charset="0"/>
                <a:cs typeface="Times New Roman" panose="02020603050405020304" pitchFamily="18" charset="0"/>
              </a:rPr>
              <a:t>But evil men and seducers shall wax worse and worse, deceiving, and being deceived. </a:t>
            </a:r>
            <a:r>
              <a:rPr lang="en-US" sz="1400"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II Timothy 3:13</a:t>
            </a:r>
            <a:endParaRPr lang="en-US" sz="1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83266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fade">
                                      <p:cBhvr>
                                        <p:cTn id="35" dur="500"/>
                                        <p:tgtEl>
                                          <p:spTgt spid="17"/>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fade">
                                      <p:cBhvr>
                                        <p:cTn id="40" dur="500"/>
                                        <p:tgtEl>
                                          <p:spTgt spid="9"/>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2"/>
                                        </p:tgtEl>
                                        <p:attrNameLst>
                                          <p:attrName>style.visibility</p:attrName>
                                        </p:attrNameLst>
                                      </p:cBhvr>
                                      <p:to>
                                        <p:strVal val="visible"/>
                                      </p:to>
                                    </p:set>
                                    <p:animEffect transition="in" filter="fade">
                                      <p:cBhvr>
                                        <p:cTn id="4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0" grpId="0"/>
      <p:bldP spid="11" grpId="0"/>
      <p:bldP spid="12" grpId="0"/>
      <p:bldP spid="13" grpId="0"/>
      <p:bldP spid="16" grpId="0"/>
      <p:bldP spid="17" grpId="0" animBg="1"/>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AF1A5E-6569-4683-B018-7CD464DC641C}"/>
              </a:ext>
            </a:extLst>
          </p:cNvPr>
          <p:cNvSpPr/>
          <p:nvPr/>
        </p:nvSpPr>
        <p:spPr>
          <a:xfrm>
            <a:off x="39757" y="20939"/>
            <a:ext cx="12135677" cy="6788426"/>
          </a:xfrm>
          <a:prstGeom prst="rect">
            <a:avLst/>
          </a:prstGeom>
          <a:noFill/>
          <a:ln w="76200" cmpd="thickThin">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A7085069-5951-4F65-BBCB-9B58446A5F9E}"/>
              </a:ext>
            </a:extLst>
          </p:cNvPr>
          <p:cNvSpPr txBox="1"/>
          <p:nvPr/>
        </p:nvSpPr>
        <p:spPr>
          <a:xfrm>
            <a:off x="3941689" y="99419"/>
            <a:ext cx="4314546" cy="369332"/>
          </a:xfrm>
          <a:prstGeom prst="rect">
            <a:avLst/>
          </a:prstGeom>
          <a:noFill/>
          <a:ln w="12700">
            <a:solidFill>
              <a:schemeClr val="tx1"/>
            </a:solidFill>
          </a:ln>
        </p:spPr>
        <p:txBody>
          <a:bodyPr wrap="square">
            <a:spAutoFit/>
          </a:bodyPr>
          <a:lstStyle/>
          <a:p>
            <a:pPr marL="0" marR="0" algn="ctr">
              <a:spcBef>
                <a:spcPts val="0"/>
              </a:spcBef>
              <a:spcAft>
                <a:spcPts val="0"/>
              </a:spcAft>
            </a:pPr>
            <a:r>
              <a:rPr lang="en-US" sz="1800" b="1" dirty="0">
                <a:effectLst/>
                <a:latin typeface="Times New Roman" panose="02020603050405020304" pitchFamily="18" charset="0"/>
                <a:ea typeface="Times New Roman" panose="02020603050405020304" pitchFamily="18" charset="0"/>
              </a:rPr>
              <a:t>Introduction - Of Whom is Paul Talking?</a:t>
            </a:r>
            <a:endParaRPr lang="en-US" sz="1100" dirty="0">
              <a:effectLst/>
              <a:latin typeface="Calibri" panose="020F0502020204030204" pitchFamily="34" charset="0"/>
              <a:ea typeface="Times New Roman" panose="02020603050405020304" pitchFamily="18" charset="0"/>
            </a:endParaRPr>
          </a:p>
        </p:txBody>
      </p:sp>
      <p:sp>
        <p:nvSpPr>
          <p:cNvPr id="3" name="TextBox 2">
            <a:extLst>
              <a:ext uri="{FF2B5EF4-FFF2-40B4-BE49-F238E27FC236}">
                <a16:creationId xmlns:a16="http://schemas.microsoft.com/office/drawing/2014/main" id="{08221FA1-B4CC-4099-98A6-38324AB9641E}"/>
              </a:ext>
            </a:extLst>
          </p:cNvPr>
          <p:cNvSpPr txBox="1"/>
          <p:nvPr/>
        </p:nvSpPr>
        <p:spPr>
          <a:xfrm>
            <a:off x="612558" y="621437"/>
            <a:ext cx="11052699" cy="923330"/>
          </a:xfrm>
          <a:prstGeom prst="rect">
            <a:avLst/>
          </a:prstGeom>
          <a:noFill/>
        </p:spPr>
        <p:txBody>
          <a:bodyPr wrap="square" rtlCol="0">
            <a:spAutoFit/>
          </a:bodyPr>
          <a:lstStyle/>
          <a:p>
            <a:pPr algn="ctr"/>
            <a:r>
              <a:rPr lang="en-US" sz="1600" b="1" dirty="0">
                <a:solidFill>
                  <a:srgbClr val="FF0000"/>
                </a:solidFill>
                <a:effectLst/>
                <a:latin typeface="Times New Roman" panose="02020603050405020304" pitchFamily="18" charset="0"/>
                <a:ea typeface="Times New Roman" panose="02020603050405020304" pitchFamily="18" charset="0"/>
              </a:rPr>
              <a:t>2:1,2</a:t>
            </a:r>
            <a:r>
              <a:rPr lang="en-US" sz="1800" b="1" i="1" dirty="0">
                <a:solidFill>
                  <a:srgbClr val="FF0000"/>
                </a:solidFill>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a:t>
            </a:r>
            <a:r>
              <a:rPr lang="en-US" sz="1800" b="1" i="1" dirty="0">
                <a:effectLst/>
                <a:latin typeface="Times New Roman" panose="02020603050405020304" pitchFamily="18" charset="0"/>
                <a:ea typeface="Times New Roman" panose="02020603050405020304" pitchFamily="18" charset="0"/>
              </a:rPr>
              <a:t> </a:t>
            </a:r>
            <a:r>
              <a:rPr lang="en-US" sz="1800" b="1" i="1" dirty="0">
                <a:solidFill>
                  <a:srgbClr val="CC6600"/>
                </a:solidFill>
                <a:effectLst/>
                <a:latin typeface="Times New Roman" panose="02020603050405020304" pitchFamily="18" charset="0"/>
                <a:ea typeface="Times New Roman" panose="02020603050405020304" pitchFamily="18" charset="0"/>
              </a:rPr>
              <a:t>Therefore thou art inexcusable, O man, whosoever thou art that </a:t>
            </a:r>
            <a:r>
              <a:rPr lang="en-US" sz="1800" b="1" i="1" dirty="0" err="1">
                <a:solidFill>
                  <a:srgbClr val="CC6600"/>
                </a:solidFill>
                <a:effectLst/>
                <a:latin typeface="Times New Roman" panose="02020603050405020304" pitchFamily="18" charset="0"/>
                <a:ea typeface="Times New Roman" panose="02020603050405020304" pitchFamily="18" charset="0"/>
              </a:rPr>
              <a:t>judgest</a:t>
            </a:r>
            <a:r>
              <a:rPr lang="en-US" sz="1800" b="1" i="1" dirty="0">
                <a:solidFill>
                  <a:srgbClr val="CC6600"/>
                </a:solidFill>
                <a:effectLst/>
                <a:latin typeface="Times New Roman" panose="02020603050405020304" pitchFamily="18" charset="0"/>
                <a:ea typeface="Times New Roman" panose="02020603050405020304" pitchFamily="18" charset="0"/>
              </a:rPr>
              <a:t>: for wherein thou </a:t>
            </a:r>
            <a:r>
              <a:rPr lang="en-US" sz="1800" b="1" i="1" dirty="0" err="1">
                <a:solidFill>
                  <a:srgbClr val="CC6600"/>
                </a:solidFill>
                <a:effectLst/>
                <a:latin typeface="Times New Roman" panose="02020603050405020304" pitchFamily="18" charset="0"/>
                <a:ea typeface="Times New Roman" panose="02020603050405020304" pitchFamily="18" charset="0"/>
              </a:rPr>
              <a:t>judgest</a:t>
            </a:r>
            <a:r>
              <a:rPr lang="en-US" sz="1800" b="1" i="1" dirty="0">
                <a:solidFill>
                  <a:srgbClr val="CC6600"/>
                </a:solidFill>
                <a:effectLst/>
                <a:latin typeface="Times New Roman" panose="02020603050405020304" pitchFamily="18" charset="0"/>
                <a:ea typeface="Times New Roman" panose="02020603050405020304" pitchFamily="18" charset="0"/>
              </a:rPr>
              <a:t> another, thou </a:t>
            </a:r>
            <a:r>
              <a:rPr lang="en-US" sz="1800" b="1" i="1" dirty="0" err="1">
                <a:solidFill>
                  <a:srgbClr val="CC6600"/>
                </a:solidFill>
                <a:effectLst/>
                <a:latin typeface="Times New Roman" panose="02020603050405020304" pitchFamily="18" charset="0"/>
                <a:ea typeface="Times New Roman" panose="02020603050405020304" pitchFamily="18" charset="0"/>
              </a:rPr>
              <a:t>condemnest</a:t>
            </a:r>
            <a:r>
              <a:rPr lang="en-US" sz="1800" b="1" i="1" dirty="0">
                <a:solidFill>
                  <a:srgbClr val="CC6600"/>
                </a:solidFill>
                <a:effectLst/>
                <a:latin typeface="Times New Roman" panose="02020603050405020304" pitchFamily="18" charset="0"/>
                <a:ea typeface="Times New Roman" panose="02020603050405020304" pitchFamily="18" charset="0"/>
              </a:rPr>
              <a:t> thyself; for thou that </a:t>
            </a:r>
            <a:r>
              <a:rPr lang="en-US" sz="1800" b="1" i="1" dirty="0" err="1">
                <a:solidFill>
                  <a:srgbClr val="CC6600"/>
                </a:solidFill>
                <a:effectLst/>
                <a:latin typeface="Times New Roman" panose="02020603050405020304" pitchFamily="18" charset="0"/>
                <a:ea typeface="Times New Roman" panose="02020603050405020304" pitchFamily="18" charset="0"/>
              </a:rPr>
              <a:t>judgest</a:t>
            </a:r>
            <a:r>
              <a:rPr lang="en-US" sz="1800" b="1" i="1" dirty="0">
                <a:solidFill>
                  <a:srgbClr val="CC6600"/>
                </a:solidFill>
                <a:effectLst/>
                <a:latin typeface="Times New Roman" panose="02020603050405020304" pitchFamily="18" charset="0"/>
                <a:ea typeface="Times New Roman" panose="02020603050405020304" pitchFamily="18" charset="0"/>
              </a:rPr>
              <a:t> </a:t>
            </a:r>
            <a:r>
              <a:rPr lang="en-US" sz="1800" b="1" i="1" dirty="0" err="1">
                <a:solidFill>
                  <a:srgbClr val="CC6600"/>
                </a:solidFill>
                <a:effectLst/>
                <a:latin typeface="Times New Roman" panose="02020603050405020304" pitchFamily="18" charset="0"/>
                <a:ea typeface="Times New Roman" panose="02020603050405020304" pitchFamily="18" charset="0"/>
              </a:rPr>
              <a:t>doest</a:t>
            </a:r>
            <a:r>
              <a:rPr lang="en-US" sz="1800" b="1" i="1" dirty="0">
                <a:solidFill>
                  <a:srgbClr val="CC6600"/>
                </a:solidFill>
                <a:effectLst/>
                <a:latin typeface="Times New Roman" panose="02020603050405020304" pitchFamily="18" charset="0"/>
                <a:ea typeface="Times New Roman" panose="02020603050405020304" pitchFamily="18" charset="0"/>
              </a:rPr>
              <a:t> the same things. But we are sure that the judgment of God is according to truth against them which commit such things.</a:t>
            </a:r>
            <a:endParaRPr lang="en-US" sz="1800" dirty="0">
              <a:effectLst/>
              <a:latin typeface="Calibri" panose="020F0502020204030204" pitchFamily="34" charset="0"/>
              <a:ea typeface="Times New Roman" panose="02020603050405020304" pitchFamily="18" charset="0"/>
            </a:endParaRPr>
          </a:p>
        </p:txBody>
      </p:sp>
      <p:sp>
        <p:nvSpPr>
          <p:cNvPr id="6" name="TextBox 5">
            <a:extLst>
              <a:ext uri="{FF2B5EF4-FFF2-40B4-BE49-F238E27FC236}">
                <a16:creationId xmlns:a16="http://schemas.microsoft.com/office/drawing/2014/main" id="{95C27CAA-7DEF-49C5-B674-B5BE69CAE6AE}"/>
              </a:ext>
            </a:extLst>
          </p:cNvPr>
          <p:cNvSpPr txBox="1"/>
          <p:nvPr/>
        </p:nvSpPr>
        <p:spPr>
          <a:xfrm>
            <a:off x="532660" y="1500377"/>
            <a:ext cx="11159231" cy="1200329"/>
          </a:xfrm>
          <a:prstGeom prst="rect">
            <a:avLst/>
          </a:prstGeom>
          <a:noFill/>
        </p:spPr>
        <p:txBody>
          <a:bodyPr wrap="square" rtlCol="0">
            <a:spAutoFit/>
          </a:bodyPr>
          <a:lstStyle/>
          <a:p>
            <a:pPr algn="ctr"/>
            <a:r>
              <a:rPr lang="en-US" sz="1800" b="1" dirty="0">
                <a:solidFill>
                  <a:srgbClr val="FF0000"/>
                </a:solidFill>
                <a:latin typeface="Times New Roman" panose="02020603050405020304" pitchFamily="18" charset="0"/>
                <a:cs typeface="Times New Roman" panose="02020603050405020304" pitchFamily="18" charset="0"/>
              </a:rPr>
              <a:t> </a:t>
            </a:r>
            <a:r>
              <a:rPr lang="en-US" sz="1600" b="1" dirty="0">
                <a:solidFill>
                  <a:srgbClr val="FF0000"/>
                </a:solidFill>
                <a:latin typeface="Times New Roman" panose="02020603050405020304" pitchFamily="18" charset="0"/>
                <a:cs typeface="Times New Roman" panose="02020603050405020304" pitchFamily="18" charset="0"/>
              </a:rPr>
              <a:t>3,4</a:t>
            </a:r>
            <a:r>
              <a:rPr lang="en-US" sz="1800" b="1" dirty="0">
                <a:solidFill>
                  <a:srgbClr val="FF0000"/>
                </a:solidFill>
                <a:latin typeface="Times New Roman" panose="02020603050405020304" pitchFamily="18" charset="0"/>
                <a:cs typeface="Times New Roman" panose="02020603050405020304" pitchFamily="18" charset="0"/>
              </a:rPr>
              <a:t> </a:t>
            </a:r>
            <a:r>
              <a:rPr lang="en-US" sz="1800" b="1" dirty="0">
                <a:latin typeface="Times New Roman" panose="02020603050405020304" pitchFamily="18" charset="0"/>
                <a:cs typeface="Times New Roman" panose="02020603050405020304" pitchFamily="18" charset="0"/>
              </a:rPr>
              <a:t>-</a:t>
            </a:r>
            <a:r>
              <a:rPr lang="en-US" sz="1800" b="1" dirty="0">
                <a:solidFill>
                  <a:srgbClr val="FF0000"/>
                </a:solidFill>
                <a:latin typeface="Times New Roman" panose="02020603050405020304" pitchFamily="18" charset="0"/>
                <a:cs typeface="Times New Roman" panose="02020603050405020304" pitchFamily="18" charset="0"/>
              </a:rPr>
              <a:t> </a:t>
            </a:r>
            <a:r>
              <a:rPr lang="en-US" sz="1800" b="1" i="1" dirty="0">
                <a:solidFill>
                  <a:srgbClr val="CC6600"/>
                </a:solidFill>
                <a:latin typeface="Times New Roman" panose="02020603050405020304" pitchFamily="18" charset="0"/>
                <a:cs typeface="Times New Roman" panose="02020603050405020304" pitchFamily="18" charset="0"/>
              </a:rPr>
              <a:t>And </a:t>
            </a:r>
            <a:r>
              <a:rPr lang="en-US" sz="1800" b="1" i="1" dirty="0" err="1">
                <a:solidFill>
                  <a:srgbClr val="CC6600"/>
                </a:solidFill>
                <a:latin typeface="Times New Roman" panose="02020603050405020304" pitchFamily="18" charset="0"/>
                <a:cs typeface="Times New Roman" panose="02020603050405020304" pitchFamily="18" charset="0"/>
              </a:rPr>
              <a:t>thinkest</a:t>
            </a:r>
            <a:r>
              <a:rPr lang="en-US" sz="1800" b="1" i="1" dirty="0">
                <a:solidFill>
                  <a:srgbClr val="CC6600"/>
                </a:solidFill>
                <a:latin typeface="Times New Roman" panose="02020603050405020304" pitchFamily="18" charset="0"/>
                <a:cs typeface="Times New Roman" panose="02020603050405020304" pitchFamily="18" charset="0"/>
              </a:rPr>
              <a:t> thou this, O man, that </a:t>
            </a:r>
            <a:r>
              <a:rPr lang="en-US" sz="1800" b="1" i="1" dirty="0" err="1">
                <a:solidFill>
                  <a:srgbClr val="CC6600"/>
                </a:solidFill>
                <a:latin typeface="Times New Roman" panose="02020603050405020304" pitchFamily="18" charset="0"/>
                <a:cs typeface="Times New Roman" panose="02020603050405020304" pitchFamily="18" charset="0"/>
              </a:rPr>
              <a:t>judgest</a:t>
            </a:r>
            <a:r>
              <a:rPr lang="en-US" sz="1800" b="1" i="1" dirty="0">
                <a:solidFill>
                  <a:srgbClr val="CC6600"/>
                </a:solidFill>
                <a:latin typeface="Times New Roman" panose="02020603050405020304" pitchFamily="18" charset="0"/>
                <a:cs typeface="Times New Roman" panose="02020603050405020304" pitchFamily="18" charset="0"/>
              </a:rPr>
              <a:t> them which do such things, and </a:t>
            </a:r>
            <a:r>
              <a:rPr lang="en-US" sz="1800" b="1" i="1" dirty="0" err="1">
                <a:solidFill>
                  <a:srgbClr val="CC6600"/>
                </a:solidFill>
                <a:latin typeface="Times New Roman" panose="02020603050405020304" pitchFamily="18" charset="0"/>
                <a:cs typeface="Times New Roman" panose="02020603050405020304" pitchFamily="18" charset="0"/>
              </a:rPr>
              <a:t>doest</a:t>
            </a:r>
            <a:r>
              <a:rPr lang="en-US" sz="1800" b="1" i="1" dirty="0">
                <a:solidFill>
                  <a:srgbClr val="CC6600"/>
                </a:solidFill>
                <a:latin typeface="Times New Roman" panose="02020603050405020304" pitchFamily="18" charset="0"/>
                <a:cs typeface="Times New Roman" panose="02020603050405020304" pitchFamily="18" charset="0"/>
              </a:rPr>
              <a:t> the same,</a:t>
            </a:r>
          </a:p>
          <a:p>
            <a:pPr algn="ctr"/>
            <a:r>
              <a:rPr lang="en-US" sz="1800" b="1" i="1" dirty="0">
                <a:solidFill>
                  <a:srgbClr val="CC6600"/>
                </a:solidFill>
                <a:latin typeface="Times New Roman" panose="02020603050405020304" pitchFamily="18" charset="0"/>
                <a:cs typeface="Times New Roman" panose="02020603050405020304" pitchFamily="18" charset="0"/>
              </a:rPr>
              <a:t>that thou shalt escape the judgment of God? </a:t>
            </a:r>
          </a:p>
          <a:p>
            <a:pPr algn="ctr"/>
            <a:r>
              <a:rPr lang="en-US" sz="1800" b="1" i="1" dirty="0">
                <a:solidFill>
                  <a:srgbClr val="CC6600"/>
                </a:solidFill>
                <a:latin typeface="Times New Roman" panose="02020603050405020304" pitchFamily="18" charset="0"/>
                <a:cs typeface="Times New Roman" panose="02020603050405020304" pitchFamily="18" charset="0"/>
              </a:rPr>
              <a:t>Or </a:t>
            </a:r>
            <a:r>
              <a:rPr lang="en-US" sz="1800" b="1" i="1" dirty="0" err="1">
                <a:solidFill>
                  <a:srgbClr val="CC6600"/>
                </a:solidFill>
                <a:latin typeface="Times New Roman" panose="02020603050405020304" pitchFamily="18" charset="0"/>
                <a:cs typeface="Times New Roman" panose="02020603050405020304" pitchFamily="18" charset="0"/>
              </a:rPr>
              <a:t>despisest</a:t>
            </a:r>
            <a:r>
              <a:rPr lang="en-US" sz="1800" b="1" i="1" dirty="0">
                <a:solidFill>
                  <a:srgbClr val="CC6600"/>
                </a:solidFill>
                <a:latin typeface="Times New Roman" panose="02020603050405020304" pitchFamily="18" charset="0"/>
                <a:cs typeface="Times New Roman" panose="02020603050405020304" pitchFamily="18" charset="0"/>
              </a:rPr>
              <a:t> thou the riches of his goodness and forbearance and longsuffering;</a:t>
            </a:r>
          </a:p>
          <a:p>
            <a:pPr algn="ctr"/>
            <a:r>
              <a:rPr lang="en-US" sz="1800" b="1" i="1" dirty="0">
                <a:solidFill>
                  <a:srgbClr val="CC6600"/>
                </a:solidFill>
                <a:latin typeface="Times New Roman" panose="02020603050405020304" pitchFamily="18" charset="0"/>
                <a:cs typeface="Times New Roman" panose="02020603050405020304" pitchFamily="18" charset="0"/>
              </a:rPr>
              <a:t>not knowing that the goodness of God leadeth thee to repentance? </a:t>
            </a:r>
          </a:p>
        </p:txBody>
      </p:sp>
      <p:sp>
        <p:nvSpPr>
          <p:cNvPr id="7" name="TextBox 6">
            <a:extLst>
              <a:ext uri="{FF2B5EF4-FFF2-40B4-BE49-F238E27FC236}">
                <a16:creationId xmlns:a16="http://schemas.microsoft.com/office/drawing/2014/main" id="{C5BF2C0C-CF10-4AE5-9C12-A99DABDF4674}"/>
              </a:ext>
            </a:extLst>
          </p:cNvPr>
          <p:cNvSpPr txBox="1"/>
          <p:nvPr/>
        </p:nvSpPr>
        <p:spPr>
          <a:xfrm>
            <a:off x="272248" y="2716450"/>
            <a:ext cx="11647503" cy="923330"/>
          </a:xfrm>
          <a:prstGeom prst="rect">
            <a:avLst/>
          </a:prstGeom>
          <a:noFill/>
        </p:spPr>
        <p:txBody>
          <a:bodyPr wrap="square" rtlCol="0">
            <a:spAutoFit/>
          </a:bodyPr>
          <a:lstStyle/>
          <a:p>
            <a:pPr marR="0" lvl="0" algn="just">
              <a:spcBef>
                <a:spcPts val="0"/>
              </a:spcBef>
              <a:spcAft>
                <a:spcPts val="0"/>
              </a:spcAft>
            </a:pPr>
            <a:r>
              <a:rPr lang="en-US" sz="1800" dirty="0">
                <a:effectLst/>
                <a:latin typeface="Times New Roman" panose="02020603050405020304" pitchFamily="18" charset="0"/>
                <a:ea typeface="Times New Roman" panose="02020603050405020304" pitchFamily="18" charset="0"/>
              </a:rPr>
              <a:t>Paul is presenting this </a:t>
            </a:r>
            <a:r>
              <a:rPr lang="en-US" sz="1600" b="1" dirty="0">
                <a:solidFill>
                  <a:srgbClr val="FF0000"/>
                </a:solidFill>
                <a:effectLst/>
                <a:latin typeface="Times New Roman" panose="02020603050405020304" pitchFamily="18" charset="0"/>
                <a:ea typeface="Times New Roman" panose="02020603050405020304" pitchFamily="18" charset="0"/>
              </a:rPr>
              <a:t>chapter 2</a:t>
            </a:r>
            <a:r>
              <a:rPr lang="en-US" sz="1800" dirty="0">
                <a:solidFill>
                  <a:srgbClr val="FF0000"/>
                </a:solidFill>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concerning those people in </a:t>
            </a:r>
            <a:r>
              <a:rPr lang="en-US" sz="1600" b="1" dirty="0">
                <a:solidFill>
                  <a:srgbClr val="FF0000"/>
                </a:solidFill>
                <a:effectLst/>
                <a:latin typeface="Times New Roman" panose="02020603050405020304" pitchFamily="18" charset="0"/>
                <a:ea typeface="Times New Roman" panose="02020603050405020304" pitchFamily="18" charset="0"/>
              </a:rPr>
              <a:t>1:17-32</a:t>
            </a:r>
            <a:r>
              <a:rPr lang="en-US" sz="1800" dirty="0">
                <a:effectLst/>
                <a:latin typeface="Times New Roman" panose="02020603050405020304" pitchFamily="18" charset="0"/>
                <a:ea typeface="Times New Roman" panose="02020603050405020304" pitchFamily="18" charset="0"/>
              </a:rPr>
              <a:t>, who, as defined, described and listed in this bible study, are in definite need of hearing about the judgment of God but are also people who think that by them not believing, will not have to deal with the judgment of God.  They are either religiously confused or simply do not believe in God.</a:t>
            </a:r>
            <a:endParaRPr lang="en-US" sz="1800" dirty="0">
              <a:effectLst/>
              <a:latin typeface="Calibri" panose="020F0502020204030204" pitchFamily="34" charset="0"/>
              <a:ea typeface="Times New Roman" panose="02020603050405020304" pitchFamily="18" charset="0"/>
            </a:endParaRPr>
          </a:p>
        </p:txBody>
      </p:sp>
      <p:sp>
        <p:nvSpPr>
          <p:cNvPr id="9" name="TextBox 8">
            <a:extLst>
              <a:ext uri="{FF2B5EF4-FFF2-40B4-BE49-F238E27FC236}">
                <a16:creationId xmlns:a16="http://schemas.microsoft.com/office/drawing/2014/main" id="{6D341BA4-80E2-4762-99C9-8108DEEACA8B}"/>
              </a:ext>
            </a:extLst>
          </p:cNvPr>
          <p:cNvSpPr txBox="1"/>
          <p:nvPr/>
        </p:nvSpPr>
        <p:spPr>
          <a:xfrm>
            <a:off x="272248" y="3574871"/>
            <a:ext cx="11274641" cy="646331"/>
          </a:xfrm>
          <a:prstGeom prst="rect">
            <a:avLst/>
          </a:prstGeom>
          <a:noFill/>
        </p:spPr>
        <p:txBody>
          <a:bodyPr wrap="square" rtlCol="0">
            <a:spAutoFit/>
          </a:bodyPr>
          <a:lstStyle/>
          <a:p>
            <a:pPr marR="0" lvl="0" algn="ctr">
              <a:spcBef>
                <a:spcPts val="0"/>
              </a:spcBef>
              <a:spcAft>
                <a:spcPts val="0"/>
              </a:spcAft>
            </a:pPr>
            <a:r>
              <a:rPr lang="en-US" sz="1800" dirty="0">
                <a:effectLst/>
                <a:latin typeface="Times New Roman" panose="02020603050405020304" pitchFamily="18" charset="0"/>
                <a:ea typeface="Times New Roman" panose="02020603050405020304" pitchFamily="18" charset="0"/>
              </a:rPr>
              <a:t>Then, Paul follows up with his definition and description as he explains the “</a:t>
            </a:r>
            <a:r>
              <a:rPr lang="en-US" sz="1800" b="1" dirty="0">
                <a:effectLst/>
                <a:latin typeface="Times New Roman" panose="02020603050405020304" pitchFamily="18" charset="0"/>
                <a:ea typeface="Times New Roman" panose="02020603050405020304" pitchFamily="18" charset="0"/>
              </a:rPr>
              <a:t>Judgment of God</a:t>
            </a:r>
            <a:r>
              <a:rPr lang="en-US" sz="1800" dirty="0">
                <a:effectLst/>
                <a:latin typeface="Times New Roman" panose="02020603050405020304" pitchFamily="18" charset="0"/>
                <a:ea typeface="Times New Roman" panose="02020603050405020304" pitchFamily="18" charset="0"/>
              </a:rPr>
              <a:t>’ in verses </a:t>
            </a:r>
            <a:r>
              <a:rPr lang="en-US" sz="1600" b="1" dirty="0">
                <a:solidFill>
                  <a:srgbClr val="FF0000"/>
                </a:solidFill>
                <a:effectLst/>
                <a:latin typeface="Times New Roman" panose="02020603050405020304" pitchFamily="18" charset="0"/>
                <a:ea typeface="Times New Roman" panose="02020603050405020304" pitchFamily="18" charset="0"/>
              </a:rPr>
              <a:t>6-16</a:t>
            </a:r>
            <a:r>
              <a:rPr lang="en-US" sz="1800" dirty="0">
                <a:effectLst/>
                <a:latin typeface="Times New Roman" panose="02020603050405020304" pitchFamily="18" charset="0"/>
                <a:ea typeface="Times New Roman" panose="02020603050405020304" pitchFamily="18" charset="0"/>
              </a:rPr>
              <a:t>,</a:t>
            </a:r>
          </a:p>
          <a:p>
            <a:pPr marR="0" lvl="0" algn="ctr">
              <a:spcBef>
                <a:spcPts val="0"/>
              </a:spcBef>
              <a:spcAft>
                <a:spcPts val="0"/>
              </a:spcAft>
            </a:pPr>
            <a:r>
              <a:rPr lang="en-US" sz="1800" dirty="0">
                <a:effectLst/>
                <a:latin typeface="Times New Roman" panose="02020603050405020304" pitchFamily="18" charset="0"/>
                <a:ea typeface="Times New Roman" panose="02020603050405020304" pitchFamily="18" charset="0"/>
              </a:rPr>
              <a:t>a judgment that has been the same since the beginning of time.</a:t>
            </a:r>
            <a:endParaRPr lang="en-US" sz="1800" dirty="0">
              <a:effectLst/>
              <a:latin typeface="Calibri" panose="020F0502020204030204" pitchFamily="34" charset="0"/>
              <a:ea typeface="Times New Roman" panose="02020603050405020304" pitchFamily="18" charset="0"/>
            </a:endParaRPr>
          </a:p>
        </p:txBody>
      </p:sp>
      <p:sp>
        <p:nvSpPr>
          <p:cNvPr id="10" name="TextBox 9">
            <a:extLst>
              <a:ext uri="{FF2B5EF4-FFF2-40B4-BE49-F238E27FC236}">
                <a16:creationId xmlns:a16="http://schemas.microsoft.com/office/drawing/2014/main" id="{F8F0D1A7-7A0C-4C66-B23E-1668BB90D675}"/>
              </a:ext>
            </a:extLst>
          </p:cNvPr>
          <p:cNvSpPr txBox="1"/>
          <p:nvPr/>
        </p:nvSpPr>
        <p:spPr>
          <a:xfrm>
            <a:off x="272248" y="4203446"/>
            <a:ext cx="11419643" cy="1200329"/>
          </a:xfrm>
          <a:prstGeom prst="rect">
            <a:avLst/>
          </a:prstGeom>
          <a:noFill/>
        </p:spPr>
        <p:txBody>
          <a:bodyPr wrap="square" rtlCol="0">
            <a:spAutoFit/>
          </a:bodyPr>
          <a:lstStyle/>
          <a:p>
            <a:pPr marR="0" lvl="0" algn="just">
              <a:spcBef>
                <a:spcPts val="0"/>
              </a:spcBef>
              <a:spcAft>
                <a:spcPts val="0"/>
              </a:spcAft>
            </a:pPr>
            <a:r>
              <a:rPr lang="en-US" sz="1800" dirty="0">
                <a:effectLst/>
                <a:latin typeface="Times New Roman" panose="02020603050405020304" pitchFamily="18" charset="0"/>
                <a:ea typeface="Times New Roman" panose="02020603050405020304" pitchFamily="18" charset="0"/>
              </a:rPr>
              <a:t>To those of us that have followed through with our faith in the risen Christ, Paul reminds us (those willing to listen, anyway) that, of course, God’s judgment still had to be reckoned with in our own lives because of our own ‘</a:t>
            </a:r>
            <a:r>
              <a:rPr lang="en-US" sz="1800" b="1" i="1" dirty="0">
                <a:solidFill>
                  <a:srgbClr val="CC6600"/>
                </a:solidFill>
                <a:effectLst/>
                <a:latin typeface="Times New Roman" panose="02020603050405020304" pitchFamily="18" charset="0"/>
                <a:ea typeface="Times New Roman" panose="02020603050405020304" pitchFamily="18" charset="0"/>
              </a:rPr>
              <a:t>in the flesh</a:t>
            </a:r>
            <a:r>
              <a:rPr lang="en-US" sz="1800" dirty="0">
                <a:effectLst/>
                <a:latin typeface="Times New Roman" panose="02020603050405020304" pitchFamily="18" charset="0"/>
                <a:ea typeface="Times New Roman" panose="02020603050405020304" pitchFamily="18" charset="0"/>
              </a:rPr>
              <a:t>’ works. People must realize that Christ didn’t just put a checkmark by our name that meant, ‘saved,’ etc. Our sin still had to be reckoned with and, as you learn from Paul only, it was by Christ on the cross!</a:t>
            </a:r>
            <a:endParaRPr lang="en-US" sz="1800" dirty="0">
              <a:effectLst/>
              <a:latin typeface="Calibri" panose="020F0502020204030204" pitchFamily="34" charset="0"/>
              <a:ea typeface="Times New Roman" panose="02020603050405020304" pitchFamily="18" charset="0"/>
            </a:endParaRPr>
          </a:p>
        </p:txBody>
      </p:sp>
      <p:sp>
        <p:nvSpPr>
          <p:cNvPr id="11" name="TextBox 10">
            <a:extLst>
              <a:ext uri="{FF2B5EF4-FFF2-40B4-BE49-F238E27FC236}">
                <a16:creationId xmlns:a16="http://schemas.microsoft.com/office/drawing/2014/main" id="{B2891FE5-B347-44F8-9277-913F2C4D788B}"/>
              </a:ext>
            </a:extLst>
          </p:cNvPr>
          <p:cNvSpPr txBox="1"/>
          <p:nvPr/>
        </p:nvSpPr>
        <p:spPr>
          <a:xfrm>
            <a:off x="121298" y="5388739"/>
            <a:ext cx="11952333" cy="923330"/>
          </a:xfrm>
          <a:prstGeom prst="rect">
            <a:avLst/>
          </a:prstGeom>
          <a:noFill/>
        </p:spPr>
        <p:txBody>
          <a:bodyPr wrap="square" rtlCol="0">
            <a:spAutoFit/>
          </a:bodyPr>
          <a:lstStyle/>
          <a:p>
            <a:pPr algn="ctr"/>
            <a:r>
              <a:rPr lang="en-US" sz="1800" dirty="0">
                <a:effectLst/>
                <a:latin typeface="Times New Roman" panose="02020603050405020304" pitchFamily="18" charset="0"/>
                <a:ea typeface="Times New Roman" panose="02020603050405020304" pitchFamily="18" charset="0"/>
              </a:rPr>
              <a:t>We also see in </a:t>
            </a:r>
            <a:r>
              <a:rPr lang="en-US" sz="1600" b="1" dirty="0">
                <a:solidFill>
                  <a:srgbClr val="FF0000"/>
                </a:solidFill>
                <a:effectLst/>
                <a:latin typeface="Times New Roman" panose="02020603050405020304" pitchFamily="18" charset="0"/>
                <a:ea typeface="Times New Roman" panose="02020603050405020304" pitchFamily="18" charset="0"/>
              </a:rPr>
              <a:t>Romans chapters 3-8</a:t>
            </a:r>
            <a:r>
              <a:rPr lang="en-US" sz="1800" dirty="0">
                <a:effectLst/>
                <a:latin typeface="Times New Roman" panose="02020603050405020304" pitchFamily="18" charset="0"/>
                <a:ea typeface="Times New Roman" panose="02020603050405020304" pitchFamily="18" charset="0"/>
              </a:rPr>
              <a:t>, as well as in all the other writings of Paul, that during this dispensation, judgment was fulfilled ‘for us’ as well as ‘in us’ by Christ Himself, because it was the risen Christ that paid the full price for that judgment, </a:t>
            </a:r>
          </a:p>
          <a:p>
            <a:pPr algn="ctr"/>
            <a:r>
              <a:rPr lang="en-US" sz="1800" dirty="0">
                <a:effectLst/>
                <a:latin typeface="Times New Roman" panose="02020603050405020304" pitchFamily="18" charset="0"/>
                <a:ea typeface="Times New Roman" panose="02020603050405020304" pitchFamily="18" charset="0"/>
              </a:rPr>
              <a:t>exactly as God’s judgment is described here in </a:t>
            </a:r>
            <a:r>
              <a:rPr lang="en-US" sz="1600" b="1" dirty="0">
                <a:solidFill>
                  <a:srgbClr val="FF0000"/>
                </a:solidFill>
                <a:effectLst/>
                <a:latin typeface="Times New Roman" panose="02020603050405020304" pitchFamily="18" charset="0"/>
                <a:ea typeface="Times New Roman" panose="02020603050405020304" pitchFamily="18" charset="0"/>
              </a:rPr>
              <a:t>Romans</a:t>
            </a:r>
            <a:r>
              <a:rPr lang="en-US" sz="1800" dirty="0">
                <a:effectLst/>
                <a:latin typeface="Times New Roman" panose="02020603050405020304" pitchFamily="18" charset="0"/>
                <a:ea typeface="Times New Roman" panose="02020603050405020304" pitchFamily="18" charset="0"/>
              </a:rPr>
              <a:t> </a:t>
            </a:r>
            <a:r>
              <a:rPr lang="en-US" sz="1600" b="1" dirty="0">
                <a:solidFill>
                  <a:srgbClr val="FF0000"/>
                </a:solidFill>
                <a:effectLst/>
                <a:latin typeface="Times New Roman" panose="02020603050405020304" pitchFamily="18" charset="0"/>
                <a:ea typeface="Times New Roman" panose="02020603050405020304" pitchFamily="18" charset="0"/>
              </a:rPr>
              <a:t>2:6-16</a:t>
            </a:r>
            <a:r>
              <a:rPr lang="en-US" sz="1800" b="1" dirty="0">
                <a:effectLst/>
                <a:latin typeface="Times New Roman" panose="02020603050405020304" pitchFamily="18" charset="0"/>
                <a:ea typeface="Times New Roman" panose="02020603050405020304" pitchFamily="18" charset="0"/>
              </a:rPr>
              <a:t>.</a:t>
            </a:r>
            <a:endParaRPr lang="en-US" sz="1800" b="1" dirty="0">
              <a:effectLst/>
              <a:latin typeface="Calibri" panose="020F0502020204030204" pitchFamily="34" charset="0"/>
              <a:ea typeface="Times New Roman" panose="02020603050405020304" pitchFamily="18" charset="0"/>
            </a:endParaRPr>
          </a:p>
        </p:txBody>
      </p:sp>
      <p:sp>
        <p:nvSpPr>
          <p:cNvPr id="13" name="TextBox 12">
            <a:extLst>
              <a:ext uri="{FF2B5EF4-FFF2-40B4-BE49-F238E27FC236}">
                <a16:creationId xmlns:a16="http://schemas.microsoft.com/office/drawing/2014/main" id="{36F8B7CC-C118-455F-905C-D2D37F1A6CDD}"/>
              </a:ext>
            </a:extLst>
          </p:cNvPr>
          <p:cNvSpPr txBox="1"/>
          <p:nvPr/>
        </p:nvSpPr>
        <p:spPr>
          <a:xfrm>
            <a:off x="934719" y="6249923"/>
            <a:ext cx="10336658" cy="523220"/>
          </a:xfrm>
          <a:prstGeom prst="rect">
            <a:avLst/>
          </a:prstGeom>
          <a:noFill/>
        </p:spPr>
        <p:txBody>
          <a:bodyPr wrap="square" rtlCol="0">
            <a:spAutoFit/>
          </a:bodyPr>
          <a:lstStyle/>
          <a:p>
            <a:pPr algn="ctr"/>
            <a:r>
              <a:rPr lang="en-US" sz="1400" i="1" dirty="0">
                <a:effectLst/>
                <a:latin typeface="Times New Roman" panose="02020603050405020304" pitchFamily="18" charset="0"/>
                <a:ea typeface="Times New Roman" panose="02020603050405020304" pitchFamily="18" charset="0"/>
              </a:rPr>
              <a:t>(Note: As I remind people </a:t>
            </a:r>
            <a:r>
              <a:rPr lang="en-US" sz="1400" i="1" dirty="0">
                <a:latin typeface="Times New Roman" panose="02020603050405020304" pitchFamily="18" charset="0"/>
                <a:ea typeface="Times New Roman" panose="02020603050405020304" pitchFamily="18" charset="0"/>
              </a:rPr>
              <a:t>this all the time, remember </a:t>
            </a:r>
            <a:r>
              <a:rPr lang="en-US" sz="1400" i="1" dirty="0">
                <a:effectLst/>
                <a:latin typeface="Times New Roman" panose="02020603050405020304" pitchFamily="18" charset="0"/>
                <a:ea typeface="Times New Roman" panose="02020603050405020304" pitchFamily="18" charset="0"/>
              </a:rPr>
              <a:t>this is the only dispensation that this all takes place as described by Paul in this King James 1611 Bible. That is why today’s dispensation is called the Dispensation of the Grace of God, </a:t>
            </a:r>
            <a:r>
              <a:rPr lang="en-US" sz="1400" b="1" dirty="0">
                <a:solidFill>
                  <a:srgbClr val="FF0000"/>
                </a:solidFill>
                <a:effectLst/>
                <a:latin typeface="Times New Roman" panose="02020603050405020304" pitchFamily="18" charset="0"/>
                <a:ea typeface="Times New Roman" panose="02020603050405020304" pitchFamily="18" charset="0"/>
              </a:rPr>
              <a:t>Ephesians 3:2</a:t>
            </a:r>
            <a:r>
              <a:rPr lang="en-US" sz="1400" i="1" dirty="0">
                <a:effectLst/>
                <a:latin typeface="Times New Roman" panose="02020603050405020304" pitchFamily="18" charset="0"/>
                <a:ea typeface="Times New Roman" panose="02020603050405020304" pitchFamily="18" charset="0"/>
              </a:rPr>
              <a:t>, NOT the ‘Church Age’!)</a:t>
            </a:r>
            <a:endParaRPr lang="en-US" sz="1400" dirty="0"/>
          </a:p>
        </p:txBody>
      </p:sp>
    </p:spTree>
    <p:extLst>
      <p:ext uri="{BB962C8B-B14F-4D97-AF65-F5344CB8AC3E}">
        <p14:creationId xmlns:p14="http://schemas.microsoft.com/office/powerpoint/2010/main" val="2658201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750" fill="hold"/>
                                        <p:tgtEl>
                                          <p:spTgt spid="3"/>
                                        </p:tgtEl>
                                        <p:attrNameLst>
                                          <p:attrName>ppt_w</p:attrName>
                                        </p:attrNameLst>
                                      </p:cBhvr>
                                      <p:tavLst>
                                        <p:tav tm="0">
                                          <p:val>
                                            <p:fltVal val="0"/>
                                          </p:val>
                                        </p:tav>
                                        <p:tav tm="100000">
                                          <p:val>
                                            <p:strVal val="#ppt_w"/>
                                          </p:val>
                                        </p:tav>
                                      </p:tavLst>
                                    </p:anim>
                                    <p:anim calcmode="lin" valueType="num">
                                      <p:cBhvr>
                                        <p:cTn id="13" dur="750" fill="hold"/>
                                        <p:tgtEl>
                                          <p:spTgt spid="3"/>
                                        </p:tgtEl>
                                        <p:attrNameLst>
                                          <p:attrName>ppt_h</p:attrName>
                                        </p:attrNameLst>
                                      </p:cBhvr>
                                      <p:tavLst>
                                        <p:tav tm="0">
                                          <p:val>
                                            <p:fltVal val="0"/>
                                          </p:val>
                                        </p:tav>
                                        <p:tav tm="100000">
                                          <p:val>
                                            <p:strVal val="#ppt_h"/>
                                          </p:val>
                                        </p:tav>
                                      </p:tavLst>
                                    </p:anim>
                                    <p:animEffect transition="in" filter="fade">
                                      <p:cBhvr>
                                        <p:cTn id="14" dur="75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750" fill="hold"/>
                                        <p:tgtEl>
                                          <p:spTgt spid="6"/>
                                        </p:tgtEl>
                                        <p:attrNameLst>
                                          <p:attrName>ppt_w</p:attrName>
                                        </p:attrNameLst>
                                      </p:cBhvr>
                                      <p:tavLst>
                                        <p:tav tm="0">
                                          <p:val>
                                            <p:fltVal val="0"/>
                                          </p:val>
                                        </p:tav>
                                        <p:tav tm="100000">
                                          <p:val>
                                            <p:strVal val="#ppt_w"/>
                                          </p:val>
                                        </p:tav>
                                      </p:tavLst>
                                    </p:anim>
                                    <p:anim calcmode="lin" valueType="num">
                                      <p:cBhvr>
                                        <p:cTn id="20" dur="750" fill="hold"/>
                                        <p:tgtEl>
                                          <p:spTgt spid="6"/>
                                        </p:tgtEl>
                                        <p:attrNameLst>
                                          <p:attrName>ppt_h</p:attrName>
                                        </p:attrNameLst>
                                      </p:cBhvr>
                                      <p:tavLst>
                                        <p:tav tm="0">
                                          <p:val>
                                            <p:fltVal val="0"/>
                                          </p:val>
                                        </p:tav>
                                        <p:tav tm="100000">
                                          <p:val>
                                            <p:strVal val="#ppt_h"/>
                                          </p:val>
                                        </p:tav>
                                      </p:tavLst>
                                    </p:anim>
                                    <p:animEffect transition="in" filter="fade">
                                      <p:cBhvr>
                                        <p:cTn id="21" dur="75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5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up)">
                                      <p:cBhvr>
                                        <p:cTn id="31" dur="1000"/>
                                        <p:tgtEl>
                                          <p:spTgt spid="9"/>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fade">
                                      <p:cBhvr>
                                        <p:cTn id="36" dur="500"/>
                                        <p:tgtEl>
                                          <p:spTgt spid="10"/>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fade">
                                      <p:cBhvr>
                                        <p:cTn id="41" dur="500"/>
                                        <p:tgtEl>
                                          <p:spTgt spid="11"/>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fade">
                                      <p:cBhvr>
                                        <p:cTn id="4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p:bldP spid="6" grpId="0"/>
      <p:bldP spid="7" grpId="0"/>
      <p:bldP spid="9" grpId="0"/>
      <p:bldP spid="10" grpId="0"/>
      <p:bldP spid="11"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AF1A5E-6569-4683-B018-7CD464DC641C}"/>
              </a:ext>
            </a:extLst>
          </p:cNvPr>
          <p:cNvSpPr/>
          <p:nvPr/>
        </p:nvSpPr>
        <p:spPr>
          <a:xfrm>
            <a:off x="39757" y="29817"/>
            <a:ext cx="12135677" cy="6788426"/>
          </a:xfrm>
          <a:prstGeom prst="rect">
            <a:avLst/>
          </a:prstGeom>
          <a:noFill/>
          <a:ln w="76200" cmpd="thickThin">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59326B84-8CD5-4A8F-8C19-218646E874D9}"/>
              </a:ext>
            </a:extLst>
          </p:cNvPr>
          <p:cNvSpPr txBox="1"/>
          <p:nvPr/>
        </p:nvSpPr>
        <p:spPr>
          <a:xfrm>
            <a:off x="3941689" y="99419"/>
            <a:ext cx="4314546" cy="369332"/>
          </a:xfrm>
          <a:prstGeom prst="rect">
            <a:avLst/>
          </a:prstGeom>
          <a:noFill/>
          <a:ln w="12700">
            <a:solidFill>
              <a:schemeClr val="tx1"/>
            </a:solidFill>
          </a:ln>
        </p:spPr>
        <p:txBody>
          <a:bodyPr wrap="square">
            <a:spAutoFit/>
          </a:bodyPr>
          <a:lstStyle/>
          <a:p>
            <a:pPr marL="0" marR="0" algn="ctr">
              <a:spcBef>
                <a:spcPts val="0"/>
              </a:spcBef>
              <a:spcAft>
                <a:spcPts val="0"/>
              </a:spcAft>
            </a:pPr>
            <a:r>
              <a:rPr lang="en-US" sz="1800" b="1" dirty="0">
                <a:effectLst/>
                <a:latin typeface="Times New Roman" panose="02020603050405020304" pitchFamily="18" charset="0"/>
                <a:ea typeface="Times New Roman" panose="02020603050405020304" pitchFamily="18" charset="0"/>
              </a:rPr>
              <a:t>Introduction - Of Whom is Paul Talking?</a:t>
            </a:r>
            <a:endParaRPr lang="en-US" sz="1100" dirty="0">
              <a:effectLst/>
              <a:latin typeface="Calibri" panose="020F0502020204030204" pitchFamily="34" charset="0"/>
              <a:ea typeface="Times New Roman" panose="02020603050405020304" pitchFamily="18" charset="0"/>
            </a:endParaRPr>
          </a:p>
        </p:txBody>
      </p:sp>
      <p:sp>
        <p:nvSpPr>
          <p:cNvPr id="9" name="TextBox 8">
            <a:extLst>
              <a:ext uri="{FF2B5EF4-FFF2-40B4-BE49-F238E27FC236}">
                <a16:creationId xmlns:a16="http://schemas.microsoft.com/office/drawing/2014/main" id="{D4E486C7-FA2A-466F-BECE-A04832500080}"/>
              </a:ext>
            </a:extLst>
          </p:cNvPr>
          <p:cNvSpPr txBox="1"/>
          <p:nvPr/>
        </p:nvSpPr>
        <p:spPr>
          <a:xfrm>
            <a:off x="612914" y="1282716"/>
            <a:ext cx="8078679" cy="646331"/>
          </a:xfrm>
          <a:prstGeom prst="rect">
            <a:avLst/>
          </a:prstGeom>
          <a:noFill/>
        </p:spPr>
        <p:txBody>
          <a:bodyPr wrap="square">
            <a:spAutoFit/>
          </a:bodyPr>
          <a:lstStyle/>
          <a:p>
            <a:pPr marL="0" marR="0" indent="457200" algn="ctr">
              <a:spcBef>
                <a:spcPts val="0"/>
              </a:spcBef>
              <a:spcAft>
                <a:spcPts val="0"/>
              </a:spcAft>
            </a:pPr>
            <a:r>
              <a:rPr lang="en-US" sz="1800" b="1" i="1" dirty="0">
                <a:solidFill>
                  <a:srgbClr val="CC6600"/>
                </a:solidFill>
                <a:effectLst/>
                <a:latin typeface="Times New Roman" panose="02020603050405020304" pitchFamily="18" charset="0"/>
                <a:ea typeface="Times New Roman" panose="02020603050405020304" pitchFamily="18" charset="0"/>
              </a:rPr>
              <a:t>According as he hath chosen us in him before the foundation of the world,</a:t>
            </a:r>
            <a:endParaRPr lang="en-US" sz="1400" dirty="0">
              <a:effectLst/>
              <a:latin typeface="Calibri" panose="020F0502020204030204" pitchFamily="34" charset="0"/>
              <a:ea typeface="Times New Roman" panose="02020603050405020304" pitchFamily="18" charset="0"/>
            </a:endParaRPr>
          </a:p>
          <a:p>
            <a:pPr marL="0" marR="0" indent="457200" algn="ctr">
              <a:spcBef>
                <a:spcPts val="0"/>
              </a:spcBef>
              <a:spcAft>
                <a:spcPts val="0"/>
              </a:spcAft>
            </a:pPr>
            <a:r>
              <a:rPr lang="en-US" sz="1800" b="1" i="1" dirty="0">
                <a:solidFill>
                  <a:srgbClr val="CC6600"/>
                </a:solidFill>
                <a:effectLst/>
                <a:latin typeface="Times New Roman" panose="02020603050405020304" pitchFamily="18" charset="0"/>
                <a:ea typeface="Times New Roman" panose="02020603050405020304" pitchFamily="18" charset="0"/>
              </a:rPr>
              <a:t>that </a:t>
            </a:r>
            <a:r>
              <a:rPr lang="en-US" sz="1800" b="1" i="1" u="sng" dirty="0">
                <a:solidFill>
                  <a:srgbClr val="CC6600"/>
                </a:solidFill>
                <a:effectLst/>
                <a:latin typeface="Times New Roman" panose="02020603050405020304" pitchFamily="18" charset="0"/>
                <a:ea typeface="Times New Roman" panose="02020603050405020304" pitchFamily="18" charset="0"/>
              </a:rPr>
              <a:t>we should be holy and without blame before him in love</a:t>
            </a:r>
            <a:r>
              <a:rPr lang="en-US" sz="1800" b="1" i="1" dirty="0">
                <a:solidFill>
                  <a:srgbClr val="CC6600"/>
                </a:solidFill>
                <a:effectLst/>
                <a:latin typeface="Times New Roman" panose="02020603050405020304" pitchFamily="18" charset="0"/>
                <a:ea typeface="Times New Roman" panose="02020603050405020304" pitchFamily="18" charset="0"/>
              </a:rPr>
              <a:t>: </a:t>
            </a:r>
            <a:r>
              <a:rPr lang="en-US" sz="1400" b="1" dirty="0">
                <a:solidFill>
                  <a:srgbClr val="FF0000"/>
                </a:solidFill>
                <a:effectLst/>
                <a:latin typeface="Times New Roman" panose="02020603050405020304" pitchFamily="18" charset="0"/>
                <a:ea typeface="Times New Roman" panose="02020603050405020304" pitchFamily="18" charset="0"/>
              </a:rPr>
              <a:t>Ephesians 1:4</a:t>
            </a:r>
            <a:endParaRPr lang="en-US" sz="1400" dirty="0">
              <a:effectLst/>
              <a:latin typeface="Calibri" panose="020F0502020204030204" pitchFamily="34" charset="0"/>
              <a:ea typeface="Times New Roman" panose="02020603050405020304" pitchFamily="18" charset="0"/>
            </a:endParaRPr>
          </a:p>
        </p:txBody>
      </p:sp>
      <p:sp>
        <p:nvSpPr>
          <p:cNvPr id="20" name="TextBox 19">
            <a:extLst>
              <a:ext uri="{FF2B5EF4-FFF2-40B4-BE49-F238E27FC236}">
                <a16:creationId xmlns:a16="http://schemas.microsoft.com/office/drawing/2014/main" id="{9020A704-E914-40EA-9792-0CC603A38BB1}"/>
              </a:ext>
            </a:extLst>
          </p:cNvPr>
          <p:cNvSpPr txBox="1"/>
          <p:nvPr/>
        </p:nvSpPr>
        <p:spPr>
          <a:xfrm>
            <a:off x="2929818" y="617723"/>
            <a:ext cx="6335485" cy="646331"/>
          </a:xfrm>
          <a:prstGeom prst="rect">
            <a:avLst/>
          </a:prstGeom>
          <a:noFill/>
        </p:spPr>
        <p:txBody>
          <a:bodyPr wrap="square">
            <a:spAutoFit/>
          </a:bodyPr>
          <a:lstStyle/>
          <a:p>
            <a:pPr marL="0" marR="0" algn="ctr">
              <a:spcBef>
                <a:spcPts val="0"/>
              </a:spcBef>
              <a:spcAft>
                <a:spcPts val="0"/>
              </a:spcAft>
            </a:pPr>
            <a:r>
              <a:rPr lang="en-US" sz="1800" b="1" dirty="0">
                <a:effectLst/>
                <a:latin typeface="Times New Roman" panose="02020603050405020304" pitchFamily="18" charset="0"/>
                <a:ea typeface="Times New Roman" panose="02020603050405020304" pitchFamily="18" charset="0"/>
              </a:rPr>
              <a:t>Note: The judgment of God has always remained the same</a:t>
            </a:r>
            <a:r>
              <a:rPr lang="en-US" sz="1200" dirty="0">
                <a:latin typeface="Calibri" panose="020F0502020204030204" pitchFamily="34" charset="0"/>
                <a:ea typeface="Times New Roman" panose="02020603050405020304" pitchFamily="18" charset="0"/>
              </a:rPr>
              <a:t> </a:t>
            </a:r>
            <a:r>
              <a:rPr lang="en-US" sz="1800" b="1" dirty="0">
                <a:effectLst/>
                <a:latin typeface="Times New Roman" panose="02020603050405020304" pitchFamily="18" charset="0"/>
                <a:ea typeface="Times New Roman" panose="02020603050405020304" pitchFamily="18" charset="0"/>
              </a:rPr>
              <a:t>since the beginning of time, it still is today and always will be!</a:t>
            </a:r>
            <a:endParaRPr lang="en-US" sz="1200" dirty="0">
              <a:effectLst/>
              <a:latin typeface="Calibri" panose="020F0502020204030204" pitchFamily="34" charset="0"/>
              <a:ea typeface="Times New Roman" panose="02020603050405020304" pitchFamily="18" charset="0"/>
            </a:endParaRPr>
          </a:p>
        </p:txBody>
      </p:sp>
      <p:sp>
        <p:nvSpPr>
          <p:cNvPr id="24" name="TextBox 23">
            <a:extLst>
              <a:ext uri="{FF2B5EF4-FFF2-40B4-BE49-F238E27FC236}">
                <a16:creationId xmlns:a16="http://schemas.microsoft.com/office/drawing/2014/main" id="{2F8E82E9-D4B3-4FA4-A0BC-EF54990F95F8}"/>
              </a:ext>
            </a:extLst>
          </p:cNvPr>
          <p:cNvSpPr txBox="1"/>
          <p:nvPr/>
        </p:nvSpPr>
        <p:spPr>
          <a:xfrm>
            <a:off x="1355110" y="3619521"/>
            <a:ext cx="9497808" cy="1000274"/>
          </a:xfrm>
          <a:prstGeom prst="rect">
            <a:avLst/>
          </a:prstGeom>
          <a:noFill/>
        </p:spPr>
        <p:txBody>
          <a:bodyPr wrap="square">
            <a:spAutoFit/>
          </a:bodyPr>
          <a:lstStyle/>
          <a:p>
            <a:pPr marL="0" marR="0" algn="ctr">
              <a:spcBef>
                <a:spcPts val="0"/>
              </a:spcBef>
              <a:spcAft>
                <a:spcPts val="0"/>
              </a:spcAft>
            </a:pPr>
            <a:r>
              <a:rPr lang="en-US" dirty="0">
                <a:latin typeface="Times New Roman" panose="02020603050405020304" pitchFamily="18" charset="0"/>
                <a:ea typeface="Times New Roman" panose="02020603050405020304" pitchFamily="18" charset="0"/>
              </a:rPr>
              <a:t>Note: This ‘</a:t>
            </a:r>
            <a:r>
              <a:rPr lang="en-US" sz="1800" dirty="0">
                <a:effectLst/>
                <a:latin typeface="Times New Roman" panose="02020603050405020304" pitchFamily="18" charset="0"/>
                <a:ea typeface="Times New Roman" panose="02020603050405020304" pitchFamily="18" charset="0"/>
              </a:rPr>
              <a:t>change’ </a:t>
            </a:r>
            <a:r>
              <a:rPr lang="en-US" dirty="0">
                <a:latin typeface="Times New Roman" panose="02020603050405020304" pitchFamily="18" charset="0"/>
                <a:ea typeface="Times New Roman" panose="02020603050405020304" pitchFamily="18" charset="0"/>
              </a:rPr>
              <a:t>is done only </a:t>
            </a:r>
            <a:r>
              <a:rPr lang="en-US" sz="1800" dirty="0">
                <a:effectLst/>
                <a:latin typeface="Times New Roman" panose="02020603050405020304" pitchFamily="18" charset="0"/>
                <a:ea typeface="Times New Roman" panose="02020603050405020304" pitchFamily="18" charset="0"/>
              </a:rPr>
              <a:t>during today's dispensation of the grace of God! </a:t>
            </a:r>
          </a:p>
          <a:p>
            <a:pPr marL="0" marR="0" algn="ctr">
              <a:spcBef>
                <a:spcPts val="0"/>
              </a:spcBef>
              <a:spcAft>
                <a:spcPts val="0"/>
              </a:spcAft>
            </a:pPr>
            <a:r>
              <a:rPr lang="en-US" sz="1800" dirty="0">
                <a:effectLst/>
                <a:latin typeface="Times New Roman" panose="02020603050405020304" pitchFamily="18" charset="0"/>
                <a:ea typeface="Times New Roman" panose="02020603050405020304" pitchFamily="18" charset="0"/>
              </a:rPr>
              <a:t>Christ Himself actually pays for our sin and sins and takes God’s judgment upon Himself… ‘for’ us! </a:t>
            </a:r>
            <a:endParaRPr lang="en-US" sz="1400" dirty="0">
              <a:effectLst/>
              <a:latin typeface="Calibri" panose="020F0502020204030204" pitchFamily="34" charset="0"/>
              <a:ea typeface="Times New Roman" panose="02020603050405020304" pitchFamily="18" charset="0"/>
            </a:endParaRPr>
          </a:p>
          <a:p>
            <a:pPr marL="0" marR="0" algn="just">
              <a:spcBef>
                <a:spcPts val="0"/>
              </a:spcBef>
              <a:spcAft>
                <a:spcPts val="0"/>
              </a:spcAft>
            </a:pPr>
            <a:r>
              <a:rPr lang="en-US" sz="500" dirty="0">
                <a:effectLst/>
                <a:latin typeface="Times New Roman" panose="02020603050405020304" pitchFamily="18" charset="0"/>
                <a:ea typeface="Times New Roman" panose="02020603050405020304" pitchFamily="18" charset="0"/>
              </a:rPr>
              <a:t> </a:t>
            </a:r>
            <a:endParaRPr lang="en-US" sz="1400" dirty="0">
              <a:effectLst/>
              <a:latin typeface="Calibri" panose="020F0502020204030204" pitchFamily="34" charset="0"/>
              <a:ea typeface="Times New Roman" panose="02020603050405020304" pitchFamily="18" charset="0"/>
            </a:endParaRPr>
          </a:p>
          <a:p>
            <a:pPr marL="0" marR="0" indent="457200" algn="ctr">
              <a:spcBef>
                <a:spcPts val="0"/>
              </a:spcBef>
              <a:spcAft>
                <a:spcPts val="0"/>
              </a:spcAft>
            </a:pPr>
            <a:r>
              <a:rPr lang="en-US" sz="1800" b="1" dirty="0">
                <a:effectLst/>
                <a:latin typeface="Times New Roman" panose="02020603050405020304" pitchFamily="18" charset="0"/>
                <a:ea typeface="Times New Roman" panose="02020603050405020304" pitchFamily="18" charset="0"/>
              </a:rPr>
              <a:t>Christ MAKES us free – Christ MAKES us holy and without blame!</a:t>
            </a:r>
            <a:endParaRPr lang="en-US" sz="1400" dirty="0">
              <a:effectLst/>
              <a:latin typeface="Calibri" panose="020F0502020204030204" pitchFamily="34" charset="0"/>
              <a:ea typeface="Times New Roman" panose="02020603050405020304" pitchFamily="18" charset="0"/>
            </a:endParaRPr>
          </a:p>
        </p:txBody>
      </p:sp>
      <p:sp>
        <p:nvSpPr>
          <p:cNvPr id="27" name="TextBox 26">
            <a:extLst>
              <a:ext uri="{FF2B5EF4-FFF2-40B4-BE49-F238E27FC236}">
                <a16:creationId xmlns:a16="http://schemas.microsoft.com/office/drawing/2014/main" id="{1492690F-EAA8-491A-B4AF-9FD91671492A}"/>
              </a:ext>
            </a:extLst>
          </p:cNvPr>
          <p:cNvSpPr txBox="1"/>
          <p:nvPr/>
        </p:nvSpPr>
        <p:spPr>
          <a:xfrm>
            <a:off x="385720" y="5859384"/>
            <a:ext cx="11443316" cy="830997"/>
          </a:xfrm>
          <a:prstGeom prst="rect">
            <a:avLst/>
          </a:prstGeom>
          <a:noFill/>
        </p:spPr>
        <p:txBody>
          <a:bodyPr wrap="square" rtlCol="0">
            <a:spAutoFit/>
          </a:bodyPr>
          <a:lstStyle/>
          <a:p>
            <a:r>
              <a:rPr lang="en-US" sz="1600" i="1" dirty="0">
                <a:effectLst/>
                <a:latin typeface="Times New Roman" panose="02020603050405020304" pitchFamily="18" charset="0"/>
                <a:ea typeface="Times New Roman" panose="02020603050405020304" pitchFamily="18" charset="0"/>
              </a:rPr>
              <a:t>Comment</a:t>
            </a:r>
            <a:r>
              <a:rPr lang="en-US" sz="1600" dirty="0">
                <a:effectLst/>
                <a:latin typeface="Times New Roman" panose="02020603050405020304" pitchFamily="18" charset="0"/>
                <a:ea typeface="Times New Roman" panose="02020603050405020304" pitchFamily="18" charset="0"/>
              </a:rPr>
              <a:t>: While we realize that </a:t>
            </a:r>
            <a:r>
              <a:rPr lang="en-US" sz="1600" b="1" dirty="0">
                <a:solidFill>
                  <a:srgbClr val="FF0000"/>
                </a:solidFill>
                <a:effectLst/>
                <a:latin typeface="Times New Roman" panose="02020603050405020304" pitchFamily="18" charset="0"/>
                <a:ea typeface="Times New Roman" panose="02020603050405020304" pitchFamily="18" charset="0"/>
              </a:rPr>
              <a:t>Genesis</a:t>
            </a:r>
            <a:r>
              <a:rPr lang="en-US" sz="1600" dirty="0">
                <a:solidFill>
                  <a:srgbClr val="FF0000"/>
                </a:solidFill>
                <a:effectLst/>
                <a:latin typeface="Times New Roman" panose="02020603050405020304" pitchFamily="18" charset="0"/>
                <a:ea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rPr>
              <a:t>to </a:t>
            </a:r>
            <a:r>
              <a:rPr lang="en-US" sz="1600" b="1" dirty="0">
                <a:solidFill>
                  <a:srgbClr val="FF0000"/>
                </a:solidFill>
                <a:effectLst/>
                <a:latin typeface="Times New Roman" panose="02020603050405020304" pitchFamily="18" charset="0"/>
                <a:ea typeface="Times New Roman" panose="02020603050405020304" pitchFamily="18" charset="0"/>
              </a:rPr>
              <a:t>Revelation</a:t>
            </a:r>
            <a:r>
              <a:rPr lang="en-US" sz="1600" dirty="0">
                <a:solidFill>
                  <a:srgbClr val="FF0000"/>
                </a:solidFill>
                <a:effectLst/>
                <a:latin typeface="Times New Roman" panose="02020603050405020304" pitchFamily="18" charset="0"/>
                <a:ea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rPr>
              <a:t>was all written ‘FOR’ us according to </a:t>
            </a:r>
            <a:r>
              <a:rPr lang="en-US" sz="1400" b="1" dirty="0">
                <a:solidFill>
                  <a:srgbClr val="FF0000"/>
                </a:solidFill>
                <a:effectLst/>
                <a:latin typeface="Times New Roman" panose="02020603050405020304" pitchFamily="18" charset="0"/>
                <a:ea typeface="Times New Roman" panose="02020603050405020304" pitchFamily="18" charset="0"/>
              </a:rPr>
              <a:t>Romans 15:4</a:t>
            </a:r>
            <a:r>
              <a:rPr lang="en-US" sz="1600" dirty="0">
                <a:effectLst/>
                <a:latin typeface="Times New Roman" panose="02020603050405020304" pitchFamily="18" charset="0"/>
                <a:ea typeface="Times New Roman" panose="02020603050405020304" pitchFamily="18" charset="0"/>
              </a:rPr>
              <a:t>, </a:t>
            </a:r>
            <a:r>
              <a:rPr lang="en-US" sz="1600" b="1" i="1" dirty="0">
                <a:solidFill>
                  <a:srgbClr val="CC6600"/>
                </a:solidFill>
                <a:effectLst/>
                <a:latin typeface="Times New Roman" panose="02020603050405020304" pitchFamily="18" charset="0"/>
                <a:ea typeface="Times New Roman" panose="02020603050405020304" pitchFamily="18" charset="0"/>
              </a:rPr>
              <a:t>For whatsoever things were written aforetime were written for our learning, that we through patience and comfort of the scriptures might have hope</a:t>
            </a:r>
            <a:r>
              <a:rPr lang="en-US" sz="1600" b="1" dirty="0">
                <a:effectLst/>
                <a:latin typeface="Times New Roman" panose="02020603050405020304" pitchFamily="18" charset="0"/>
                <a:ea typeface="Times New Roman" panose="02020603050405020304" pitchFamily="18" charset="0"/>
              </a:rPr>
              <a:t>,</a:t>
            </a:r>
            <a:r>
              <a:rPr lang="en-US" sz="1600" dirty="0">
                <a:solidFill>
                  <a:srgbClr val="FF0000"/>
                </a:solidFill>
                <a:effectLst/>
                <a:latin typeface="Times New Roman" panose="02020603050405020304" pitchFamily="18" charset="0"/>
                <a:ea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rPr>
              <a:t>we must also first consider that Paul is directing this ‘TO’ the Gentiles who think the judgment of God is ‘not true’ or ‘not fair’, etc.</a:t>
            </a:r>
            <a:endParaRPr lang="en-US" sz="1600" dirty="0"/>
          </a:p>
        </p:txBody>
      </p:sp>
      <p:sp>
        <p:nvSpPr>
          <p:cNvPr id="28" name="TextBox 27">
            <a:extLst>
              <a:ext uri="{FF2B5EF4-FFF2-40B4-BE49-F238E27FC236}">
                <a16:creationId xmlns:a16="http://schemas.microsoft.com/office/drawing/2014/main" id="{B4ECEA4A-B034-4511-B588-9C845DF6E4D0}"/>
              </a:ext>
            </a:extLst>
          </p:cNvPr>
          <p:cNvSpPr txBox="1"/>
          <p:nvPr/>
        </p:nvSpPr>
        <p:spPr>
          <a:xfrm>
            <a:off x="515017" y="1984371"/>
            <a:ext cx="8273988" cy="646331"/>
          </a:xfrm>
          <a:prstGeom prst="rect">
            <a:avLst/>
          </a:prstGeom>
          <a:noFill/>
        </p:spPr>
        <p:txBody>
          <a:bodyPr wrap="square" rtlCol="0">
            <a:spAutoFit/>
          </a:bodyPr>
          <a:lstStyle/>
          <a:p>
            <a:pPr marL="0" marR="0" indent="457200" algn="ctr">
              <a:spcBef>
                <a:spcPts val="0"/>
              </a:spcBef>
              <a:spcAft>
                <a:spcPts val="0"/>
              </a:spcAft>
            </a:pPr>
            <a:r>
              <a:rPr lang="en-US" sz="1800" b="1" i="1" dirty="0">
                <a:solidFill>
                  <a:srgbClr val="CC6600"/>
                </a:solidFill>
                <a:effectLst/>
                <a:latin typeface="Times New Roman" panose="02020603050405020304" pitchFamily="18" charset="0"/>
                <a:ea typeface="Times New Roman" panose="02020603050405020304" pitchFamily="18" charset="0"/>
              </a:rPr>
              <a:t>Who shall also confirm you unto the end,</a:t>
            </a:r>
            <a:endParaRPr lang="en-US" sz="1400" dirty="0">
              <a:effectLst/>
              <a:latin typeface="Calibri" panose="020F0502020204030204" pitchFamily="34" charset="0"/>
              <a:ea typeface="Times New Roman" panose="02020603050405020304" pitchFamily="18" charset="0"/>
            </a:endParaRPr>
          </a:p>
          <a:p>
            <a:pPr marL="0" marR="0" indent="457200" algn="ctr">
              <a:spcBef>
                <a:spcPts val="0"/>
              </a:spcBef>
              <a:spcAft>
                <a:spcPts val="0"/>
              </a:spcAft>
            </a:pPr>
            <a:r>
              <a:rPr lang="en-US" sz="1800" b="1" i="1" dirty="0">
                <a:solidFill>
                  <a:srgbClr val="CC6600"/>
                </a:solidFill>
                <a:effectLst/>
                <a:latin typeface="Times New Roman" panose="02020603050405020304" pitchFamily="18" charset="0"/>
                <a:ea typeface="Times New Roman" panose="02020603050405020304" pitchFamily="18" charset="0"/>
              </a:rPr>
              <a:t>that </a:t>
            </a:r>
            <a:r>
              <a:rPr lang="en-US" sz="1800" b="1" i="1" u="sng" dirty="0">
                <a:solidFill>
                  <a:srgbClr val="CC6600"/>
                </a:solidFill>
                <a:effectLst/>
                <a:latin typeface="Times New Roman" panose="02020603050405020304" pitchFamily="18" charset="0"/>
                <a:ea typeface="Times New Roman" panose="02020603050405020304" pitchFamily="18" charset="0"/>
              </a:rPr>
              <a:t>ye may be blameless </a:t>
            </a:r>
            <a:r>
              <a:rPr lang="en-US" sz="1800" b="1" i="1" dirty="0">
                <a:solidFill>
                  <a:srgbClr val="CC6600"/>
                </a:solidFill>
                <a:effectLst/>
                <a:latin typeface="Times New Roman" panose="02020603050405020304" pitchFamily="18" charset="0"/>
                <a:ea typeface="Times New Roman" panose="02020603050405020304" pitchFamily="18" charset="0"/>
              </a:rPr>
              <a:t>in the day of our Lord Jesus Christ. </a:t>
            </a:r>
            <a:r>
              <a:rPr lang="en-US" sz="1400" b="1" dirty="0">
                <a:solidFill>
                  <a:srgbClr val="FF0000"/>
                </a:solidFill>
                <a:effectLst/>
                <a:latin typeface="Times New Roman" panose="02020603050405020304" pitchFamily="18" charset="0"/>
                <a:ea typeface="Times New Roman" panose="02020603050405020304" pitchFamily="18" charset="0"/>
              </a:rPr>
              <a:t>I Corinthians 1:8</a:t>
            </a:r>
            <a:endParaRPr lang="en-US" sz="1400" dirty="0">
              <a:effectLst/>
              <a:latin typeface="Calibri" panose="020F0502020204030204" pitchFamily="34" charset="0"/>
              <a:ea typeface="Times New Roman" panose="02020603050405020304" pitchFamily="18" charset="0"/>
            </a:endParaRPr>
          </a:p>
        </p:txBody>
      </p:sp>
      <p:sp>
        <p:nvSpPr>
          <p:cNvPr id="29" name="TextBox 28">
            <a:extLst>
              <a:ext uri="{FF2B5EF4-FFF2-40B4-BE49-F238E27FC236}">
                <a16:creationId xmlns:a16="http://schemas.microsoft.com/office/drawing/2014/main" id="{F2984F92-2475-479D-9C96-315B4AB4F5C9}"/>
              </a:ext>
            </a:extLst>
          </p:cNvPr>
          <p:cNvSpPr txBox="1"/>
          <p:nvPr/>
        </p:nvSpPr>
        <p:spPr>
          <a:xfrm>
            <a:off x="621786" y="2649624"/>
            <a:ext cx="8078679" cy="923330"/>
          </a:xfrm>
          <a:prstGeom prst="rect">
            <a:avLst/>
          </a:prstGeom>
          <a:noFill/>
        </p:spPr>
        <p:txBody>
          <a:bodyPr wrap="square" rtlCol="0">
            <a:spAutoFit/>
          </a:bodyPr>
          <a:lstStyle/>
          <a:p>
            <a:pPr marL="0" marR="0" indent="457200" algn="ctr">
              <a:spcBef>
                <a:spcPts val="0"/>
              </a:spcBef>
              <a:spcAft>
                <a:spcPts val="0"/>
              </a:spcAft>
            </a:pPr>
            <a:r>
              <a:rPr lang="en-US" sz="1800" b="1" i="1" dirty="0">
                <a:solidFill>
                  <a:srgbClr val="CC6600"/>
                </a:solidFill>
                <a:effectLst/>
                <a:latin typeface="Times New Roman" panose="02020603050405020304" pitchFamily="18" charset="0"/>
                <a:ea typeface="Times New Roman" panose="02020603050405020304" pitchFamily="18" charset="0"/>
              </a:rPr>
              <a:t>And the very God of peace </a:t>
            </a:r>
            <a:r>
              <a:rPr lang="en-US" sz="1800" b="1" i="1" u="sng" dirty="0">
                <a:solidFill>
                  <a:srgbClr val="CC6600"/>
                </a:solidFill>
                <a:effectLst/>
                <a:latin typeface="Times New Roman" panose="02020603050405020304" pitchFamily="18" charset="0"/>
                <a:ea typeface="Times New Roman" panose="02020603050405020304" pitchFamily="18" charset="0"/>
              </a:rPr>
              <a:t>sanctify you wholly</a:t>
            </a:r>
            <a:r>
              <a:rPr lang="en-US" sz="1800" b="1" i="1" dirty="0">
                <a:solidFill>
                  <a:srgbClr val="CC6600"/>
                </a:solidFill>
                <a:effectLst/>
                <a:latin typeface="Times New Roman" panose="02020603050405020304" pitchFamily="18" charset="0"/>
                <a:ea typeface="Times New Roman" panose="02020603050405020304" pitchFamily="18" charset="0"/>
              </a:rPr>
              <a:t>;</a:t>
            </a:r>
            <a:endParaRPr lang="en-US" sz="1400" dirty="0">
              <a:effectLst/>
              <a:latin typeface="Calibri" panose="020F0502020204030204" pitchFamily="34" charset="0"/>
              <a:ea typeface="Times New Roman" panose="02020603050405020304" pitchFamily="18" charset="0"/>
            </a:endParaRPr>
          </a:p>
          <a:p>
            <a:pPr marL="0" marR="0" indent="457200" algn="ctr">
              <a:spcBef>
                <a:spcPts val="0"/>
              </a:spcBef>
              <a:spcAft>
                <a:spcPts val="0"/>
              </a:spcAft>
            </a:pPr>
            <a:r>
              <a:rPr lang="en-US" sz="1800" b="1" i="1" dirty="0">
                <a:solidFill>
                  <a:srgbClr val="CC6600"/>
                </a:solidFill>
                <a:effectLst/>
                <a:latin typeface="Times New Roman" panose="02020603050405020304" pitchFamily="18" charset="0"/>
                <a:ea typeface="Times New Roman" panose="02020603050405020304" pitchFamily="18" charset="0"/>
              </a:rPr>
              <a:t>and I pray God </a:t>
            </a:r>
            <a:r>
              <a:rPr lang="en-US" sz="1800" b="1" i="1" u="sng" dirty="0">
                <a:solidFill>
                  <a:srgbClr val="CC6600"/>
                </a:solidFill>
                <a:effectLst/>
                <a:latin typeface="Times New Roman" panose="02020603050405020304" pitchFamily="18" charset="0"/>
                <a:ea typeface="Times New Roman" panose="02020603050405020304" pitchFamily="18" charset="0"/>
              </a:rPr>
              <a:t>your whole spirit and soul and body be preserved blameless</a:t>
            </a:r>
            <a:endParaRPr lang="en-US" sz="1400" u="sng" dirty="0">
              <a:effectLst/>
              <a:latin typeface="Calibri" panose="020F0502020204030204" pitchFamily="34" charset="0"/>
              <a:ea typeface="Times New Roman" panose="02020603050405020304" pitchFamily="18" charset="0"/>
            </a:endParaRPr>
          </a:p>
          <a:p>
            <a:pPr marL="0" marR="0" indent="457200" algn="ctr">
              <a:spcBef>
                <a:spcPts val="0"/>
              </a:spcBef>
              <a:spcAft>
                <a:spcPts val="0"/>
              </a:spcAft>
            </a:pPr>
            <a:r>
              <a:rPr lang="en-US" sz="1800" b="1" i="1" dirty="0">
                <a:solidFill>
                  <a:srgbClr val="CC6600"/>
                </a:solidFill>
                <a:effectLst/>
                <a:latin typeface="Times New Roman" panose="02020603050405020304" pitchFamily="18" charset="0"/>
                <a:ea typeface="Times New Roman" panose="02020603050405020304" pitchFamily="18" charset="0"/>
              </a:rPr>
              <a:t>unto the coming of our Lord Jesus Christ. </a:t>
            </a:r>
            <a:r>
              <a:rPr lang="en-US" sz="1400" b="1" dirty="0">
                <a:solidFill>
                  <a:srgbClr val="FF0000"/>
                </a:solidFill>
                <a:effectLst/>
                <a:latin typeface="Times New Roman" panose="02020603050405020304" pitchFamily="18" charset="0"/>
                <a:ea typeface="Times New Roman" panose="02020603050405020304" pitchFamily="18" charset="0"/>
              </a:rPr>
              <a:t>I Thessalonians 5:23</a:t>
            </a:r>
            <a:endParaRPr lang="en-US" sz="1400" dirty="0">
              <a:effectLst/>
              <a:latin typeface="Calibri" panose="020F0502020204030204" pitchFamily="34" charset="0"/>
              <a:ea typeface="Times New Roman" panose="02020603050405020304" pitchFamily="18" charset="0"/>
            </a:endParaRPr>
          </a:p>
        </p:txBody>
      </p:sp>
      <p:sp>
        <p:nvSpPr>
          <p:cNvPr id="30" name="TextBox 29">
            <a:extLst>
              <a:ext uri="{FF2B5EF4-FFF2-40B4-BE49-F238E27FC236}">
                <a16:creationId xmlns:a16="http://schemas.microsoft.com/office/drawing/2014/main" id="{874B23BC-67D5-4BEF-87DE-EC901855A73F}"/>
              </a:ext>
            </a:extLst>
          </p:cNvPr>
          <p:cNvSpPr txBox="1"/>
          <p:nvPr/>
        </p:nvSpPr>
        <p:spPr>
          <a:xfrm>
            <a:off x="519702" y="4618093"/>
            <a:ext cx="11193267" cy="1200329"/>
          </a:xfrm>
          <a:prstGeom prst="rect">
            <a:avLst/>
          </a:prstGeom>
          <a:noFill/>
        </p:spPr>
        <p:txBody>
          <a:bodyPr wrap="square" rtlCol="0">
            <a:spAutoFit/>
          </a:bodyPr>
          <a:lstStyle/>
          <a:p>
            <a:pPr algn="just"/>
            <a:r>
              <a:rPr lang="en-US" dirty="0">
                <a:latin typeface="Times New Roman" panose="02020603050405020304" pitchFamily="18" charset="0"/>
                <a:ea typeface="Times New Roman" panose="02020603050405020304" pitchFamily="18" charset="0"/>
              </a:rPr>
              <a:t>You must know, though,</a:t>
            </a:r>
            <a:r>
              <a:rPr lang="en-US" sz="1800" dirty="0">
                <a:effectLst/>
                <a:latin typeface="Times New Roman" panose="02020603050405020304" pitchFamily="18" charset="0"/>
                <a:ea typeface="Times New Roman" panose="02020603050405020304" pitchFamily="18" charset="0"/>
              </a:rPr>
              <a:t> that this is all true ‘ONLY IF’ we have put our faith and trust in the risen Saviour. </a:t>
            </a:r>
            <a:r>
              <a:rPr lang="en-US" dirty="0">
                <a:latin typeface="Times New Roman" panose="02020603050405020304" pitchFamily="18" charset="0"/>
                <a:ea typeface="Times New Roman" panose="02020603050405020304" pitchFamily="18" charset="0"/>
              </a:rPr>
              <a:t> We actually</a:t>
            </a:r>
            <a:r>
              <a:rPr lang="en-US" sz="1800" dirty="0">
                <a:effectLst/>
                <a:latin typeface="Times New Roman" panose="02020603050405020304" pitchFamily="18" charset="0"/>
                <a:ea typeface="Times New Roman" panose="02020603050405020304" pitchFamily="18" charset="0"/>
              </a:rPr>
              <a:t> escape Satan’s snare and his false man-made religions of ‘good works’ and self-righteousness, rituals, confessions, baptisms, communion rituals, wafers, signs, wonders and miracles as taught by fancy evil seducing preachers with their good words and fair speeches </a:t>
            </a:r>
            <a:r>
              <a:rPr lang="en-US" dirty="0">
                <a:latin typeface="Times New Roman" panose="02020603050405020304" pitchFamily="18" charset="0"/>
                <a:ea typeface="Times New Roman" panose="02020603050405020304" pitchFamily="18" charset="0"/>
              </a:rPr>
              <a:t>from the</a:t>
            </a:r>
            <a:r>
              <a:rPr lang="en-US" sz="1800" dirty="0">
                <a:effectLst/>
                <a:latin typeface="Times New Roman" panose="02020603050405020304" pitchFamily="18" charset="0"/>
                <a:ea typeface="Times New Roman" panose="02020603050405020304" pitchFamily="18" charset="0"/>
              </a:rPr>
              <a:t> many denominations following over 400+ various modern bible versions, etc.</a:t>
            </a:r>
            <a:endParaRPr lang="en-US" sz="1400" dirty="0">
              <a:effectLst/>
              <a:latin typeface="Calibri" panose="020F0502020204030204" pitchFamily="34" charset="0"/>
              <a:ea typeface="Times New Roman" panose="02020603050405020304" pitchFamily="18" charset="0"/>
            </a:endParaRPr>
          </a:p>
        </p:txBody>
      </p:sp>
      <p:sp>
        <p:nvSpPr>
          <p:cNvPr id="31" name="Rectangle: Rounded Corners 30">
            <a:extLst>
              <a:ext uri="{FF2B5EF4-FFF2-40B4-BE49-F238E27FC236}">
                <a16:creationId xmlns:a16="http://schemas.microsoft.com/office/drawing/2014/main" id="{A0FC6207-A44A-4B39-899A-2231C2CAB437}"/>
              </a:ext>
            </a:extLst>
          </p:cNvPr>
          <p:cNvSpPr/>
          <p:nvPr/>
        </p:nvSpPr>
        <p:spPr>
          <a:xfrm>
            <a:off x="1355111" y="3619521"/>
            <a:ext cx="9497808" cy="998572"/>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9DFCEA62-68E0-46D8-807D-7F5621EA5E92}"/>
              </a:ext>
            </a:extLst>
          </p:cNvPr>
          <p:cNvSpPr txBox="1"/>
          <p:nvPr/>
        </p:nvSpPr>
        <p:spPr>
          <a:xfrm>
            <a:off x="8630820" y="1226730"/>
            <a:ext cx="3396343" cy="738664"/>
          </a:xfrm>
          <a:custGeom>
            <a:avLst/>
            <a:gdLst>
              <a:gd name="connsiteX0" fmla="*/ 0 w 3396343"/>
              <a:gd name="connsiteY0" fmla="*/ 0 h 738664"/>
              <a:gd name="connsiteX1" fmla="*/ 532094 w 3396343"/>
              <a:gd name="connsiteY1" fmla="*/ 0 h 738664"/>
              <a:gd name="connsiteX2" fmla="*/ 996261 w 3396343"/>
              <a:gd name="connsiteY2" fmla="*/ 0 h 738664"/>
              <a:gd name="connsiteX3" fmla="*/ 1630245 w 3396343"/>
              <a:gd name="connsiteY3" fmla="*/ 0 h 738664"/>
              <a:gd name="connsiteX4" fmla="*/ 2264229 w 3396343"/>
              <a:gd name="connsiteY4" fmla="*/ 0 h 738664"/>
              <a:gd name="connsiteX5" fmla="*/ 2898213 w 3396343"/>
              <a:gd name="connsiteY5" fmla="*/ 0 h 738664"/>
              <a:gd name="connsiteX6" fmla="*/ 3396343 w 3396343"/>
              <a:gd name="connsiteY6" fmla="*/ 0 h 738664"/>
              <a:gd name="connsiteX7" fmla="*/ 3396343 w 3396343"/>
              <a:gd name="connsiteY7" fmla="*/ 354559 h 738664"/>
              <a:gd name="connsiteX8" fmla="*/ 3396343 w 3396343"/>
              <a:gd name="connsiteY8" fmla="*/ 738664 h 738664"/>
              <a:gd name="connsiteX9" fmla="*/ 2796322 w 3396343"/>
              <a:gd name="connsiteY9" fmla="*/ 738664 h 738664"/>
              <a:gd name="connsiteX10" fmla="*/ 2230265 w 3396343"/>
              <a:gd name="connsiteY10" fmla="*/ 738664 h 738664"/>
              <a:gd name="connsiteX11" fmla="*/ 1664208 w 3396343"/>
              <a:gd name="connsiteY11" fmla="*/ 738664 h 738664"/>
              <a:gd name="connsiteX12" fmla="*/ 1166078 w 3396343"/>
              <a:gd name="connsiteY12" fmla="*/ 738664 h 738664"/>
              <a:gd name="connsiteX13" fmla="*/ 701911 w 3396343"/>
              <a:gd name="connsiteY13" fmla="*/ 738664 h 738664"/>
              <a:gd name="connsiteX14" fmla="*/ 0 w 3396343"/>
              <a:gd name="connsiteY14" fmla="*/ 738664 h 738664"/>
              <a:gd name="connsiteX15" fmla="*/ 0 w 3396343"/>
              <a:gd name="connsiteY15" fmla="*/ 354559 h 738664"/>
              <a:gd name="connsiteX16" fmla="*/ 0 w 3396343"/>
              <a:gd name="connsiteY16" fmla="*/ 0 h 738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396343" h="738664" extrusionOk="0">
                <a:moveTo>
                  <a:pt x="0" y="0"/>
                </a:moveTo>
                <a:cubicBezTo>
                  <a:pt x="259562" y="-24604"/>
                  <a:pt x="329523" y="45474"/>
                  <a:pt x="532094" y="0"/>
                </a:cubicBezTo>
                <a:cubicBezTo>
                  <a:pt x="734665" y="-45474"/>
                  <a:pt x="775527" y="45964"/>
                  <a:pt x="996261" y="0"/>
                </a:cubicBezTo>
                <a:cubicBezTo>
                  <a:pt x="1216995" y="-45964"/>
                  <a:pt x="1449673" y="33382"/>
                  <a:pt x="1630245" y="0"/>
                </a:cubicBezTo>
                <a:cubicBezTo>
                  <a:pt x="1810817" y="-33382"/>
                  <a:pt x="2014421" y="35316"/>
                  <a:pt x="2264229" y="0"/>
                </a:cubicBezTo>
                <a:cubicBezTo>
                  <a:pt x="2514037" y="-35316"/>
                  <a:pt x="2728141" y="7869"/>
                  <a:pt x="2898213" y="0"/>
                </a:cubicBezTo>
                <a:cubicBezTo>
                  <a:pt x="3068285" y="-7869"/>
                  <a:pt x="3211875" y="5900"/>
                  <a:pt x="3396343" y="0"/>
                </a:cubicBezTo>
                <a:cubicBezTo>
                  <a:pt x="3419352" y="170740"/>
                  <a:pt x="3386046" y="210849"/>
                  <a:pt x="3396343" y="354559"/>
                </a:cubicBezTo>
                <a:cubicBezTo>
                  <a:pt x="3406640" y="498269"/>
                  <a:pt x="3363582" y="643082"/>
                  <a:pt x="3396343" y="738664"/>
                </a:cubicBezTo>
                <a:cubicBezTo>
                  <a:pt x="3104768" y="756907"/>
                  <a:pt x="3044399" y="726603"/>
                  <a:pt x="2796322" y="738664"/>
                </a:cubicBezTo>
                <a:cubicBezTo>
                  <a:pt x="2548245" y="750725"/>
                  <a:pt x="2394364" y="673517"/>
                  <a:pt x="2230265" y="738664"/>
                </a:cubicBezTo>
                <a:cubicBezTo>
                  <a:pt x="2066166" y="803811"/>
                  <a:pt x="1786985" y="694705"/>
                  <a:pt x="1664208" y="738664"/>
                </a:cubicBezTo>
                <a:cubicBezTo>
                  <a:pt x="1541431" y="782623"/>
                  <a:pt x="1412586" y="699176"/>
                  <a:pt x="1166078" y="738664"/>
                </a:cubicBezTo>
                <a:cubicBezTo>
                  <a:pt x="919570" y="778152"/>
                  <a:pt x="893564" y="724766"/>
                  <a:pt x="701911" y="738664"/>
                </a:cubicBezTo>
                <a:cubicBezTo>
                  <a:pt x="510258" y="752562"/>
                  <a:pt x="325493" y="667862"/>
                  <a:pt x="0" y="738664"/>
                </a:cubicBezTo>
                <a:cubicBezTo>
                  <a:pt x="-13243" y="614119"/>
                  <a:pt x="31022" y="472944"/>
                  <a:pt x="0" y="354559"/>
                </a:cubicBezTo>
                <a:cubicBezTo>
                  <a:pt x="-31022" y="236175"/>
                  <a:pt x="39289" y="158680"/>
                  <a:pt x="0" y="0"/>
                </a:cubicBezTo>
                <a:close/>
              </a:path>
            </a:pathLst>
          </a:custGeom>
          <a:noFill/>
          <a:ln>
            <a:solidFill>
              <a:schemeClr val="tx1"/>
            </a:solidFill>
            <a:extLst>
              <a:ext uri="{C807C97D-BFC1-408E-A445-0C87EB9F89A2}">
                <ask:lineSketchStyleProps xmlns:ask="http://schemas.microsoft.com/office/drawing/2018/sketchyshapes" sd="2534076623">
                  <a:prstGeom prst="rect">
                    <a:avLst/>
                  </a:prstGeom>
                  <ask:type>
                    <ask:lineSketchScribble/>
                  </ask:type>
                </ask:lineSketchStyleProps>
              </a:ext>
            </a:extLst>
          </a:ln>
        </p:spPr>
        <p:txBody>
          <a:bodyPr wrap="square" rtlCol="0">
            <a:spAutoFit/>
          </a:bodyPr>
          <a:lstStyle/>
          <a:p>
            <a:pPr algn="just"/>
            <a:r>
              <a:rPr lang="en-US" sz="1400" dirty="0">
                <a:latin typeface="Times New Roman" panose="02020603050405020304" pitchFamily="18" charset="0"/>
                <a:cs typeface="Times New Roman" panose="02020603050405020304" pitchFamily="18" charset="0"/>
              </a:rPr>
              <a:t>As you learn from Paul, you will see that the risen Christ MAKES and KEEPS us holy and without blame on the inside - NOW!</a:t>
            </a:r>
          </a:p>
        </p:txBody>
      </p:sp>
      <p:sp>
        <p:nvSpPr>
          <p:cNvPr id="4" name="TextBox 3">
            <a:extLst>
              <a:ext uri="{FF2B5EF4-FFF2-40B4-BE49-F238E27FC236}">
                <a16:creationId xmlns:a16="http://schemas.microsoft.com/office/drawing/2014/main" id="{AC489596-AD29-4839-BB47-F642047BCDCD}"/>
              </a:ext>
            </a:extLst>
          </p:cNvPr>
          <p:cNvSpPr txBox="1"/>
          <p:nvPr/>
        </p:nvSpPr>
        <p:spPr>
          <a:xfrm>
            <a:off x="8643499" y="2095305"/>
            <a:ext cx="2823825" cy="523220"/>
          </a:xfrm>
          <a:custGeom>
            <a:avLst/>
            <a:gdLst>
              <a:gd name="connsiteX0" fmla="*/ 0 w 2823825"/>
              <a:gd name="connsiteY0" fmla="*/ 0 h 523220"/>
              <a:gd name="connsiteX1" fmla="*/ 564765 w 2823825"/>
              <a:gd name="connsiteY1" fmla="*/ 0 h 523220"/>
              <a:gd name="connsiteX2" fmla="*/ 1073054 w 2823825"/>
              <a:gd name="connsiteY2" fmla="*/ 0 h 523220"/>
              <a:gd name="connsiteX3" fmla="*/ 1637819 w 2823825"/>
              <a:gd name="connsiteY3" fmla="*/ 0 h 523220"/>
              <a:gd name="connsiteX4" fmla="*/ 2174345 w 2823825"/>
              <a:gd name="connsiteY4" fmla="*/ 0 h 523220"/>
              <a:gd name="connsiteX5" fmla="*/ 2823825 w 2823825"/>
              <a:gd name="connsiteY5" fmla="*/ 0 h 523220"/>
              <a:gd name="connsiteX6" fmla="*/ 2823825 w 2823825"/>
              <a:gd name="connsiteY6" fmla="*/ 523220 h 523220"/>
              <a:gd name="connsiteX7" fmla="*/ 2343775 w 2823825"/>
              <a:gd name="connsiteY7" fmla="*/ 523220 h 523220"/>
              <a:gd name="connsiteX8" fmla="*/ 1835486 w 2823825"/>
              <a:gd name="connsiteY8" fmla="*/ 523220 h 523220"/>
              <a:gd name="connsiteX9" fmla="*/ 1298960 w 2823825"/>
              <a:gd name="connsiteY9" fmla="*/ 523220 h 523220"/>
              <a:gd name="connsiteX10" fmla="*/ 818909 w 2823825"/>
              <a:gd name="connsiteY10" fmla="*/ 523220 h 523220"/>
              <a:gd name="connsiteX11" fmla="*/ 0 w 2823825"/>
              <a:gd name="connsiteY11" fmla="*/ 523220 h 523220"/>
              <a:gd name="connsiteX12" fmla="*/ 0 w 2823825"/>
              <a:gd name="connsiteY12" fmla="*/ 0 h 52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823825" h="523220" extrusionOk="0">
                <a:moveTo>
                  <a:pt x="0" y="0"/>
                </a:moveTo>
                <a:cubicBezTo>
                  <a:pt x="235843" y="-38382"/>
                  <a:pt x="302208" y="19609"/>
                  <a:pt x="564765" y="0"/>
                </a:cubicBezTo>
                <a:cubicBezTo>
                  <a:pt x="827322" y="-19609"/>
                  <a:pt x="952547" y="53650"/>
                  <a:pt x="1073054" y="0"/>
                </a:cubicBezTo>
                <a:cubicBezTo>
                  <a:pt x="1193561" y="-53650"/>
                  <a:pt x="1389454" y="46950"/>
                  <a:pt x="1637819" y="0"/>
                </a:cubicBezTo>
                <a:cubicBezTo>
                  <a:pt x="1886184" y="-46950"/>
                  <a:pt x="2030412" y="64104"/>
                  <a:pt x="2174345" y="0"/>
                </a:cubicBezTo>
                <a:cubicBezTo>
                  <a:pt x="2318278" y="-64104"/>
                  <a:pt x="2680112" y="48177"/>
                  <a:pt x="2823825" y="0"/>
                </a:cubicBezTo>
                <a:cubicBezTo>
                  <a:pt x="2845535" y="129947"/>
                  <a:pt x="2804184" y="399033"/>
                  <a:pt x="2823825" y="523220"/>
                </a:cubicBezTo>
                <a:cubicBezTo>
                  <a:pt x="2717886" y="531529"/>
                  <a:pt x="2490767" y="476312"/>
                  <a:pt x="2343775" y="523220"/>
                </a:cubicBezTo>
                <a:cubicBezTo>
                  <a:pt x="2196783" y="570128"/>
                  <a:pt x="1962615" y="520376"/>
                  <a:pt x="1835486" y="523220"/>
                </a:cubicBezTo>
                <a:cubicBezTo>
                  <a:pt x="1708357" y="526064"/>
                  <a:pt x="1482568" y="490767"/>
                  <a:pt x="1298960" y="523220"/>
                </a:cubicBezTo>
                <a:cubicBezTo>
                  <a:pt x="1115352" y="555673"/>
                  <a:pt x="996386" y="519331"/>
                  <a:pt x="818909" y="523220"/>
                </a:cubicBezTo>
                <a:cubicBezTo>
                  <a:pt x="641432" y="527109"/>
                  <a:pt x="241056" y="430529"/>
                  <a:pt x="0" y="523220"/>
                </a:cubicBezTo>
                <a:cubicBezTo>
                  <a:pt x="-43915" y="405490"/>
                  <a:pt x="29741" y="164032"/>
                  <a:pt x="0" y="0"/>
                </a:cubicBezTo>
                <a:close/>
              </a:path>
            </a:pathLst>
          </a:custGeom>
          <a:noFill/>
          <a:ln>
            <a:solidFill>
              <a:schemeClr val="tx1"/>
            </a:solidFill>
            <a:extLst>
              <a:ext uri="{C807C97D-BFC1-408E-A445-0C87EB9F89A2}">
                <ask:lineSketchStyleProps xmlns:ask="http://schemas.microsoft.com/office/drawing/2018/sketchyshapes" sd="450562898">
                  <a:prstGeom prst="rect">
                    <a:avLst/>
                  </a:prstGeom>
                  <ask:type>
                    <ask:lineSketchScribble/>
                  </ask:type>
                </ask:lineSketchStyleProps>
              </a:ext>
            </a:extLst>
          </a:ln>
        </p:spPr>
        <p:txBody>
          <a:bodyPr wrap="square" rtlCol="0">
            <a:spAutoFit/>
          </a:bodyPr>
          <a:lstStyle/>
          <a:p>
            <a:pPr algn="just"/>
            <a:r>
              <a:rPr lang="en-US" sz="1400" dirty="0">
                <a:latin typeface="Times New Roman" panose="02020603050405020304" pitchFamily="18" charset="0"/>
                <a:cs typeface="Times New Roman" panose="02020603050405020304" pitchFamily="18" charset="0"/>
              </a:rPr>
              <a:t>Our judgment seat of Christ will take care of the ‘outside’ works later.</a:t>
            </a:r>
          </a:p>
        </p:txBody>
      </p:sp>
      <p:sp>
        <p:nvSpPr>
          <p:cNvPr id="6" name="TextBox 5">
            <a:extLst>
              <a:ext uri="{FF2B5EF4-FFF2-40B4-BE49-F238E27FC236}">
                <a16:creationId xmlns:a16="http://schemas.microsoft.com/office/drawing/2014/main" id="{08864C95-9E66-4946-97B7-EA68EC2B6E8C}"/>
              </a:ext>
            </a:extLst>
          </p:cNvPr>
          <p:cNvSpPr txBox="1"/>
          <p:nvPr/>
        </p:nvSpPr>
        <p:spPr>
          <a:xfrm>
            <a:off x="8644099" y="2933317"/>
            <a:ext cx="2068854" cy="307777"/>
          </a:xfrm>
          <a:custGeom>
            <a:avLst/>
            <a:gdLst>
              <a:gd name="connsiteX0" fmla="*/ 0 w 2068854"/>
              <a:gd name="connsiteY0" fmla="*/ 0 h 307777"/>
              <a:gd name="connsiteX1" fmla="*/ 475836 w 2068854"/>
              <a:gd name="connsiteY1" fmla="*/ 0 h 307777"/>
              <a:gd name="connsiteX2" fmla="*/ 972361 w 2068854"/>
              <a:gd name="connsiteY2" fmla="*/ 0 h 307777"/>
              <a:gd name="connsiteX3" fmla="*/ 1489575 w 2068854"/>
              <a:gd name="connsiteY3" fmla="*/ 0 h 307777"/>
              <a:gd name="connsiteX4" fmla="*/ 2068854 w 2068854"/>
              <a:gd name="connsiteY4" fmla="*/ 0 h 307777"/>
              <a:gd name="connsiteX5" fmla="*/ 2068854 w 2068854"/>
              <a:gd name="connsiteY5" fmla="*/ 307777 h 307777"/>
              <a:gd name="connsiteX6" fmla="*/ 1510263 w 2068854"/>
              <a:gd name="connsiteY6" fmla="*/ 307777 h 307777"/>
              <a:gd name="connsiteX7" fmla="*/ 972361 w 2068854"/>
              <a:gd name="connsiteY7" fmla="*/ 307777 h 307777"/>
              <a:gd name="connsiteX8" fmla="*/ 455148 w 2068854"/>
              <a:gd name="connsiteY8" fmla="*/ 307777 h 307777"/>
              <a:gd name="connsiteX9" fmla="*/ 0 w 2068854"/>
              <a:gd name="connsiteY9" fmla="*/ 307777 h 307777"/>
              <a:gd name="connsiteX10" fmla="*/ 0 w 2068854"/>
              <a:gd name="connsiteY10" fmla="*/ 0 h 307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68854" h="307777" extrusionOk="0">
                <a:moveTo>
                  <a:pt x="0" y="0"/>
                </a:moveTo>
                <a:cubicBezTo>
                  <a:pt x="202418" y="-48690"/>
                  <a:pt x="278019" y="6379"/>
                  <a:pt x="475836" y="0"/>
                </a:cubicBezTo>
                <a:cubicBezTo>
                  <a:pt x="673653" y="-6379"/>
                  <a:pt x="751453" y="39077"/>
                  <a:pt x="972361" y="0"/>
                </a:cubicBezTo>
                <a:cubicBezTo>
                  <a:pt x="1193269" y="-39077"/>
                  <a:pt x="1381928" y="609"/>
                  <a:pt x="1489575" y="0"/>
                </a:cubicBezTo>
                <a:cubicBezTo>
                  <a:pt x="1597222" y="-609"/>
                  <a:pt x="1826460" y="21759"/>
                  <a:pt x="2068854" y="0"/>
                </a:cubicBezTo>
                <a:cubicBezTo>
                  <a:pt x="2079818" y="86906"/>
                  <a:pt x="2049614" y="226151"/>
                  <a:pt x="2068854" y="307777"/>
                </a:cubicBezTo>
                <a:cubicBezTo>
                  <a:pt x="1877652" y="370353"/>
                  <a:pt x="1653216" y="272801"/>
                  <a:pt x="1510263" y="307777"/>
                </a:cubicBezTo>
                <a:cubicBezTo>
                  <a:pt x="1367310" y="342753"/>
                  <a:pt x="1141673" y="276022"/>
                  <a:pt x="972361" y="307777"/>
                </a:cubicBezTo>
                <a:cubicBezTo>
                  <a:pt x="803049" y="339532"/>
                  <a:pt x="644079" y="286515"/>
                  <a:pt x="455148" y="307777"/>
                </a:cubicBezTo>
                <a:cubicBezTo>
                  <a:pt x="266217" y="329039"/>
                  <a:pt x="174538" y="253912"/>
                  <a:pt x="0" y="307777"/>
                </a:cubicBezTo>
                <a:cubicBezTo>
                  <a:pt x="-25089" y="217956"/>
                  <a:pt x="22540" y="63808"/>
                  <a:pt x="0" y="0"/>
                </a:cubicBezTo>
                <a:close/>
              </a:path>
            </a:pathLst>
          </a:custGeom>
          <a:noFill/>
          <a:ln>
            <a:solidFill>
              <a:schemeClr val="tx1"/>
            </a:solidFill>
            <a:extLst>
              <a:ext uri="{C807C97D-BFC1-408E-A445-0C87EB9F89A2}">
                <ask:lineSketchStyleProps xmlns:ask="http://schemas.microsoft.com/office/drawing/2018/sketchyshapes" sd="1370688753">
                  <a:prstGeom prst="rect">
                    <a:avLst/>
                  </a:prstGeom>
                  <ask:type>
                    <ask:lineSketchScribble/>
                  </ask:type>
                </ask:lineSketchStyleProps>
              </a:ext>
            </a:extLst>
          </a:ln>
        </p:spPr>
        <p:txBody>
          <a:bodyPr wrap="square" rtlCol="0">
            <a:spAutoFit/>
          </a:bodyPr>
          <a:lstStyle/>
          <a:p>
            <a:r>
              <a:rPr lang="en-US" sz="1400" dirty="0">
                <a:latin typeface="Times New Roman" panose="02020603050405020304" pitchFamily="18" charset="0"/>
                <a:cs typeface="Times New Roman" panose="02020603050405020304" pitchFamily="18" charset="0"/>
              </a:rPr>
              <a:t>The Final Eternal Product</a:t>
            </a:r>
          </a:p>
        </p:txBody>
      </p:sp>
    </p:spTree>
    <p:extLst>
      <p:ext uri="{BB962C8B-B14F-4D97-AF65-F5344CB8AC3E}">
        <p14:creationId xmlns:p14="http://schemas.microsoft.com/office/powerpoint/2010/main" val="261252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750" fill="hold"/>
                                        <p:tgtEl>
                                          <p:spTgt spid="9"/>
                                        </p:tgtEl>
                                        <p:attrNameLst>
                                          <p:attrName>ppt_w</p:attrName>
                                        </p:attrNameLst>
                                      </p:cBhvr>
                                      <p:tavLst>
                                        <p:tav tm="0">
                                          <p:val>
                                            <p:fltVal val="0"/>
                                          </p:val>
                                        </p:tav>
                                        <p:tav tm="100000">
                                          <p:val>
                                            <p:strVal val="#ppt_w"/>
                                          </p:val>
                                        </p:tav>
                                      </p:tavLst>
                                    </p:anim>
                                    <p:anim calcmode="lin" valueType="num">
                                      <p:cBhvr>
                                        <p:cTn id="8" dur="750" fill="hold"/>
                                        <p:tgtEl>
                                          <p:spTgt spid="9"/>
                                        </p:tgtEl>
                                        <p:attrNameLst>
                                          <p:attrName>ppt_h</p:attrName>
                                        </p:attrNameLst>
                                      </p:cBhvr>
                                      <p:tavLst>
                                        <p:tav tm="0">
                                          <p:val>
                                            <p:fltVal val="0"/>
                                          </p:val>
                                        </p:tav>
                                        <p:tav tm="100000">
                                          <p:val>
                                            <p:strVal val="#ppt_h"/>
                                          </p:val>
                                        </p:tav>
                                      </p:tavLst>
                                    </p:anim>
                                    <p:animEffect transition="in" filter="fade">
                                      <p:cBhvr>
                                        <p:cTn id="9" dur="75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left)">
                                      <p:cBhvr>
                                        <p:cTn id="14" dur="75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28"/>
                                        </p:tgtEl>
                                        <p:attrNameLst>
                                          <p:attrName>style.visibility</p:attrName>
                                        </p:attrNameLst>
                                      </p:cBhvr>
                                      <p:to>
                                        <p:strVal val="visible"/>
                                      </p:to>
                                    </p:set>
                                    <p:anim calcmode="lin" valueType="num">
                                      <p:cBhvr>
                                        <p:cTn id="19" dur="750" fill="hold"/>
                                        <p:tgtEl>
                                          <p:spTgt spid="28"/>
                                        </p:tgtEl>
                                        <p:attrNameLst>
                                          <p:attrName>ppt_w</p:attrName>
                                        </p:attrNameLst>
                                      </p:cBhvr>
                                      <p:tavLst>
                                        <p:tav tm="0">
                                          <p:val>
                                            <p:fltVal val="0"/>
                                          </p:val>
                                        </p:tav>
                                        <p:tav tm="100000">
                                          <p:val>
                                            <p:strVal val="#ppt_w"/>
                                          </p:val>
                                        </p:tav>
                                      </p:tavLst>
                                    </p:anim>
                                    <p:anim calcmode="lin" valueType="num">
                                      <p:cBhvr>
                                        <p:cTn id="20" dur="750" fill="hold"/>
                                        <p:tgtEl>
                                          <p:spTgt spid="28"/>
                                        </p:tgtEl>
                                        <p:attrNameLst>
                                          <p:attrName>ppt_h</p:attrName>
                                        </p:attrNameLst>
                                      </p:cBhvr>
                                      <p:tavLst>
                                        <p:tav tm="0">
                                          <p:val>
                                            <p:fltVal val="0"/>
                                          </p:val>
                                        </p:tav>
                                        <p:tav tm="100000">
                                          <p:val>
                                            <p:strVal val="#ppt_h"/>
                                          </p:val>
                                        </p:tav>
                                      </p:tavLst>
                                    </p:anim>
                                    <p:animEffect transition="in" filter="fade">
                                      <p:cBhvr>
                                        <p:cTn id="21" dur="750"/>
                                        <p:tgtEl>
                                          <p:spTgt spid="28"/>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wipe(left)">
                                      <p:cBhvr>
                                        <p:cTn id="26" dur="750"/>
                                        <p:tgtEl>
                                          <p:spTgt spid="4"/>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29"/>
                                        </p:tgtEl>
                                        <p:attrNameLst>
                                          <p:attrName>style.visibility</p:attrName>
                                        </p:attrNameLst>
                                      </p:cBhvr>
                                      <p:to>
                                        <p:strVal val="visible"/>
                                      </p:to>
                                    </p:set>
                                    <p:anim calcmode="lin" valueType="num">
                                      <p:cBhvr>
                                        <p:cTn id="31" dur="750" fill="hold"/>
                                        <p:tgtEl>
                                          <p:spTgt spid="29"/>
                                        </p:tgtEl>
                                        <p:attrNameLst>
                                          <p:attrName>ppt_w</p:attrName>
                                        </p:attrNameLst>
                                      </p:cBhvr>
                                      <p:tavLst>
                                        <p:tav tm="0">
                                          <p:val>
                                            <p:fltVal val="0"/>
                                          </p:val>
                                        </p:tav>
                                        <p:tav tm="100000">
                                          <p:val>
                                            <p:strVal val="#ppt_w"/>
                                          </p:val>
                                        </p:tav>
                                      </p:tavLst>
                                    </p:anim>
                                    <p:anim calcmode="lin" valueType="num">
                                      <p:cBhvr>
                                        <p:cTn id="32" dur="750" fill="hold"/>
                                        <p:tgtEl>
                                          <p:spTgt spid="29"/>
                                        </p:tgtEl>
                                        <p:attrNameLst>
                                          <p:attrName>ppt_h</p:attrName>
                                        </p:attrNameLst>
                                      </p:cBhvr>
                                      <p:tavLst>
                                        <p:tav tm="0">
                                          <p:val>
                                            <p:fltVal val="0"/>
                                          </p:val>
                                        </p:tav>
                                        <p:tav tm="100000">
                                          <p:val>
                                            <p:strVal val="#ppt_h"/>
                                          </p:val>
                                        </p:tav>
                                      </p:tavLst>
                                    </p:anim>
                                    <p:animEffect transition="in" filter="fade">
                                      <p:cBhvr>
                                        <p:cTn id="33" dur="750"/>
                                        <p:tgtEl>
                                          <p:spTgt spid="29"/>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wipe(left)">
                                      <p:cBhvr>
                                        <p:cTn id="38" dur="750"/>
                                        <p:tgtEl>
                                          <p:spTgt spid="6"/>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24"/>
                                        </p:tgtEl>
                                        <p:attrNameLst>
                                          <p:attrName>style.visibility</p:attrName>
                                        </p:attrNameLst>
                                      </p:cBhvr>
                                      <p:to>
                                        <p:strVal val="visible"/>
                                      </p:to>
                                    </p:set>
                                    <p:animEffect transition="in" filter="fade">
                                      <p:cBhvr>
                                        <p:cTn id="43" dur="500"/>
                                        <p:tgtEl>
                                          <p:spTgt spid="24"/>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1"/>
                                        </p:tgtEl>
                                        <p:attrNameLst>
                                          <p:attrName>style.visibility</p:attrName>
                                        </p:attrNameLst>
                                      </p:cBhvr>
                                      <p:to>
                                        <p:strVal val="visible"/>
                                      </p:to>
                                    </p:set>
                                    <p:animEffect transition="in" filter="fade">
                                      <p:cBhvr>
                                        <p:cTn id="46" dur="500"/>
                                        <p:tgtEl>
                                          <p:spTgt spid="31"/>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30"/>
                                        </p:tgtEl>
                                        <p:attrNameLst>
                                          <p:attrName>style.visibility</p:attrName>
                                        </p:attrNameLst>
                                      </p:cBhvr>
                                      <p:to>
                                        <p:strVal val="visible"/>
                                      </p:to>
                                    </p:set>
                                    <p:animEffect transition="in" filter="fade">
                                      <p:cBhvr>
                                        <p:cTn id="51" dur="500"/>
                                        <p:tgtEl>
                                          <p:spTgt spid="30"/>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27"/>
                                        </p:tgtEl>
                                        <p:attrNameLst>
                                          <p:attrName>style.visibility</p:attrName>
                                        </p:attrNameLst>
                                      </p:cBhvr>
                                      <p:to>
                                        <p:strVal val="visible"/>
                                      </p:to>
                                    </p:set>
                                    <p:animEffect transition="in" filter="fade">
                                      <p:cBhvr>
                                        <p:cTn id="56"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4" grpId="0"/>
      <p:bldP spid="27" grpId="0"/>
      <p:bldP spid="28" grpId="0"/>
      <p:bldP spid="29" grpId="0"/>
      <p:bldP spid="30" grpId="0"/>
      <p:bldP spid="31" grpId="0" animBg="1"/>
      <p:bldP spid="2" grpId="0" animBg="1"/>
      <p:bldP spid="4"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AF1A5E-6569-4683-B018-7CD464DC641C}"/>
              </a:ext>
            </a:extLst>
          </p:cNvPr>
          <p:cNvSpPr/>
          <p:nvPr/>
        </p:nvSpPr>
        <p:spPr>
          <a:xfrm>
            <a:off x="39757" y="29817"/>
            <a:ext cx="12135677" cy="6788426"/>
          </a:xfrm>
          <a:prstGeom prst="rect">
            <a:avLst/>
          </a:prstGeom>
          <a:noFill/>
          <a:ln w="76200" cmpd="thickThin">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87EADCE2-3CA0-4114-B651-39B43DCD613D}"/>
              </a:ext>
            </a:extLst>
          </p:cNvPr>
          <p:cNvSpPr txBox="1"/>
          <p:nvPr/>
        </p:nvSpPr>
        <p:spPr>
          <a:xfrm>
            <a:off x="3941689" y="99419"/>
            <a:ext cx="4314546" cy="369332"/>
          </a:xfrm>
          <a:prstGeom prst="rect">
            <a:avLst/>
          </a:prstGeom>
          <a:noFill/>
          <a:ln w="12700">
            <a:solidFill>
              <a:schemeClr val="tx1"/>
            </a:solidFill>
          </a:ln>
        </p:spPr>
        <p:txBody>
          <a:bodyPr wrap="square">
            <a:spAutoFit/>
          </a:bodyPr>
          <a:lstStyle/>
          <a:p>
            <a:pPr marL="0" marR="0" algn="ctr">
              <a:spcBef>
                <a:spcPts val="0"/>
              </a:spcBef>
              <a:spcAft>
                <a:spcPts val="0"/>
              </a:spcAft>
            </a:pPr>
            <a:r>
              <a:rPr lang="en-US" sz="1800" b="1" dirty="0">
                <a:effectLst/>
                <a:latin typeface="Times New Roman" panose="02020603050405020304" pitchFamily="18" charset="0"/>
                <a:ea typeface="Times New Roman" panose="02020603050405020304" pitchFamily="18" charset="0"/>
              </a:rPr>
              <a:t>Introduction - Of Whom is Paul Talking?</a:t>
            </a:r>
            <a:endParaRPr lang="en-US" sz="1100" dirty="0">
              <a:effectLst/>
              <a:latin typeface="Calibri" panose="020F0502020204030204" pitchFamily="34" charset="0"/>
              <a:ea typeface="Times New Roman" panose="02020603050405020304" pitchFamily="18" charset="0"/>
            </a:endParaRPr>
          </a:p>
        </p:txBody>
      </p:sp>
      <p:sp>
        <p:nvSpPr>
          <p:cNvPr id="6" name="TextBox 5">
            <a:extLst>
              <a:ext uri="{FF2B5EF4-FFF2-40B4-BE49-F238E27FC236}">
                <a16:creationId xmlns:a16="http://schemas.microsoft.com/office/drawing/2014/main" id="{621560D4-7716-4BC1-B4FF-7B4C2D78685C}"/>
              </a:ext>
            </a:extLst>
          </p:cNvPr>
          <p:cNvSpPr txBox="1"/>
          <p:nvPr/>
        </p:nvSpPr>
        <p:spPr>
          <a:xfrm>
            <a:off x="39757" y="768134"/>
            <a:ext cx="11996733" cy="800219"/>
          </a:xfrm>
          <a:prstGeom prst="rect">
            <a:avLst/>
          </a:prstGeom>
          <a:noFill/>
        </p:spPr>
        <p:txBody>
          <a:bodyPr wrap="square">
            <a:spAutoFit/>
          </a:bodyPr>
          <a:lstStyle/>
          <a:p>
            <a:pPr marL="0" marR="0" algn="ctr">
              <a:spcBef>
                <a:spcPts val="0"/>
              </a:spcBef>
              <a:spcAft>
                <a:spcPts val="0"/>
              </a:spcAft>
            </a:pPr>
            <a:r>
              <a:rPr lang="en-US" sz="1600" b="1" dirty="0">
                <a:effectLst/>
                <a:latin typeface="Times New Roman" panose="02020603050405020304" pitchFamily="18" charset="0"/>
                <a:ea typeface="Times New Roman" panose="02020603050405020304" pitchFamily="18" charset="0"/>
              </a:rPr>
              <a:t>Here are 50 </a:t>
            </a:r>
            <a:r>
              <a:rPr lang="en-US" sz="1600" b="1" dirty="0">
                <a:latin typeface="Times New Roman" panose="02020603050405020304" pitchFamily="18" charset="0"/>
                <a:ea typeface="Times New Roman" panose="02020603050405020304" pitchFamily="18" charset="0"/>
              </a:rPr>
              <a:t>Scriptural descriptions</a:t>
            </a:r>
            <a:r>
              <a:rPr lang="en-US" sz="1600" b="1" dirty="0">
                <a:effectLst/>
                <a:latin typeface="Times New Roman" panose="02020603050405020304" pitchFamily="18" charset="0"/>
                <a:ea typeface="Times New Roman" panose="02020603050405020304" pitchFamily="18" charset="0"/>
              </a:rPr>
              <a:t> of people who are either confused or who simply</a:t>
            </a:r>
            <a:r>
              <a:rPr lang="en-US" sz="1600" b="1" dirty="0">
                <a:latin typeface="Times New Roman" panose="02020603050405020304" pitchFamily="18" charset="0"/>
                <a:ea typeface="Times New Roman" panose="02020603050405020304" pitchFamily="18" charset="0"/>
              </a:rPr>
              <a:t> </a:t>
            </a:r>
            <a:r>
              <a:rPr lang="en-US" sz="1600" b="1" dirty="0">
                <a:effectLst/>
                <a:latin typeface="Times New Roman" panose="02020603050405020304" pitchFamily="18" charset="0"/>
                <a:ea typeface="Times New Roman" panose="02020603050405020304" pitchFamily="18" charset="0"/>
              </a:rPr>
              <a:t>reject / despise / mock </a:t>
            </a:r>
          </a:p>
          <a:p>
            <a:pPr marL="0" marR="0" algn="ctr">
              <a:spcBef>
                <a:spcPts val="0"/>
              </a:spcBef>
              <a:spcAft>
                <a:spcPts val="0"/>
              </a:spcAft>
            </a:pPr>
            <a:r>
              <a:rPr lang="en-US" sz="1600" b="1" dirty="0">
                <a:effectLst/>
                <a:latin typeface="Times New Roman" panose="02020603050405020304" pitchFamily="18" charset="0"/>
                <a:ea typeface="Times New Roman" panose="02020603050405020304" pitchFamily="18" charset="0"/>
              </a:rPr>
              <a:t>the judgment of God as found only in a King James Bible!</a:t>
            </a:r>
            <a:endParaRPr lang="en-US" sz="1600" b="1" dirty="0">
              <a:effectLst/>
              <a:latin typeface="Calibri" panose="020F0502020204030204" pitchFamily="34" charset="0"/>
              <a:ea typeface="Times New Roman" panose="02020603050405020304" pitchFamily="18" charset="0"/>
            </a:endParaRPr>
          </a:p>
          <a:p>
            <a:pPr marL="0" marR="0" algn="ctr">
              <a:spcBef>
                <a:spcPts val="0"/>
              </a:spcBef>
              <a:spcAft>
                <a:spcPts val="0"/>
              </a:spcAft>
            </a:pPr>
            <a:r>
              <a:rPr lang="en-US" sz="1400" i="1" dirty="0">
                <a:latin typeface="Times New Roman" panose="02020603050405020304" pitchFamily="18" charset="0"/>
                <a:ea typeface="Times New Roman" panose="02020603050405020304" pitchFamily="18" charset="0"/>
              </a:rPr>
              <a:t>And I am sure that w</a:t>
            </a:r>
            <a:r>
              <a:rPr lang="en-US" sz="1400" i="1" dirty="0">
                <a:effectLst/>
                <a:latin typeface="Times New Roman" panose="02020603050405020304" pitchFamily="18" charset="0"/>
                <a:ea typeface="Times New Roman" panose="02020603050405020304" pitchFamily="18" charset="0"/>
              </a:rPr>
              <a:t>e all know and have seen people who can be included in one or more of these examples or even ‘been there, done that’ ourselves!</a:t>
            </a:r>
            <a:endParaRPr lang="en-US" sz="1400" i="1" dirty="0">
              <a:effectLst/>
              <a:latin typeface="Calibri" panose="020F0502020204030204" pitchFamily="34" charset="0"/>
              <a:ea typeface="Times New Roman" panose="02020603050405020304" pitchFamily="18" charset="0"/>
            </a:endParaRPr>
          </a:p>
        </p:txBody>
      </p:sp>
      <p:sp>
        <p:nvSpPr>
          <p:cNvPr id="4" name="TextBox 3">
            <a:extLst>
              <a:ext uri="{FF2B5EF4-FFF2-40B4-BE49-F238E27FC236}">
                <a16:creationId xmlns:a16="http://schemas.microsoft.com/office/drawing/2014/main" id="{17D93EF9-EFB1-4499-A2D6-001CD6FA3277}"/>
              </a:ext>
            </a:extLst>
          </p:cNvPr>
          <p:cNvSpPr txBox="1"/>
          <p:nvPr/>
        </p:nvSpPr>
        <p:spPr>
          <a:xfrm>
            <a:off x="3941690" y="482832"/>
            <a:ext cx="4314546" cy="338554"/>
          </a:xfrm>
          <a:prstGeom prst="rect">
            <a:avLst/>
          </a:prstGeom>
          <a:noFill/>
        </p:spPr>
        <p:txBody>
          <a:bodyPr wrap="square" rtlCol="0">
            <a:spAutoFit/>
          </a:bodyPr>
          <a:lstStyle/>
          <a:p>
            <a:pPr algn="ctr"/>
            <a:r>
              <a:rPr lang="en-US" sz="1600" b="1" dirty="0">
                <a:latin typeface="Times New Roman" panose="02020603050405020304" pitchFamily="18" charset="0"/>
                <a:cs typeface="Times New Roman" panose="02020603050405020304" pitchFamily="18" charset="0"/>
              </a:rPr>
              <a:t>Ok, now we are ready to begin the full study</a:t>
            </a:r>
          </a:p>
        </p:txBody>
      </p:sp>
      <p:sp>
        <p:nvSpPr>
          <p:cNvPr id="7" name="TextBox 6">
            <a:extLst>
              <a:ext uri="{FF2B5EF4-FFF2-40B4-BE49-F238E27FC236}">
                <a16:creationId xmlns:a16="http://schemas.microsoft.com/office/drawing/2014/main" id="{AE8B019E-693C-40D1-8C13-2E6D4D1A9225}"/>
              </a:ext>
            </a:extLst>
          </p:cNvPr>
          <p:cNvSpPr txBox="1"/>
          <p:nvPr/>
        </p:nvSpPr>
        <p:spPr>
          <a:xfrm>
            <a:off x="633273" y="1785059"/>
            <a:ext cx="11120761" cy="1323439"/>
          </a:xfrm>
          <a:prstGeom prst="rect">
            <a:avLst/>
          </a:prstGeom>
          <a:noFill/>
        </p:spPr>
        <p:txBody>
          <a:bodyPr wrap="square" rtlCol="0">
            <a:spAutoFit/>
          </a:bodyPr>
          <a:lstStyle/>
          <a:p>
            <a:pPr algn="just"/>
            <a:r>
              <a:rPr lang="en-US" sz="1600" b="1" dirty="0">
                <a:effectLst/>
                <a:latin typeface="Times New Roman" panose="02020603050405020304" pitchFamily="18" charset="0"/>
                <a:ea typeface="Times New Roman" panose="02020603050405020304" pitchFamily="18" charset="0"/>
              </a:rPr>
              <a:t>1)</a:t>
            </a:r>
            <a:r>
              <a:rPr lang="en-US" sz="1600" dirty="0">
                <a:effectLst/>
                <a:latin typeface="Times New Roman" panose="02020603050405020304" pitchFamily="18" charset="0"/>
                <a:ea typeface="Times New Roman" panose="02020603050405020304" pitchFamily="18" charset="0"/>
              </a:rPr>
              <a:t> </a:t>
            </a:r>
            <a:r>
              <a:rPr lang="en-US" sz="1600" b="1" i="1" dirty="0">
                <a:solidFill>
                  <a:srgbClr val="CC6600"/>
                </a:solidFill>
                <a:effectLst/>
                <a:latin typeface="Times New Roman" panose="02020603050405020304" pitchFamily="18" charset="0"/>
                <a:ea typeface="Times New Roman" panose="02020603050405020304" pitchFamily="18" charset="0"/>
              </a:rPr>
              <a:t>love darkness more than light because their deeds are evil</a:t>
            </a:r>
            <a:r>
              <a:rPr lang="en-US" sz="1600" dirty="0">
                <a:solidFill>
                  <a:srgbClr val="CC6600"/>
                </a:solidFill>
                <a:effectLst/>
                <a:latin typeface="Times New Roman" panose="02020603050405020304" pitchFamily="18" charset="0"/>
                <a:ea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rPr>
              <a:t>- </a:t>
            </a:r>
            <a:r>
              <a:rPr lang="en-US" sz="1400" b="1" dirty="0">
                <a:solidFill>
                  <a:srgbClr val="FF0000"/>
                </a:solidFill>
                <a:effectLst/>
                <a:latin typeface="Times New Roman" panose="02020603050405020304" pitchFamily="18" charset="0"/>
                <a:ea typeface="Times New Roman" panose="02020603050405020304" pitchFamily="18" charset="0"/>
              </a:rPr>
              <a:t>John 3:19</a:t>
            </a:r>
            <a:r>
              <a:rPr lang="en-US" sz="1600" dirty="0">
                <a:effectLst/>
                <a:latin typeface="Times New Roman" panose="02020603050405020304" pitchFamily="18" charset="0"/>
                <a:ea typeface="Times New Roman" panose="02020603050405020304" pitchFamily="18" charset="0"/>
              </a:rPr>
              <a:t> - even if they don’t think they are doing anything ‘evil’… </a:t>
            </a:r>
            <a:r>
              <a:rPr lang="en-US" sz="1600" b="1" i="1" dirty="0">
                <a:solidFill>
                  <a:srgbClr val="CC6600"/>
                </a:solidFill>
                <a:effectLst/>
                <a:latin typeface="Times New Roman" panose="02020603050405020304" pitchFamily="18" charset="0"/>
                <a:ea typeface="Times New Roman" panose="02020603050405020304" pitchFamily="18" charset="0"/>
              </a:rPr>
              <a:t>Woe unto them that call evil good, and good evil; that put darkness for light, and light for darkness; that put bitter for sweet, and sweet for bitter! Woe unto them that are wise in their own eyes, and prudent in their own sight. Woe unto them that are mighty to drink wine, and men of strength to mingle strong drink: Which justify the wicked for reward, and take away the righteousness of the righteous from him!</a:t>
            </a:r>
            <a:r>
              <a:rPr lang="en-US" sz="1600" dirty="0">
                <a:solidFill>
                  <a:srgbClr val="CC6600"/>
                </a:solidFill>
                <a:effectLst/>
                <a:latin typeface="Times New Roman" panose="02020603050405020304" pitchFamily="18" charset="0"/>
                <a:ea typeface="Times New Roman" panose="02020603050405020304" pitchFamily="18" charset="0"/>
              </a:rPr>
              <a:t> </a:t>
            </a:r>
            <a:r>
              <a:rPr lang="en-US" sz="1400" b="1" dirty="0">
                <a:solidFill>
                  <a:srgbClr val="FF0000"/>
                </a:solidFill>
                <a:effectLst/>
                <a:latin typeface="Times New Roman" panose="02020603050405020304" pitchFamily="18" charset="0"/>
                <a:ea typeface="Times New Roman" panose="02020603050405020304" pitchFamily="18" charset="0"/>
              </a:rPr>
              <a:t>Isaiah 5:20-23</a:t>
            </a:r>
            <a:endParaRPr lang="en-US" sz="1600" dirty="0">
              <a:effectLst/>
              <a:latin typeface="Calibri" panose="020F0502020204030204" pitchFamily="34" charset="0"/>
              <a:ea typeface="Times New Roman" panose="02020603050405020304" pitchFamily="18" charset="0"/>
            </a:endParaRPr>
          </a:p>
        </p:txBody>
      </p:sp>
      <p:sp>
        <p:nvSpPr>
          <p:cNvPr id="8" name="TextBox 7">
            <a:extLst>
              <a:ext uri="{FF2B5EF4-FFF2-40B4-BE49-F238E27FC236}">
                <a16:creationId xmlns:a16="http://schemas.microsoft.com/office/drawing/2014/main" id="{081D9BA8-2FF4-429F-8D8F-3CA922017EB6}"/>
              </a:ext>
            </a:extLst>
          </p:cNvPr>
          <p:cNvSpPr txBox="1"/>
          <p:nvPr/>
        </p:nvSpPr>
        <p:spPr>
          <a:xfrm>
            <a:off x="633274" y="3052926"/>
            <a:ext cx="11120760" cy="1077218"/>
          </a:xfrm>
          <a:prstGeom prst="rect">
            <a:avLst/>
          </a:prstGeom>
          <a:noFill/>
        </p:spPr>
        <p:txBody>
          <a:bodyPr wrap="square" rtlCol="0">
            <a:spAutoFit/>
          </a:bodyPr>
          <a:lstStyle/>
          <a:p>
            <a:pPr algn="just"/>
            <a:r>
              <a:rPr lang="en-US" sz="1600" b="1" dirty="0">
                <a:effectLst/>
                <a:latin typeface="Times New Roman" panose="02020603050405020304" pitchFamily="18" charset="0"/>
                <a:ea typeface="Times New Roman" panose="02020603050405020304" pitchFamily="18" charset="0"/>
              </a:rPr>
              <a:t>2)</a:t>
            </a:r>
            <a:r>
              <a:rPr lang="en-US" sz="1600" dirty="0">
                <a:effectLst/>
                <a:latin typeface="Times New Roman" panose="02020603050405020304" pitchFamily="18" charset="0"/>
                <a:ea typeface="Times New Roman" panose="02020603050405020304" pitchFamily="18" charset="0"/>
              </a:rPr>
              <a:t> </a:t>
            </a:r>
            <a:r>
              <a:rPr lang="en-US" sz="1600" b="1" i="1" dirty="0">
                <a:solidFill>
                  <a:srgbClr val="CC6600"/>
                </a:solidFill>
                <a:effectLst/>
                <a:latin typeface="Times New Roman" panose="02020603050405020304" pitchFamily="18" charset="0"/>
                <a:ea typeface="Times New Roman" panose="02020603050405020304" pitchFamily="18" charset="0"/>
              </a:rPr>
              <a:t>have changed the glory of the uncorruptible God into an image made like to corruptible man, and to birds, and four-footed beasts, and creeping things;</a:t>
            </a:r>
            <a:r>
              <a:rPr lang="en-US" sz="1600" dirty="0">
                <a:effectLst/>
                <a:latin typeface="Times New Roman" panose="02020603050405020304" pitchFamily="18" charset="0"/>
                <a:ea typeface="Times New Roman" panose="02020603050405020304" pitchFamily="18" charset="0"/>
              </a:rPr>
              <a:t> </a:t>
            </a:r>
            <a:r>
              <a:rPr lang="en-US" sz="1400" b="1" dirty="0">
                <a:solidFill>
                  <a:srgbClr val="FF0000"/>
                </a:solidFill>
                <a:effectLst/>
                <a:latin typeface="Times New Roman" panose="02020603050405020304" pitchFamily="18" charset="0"/>
                <a:ea typeface="Times New Roman" panose="02020603050405020304" pitchFamily="18" charset="0"/>
              </a:rPr>
              <a:t>Romans 1:23</a:t>
            </a:r>
            <a:r>
              <a:rPr lang="en-US" sz="1400" dirty="0">
                <a:solidFill>
                  <a:srgbClr val="000000"/>
                </a:solidFill>
                <a:effectLst/>
                <a:latin typeface="Times New Roman" panose="02020603050405020304" pitchFamily="18" charset="0"/>
                <a:ea typeface="Times New Roman" panose="02020603050405020304" pitchFamily="18" charset="0"/>
              </a:rPr>
              <a:t>  </a:t>
            </a:r>
            <a:r>
              <a:rPr lang="en-US" sz="1600" dirty="0">
                <a:solidFill>
                  <a:srgbClr val="000000"/>
                </a:solidFill>
                <a:effectLst/>
                <a:latin typeface="Times New Roman" panose="02020603050405020304" pitchFamily="18" charset="0"/>
                <a:ea typeface="Times New Roman" panose="02020603050405020304" pitchFamily="18" charset="0"/>
              </a:rPr>
              <a:t>That is why people think things like praying to ‘win’ a sports is totally ok and that their pets go to heaven and are waiting for them, thinking that heaven will be like life on earth with the same level of lifestyle we have now, only ‘better,’ (They also get this from a false understanding and dispensationally misapplication of the “Lord’s Prayer”).</a:t>
            </a:r>
            <a:endParaRPr lang="en-US" sz="1600" dirty="0">
              <a:effectLst/>
              <a:latin typeface="Calibri" panose="020F0502020204030204" pitchFamily="34" charset="0"/>
              <a:ea typeface="Times New Roman" panose="02020603050405020304" pitchFamily="18" charset="0"/>
            </a:endParaRPr>
          </a:p>
        </p:txBody>
      </p:sp>
      <p:sp>
        <p:nvSpPr>
          <p:cNvPr id="9" name="TextBox 8">
            <a:extLst>
              <a:ext uri="{FF2B5EF4-FFF2-40B4-BE49-F238E27FC236}">
                <a16:creationId xmlns:a16="http://schemas.microsoft.com/office/drawing/2014/main" id="{1F498382-9463-44D0-B1A7-4AA205560ED7}"/>
              </a:ext>
            </a:extLst>
          </p:cNvPr>
          <p:cNvSpPr txBox="1"/>
          <p:nvPr/>
        </p:nvSpPr>
        <p:spPr>
          <a:xfrm>
            <a:off x="633274" y="4091431"/>
            <a:ext cx="11120760" cy="830997"/>
          </a:xfrm>
          <a:prstGeom prst="rect">
            <a:avLst/>
          </a:prstGeom>
          <a:noFill/>
        </p:spPr>
        <p:txBody>
          <a:bodyPr wrap="square" rtlCol="0">
            <a:spAutoFit/>
          </a:bodyPr>
          <a:lstStyle/>
          <a:p>
            <a:pPr algn="just"/>
            <a:r>
              <a:rPr lang="en-US" sz="1600" b="1" dirty="0">
                <a:effectLst/>
                <a:latin typeface="Times New Roman" panose="02020603050405020304" pitchFamily="18" charset="0"/>
                <a:ea typeface="Times New Roman" panose="02020603050405020304" pitchFamily="18" charset="0"/>
              </a:rPr>
              <a:t>3)</a:t>
            </a:r>
            <a:r>
              <a:rPr lang="en-US" sz="1600" dirty="0">
                <a:effectLst/>
                <a:latin typeface="Times New Roman" panose="02020603050405020304" pitchFamily="18" charset="0"/>
                <a:ea typeface="Times New Roman" panose="02020603050405020304" pitchFamily="18" charset="0"/>
              </a:rPr>
              <a:t> follow those leaders, pastors, teachers, professors, publishers who have </a:t>
            </a:r>
            <a:r>
              <a:rPr lang="en-US" sz="1600" b="1" i="1" dirty="0">
                <a:solidFill>
                  <a:srgbClr val="CC6600"/>
                </a:solidFill>
                <a:effectLst/>
                <a:latin typeface="Times New Roman" panose="02020603050405020304" pitchFamily="18" charset="0"/>
                <a:ea typeface="Times New Roman" panose="02020603050405020304" pitchFamily="18" charset="0"/>
              </a:rPr>
              <a:t>changed the truth of God into a lie</a:t>
            </a:r>
            <a:r>
              <a:rPr lang="en-US" sz="1600" dirty="0">
                <a:effectLst/>
                <a:latin typeface="Times New Roman" panose="02020603050405020304" pitchFamily="18" charset="0"/>
                <a:ea typeface="Times New Roman" panose="02020603050405020304" pitchFamily="18" charset="0"/>
              </a:rPr>
              <a:t>, (modern bibles and the apostolic doctrine with Peter, etc. </a:t>
            </a:r>
            <a:r>
              <a:rPr lang="en-US" sz="1600" b="1" i="1" dirty="0">
                <a:solidFill>
                  <a:srgbClr val="CC6600"/>
                </a:solidFill>
                <a:effectLst/>
                <a:latin typeface="Times New Roman" panose="02020603050405020304" pitchFamily="18" charset="0"/>
                <a:ea typeface="Times New Roman" panose="02020603050405020304" pitchFamily="18" charset="0"/>
              </a:rPr>
              <a:t>and worship and serve the creature</a:t>
            </a:r>
            <a:r>
              <a:rPr lang="en-US" sz="1600" dirty="0">
                <a:effectLst/>
                <a:latin typeface="Times New Roman" panose="02020603050405020304" pitchFamily="18" charset="0"/>
                <a:ea typeface="Times New Roman" panose="02020603050405020304" pitchFamily="18" charset="0"/>
              </a:rPr>
              <a:t> (themselves – selfie generation – narcissism) </a:t>
            </a:r>
            <a:r>
              <a:rPr lang="en-US" sz="1600" b="1" i="1" dirty="0">
                <a:solidFill>
                  <a:srgbClr val="CC6600"/>
                </a:solidFill>
                <a:effectLst/>
                <a:latin typeface="Times New Roman" panose="02020603050405020304" pitchFamily="18" charset="0"/>
                <a:ea typeface="Times New Roman" panose="02020603050405020304" pitchFamily="18" charset="0"/>
              </a:rPr>
              <a:t>more than the Creator</a:t>
            </a:r>
            <a:r>
              <a:rPr lang="en-US" sz="1600" dirty="0">
                <a:effectLst/>
                <a:latin typeface="Times New Roman" panose="02020603050405020304" pitchFamily="18" charset="0"/>
                <a:ea typeface="Times New Roman" panose="02020603050405020304" pitchFamily="18" charset="0"/>
              </a:rPr>
              <a:t>; </a:t>
            </a:r>
            <a:r>
              <a:rPr lang="en-US" sz="1400" b="1" dirty="0">
                <a:solidFill>
                  <a:srgbClr val="FF0000"/>
                </a:solidFill>
                <a:effectLst/>
                <a:latin typeface="Times New Roman" panose="02020603050405020304" pitchFamily="18" charset="0"/>
                <a:ea typeface="Times New Roman" panose="02020603050405020304" pitchFamily="18" charset="0"/>
              </a:rPr>
              <a:t>Romans 1:25</a:t>
            </a:r>
            <a:endParaRPr lang="en-US" sz="1600" dirty="0">
              <a:effectLst/>
              <a:latin typeface="Calibri" panose="020F0502020204030204" pitchFamily="34" charset="0"/>
              <a:ea typeface="Times New Roman" panose="02020603050405020304" pitchFamily="18" charset="0"/>
            </a:endParaRPr>
          </a:p>
        </p:txBody>
      </p:sp>
      <p:sp>
        <p:nvSpPr>
          <p:cNvPr id="11" name="TextBox 10">
            <a:extLst>
              <a:ext uri="{FF2B5EF4-FFF2-40B4-BE49-F238E27FC236}">
                <a16:creationId xmlns:a16="http://schemas.microsoft.com/office/drawing/2014/main" id="{84D60DD8-2349-43D5-BF70-CD1F06390C85}"/>
              </a:ext>
            </a:extLst>
          </p:cNvPr>
          <p:cNvSpPr txBox="1"/>
          <p:nvPr/>
        </p:nvSpPr>
        <p:spPr>
          <a:xfrm>
            <a:off x="633273" y="4880531"/>
            <a:ext cx="11120760" cy="584775"/>
          </a:xfrm>
          <a:prstGeom prst="rect">
            <a:avLst/>
          </a:prstGeom>
          <a:noFill/>
        </p:spPr>
        <p:txBody>
          <a:bodyPr wrap="square">
            <a:spAutoFit/>
          </a:bodyPr>
          <a:lstStyle/>
          <a:p>
            <a:pPr marL="0" marR="0" algn="just">
              <a:spcBef>
                <a:spcPts val="0"/>
              </a:spcBef>
              <a:spcAft>
                <a:spcPts val="0"/>
              </a:spcAft>
            </a:pPr>
            <a:r>
              <a:rPr lang="en-US" sz="1600" b="1" dirty="0">
                <a:effectLst/>
                <a:latin typeface="Times New Roman" panose="02020603050405020304" pitchFamily="18" charset="0"/>
                <a:ea typeface="Times New Roman" panose="02020603050405020304" pitchFamily="18" charset="0"/>
              </a:rPr>
              <a:t>4)</a:t>
            </a:r>
            <a:r>
              <a:rPr lang="en-US" sz="1600" dirty="0">
                <a:effectLst/>
                <a:latin typeface="Times New Roman" panose="02020603050405020304" pitchFamily="18" charset="0"/>
                <a:ea typeface="Times New Roman" panose="02020603050405020304" pitchFamily="18" charset="0"/>
              </a:rPr>
              <a:t> </a:t>
            </a:r>
            <a:r>
              <a:rPr lang="en-US" sz="1600" b="1" i="1" dirty="0">
                <a:solidFill>
                  <a:srgbClr val="CC6600"/>
                </a:solidFill>
                <a:effectLst/>
                <a:latin typeface="Times New Roman" panose="02020603050405020304" pitchFamily="18" charset="0"/>
                <a:ea typeface="Times New Roman" panose="02020603050405020304" pitchFamily="18" charset="0"/>
              </a:rPr>
              <a:t>have been given over to a reprobate mind, to do those things which are not convenient</a:t>
            </a:r>
            <a:r>
              <a:rPr lang="en-US" sz="1600" i="1" dirty="0">
                <a:effectLst/>
                <a:latin typeface="Times New Roman" panose="02020603050405020304" pitchFamily="18" charset="0"/>
                <a:ea typeface="Times New Roman" panose="02020603050405020304" pitchFamily="18" charset="0"/>
              </a:rPr>
              <a:t>;</a:t>
            </a:r>
            <a:r>
              <a:rPr lang="en-US" sz="1600" dirty="0">
                <a:effectLst/>
                <a:latin typeface="Times New Roman" panose="02020603050405020304" pitchFamily="18" charset="0"/>
                <a:ea typeface="Times New Roman" panose="02020603050405020304" pitchFamily="18" charset="0"/>
              </a:rPr>
              <a:t> </a:t>
            </a:r>
            <a:r>
              <a:rPr lang="en-US" sz="1400" b="1" dirty="0">
                <a:solidFill>
                  <a:srgbClr val="FF0000"/>
                </a:solidFill>
                <a:effectLst/>
                <a:latin typeface="Times New Roman" panose="02020603050405020304" pitchFamily="18" charset="0"/>
                <a:ea typeface="Times New Roman" panose="02020603050405020304" pitchFamily="18" charset="0"/>
              </a:rPr>
              <a:t>Romans 1:28 </a:t>
            </a:r>
            <a:r>
              <a:rPr lang="en-US" sz="1600" dirty="0">
                <a:effectLst/>
                <a:latin typeface="Times New Roman" panose="02020603050405020304" pitchFamily="18" charset="0"/>
                <a:ea typeface="Times New Roman" panose="02020603050405020304" pitchFamily="18" charset="0"/>
              </a:rPr>
              <a:t>- … and </a:t>
            </a:r>
            <a:r>
              <a:rPr lang="en-US" sz="1600" b="1" i="1" dirty="0">
                <a:solidFill>
                  <a:srgbClr val="CC6600"/>
                </a:solidFill>
                <a:effectLst/>
                <a:latin typeface="Times New Roman" panose="02020603050405020304" pitchFamily="18" charset="0"/>
                <a:ea typeface="Times New Roman" panose="02020603050405020304" pitchFamily="18" charset="0"/>
              </a:rPr>
              <a:t>even as they did not like to retain God in their knowledge</a:t>
            </a:r>
            <a:r>
              <a:rPr lang="en-US" sz="1600" dirty="0">
                <a:effectLst/>
                <a:latin typeface="Times New Roman" panose="02020603050405020304" pitchFamily="18" charset="0"/>
                <a:ea typeface="Times New Roman" panose="02020603050405020304" pitchFamily="18" charset="0"/>
              </a:rPr>
              <a:t>… People today are believing things today we never thought they would EVER believe.</a:t>
            </a:r>
            <a:endParaRPr lang="en-US" sz="1600" dirty="0">
              <a:effectLst/>
              <a:latin typeface="Calibri" panose="020F0502020204030204" pitchFamily="34" charset="0"/>
              <a:ea typeface="Times New Roman" panose="02020603050405020304" pitchFamily="18" charset="0"/>
            </a:endParaRPr>
          </a:p>
        </p:txBody>
      </p:sp>
      <p:sp>
        <p:nvSpPr>
          <p:cNvPr id="12" name="TextBox 11">
            <a:extLst>
              <a:ext uri="{FF2B5EF4-FFF2-40B4-BE49-F238E27FC236}">
                <a16:creationId xmlns:a16="http://schemas.microsoft.com/office/drawing/2014/main" id="{4002A73E-DBD0-460A-93A9-26FB14824E1E}"/>
              </a:ext>
            </a:extLst>
          </p:cNvPr>
          <p:cNvSpPr txBox="1"/>
          <p:nvPr/>
        </p:nvSpPr>
        <p:spPr>
          <a:xfrm>
            <a:off x="633273" y="5438672"/>
            <a:ext cx="11120760" cy="830997"/>
          </a:xfrm>
          <a:prstGeom prst="rect">
            <a:avLst/>
          </a:prstGeom>
          <a:noFill/>
        </p:spPr>
        <p:txBody>
          <a:bodyPr wrap="square" rtlCol="0">
            <a:spAutoFit/>
          </a:bodyPr>
          <a:lstStyle/>
          <a:p>
            <a:pPr algn="just"/>
            <a:r>
              <a:rPr lang="en-US" sz="1600" b="1" dirty="0">
                <a:effectLst/>
                <a:latin typeface="Times New Roman" panose="02020603050405020304" pitchFamily="18" charset="0"/>
                <a:ea typeface="Times New Roman" panose="02020603050405020304" pitchFamily="18" charset="0"/>
              </a:rPr>
              <a:t>5)</a:t>
            </a:r>
            <a:r>
              <a:rPr lang="en-US" sz="1600" dirty="0">
                <a:effectLst/>
                <a:latin typeface="Times New Roman" panose="02020603050405020304" pitchFamily="18" charset="0"/>
                <a:ea typeface="Times New Roman" panose="02020603050405020304" pitchFamily="18" charset="0"/>
              </a:rPr>
              <a:t> are </a:t>
            </a:r>
            <a:r>
              <a:rPr lang="en-US" sz="1600" b="1" i="1" dirty="0">
                <a:solidFill>
                  <a:srgbClr val="CC6600"/>
                </a:solidFill>
                <a:effectLst/>
                <a:latin typeface="Times New Roman" panose="02020603050405020304" pitchFamily="18" charset="0"/>
                <a:ea typeface="Times New Roman" panose="02020603050405020304" pitchFamily="18" charset="0"/>
              </a:rPr>
              <a:t>following after Satan’s working with all power and signs and lying wonders</a:t>
            </a:r>
            <a:r>
              <a:rPr lang="en-US" sz="1600" dirty="0">
                <a:effectLst/>
                <a:latin typeface="Times New Roman" panose="02020603050405020304" pitchFamily="18" charset="0"/>
                <a:ea typeface="Times New Roman" panose="02020603050405020304" pitchFamily="18" charset="0"/>
              </a:rPr>
              <a:t>; </a:t>
            </a:r>
            <a:r>
              <a:rPr lang="en-US" sz="1400" b="1" dirty="0">
                <a:solidFill>
                  <a:srgbClr val="FF0000"/>
                </a:solidFill>
                <a:effectLst/>
                <a:latin typeface="Times New Roman" panose="02020603050405020304" pitchFamily="18" charset="0"/>
                <a:ea typeface="Times New Roman" panose="02020603050405020304" pitchFamily="18" charset="0"/>
              </a:rPr>
              <a:t>II Thessalonians 2:9</a:t>
            </a:r>
            <a:r>
              <a:rPr lang="en-US" sz="1400" dirty="0">
                <a:effectLst/>
                <a:latin typeface="Times New Roman" panose="02020603050405020304" pitchFamily="18" charset="0"/>
                <a:ea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rPr>
              <a:t>as found and falsely taught today in the gospels that were written TO the Jews from </a:t>
            </a:r>
            <a:r>
              <a:rPr lang="en-US" sz="1600" b="1" dirty="0">
                <a:solidFill>
                  <a:srgbClr val="FF0000"/>
                </a:solidFill>
                <a:effectLst/>
                <a:latin typeface="Times New Roman" panose="02020603050405020304" pitchFamily="18" charset="0"/>
                <a:ea typeface="Times New Roman" panose="02020603050405020304" pitchFamily="18" charset="0"/>
              </a:rPr>
              <a:t>Matthew, Mark, Luke</a:t>
            </a:r>
            <a:r>
              <a:rPr lang="en-US" sz="1600" dirty="0">
                <a:solidFill>
                  <a:srgbClr val="FF0000"/>
                </a:solidFill>
                <a:effectLst/>
                <a:latin typeface="Times New Roman" panose="02020603050405020304" pitchFamily="18" charset="0"/>
                <a:ea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rPr>
              <a:t>and </a:t>
            </a:r>
            <a:r>
              <a:rPr lang="en-US" sz="1600" b="1" dirty="0">
                <a:solidFill>
                  <a:srgbClr val="FF0000"/>
                </a:solidFill>
                <a:effectLst/>
                <a:latin typeface="Times New Roman" panose="02020603050405020304" pitchFamily="18" charset="0"/>
                <a:ea typeface="Times New Roman" panose="02020603050405020304" pitchFamily="18" charset="0"/>
              </a:rPr>
              <a:t>John</a:t>
            </a:r>
            <a:r>
              <a:rPr lang="en-US" sz="1600" dirty="0">
                <a:effectLst/>
                <a:latin typeface="Times New Roman" panose="02020603050405020304" pitchFamily="18" charset="0"/>
                <a:ea typeface="Times New Roman" panose="02020603050405020304" pitchFamily="18" charset="0"/>
              </a:rPr>
              <a:t> along with </a:t>
            </a:r>
            <a:r>
              <a:rPr lang="en-US" sz="1600" b="1" dirty="0">
                <a:solidFill>
                  <a:srgbClr val="FF0000"/>
                </a:solidFill>
                <a:effectLst/>
                <a:latin typeface="Times New Roman" panose="02020603050405020304" pitchFamily="18" charset="0"/>
                <a:ea typeface="Times New Roman" panose="02020603050405020304" pitchFamily="18" charset="0"/>
              </a:rPr>
              <a:t>Acts 1-8</a:t>
            </a:r>
            <a:r>
              <a:rPr lang="en-US" sz="1600" dirty="0">
                <a:solidFill>
                  <a:srgbClr val="FF0000"/>
                </a:solidFill>
                <a:effectLst/>
                <a:latin typeface="Times New Roman" panose="02020603050405020304" pitchFamily="18" charset="0"/>
                <a:ea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rPr>
              <a:t>and </a:t>
            </a:r>
            <a:r>
              <a:rPr lang="en-US" sz="1600" b="1" dirty="0">
                <a:solidFill>
                  <a:srgbClr val="FF0000"/>
                </a:solidFill>
                <a:effectLst/>
                <a:latin typeface="Times New Roman" panose="02020603050405020304" pitchFamily="18" charset="0"/>
                <a:ea typeface="Times New Roman" panose="02020603050405020304" pitchFamily="18" charset="0"/>
              </a:rPr>
              <a:t>Hebrews</a:t>
            </a:r>
            <a:r>
              <a:rPr lang="en-US" sz="1600" dirty="0">
                <a:effectLst/>
                <a:latin typeface="Times New Roman" panose="02020603050405020304" pitchFamily="18" charset="0"/>
                <a:ea typeface="Times New Roman" panose="02020603050405020304" pitchFamily="18" charset="0"/>
              </a:rPr>
              <a:t> to </a:t>
            </a:r>
            <a:r>
              <a:rPr lang="en-US" sz="1600" b="1" dirty="0">
                <a:solidFill>
                  <a:srgbClr val="FF0000"/>
                </a:solidFill>
                <a:effectLst/>
                <a:latin typeface="Times New Roman" panose="02020603050405020304" pitchFamily="18" charset="0"/>
                <a:ea typeface="Times New Roman" panose="02020603050405020304" pitchFamily="18" charset="0"/>
              </a:rPr>
              <a:t>Jude</a:t>
            </a:r>
            <a:r>
              <a:rPr lang="en-US" sz="1600" dirty="0">
                <a:effectLst/>
                <a:latin typeface="Times New Roman" panose="02020603050405020304" pitchFamily="18" charset="0"/>
                <a:ea typeface="Times New Roman" panose="02020603050405020304" pitchFamily="18" charset="0"/>
              </a:rPr>
              <a:t> that produces signs and lying wonders; </a:t>
            </a:r>
            <a:r>
              <a:rPr lang="en-US" sz="1400" b="1" dirty="0">
                <a:solidFill>
                  <a:srgbClr val="FF0000"/>
                </a:solidFill>
                <a:effectLst/>
                <a:latin typeface="Times New Roman" panose="02020603050405020304" pitchFamily="18" charset="0"/>
                <a:ea typeface="Times New Roman" panose="02020603050405020304" pitchFamily="18" charset="0"/>
              </a:rPr>
              <a:t>II Thessalonians 2:9</a:t>
            </a:r>
            <a:r>
              <a:rPr lang="en-US" sz="1600" b="1" dirty="0">
                <a:solidFill>
                  <a:srgbClr val="FF0000"/>
                </a:solidFill>
                <a:effectLst/>
                <a:latin typeface="Times New Roman" panose="02020603050405020304" pitchFamily="18" charset="0"/>
                <a:ea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rPr>
              <a:t>None of those books were written to the Gentiles today!</a:t>
            </a:r>
            <a:endParaRPr lang="en-US" sz="1600" dirty="0">
              <a:effectLst/>
              <a:latin typeface="Calibri" panose="020F0502020204030204" pitchFamily="34" charset="0"/>
              <a:ea typeface="Times New Roman" panose="02020603050405020304" pitchFamily="18" charset="0"/>
            </a:endParaRPr>
          </a:p>
        </p:txBody>
      </p:sp>
      <p:sp>
        <p:nvSpPr>
          <p:cNvPr id="13" name="TextBox 12">
            <a:extLst>
              <a:ext uri="{FF2B5EF4-FFF2-40B4-BE49-F238E27FC236}">
                <a16:creationId xmlns:a16="http://schemas.microsoft.com/office/drawing/2014/main" id="{175B5035-BB1B-4BC8-AE01-1BD7C83B7033}"/>
              </a:ext>
            </a:extLst>
          </p:cNvPr>
          <p:cNvSpPr txBox="1"/>
          <p:nvPr/>
        </p:nvSpPr>
        <p:spPr>
          <a:xfrm>
            <a:off x="633273" y="6232798"/>
            <a:ext cx="11120760" cy="338554"/>
          </a:xfrm>
          <a:prstGeom prst="rect">
            <a:avLst/>
          </a:prstGeom>
          <a:noFill/>
        </p:spPr>
        <p:txBody>
          <a:bodyPr wrap="square" rtlCol="0">
            <a:spAutoFit/>
          </a:bodyPr>
          <a:lstStyle/>
          <a:p>
            <a:r>
              <a:rPr lang="en-US" sz="1600" b="1" dirty="0">
                <a:effectLst/>
                <a:latin typeface="Times New Roman" panose="02020603050405020304" pitchFamily="18" charset="0"/>
                <a:ea typeface="Times New Roman" panose="02020603050405020304" pitchFamily="18" charset="0"/>
              </a:rPr>
              <a:t>6)</a:t>
            </a:r>
            <a:r>
              <a:rPr lang="en-US" sz="1600" dirty="0">
                <a:effectLst/>
                <a:latin typeface="Times New Roman" panose="02020603050405020304" pitchFamily="18" charset="0"/>
                <a:ea typeface="Times New Roman" panose="02020603050405020304" pitchFamily="18" charset="0"/>
              </a:rPr>
              <a:t> are deluded enough already to believe the most obvious lies today; </a:t>
            </a:r>
            <a:r>
              <a:rPr lang="en-US" sz="1400" b="1" dirty="0">
                <a:solidFill>
                  <a:srgbClr val="FF0000"/>
                </a:solidFill>
                <a:effectLst/>
                <a:latin typeface="Times New Roman" panose="02020603050405020304" pitchFamily="18" charset="0"/>
                <a:ea typeface="Times New Roman" panose="02020603050405020304" pitchFamily="18" charset="0"/>
              </a:rPr>
              <a:t>II Thessalonians 2:11</a:t>
            </a:r>
            <a:endParaRPr lang="en-US" sz="1600" dirty="0">
              <a:effectLst/>
              <a:latin typeface="Calibri" panose="020F0502020204030204" pitchFamily="34" charset="0"/>
              <a:ea typeface="Times New Roman" panose="02020603050405020304" pitchFamily="18" charset="0"/>
            </a:endParaRPr>
          </a:p>
        </p:txBody>
      </p:sp>
      <p:sp>
        <p:nvSpPr>
          <p:cNvPr id="10" name="TextBox 9">
            <a:extLst>
              <a:ext uri="{FF2B5EF4-FFF2-40B4-BE49-F238E27FC236}">
                <a16:creationId xmlns:a16="http://schemas.microsoft.com/office/drawing/2014/main" id="{1F41AE74-8726-4E6B-B2ED-D0828F8EDB9C}"/>
              </a:ext>
            </a:extLst>
          </p:cNvPr>
          <p:cNvSpPr txBox="1"/>
          <p:nvPr/>
        </p:nvSpPr>
        <p:spPr>
          <a:xfrm>
            <a:off x="633273" y="1495335"/>
            <a:ext cx="2175241" cy="338554"/>
          </a:xfrm>
          <a:prstGeom prst="rect">
            <a:avLst/>
          </a:prstGeom>
          <a:noFill/>
        </p:spPr>
        <p:txBody>
          <a:bodyPr wrap="square" rtlCol="0">
            <a:spAutoFit/>
          </a:bodyPr>
          <a:lstStyle/>
          <a:p>
            <a:r>
              <a:rPr lang="en-US" sz="1600" b="1" dirty="0">
                <a:latin typeface="Times New Roman" panose="02020603050405020304" pitchFamily="18" charset="0"/>
                <a:cs typeface="Times New Roman" panose="02020603050405020304" pitchFamily="18" charset="0"/>
              </a:rPr>
              <a:t>These are people who:</a:t>
            </a:r>
          </a:p>
        </p:txBody>
      </p:sp>
    </p:spTree>
    <p:extLst>
      <p:ext uri="{BB962C8B-B14F-4D97-AF65-F5344CB8AC3E}">
        <p14:creationId xmlns:p14="http://schemas.microsoft.com/office/powerpoint/2010/main" val="40165396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750"/>
                                        <p:tgtEl>
                                          <p:spTgt spid="10"/>
                                        </p:tgtEl>
                                      </p:cBhvr>
                                    </p:animEffect>
                                  </p:childTnLst>
                                </p:cTn>
                              </p:par>
                            </p:childTnLst>
                          </p:cTn>
                        </p:par>
                        <p:par>
                          <p:cTn id="13" fill="hold">
                            <p:stCondLst>
                              <p:cond delay="750"/>
                            </p:stCondLst>
                            <p:childTnLst>
                              <p:par>
                                <p:cTn id="14" presetID="10" presetClass="entr" presetSubtype="0"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9">
                                            <p:txEl>
                                              <p:pRg st="0" end="0"/>
                                            </p:txEl>
                                          </p:spTgt>
                                        </p:tgtEl>
                                        <p:attrNameLst>
                                          <p:attrName>style.visibility</p:attrName>
                                        </p:attrNameLst>
                                      </p:cBhvr>
                                      <p:to>
                                        <p:strVal val="visible"/>
                                      </p:to>
                                    </p:set>
                                    <p:animEffect transition="in" filter="fade">
                                      <p:cBhvr>
                                        <p:cTn id="26" dur="500"/>
                                        <p:tgtEl>
                                          <p:spTgt spid="9">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11">
                                            <p:txEl>
                                              <p:pRg st="0" end="0"/>
                                            </p:txEl>
                                          </p:spTgt>
                                        </p:tgtEl>
                                        <p:attrNameLst>
                                          <p:attrName>style.visibility</p:attrName>
                                        </p:attrNameLst>
                                      </p:cBhvr>
                                      <p:to>
                                        <p:strVal val="visible"/>
                                      </p:to>
                                    </p:set>
                                    <p:animEffect transition="in" filter="fade">
                                      <p:cBhvr>
                                        <p:cTn id="31" dur="500"/>
                                        <p:tgtEl>
                                          <p:spTgt spid="11">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fade">
                                      <p:cBhvr>
                                        <p:cTn id="36" dur="500"/>
                                        <p:tgtEl>
                                          <p:spTgt spid="12"/>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fade">
                                      <p:cBhvr>
                                        <p:cTn id="4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12" grpId="0"/>
      <p:bldP spid="13"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AF1A5E-6569-4683-B018-7CD464DC641C}"/>
              </a:ext>
            </a:extLst>
          </p:cNvPr>
          <p:cNvSpPr/>
          <p:nvPr/>
        </p:nvSpPr>
        <p:spPr>
          <a:xfrm>
            <a:off x="39757" y="29817"/>
            <a:ext cx="12135677" cy="6788426"/>
          </a:xfrm>
          <a:prstGeom prst="rect">
            <a:avLst/>
          </a:prstGeom>
          <a:noFill/>
          <a:ln w="76200" cmpd="thickThin">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87EADCE2-3CA0-4114-B651-39B43DCD613D}"/>
              </a:ext>
            </a:extLst>
          </p:cNvPr>
          <p:cNvSpPr txBox="1"/>
          <p:nvPr/>
        </p:nvSpPr>
        <p:spPr>
          <a:xfrm>
            <a:off x="3941689" y="99419"/>
            <a:ext cx="4314546" cy="369332"/>
          </a:xfrm>
          <a:prstGeom prst="rect">
            <a:avLst/>
          </a:prstGeom>
          <a:noFill/>
          <a:ln w="12700">
            <a:solidFill>
              <a:schemeClr val="tx1"/>
            </a:solidFill>
          </a:ln>
        </p:spPr>
        <p:txBody>
          <a:bodyPr wrap="square">
            <a:spAutoFit/>
          </a:bodyPr>
          <a:lstStyle/>
          <a:p>
            <a:pPr marL="0" marR="0" algn="ctr">
              <a:spcBef>
                <a:spcPts val="0"/>
              </a:spcBef>
              <a:spcAft>
                <a:spcPts val="0"/>
              </a:spcAft>
            </a:pPr>
            <a:r>
              <a:rPr lang="en-US" sz="1800" b="1" dirty="0">
                <a:effectLst/>
                <a:latin typeface="Times New Roman" panose="02020603050405020304" pitchFamily="18" charset="0"/>
                <a:ea typeface="Times New Roman" panose="02020603050405020304" pitchFamily="18" charset="0"/>
              </a:rPr>
              <a:t>Introduction - Of Whom is Paul Talking?</a:t>
            </a:r>
            <a:endParaRPr lang="en-US" sz="1100" dirty="0">
              <a:effectLst/>
              <a:latin typeface="Calibri" panose="020F0502020204030204" pitchFamily="34" charset="0"/>
              <a:ea typeface="Times New Roman" panose="02020603050405020304" pitchFamily="18" charset="0"/>
            </a:endParaRPr>
          </a:p>
        </p:txBody>
      </p:sp>
      <p:sp>
        <p:nvSpPr>
          <p:cNvPr id="2" name="TextBox 1">
            <a:extLst>
              <a:ext uri="{FF2B5EF4-FFF2-40B4-BE49-F238E27FC236}">
                <a16:creationId xmlns:a16="http://schemas.microsoft.com/office/drawing/2014/main" id="{7F4E7EF1-AF70-44D0-8B46-7CFBC167163E}"/>
              </a:ext>
            </a:extLst>
          </p:cNvPr>
          <p:cNvSpPr txBox="1"/>
          <p:nvPr/>
        </p:nvSpPr>
        <p:spPr>
          <a:xfrm>
            <a:off x="621433" y="692452"/>
            <a:ext cx="11141476" cy="338554"/>
          </a:xfrm>
          <a:prstGeom prst="rect">
            <a:avLst/>
          </a:prstGeom>
          <a:noFill/>
        </p:spPr>
        <p:txBody>
          <a:bodyPr wrap="square" rtlCol="0">
            <a:spAutoFit/>
          </a:bodyPr>
          <a:lstStyle/>
          <a:p>
            <a:pPr algn="just"/>
            <a:r>
              <a:rPr lang="en-US" sz="1600" b="1" dirty="0">
                <a:effectLst/>
                <a:latin typeface="Times New Roman" panose="02020603050405020304" pitchFamily="18" charset="0"/>
                <a:ea typeface="Times New Roman" panose="02020603050405020304" pitchFamily="18" charset="0"/>
              </a:rPr>
              <a:t>7)</a:t>
            </a:r>
            <a:r>
              <a:rPr lang="en-US" sz="1600" dirty="0">
                <a:effectLst/>
                <a:latin typeface="Times New Roman" panose="02020603050405020304" pitchFamily="18" charset="0"/>
                <a:ea typeface="Times New Roman" panose="02020603050405020304" pitchFamily="18" charset="0"/>
              </a:rPr>
              <a:t> give </a:t>
            </a:r>
            <a:r>
              <a:rPr lang="en-US" sz="1600" b="1" i="1" dirty="0">
                <a:solidFill>
                  <a:srgbClr val="CC6600"/>
                </a:solidFill>
                <a:effectLst/>
                <a:latin typeface="Times New Roman" panose="02020603050405020304" pitchFamily="18" charset="0"/>
                <a:ea typeface="Times New Roman" panose="02020603050405020304" pitchFamily="18" charset="0"/>
              </a:rPr>
              <a:t>heed to seducing spirits and doctrines of devils</a:t>
            </a:r>
            <a:r>
              <a:rPr lang="en-US" sz="1600" dirty="0">
                <a:effectLst/>
                <a:latin typeface="Times New Roman" panose="02020603050405020304" pitchFamily="18" charset="0"/>
                <a:ea typeface="Times New Roman" panose="02020603050405020304" pitchFamily="18" charset="0"/>
              </a:rPr>
              <a:t>; </a:t>
            </a:r>
            <a:r>
              <a:rPr lang="en-US" sz="1400" b="1" dirty="0">
                <a:solidFill>
                  <a:srgbClr val="FF0000"/>
                </a:solidFill>
                <a:effectLst/>
                <a:latin typeface="Times New Roman" panose="02020603050405020304" pitchFamily="18" charset="0"/>
                <a:ea typeface="Times New Roman" panose="02020603050405020304" pitchFamily="18" charset="0"/>
              </a:rPr>
              <a:t>I Timothy 4:1 </a:t>
            </a:r>
            <a:r>
              <a:rPr lang="en-US" sz="1600" dirty="0">
                <a:effectLst/>
                <a:latin typeface="Times New Roman" panose="02020603050405020304" pitchFamily="18" charset="0"/>
                <a:ea typeface="Times New Roman" panose="02020603050405020304" pitchFamily="18" charset="0"/>
              </a:rPr>
              <a:t>(music, from the East, etc.)</a:t>
            </a:r>
            <a:endParaRPr lang="en-US" sz="1600" dirty="0"/>
          </a:p>
        </p:txBody>
      </p:sp>
      <p:sp>
        <p:nvSpPr>
          <p:cNvPr id="10" name="TextBox 9">
            <a:extLst>
              <a:ext uri="{FF2B5EF4-FFF2-40B4-BE49-F238E27FC236}">
                <a16:creationId xmlns:a16="http://schemas.microsoft.com/office/drawing/2014/main" id="{875D965E-7196-4B4B-A4F7-733F27278576}"/>
              </a:ext>
            </a:extLst>
          </p:cNvPr>
          <p:cNvSpPr txBox="1"/>
          <p:nvPr/>
        </p:nvSpPr>
        <p:spPr>
          <a:xfrm>
            <a:off x="621432" y="1013250"/>
            <a:ext cx="11141475" cy="338554"/>
          </a:xfrm>
          <a:prstGeom prst="rect">
            <a:avLst/>
          </a:prstGeom>
          <a:noFill/>
        </p:spPr>
        <p:txBody>
          <a:bodyPr wrap="square">
            <a:spAutoFit/>
          </a:bodyPr>
          <a:lstStyle/>
          <a:p>
            <a:pPr marL="0" marR="0" algn="just">
              <a:spcBef>
                <a:spcPts val="0"/>
              </a:spcBef>
              <a:spcAft>
                <a:spcPts val="0"/>
              </a:spcAft>
            </a:pPr>
            <a:r>
              <a:rPr lang="en-US" sz="1600" b="1" dirty="0">
                <a:effectLst/>
                <a:latin typeface="Times New Roman" panose="02020603050405020304" pitchFamily="18" charset="0"/>
                <a:ea typeface="Times New Roman" panose="02020603050405020304" pitchFamily="18" charset="0"/>
              </a:rPr>
              <a:t>8)</a:t>
            </a:r>
            <a:r>
              <a:rPr lang="en-US" sz="1600" dirty="0">
                <a:effectLst/>
                <a:latin typeface="Times New Roman" panose="02020603050405020304" pitchFamily="18" charset="0"/>
                <a:ea typeface="Times New Roman" panose="02020603050405020304" pitchFamily="18" charset="0"/>
              </a:rPr>
              <a:t> are part of the conspiracy of hate towards Paul and his Epistles; </a:t>
            </a:r>
            <a:r>
              <a:rPr lang="en-US" sz="1400" b="1" dirty="0">
                <a:solidFill>
                  <a:srgbClr val="FF0000"/>
                </a:solidFill>
                <a:effectLst/>
                <a:latin typeface="Times New Roman" panose="02020603050405020304" pitchFamily="18" charset="0"/>
                <a:ea typeface="Times New Roman" panose="02020603050405020304" pitchFamily="18" charset="0"/>
              </a:rPr>
              <a:t>Acts 23:11-16</a:t>
            </a:r>
            <a:endParaRPr lang="en-US" sz="1600" dirty="0">
              <a:effectLst/>
              <a:latin typeface="Calibri" panose="020F0502020204030204" pitchFamily="34" charset="0"/>
              <a:ea typeface="Times New Roman" panose="02020603050405020304" pitchFamily="18" charset="0"/>
            </a:endParaRPr>
          </a:p>
        </p:txBody>
      </p:sp>
      <p:sp>
        <p:nvSpPr>
          <p:cNvPr id="14" name="TextBox 13">
            <a:extLst>
              <a:ext uri="{FF2B5EF4-FFF2-40B4-BE49-F238E27FC236}">
                <a16:creationId xmlns:a16="http://schemas.microsoft.com/office/drawing/2014/main" id="{BC88AB80-88AB-454F-9595-E5641776F93F}"/>
              </a:ext>
            </a:extLst>
          </p:cNvPr>
          <p:cNvSpPr txBox="1"/>
          <p:nvPr/>
        </p:nvSpPr>
        <p:spPr>
          <a:xfrm>
            <a:off x="621430" y="1325170"/>
            <a:ext cx="11265769" cy="584775"/>
          </a:xfrm>
          <a:prstGeom prst="rect">
            <a:avLst/>
          </a:prstGeom>
          <a:noFill/>
        </p:spPr>
        <p:txBody>
          <a:bodyPr wrap="square" rtlCol="0">
            <a:spAutoFit/>
          </a:bodyPr>
          <a:lstStyle/>
          <a:p>
            <a:pPr algn="just"/>
            <a:r>
              <a:rPr lang="en-US" sz="1600" b="1" dirty="0">
                <a:effectLst/>
                <a:latin typeface="Times New Roman" panose="02020603050405020304" pitchFamily="18" charset="0"/>
                <a:ea typeface="Times New Roman" panose="02020603050405020304" pitchFamily="18" charset="0"/>
              </a:rPr>
              <a:t>9)</a:t>
            </a:r>
            <a:r>
              <a:rPr lang="en-US" sz="1600" dirty="0">
                <a:effectLst/>
                <a:latin typeface="Times New Roman" panose="02020603050405020304" pitchFamily="18" charset="0"/>
                <a:ea typeface="Times New Roman" panose="02020603050405020304" pitchFamily="18" charset="0"/>
              </a:rPr>
              <a:t> </a:t>
            </a:r>
            <a:r>
              <a:rPr lang="en-US" sz="1600" b="1" i="1" dirty="0">
                <a:solidFill>
                  <a:srgbClr val="CC6600"/>
                </a:solidFill>
                <a:effectLst/>
                <a:latin typeface="Times New Roman" panose="02020603050405020304" pitchFamily="18" charset="0"/>
                <a:ea typeface="Times New Roman" panose="02020603050405020304" pitchFamily="18" charset="0"/>
              </a:rPr>
              <a:t>have erred from the faith, and pierced themselves through with many sorrows</a:t>
            </a:r>
            <a:r>
              <a:rPr lang="en-US" sz="1600" dirty="0">
                <a:solidFill>
                  <a:srgbClr val="CC6600"/>
                </a:solidFill>
                <a:effectLst/>
                <a:latin typeface="Times New Roman" panose="02020603050405020304" pitchFamily="18" charset="0"/>
                <a:ea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rPr>
              <a:t>because they </a:t>
            </a:r>
            <a:r>
              <a:rPr lang="en-US" sz="1600" b="1" i="1" dirty="0">
                <a:solidFill>
                  <a:srgbClr val="CC6600"/>
                </a:solidFill>
                <a:effectLst/>
                <a:latin typeface="Times New Roman" panose="02020603050405020304" pitchFamily="18" charset="0"/>
                <a:ea typeface="Times New Roman" panose="02020603050405020304" pitchFamily="18" charset="0"/>
              </a:rPr>
              <a:t>covet after money, falling into temptation and a snare, and into many foolish and hurtful lusts, which have drowned them in destruction and perdition;</a:t>
            </a:r>
            <a:r>
              <a:rPr lang="en-US" sz="1600" dirty="0">
                <a:solidFill>
                  <a:srgbClr val="CC6600"/>
                </a:solidFill>
                <a:effectLst/>
                <a:latin typeface="Times New Roman" panose="02020603050405020304" pitchFamily="18" charset="0"/>
                <a:ea typeface="Times New Roman" panose="02020603050405020304" pitchFamily="18" charset="0"/>
              </a:rPr>
              <a:t> </a:t>
            </a:r>
            <a:r>
              <a:rPr lang="en-US" sz="1400" b="1" dirty="0">
                <a:solidFill>
                  <a:srgbClr val="FF0000"/>
                </a:solidFill>
                <a:effectLst/>
                <a:latin typeface="Times New Roman" panose="02020603050405020304" pitchFamily="18" charset="0"/>
                <a:ea typeface="Times New Roman" panose="02020603050405020304" pitchFamily="18" charset="0"/>
              </a:rPr>
              <a:t>I Tim 6:9,10</a:t>
            </a:r>
            <a:endParaRPr lang="en-US" sz="1600" dirty="0">
              <a:effectLst/>
              <a:latin typeface="Calibri" panose="020F0502020204030204" pitchFamily="34" charset="0"/>
              <a:ea typeface="Times New Roman" panose="02020603050405020304" pitchFamily="18" charset="0"/>
            </a:endParaRPr>
          </a:p>
        </p:txBody>
      </p:sp>
      <p:sp>
        <p:nvSpPr>
          <p:cNvPr id="15" name="TextBox 14">
            <a:extLst>
              <a:ext uri="{FF2B5EF4-FFF2-40B4-BE49-F238E27FC236}">
                <a16:creationId xmlns:a16="http://schemas.microsoft.com/office/drawing/2014/main" id="{92D8877A-56E7-41A3-96EC-89800E6EB14C}"/>
              </a:ext>
            </a:extLst>
          </p:cNvPr>
          <p:cNvSpPr txBox="1"/>
          <p:nvPr/>
        </p:nvSpPr>
        <p:spPr>
          <a:xfrm>
            <a:off x="621433" y="1883311"/>
            <a:ext cx="11265766" cy="338554"/>
          </a:xfrm>
          <a:prstGeom prst="rect">
            <a:avLst/>
          </a:prstGeom>
          <a:noFill/>
        </p:spPr>
        <p:txBody>
          <a:bodyPr wrap="square" rtlCol="0">
            <a:spAutoFit/>
          </a:bodyPr>
          <a:lstStyle/>
          <a:p>
            <a:r>
              <a:rPr lang="en-US" sz="1600" b="1" dirty="0">
                <a:effectLst/>
                <a:latin typeface="Times New Roman" panose="02020603050405020304" pitchFamily="18" charset="0"/>
                <a:ea typeface="Times New Roman" panose="02020603050405020304" pitchFamily="18" charset="0"/>
              </a:rPr>
              <a:t>10)</a:t>
            </a:r>
            <a:r>
              <a:rPr lang="en-US" sz="1600" dirty="0">
                <a:effectLst/>
                <a:latin typeface="Times New Roman" panose="02020603050405020304" pitchFamily="18" charset="0"/>
                <a:ea typeface="Times New Roman" panose="02020603050405020304" pitchFamily="18" charset="0"/>
              </a:rPr>
              <a:t> </a:t>
            </a:r>
            <a:r>
              <a:rPr lang="en-US" sz="1600" b="1" i="1" dirty="0">
                <a:solidFill>
                  <a:srgbClr val="CC6600"/>
                </a:solidFill>
                <a:effectLst/>
                <a:latin typeface="Times New Roman" panose="02020603050405020304" pitchFamily="18" charset="0"/>
                <a:ea typeface="Times New Roman" panose="02020603050405020304" pitchFamily="18" charset="0"/>
              </a:rPr>
              <a:t>are filled with all unrighteousness, fornication, wickedness, covetousness, maliciousness;</a:t>
            </a:r>
            <a:r>
              <a:rPr lang="en-US" sz="1600" dirty="0">
                <a:solidFill>
                  <a:srgbClr val="CC6600"/>
                </a:solidFill>
                <a:effectLst/>
                <a:latin typeface="Times New Roman" panose="02020603050405020304" pitchFamily="18" charset="0"/>
                <a:ea typeface="Times New Roman" panose="02020603050405020304" pitchFamily="18" charset="0"/>
              </a:rPr>
              <a:t> </a:t>
            </a:r>
            <a:r>
              <a:rPr lang="en-US" sz="1400" b="1" dirty="0">
                <a:solidFill>
                  <a:srgbClr val="FF0000"/>
                </a:solidFill>
                <a:effectLst/>
                <a:latin typeface="Times New Roman" panose="02020603050405020304" pitchFamily="18" charset="0"/>
                <a:ea typeface="Times New Roman" panose="02020603050405020304" pitchFamily="18" charset="0"/>
              </a:rPr>
              <a:t>Romans 1:29</a:t>
            </a:r>
            <a:r>
              <a:rPr lang="en-US" sz="1400" dirty="0">
                <a:solidFill>
                  <a:srgbClr val="FF0000"/>
                </a:solidFill>
                <a:effectLst/>
                <a:latin typeface="Times New Roman" panose="02020603050405020304" pitchFamily="18" charset="0"/>
                <a:ea typeface="Times New Roman" panose="02020603050405020304" pitchFamily="18" charset="0"/>
              </a:rPr>
              <a:t> </a:t>
            </a:r>
            <a:endParaRPr lang="en-US" sz="1600" dirty="0">
              <a:effectLst/>
              <a:latin typeface="Calibri" panose="020F0502020204030204" pitchFamily="34" charset="0"/>
              <a:ea typeface="Times New Roman" panose="02020603050405020304" pitchFamily="18" charset="0"/>
            </a:endParaRPr>
          </a:p>
        </p:txBody>
      </p:sp>
      <p:sp>
        <p:nvSpPr>
          <p:cNvPr id="18" name="TextBox 17">
            <a:extLst>
              <a:ext uri="{FF2B5EF4-FFF2-40B4-BE49-F238E27FC236}">
                <a16:creationId xmlns:a16="http://schemas.microsoft.com/office/drawing/2014/main" id="{B8A31B67-BFAE-4435-BF31-4CCD31A9CA50}"/>
              </a:ext>
            </a:extLst>
          </p:cNvPr>
          <p:cNvSpPr txBox="1"/>
          <p:nvPr/>
        </p:nvSpPr>
        <p:spPr>
          <a:xfrm>
            <a:off x="621429" y="2221865"/>
            <a:ext cx="11141477" cy="338554"/>
          </a:xfrm>
          <a:prstGeom prst="rect">
            <a:avLst/>
          </a:prstGeom>
          <a:noFill/>
        </p:spPr>
        <p:txBody>
          <a:bodyPr wrap="square">
            <a:spAutoFit/>
          </a:bodyPr>
          <a:lstStyle/>
          <a:p>
            <a:pPr marL="0" marR="0" algn="just">
              <a:spcBef>
                <a:spcPts val="0"/>
              </a:spcBef>
              <a:spcAft>
                <a:spcPts val="0"/>
              </a:spcAft>
            </a:pPr>
            <a:r>
              <a:rPr lang="en-US" sz="1600" b="1" dirty="0">
                <a:effectLst/>
                <a:latin typeface="Times New Roman" panose="02020603050405020304" pitchFamily="18" charset="0"/>
                <a:ea typeface="Times New Roman" panose="02020603050405020304" pitchFamily="18" charset="0"/>
              </a:rPr>
              <a:t>11)</a:t>
            </a:r>
            <a:r>
              <a:rPr lang="en-US" sz="1600" dirty="0">
                <a:effectLst/>
                <a:latin typeface="Times New Roman" panose="02020603050405020304" pitchFamily="18" charset="0"/>
                <a:ea typeface="Times New Roman" panose="02020603050405020304" pitchFamily="18" charset="0"/>
              </a:rPr>
              <a:t> </a:t>
            </a:r>
            <a:r>
              <a:rPr lang="en-US" sz="1600" b="1" i="1" dirty="0">
                <a:solidFill>
                  <a:srgbClr val="CC6600"/>
                </a:solidFill>
                <a:effectLst/>
                <a:latin typeface="Times New Roman" panose="02020603050405020304" pitchFamily="18" charset="0"/>
                <a:ea typeface="Times New Roman" panose="02020603050405020304" pitchFamily="18" charset="0"/>
              </a:rPr>
              <a:t>are full of envy, murder, debate, deceit, malignity;</a:t>
            </a:r>
            <a:r>
              <a:rPr lang="en-US" sz="1600" dirty="0">
                <a:solidFill>
                  <a:srgbClr val="CC6600"/>
                </a:solidFill>
                <a:effectLst/>
                <a:latin typeface="Times New Roman" panose="02020603050405020304" pitchFamily="18" charset="0"/>
                <a:ea typeface="Times New Roman" panose="02020603050405020304" pitchFamily="18" charset="0"/>
              </a:rPr>
              <a:t> </a:t>
            </a:r>
            <a:r>
              <a:rPr lang="en-US" sz="1400" b="1" dirty="0">
                <a:solidFill>
                  <a:srgbClr val="FF0000"/>
                </a:solidFill>
                <a:effectLst/>
                <a:latin typeface="Times New Roman" panose="02020603050405020304" pitchFamily="18" charset="0"/>
                <a:ea typeface="Times New Roman" panose="02020603050405020304" pitchFamily="18" charset="0"/>
              </a:rPr>
              <a:t>Romans 1:29</a:t>
            </a:r>
            <a:endParaRPr lang="en-US" sz="1600" dirty="0">
              <a:effectLst/>
              <a:latin typeface="Calibri" panose="020F0502020204030204" pitchFamily="34" charset="0"/>
              <a:ea typeface="Times New Roman" panose="02020603050405020304" pitchFamily="18" charset="0"/>
            </a:endParaRPr>
          </a:p>
        </p:txBody>
      </p:sp>
      <p:sp>
        <p:nvSpPr>
          <p:cNvPr id="20" name="TextBox 19">
            <a:extLst>
              <a:ext uri="{FF2B5EF4-FFF2-40B4-BE49-F238E27FC236}">
                <a16:creationId xmlns:a16="http://schemas.microsoft.com/office/drawing/2014/main" id="{3814C00D-D693-4A60-8D8E-D6E5EF7E579B}"/>
              </a:ext>
            </a:extLst>
          </p:cNvPr>
          <p:cNvSpPr txBox="1"/>
          <p:nvPr/>
        </p:nvSpPr>
        <p:spPr>
          <a:xfrm>
            <a:off x="621429" y="2534009"/>
            <a:ext cx="11265767" cy="584775"/>
          </a:xfrm>
          <a:prstGeom prst="rect">
            <a:avLst/>
          </a:prstGeom>
          <a:noFill/>
        </p:spPr>
        <p:txBody>
          <a:bodyPr wrap="square" rtlCol="0">
            <a:spAutoFit/>
          </a:bodyPr>
          <a:lstStyle/>
          <a:p>
            <a:pPr algn="just"/>
            <a:r>
              <a:rPr lang="en-US" sz="1600" b="1" dirty="0">
                <a:effectLst/>
                <a:latin typeface="Times New Roman" panose="02020603050405020304" pitchFamily="18" charset="0"/>
                <a:ea typeface="Times New Roman" panose="02020603050405020304" pitchFamily="18" charset="0"/>
              </a:rPr>
              <a:t>12)</a:t>
            </a:r>
            <a:r>
              <a:rPr lang="en-US" sz="1600" dirty="0">
                <a:effectLst/>
                <a:latin typeface="Times New Roman" panose="02020603050405020304" pitchFamily="18" charset="0"/>
                <a:ea typeface="Times New Roman" panose="02020603050405020304" pitchFamily="18" charset="0"/>
              </a:rPr>
              <a:t> </a:t>
            </a:r>
            <a:r>
              <a:rPr lang="en-US" sz="1600" b="1" i="1" dirty="0">
                <a:solidFill>
                  <a:srgbClr val="CC6600"/>
                </a:solidFill>
                <a:effectLst/>
                <a:latin typeface="Times New Roman" panose="02020603050405020304" pitchFamily="18" charset="0"/>
                <a:ea typeface="Times New Roman" panose="02020603050405020304" pitchFamily="18" charset="0"/>
              </a:rPr>
              <a:t>are whisperers, backbiters, haters of God, despiteful, proud, boasters, inventors of evil things, disobedient to parents, without understanding, covenant breakers, without natural affection, implacable, unmerciful</a:t>
            </a:r>
            <a:r>
              <a:rPr lang="en-US" sz="1400" b="1" i="1" dirty="0">
                <a:solidFill>
                  <a:srgbClr val="CC6600"/>
                </a:solidFill>
                <a:effectLst/>
                <a:latin typeface="Times New Roman" panose="02020603050405020304" pitchFamily="18" charset="0"/>
                <a:ea typeface="Times New Roman" panose="02020603050405020304" pitchFamily="18" charset="0"/>
              </a:rPr>
              <a:t>;</a:t>
            </a:r>
            <a:r>
              <a:rPr lang="en-US" sz="1400" dirty="0">
                <a:solidFill>
                  <a:srgbClr val="CC6600"/>
                </a:solidFill>
                <a:effectLst/>
                <a:latin typeface="Times New Roman" panose="02020603050405020304" pitchFamily="18" charset="0"/>
                <a:ea typeface="Times New Roman" panose="02020603050405020304" pitchFamily="18" charset="0"/>
              </a:rPr>
              <a:t> </a:t>
            </a:r>
            <a:r>
              <a:rPr lang="en-US" sz="1400" b="1" dirty="0">
                <a:solidFill>
                  <a:srgbClr val="FF0000"/>
                </a:solidFill>
                <a:effectLst/>
                <a:latin typeface="Times New Roman" panose="02020603050405020304" pitchFamily="18" charset="0"/>
                <a:ea typeface="Times New Roman" panose="02020603050405020304" pitchFamily="18" charset="0"/>
              </a:rPr>
              <a:t>Romans 1:29-31</a:t>
            </a:r>
            <a:endParaRPr lang="en-US" sz="1600" dirty="0">
              <a:effectLst/>
              <a:latin typeface="Calibri" panose="020F0502020204030204" pitchFamily="34" charset="0"/>
              <a:ea typeface="Times New Roman" panose="02020603050405020304" pitchFamily="18" charset="0"/>
            </a:endParaRPr>
          </a:p>
        </p:txBody>
      </p:sp>
      <p:sp>
        <p:nvSpPr>
          <p:cNvPr id="21" name="TextBox 20">
            <a:extLst>
              <a:ext uri="{FF2B5EF4-FFF2-40B4-BE49-F238E27FC236}">
                <a16:creationId xmlns:a16="http://schemas.microsoft.com/office/drawing/2014/main" id="{12BAC666-C68B-4D02-82D5-AEE0F8EDAA4E}"/>
              </a:ext>
            </a:extLst>
          </p:cNvPr>
          <p:cNvSpPr txBox="1"/>
          <p:nvPr/>
        </p:nvSpPr>
        <p:spPr>
          <a:xfrm>
            <a:off x="621429" y="3091926"/>
            <a:ext cx="11265767" cy="338554"/>
          </a:xfrm>
          <a:prstGeom prst="rect">
            <a:avLst/>
          </a:prstGeom>
          <a:noFill/>
        </p:spPr>
        <p:txBody>
          <a:bodyPr wrap="square" rtlCol="0">
            <a:spAutoFit/>
          </a:bodyPr>
          <a:lstStyle/>
          <a:p>
            <a:r>
              <a:rPr lang="en-US" sz="1600" b="1" dirty="0">
                <a:effectLst/>
                <a:latin typeface="Times New Roman" panose="02020603050405020304" pitchFamily="18" charset="0"/>
                <a:ea typeface="Times New Roman" panose="02020603050405020304" pitchFamily="18" charset="0"/>
              </a:rPr>
              <a:t>13)</a:t>
            </a:r>
            <a:r>
              <a:rPr lang="en-US" sz="1600" dirty="0">
                <a:effectLst/>
                <a:latin typeface="Times New Roman" panose="02020603050405020304" pitchFamily="18" charset="0"/>
                <a:ea typeface="Times New Roman" panose="02020603050405020304" pitchFamily="18" charset="0"/>
              </a:rPr>
              <a:t> </a:t>
            </a:r>
            <a:r>
              <a:rPr lang="en-US" sz="1600" b="1" i="1" dirty="0">
                <a:solidFill>
                  <a:srgbClr val="CC6600"/>
                </a:solidFill>
                <a:effectLst/>
                <a:latin typeface="Times New Roman" panose="02020603050405020304" pitchFamily="18" charset="0"/>
                <a:ea typeface="Times New Roman" panose="02020603050405020304" pitchFamily="18" charset="0"/>
              </a:rPr>
              <a:t>think that they shalt escape the judgment of God</a:t>
            </a:r>
            <a:r>
              <a:rPr lang="en-US" sz="1600" dirty="0">
                <a:effectLst/>
                <a:latin typeface="Times New Roman" panose="02020603050405020304" pitchFamily="18" charset="0"/>
                <a:ea typeface="Times New Roman" panose="02020603050405020304" pitchFamily="18" charset="0"/>
              </a:rPr>
              <a:t>; </a:t>
            </a:r>
            <a:r>
              <a:rPr lang="en-US" sz="1400" b="1" dirty="0">
                <a:solidFill>
                  <a:srgbClr val="FF0000"/>
                </a:solidFill>
                <a:effectLst/>
                <a:latin typeface="Times New Roman" panose="02020603050405020304" pitchFamily="18" charset="0"/>
                <a:ea typeface="Times New Roman" panose="02020603050405020304" pitchFamily="18" charset="0"/>
              </a:rPr>
              <a:t>Romans 2:3</a:t>
            </a:r>
            <a:endParaRPr lang="en-US" sz="1600" dirty="0">
              <a:effectLst/>
              <a:latin typeface="Calibri" panose="020F0502020204030204" pitchFamily="34" charset="0"/>
              <a:ea typeface="Times New Roman" panose="02020603050405020304" pitchFamily="18" charset="0"/>
            </a:endParaRPr>
          </a:p>
        </p:txBody>
      </p:sp>
      <p:sp>
        <p:nvSpPr>
          <p:cNvPr id="22" name="TextBox 21">
            <a:extLst>
              <a:ext uri="{FF2B5EF4-FFF2-40B4-BE49-F238E27FC236}">
                <a16:creationId xmlns:a16="http://schemas.microsoft.com/office/drawing/2014/main" id="{55AC4769-C1A2-4624-9B77-E83C862198A1}"/>
              </a:ext>
            </a:extLst>
          </p:cNvPr>
          <p:cNvSpPr txBox="1"/>
          <p:nvPr/>
        </p:nvSpPr>
        <p:spPr>
          <a:xfrm>
            <a:off x="634749" y="3408043"/>
            <a:ext cx="11203615" cy="338554"/>
          </a:xfrm>
          <a:prstGeom prst="rect">
            <a:avLst/>
          </a:prstGeom>
          <a:noFill/>
        </p:spPr>
        <p:txBody>
          <a:bodyPr wrap="square" rtlCol="0">
            <a:spAutoFit/>
          </a:bodyPr>
          <a:lstStyle/>
          <a:p>
            <a:r>
              <a:rPr lang="en-US" sz="1600" b="1" dirty="0">
                <a:effectLst/>
                <a:latin typeface="Times New Roman" panose="02020603050405020304" pitchFamily="18" charset="0"/>
                <a:ea typeface="Times New Roman" panose="02020603050405020304" pitchFamily="18" charset="0"/>
              </a:rPr>
              <a:t>14)</a:t>
            </a:r>
            <a:r>
              <a:rPr lang="en-US" sz="1600" dirty="0">
                <a:effectLst/>
                <a:latin typeface="Times New Roman" panose="02020603050405020304" pitchFamily="18" charset="0"/>
                <a:ea typeface="Times New Roman" panose="02020603050405020304" pitchFamily="18" charset="0"/>
              </a:rPr>
              <a:t> despise the </a:t>
            </a:r>
            <a:r>
              <a:rPr lang="en-US" sz="1600" b="1" i="1" dirty="0">
                <a:solidFill>
                  <a:srgbClr val="CC6600"/>
                </a:solidFill>
                <a:effectLst/>
                <a:latin typeface="Times New Roman" panose="02020603050405020304" pitchFamily="18" charset="0"/>
                <a:ea typeface="Times New Roman" panose="02020603050405020304" pitchFamily="18" charset="0"/>
              </a:rPr>
              <a:t>riches of God’s goodness and forbearance and longsuffering</a:t>
            </a:r>
            <a:r>
              <a:rPr lang="en-US" sz="1600" dirty="0">
                <a:effectLst/>
                <a:latin typeface="Times New Roman" panose="02020603050405020304" pitchFamily="18" charset="0"/>
                <a:ea typeface="Times New Roman" panose="02020603050405020304" pitchFamily="18" charset="0"/>
              </a:rPr>
              <a:t>; </a:t>
            </a:r>
            <a:r>
              <a:rPr lang="en-US" sz="1200" b="1" dirty="0">
                <a:solidFill>
                  <a:srgbClr val="FF0000"/>
                </a:solidFill>
                <a:effectLst/>
                <a:latin typeface="Times New Roman" panose="02020603050405020304" pitchFamily="18" charset="0"/>
                <a:ea typeface="Times New Roman" panose="02020603050405020304" pitchFamily="18" charset="0"/>
              </a:rPr>
              <a:t>Romans 2:4</a:t>
            </a:r>
            <a:endParaRPr lang="en-US" sz="1600" dirty="0">
              <a:effectLst/>
              <a:latin typeface="Calibri" panose="020F0502020204030204" pitchFamily="34" charset="0"/>
              <a:ea typeface="Times New Roman" panose="02020603050405020304" pitchFamily="18" charset="0"/>
            </a:endParaRPr>
          </a:p>
        </p:txBody>
      </p:sp>
      <p:sp>
        <p:nvSpPr>
          <p:cNvPr id="23" name="TextBox 22">
            <a:extLst>
              <a:ext uri="{FF2B5EF4-FFF2-40B4-BE49-F238E27FC236}">
                <a16:creationId xmlns:a16="http://schemas.microsoft.com/office/drawing/2014/main" id="{B01C1F96-35C2-49B1-84CF-6D4A142E316C}"/>
              </a:ext>
            </a:extLst>
          </p:cNvPr>
          <p:cNvSpPr txBox="1"/>
          <p:nvPr/>
        </p:nvSpPr>
        <p:spPr>
          <a:xfrm>
            <a:off x="621428" y="3715395"/>
            <a:ext cx="11141477" cy="338554"/>
          </a:xfrm>
          <a:prstGeom prst="rect">
            <a:avLst/>
          </a:prstGeom>
          <a:noFill/>
        </p:spPr>
        <p:txBody>
          <a:bodyPr wrap="square" rtlCol="0">
            <a:spAutoFit/>
          </a:bodyPr>
          <a:lstStyle/>
          <a:p>
            <a:r>
              <a:rPr lang="en-US" sz="1600" b="1" dirty="0">
                <a:effectLst/>
                <a:latin typeface="Times New Roman" panose="02020603050405020304" pitchFamily="18" charset="0"/>
                <a:ea typeface="Times New Roman" panose="02020603050405020304" pitchFamily="18" charset="0"/>
              </a:rPr>
              <a:t>15)</a:t>
            </a:r>
            <a:r>
              <a:rPr lang="en-US" sz="1600" dirty="0">
                <a:effectLst/>
                <a:latin typeface="Times New Roman" panose="02020603050405020304" pitchFamily="18" charset="0"/>
                <a:ea typeface="Times New Roman" panose="02020603050405020304" pitchFamily="18" charset="0"/>
              </a:rPr>
              <a:t> do not know and are not taught that it is </a:t>
            </a:r>
            <a:r>
              <a:rPr lang="en-US" sz="1600" b="1" i="1" dirty="0">
                <a:solidFill>
                  <a:srgbClr val="CC6600"/>
                </a:solidFill>
                <a:effectLst/>
                <a:latin typeface="Times New Roman" panose="02020603050405020304" pitchFamily="18" charset="0"/>
                <a:ea typeface="Times New Roman" panose="02020603050405020304" pitchFamily="18" charset="0"/>
              </a:rPr>
              <a:t>the goodness of God that leadeth people to repentance</a:t>
            </a:r>
            <a:r>
              <a:rPr lang="en-US" sz="1600" dirty="0">
                <a:effectLst/>
                <a:latin typeface="Times New Roman" panose="02020603050405020304" pitchFamily="18" charset="0"/>
                <a:ea typeface="Times New Roman" panose="02020603050405020304" pitchFamily="18" charset="0"/>
              </a:rPr>
              <a:t>; </a:t>
            </a:r>
            <a:r>
              <a:rPr lang="en-US" sz="1400" b="1" dirty="0">
                <a:solidFill>
                  <a:srgbClr val="FF0000"/>
                </a:solidFill>
                <a:effectLst/>
                <a:latin typeface="Times New Roman" panose="02020603050405020304" pitchFamily="18" charset="0"/>
                <a:ea typeface="Times New Roman" panose="02020603050405020304" pitchFamily="18" charset="0"/>
              </a:rPr>
              <a:t>Romans 2:4</a:t>
            </a:r>
            <a:endParaRPr lang="en-US" sz="1600" dirty="0">
              <a:effectLst/>
              <a:latin typeface="Calibri" panose="020F0502020204030204" pitchFamily="34" charset="0"/>
              <a:ea typeface="Times New Roman" panose="02020603050405020304" pitchFamily="18" charset="0"/>
            </a:endParaRPr>
          </a:p>
        </p:txBody>
      </p:sp>
      <p:sp>
        <p:nvSpPr>
          <p:cNvPr id="24" name="TextBox 23">
            <a:extLst>
              <a:ext uri="{FF2B5EF4-FFF2-40B4-BE49-F238E27FC236}">
                <a16:creationId xmlns:a16="http://schemas.microsoft.com/office/drawing/2014/main" id="{AE2CBA34-A7A8-428F-B614-1918DC6D1750}"/>
              </a:ext>
            </a:extLst>
          </p:cNvPr>
          <p:cNvSpPr txBox="1"/>
          <p:nvPr/>
        </p:nvSpPr>
        <p:spPr>
          <a:xfrm>
            <a:off x="621428" y="4021574"/>
            <a:ext cx="11216936" cy="584775"/>
          </a:xfrm>
          <a:prstGeom prst="rect">
            <a:avLst/>
          </a:prstGeom>
          <a:noFill/>
        </p:spPr>
        <p:txBody>
          <a:bodyPr wrap="square" rtlCol="0">
            <a:spAutoFit/>
          </a:bodyPr>
          <a:lstStyle/>
          <a:p>
            <a:pPr algn="just"/>
            <a:r>
              <a:rPr lang="en-US" sz="1600" b="1" dirty="0">
                <a:effectLst/>
                <a:latin typeface="Times New Roman" panose="02020603050405020304" pitchFamily="18" charset="0"/>
                <a:ea typeface="Times New Roman" panose="02020603050405020304" pitchFamily="18" charset="0"/>
              </a:rPr>
              <a:t>16)</a:t>
            </a:r>
            <a:r>
              <a:rPr lang="en-US" sz="1600" dirty="0">
                <a:effectLst/>
                <a:latin typeface="Times New Roman" panose="02020603050405020304" pitchFamily="18" charset="0"/>
                <a:ea typeface="Times New Roman" panose="02020603050405020304" pitchFamily="18" charset="0"/>
              </a:rPr>
              <a:t> once knew God,</a:t>
            </a:r>
            <a:r>
              <a:rPr lang="en-US" sz="1600" b="1" i="1" dirty="0">
                <a:effectLst/>
                <a:latin typeface="Times New Roman" panose="02020603050405020304" pitchFamily="18" charset="0"/>
                <a:ea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rPr>
              <a:t>but learned to</a:t>
            </a:r>
            <a:r>
              <a:rPr lang="en-US" sz="1600" b="1" i="1" dirty="0">
                <a:effectLst/>
                <a:latin typeface="Times New Roman" panose="02020603050405020304" pitchFamily="18" charset="0"/>
                <a:ea typeface="Times New Roman" panose="02020603050405020304" pitchFamily="18" charset="0"/>
              </a:rPr>
              <a:t> </a:t>
            </a:r>
            <a:r>
              <a:rPr lang="en-US" sz="1600" b="1" i="1" dirty="0">
                <a:solidFill>
                  <a:srgbClr val="CC6600"/>
                </a:solidFill>
                <a:effectLst/>
                <a:latin typeface="Times New Roman" panose="02020603050405020304" pitchFamily="18" charset="0"/>
                <a:ea typeface="Times New Roman" panose="02020603050405020304" pitchFamily="18" charset="0"/>
              </a:rPr>
              <a:t>glorify him not as God</a:t>
            </a:r>
            <a:r>
              <a:rPr lang="en-US" sz="1600" dirty="0">
                <a:solidFill>
                  <a:srgbClr val="CC6600"/>
                </a:solidFill>
                <a:effectLst/>
                <a:latin typeface="Times New Roman" panose="02020603050405020304" pitchFamily="18" charset="0"/>
                <a:ea typeface="Times New Roman" panose="02020603050405020304" pitchFamily="18" charset="0"/>
              </a:rPr>
              <a:t>; </a:t>
            </a:r>
            <a:r>
              <a:rPr lang="en-US" sz="1400" b="1" dirty="0">
                <a:solidFill>
                  <a:srgbClr val="FF0000"/>
                </a:solidFill>
                <a:effectLst/>
                <a:latin typeface="Times New Roman" panose="02020603050405020304" pitchFamily="18" charset="0"/>
                <a:ea typeface="Times New Roman" panose="02020603050405020304" pitchFamily="18" charset="0"/>
              </a:rPr>
              <a:t>Romans 1:21 </a:t>
            </a:r>
            <a:r>
              <a:rPr lang="en-US" sz="1600" dirty="0">
                <a:effectLst/>
                <a:latin typeface="Times New Roman" panose="02020603050405020304" pitchFamily="18" charset="0"/>
                <a:ea typeface="Times New Roman" panose="02020603050405020304" pitchFamily="18" charset="0"/>
              </a:rPr>
              <a:t>simply as a friend, a ‘being,’ the guy upstairs, or a god that will change His doctrine to match yours or to match the times as our education ‘grows’ in wokeness - just to keep you happy, etc.</a:t>
            </a:r>
            <a:endParaRPr lang="en-US" sz="1600" dirty="0">
              <a:effectLst/>
              <a:latin typeface="Calibri" panose="020F0502020204030204" pitchFamily="34" charset="0"/>
              <a:ea typeface="Times New Roman" panose="02020603050405020304" pitchFamily="18" charset="0"/>
            </a:endParaRPr>
          </a:p>
        </p:txBody>
      </p:sp>
      <p:sp>
        <p:nvSpPr>
          <p:cNvPr id="25" name="TextBox 24">
            <a:extLst>
              <a:ext uri="{FF2B5EF4-FFF2-40B4-BE49-F238E27FC236}">
                <a16:creationId xmlns:a16="http://schemas.microsoft.com/office/drawing/2014/main" id="{7CDCA573-9B81-4F02-B9EF-77621DC9ADC4}"/>
              </a:ext>
            </a:extLst>
          </p:cNvPr>
          <p:cNvSpPr txBox="1"/>
          <p:nvPr/>
        </p:nvSpPr>
        <p:spPr>
          <a:xfrm>
            <a:off x="634749" y="4571993"/>
            <a:ext cx="11203615" cy="338554"/>
          </a:xfrm>
          <a:prstGeom prst="rect">
            <a:avLst/>
          </a:prstGeom>
          <a:noFill/>
        </p:spPr>
        <p:txBody>
          <a:bodyPr wrap="square" rtlCol="0">
            <a:spAutoFit/>
          </a:bodyPr>
          <a:lstStyle/>
          <a:p>
            <a:r>
              <a:rPr lang="en-US" sz="1600" b="1" dirty="0">
                <a:effectLst/>
                <a:latin typeface="Times New Roman" panose="02020603050405020304" pitchFamily="18" charset="0"/>
                <a:ea typeface="Times New Roman" panose="02020603050405020304" pitchFamily="18" charset="0"/>
              </a:rPr>
              <a:t>17)</a:t>
            </a:r>
            <a:r>
              <a:rPr lang="en-US" sz="1600" dirty="0">
                <a:effectLst/>
                <a:latin typeface="Times New Roman" panose="02020603050405020304" pitchFamily="18" charset="0"/>
                <a:ea typeface="Times New Roman" panose="02020603050405020304" pitchFamily="18" charset="0"/>
              </a:rPr>
              <a:t> are not thankful; </a:t>
            </a:r>
            <a:r>
              <a:rPr lang="en-US" sz="1400" b="1" dirty="0">
                <a:solidFill>
                  <a:srgbClr val="FF0000"/>
                </a:solidFill>
                <a:effectLst/>
                <a:latin typeface="Times New Roman" panose="02020603050405020304" pitchFamily="18" charset="0"/>
                <a:ea typeface="Times New Roman" panose="02020603050405020304" pitchFamily="18" charset="0"/>
              </a:rPr>
              <a:t>Romans 1:21</a:t>
            </a:r>
            <a:r>
              <a:rPr lang="en-US" sz="1600" b="1" dirty="0">
                <a:solidFill>
                  <a:srgbClr val="FF0000"/>
                </a:solidFill>
                <a:effectLst/>
                <a:latin typeface="Times New Roman" panose="02020603050405020304" pitchFamily="18" charset="0"/>
                <a:ea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rPr>
              <a:t>Instead of being thankful, they think they ‘</a:t>
            </a:r>
            <a:r>
              <a:rPr lang="en-US" sz="1600" i="1" dirty="0">
                <a:effectLst/>
                <a:latin typeface="Times New Roman" panose="02020603050405020304" pitchFamily="18" charset="0"/>
                <a:ea typeface="Times New Roman" panose="02020603050405020304" pitchFamily="18" charset="0"/>
              </a:rPr>
              <a:t>entitled</a:t>
            </a:r>
            <a:r>
              <a:rPr lang="en-US" sz="1600" dirty="0">
                <a:effectLst/>
                <a:latin typeface="Times New Roman" panose="02020603050405020304" pitchFamily="18" charset="0"/>
                <a:ea typeface="Times New Roman" panose="02020603050405020304" pitchFamily="18" charset="0"/>
              </a:rPr>
              <a:t>.’</a:t>
            </a:r>
            <a:endParaRPr lang="en-US" sz="1600" dirty="0">
              <a:effectLst/>
              <a:latin typeface="Calibri" panose="020F0502020204030204" pitchFamily="34" charset="0"/>
              <a:ea typeface="Times New Roman" panose="02020603050405020304" pitchFamily="18" charset="0"/>
            </a:endParaRPr>
          </a:p>
        </p:txBody>
      </p:sp>
      <p:sp>
        <p:nvSpPr>
          <p:cNvPr id="26" name="TextBox 25">
            <a:extLst>
              <a:ext uri="{FF2B5EF4-FFF2-40B4-BE49-F238E27FC236}">
                <a16:creationId xmlns:a16="http://schemas.microsoft.com/office/drawing/2014/main" id="{CD63666E-E3E8-4ED8-A746-04E5AD34B307}"/>
              </a:ext>
            </a:extLst>
          </p:cNvPr>
          <p:cNvSpPr txBox="1"/>
          <p:nvPr/>
        </p:nvSpPr>
        <p:spPr>
          <a:xfrm>
            <a:off x="630314" y="4883913"/>
            <a:ext cx="11123716" cy="338554"/>
          </a:xfrm>
          <a:prstGeom prst="rect">
            <a:avLst/>
          </a:prstGeom>
          <a:noFill/>
        </p:spPr>
        <p:txBody>
          <a:bodyPr wrap="square" rtlCol="0">
            <a:spAutoFit/>
          </a:bodyPr>
          <a:lstStyle/>
          <a:p>
            <a:r>
              <a:rPr lang="en-US" sz="1600" b="1" dirty="0">
                <a:effectLst/>
                <a:latin typeface="Times New Roman" panose="02020603050405020304" pitchFamily="18" charset="0"/>
                <a:ea typeface="Times New Roman" panose="02020603050405020304" pitchFamily="18" charset="0"/>
              </a:rPr>
              <a:t>18)</a:t>
            </a:r>
            <a:r>
              <a:rPr lang="en-US" sz="1600" dirty="0">
                <a:effectLst/>
                <a:latin typeface="Times New Roman" panose="02020603050405020304" pitchFamily="18" charset="0"/>
                <a:ea typeface="Times New Roman" panose="02020603050405020304" pitchFamily="18" charset="0"/>
              </a:rPr>
              <a:t> </a:t>
            </a:r>
            <a:r>
              <a:rPr lang="en-US" sz="1600" b="1" i="1" dirty="0">
                <a:solidFill>
                  <a:srgbClr val="CC6600"/>
                </a:solidFill>
                <a:effectLst/>
                <a:latin typeface="Times New Roman" panose="02020603050405020304" pitchFamily="18" charset="0"/>
                <a:ea typeface="Times New Roman" panose="02020603050405020304" pitchFamily="18" charset="0"/>
              </a:rPr>
              <a:t>have become vain in their imaginations and their foolish hearts became darkened;</a:t>
            </a:r>
            <a:r>
              <a:rPr lang="en-US" sz="1600" dirty="0">
                <a:solidFill>
                  <a:srgbClr val="CC6600"/>
                </a:solidFill>
                <a:effectLst/>
                <a:latin typeface="Times New Roman" panose="02020603050405020304" pitchFamily="18" charset="0"/>
                <a:ea typeface="Times New Roman" panose="02020603050405020304" pitchFamily="18" charset="0"/>
              </a:rPr>
              <a:t> </a:t>
            </a:r>
            <a:r>
              <a:rPr lang="en-US" sz="1400" b="1" dirty="0">
                <a:solidFill>
                  <a:srgbClr val="FF0000"/>
                </a:solidFill>
                <a:effectLst/>
                <a:latin typeface="Times New Roman" panose="02020603050405020304" pitchFamily="18" charset="0"/>
                <a:ea typeface="Times New Roman" panose="02020603050405020304" pitchFamily="18" charset="0"/>
              </a:rPr>
              <a:t>Romans 1:21</a:t>
            </a:r>
            <a:endParaRPr lang="en-US" sz="1600" dirty="0">
              <a:effectLst/>
              <a:latin typeface="Calibri" panose="020F0502020204030204" pitchFamily="34" charset="0"/>
              <a:ea typeface="Times New Roman" panose="02020603050405020304" pitchFamily="18" charset="0"/>
            </a:endParaRPr>
          </a:p>
        </p:txBody>
      </p:sp>
      <p:sp>
        <p:nvSpPr>
          <p:cNvPr id="27" name="TextBox 26">
            <a:extLst>
              <a:ext uri="{FF2B5EF4-FFF2-40B4-BE49-F238E27FC236}">
                <a16:creationId xmlns:a16="http://schemas.microsoft.com/office/drawing/2014/main" id="{90A249C0-6857-45F8-822E-A534543E9A80}"/>
              </a:ext>
            </a:extLst>
          </p:cNvPr>
          <p:cNvSpPr txBox="1"/>
          <p:nvPr/>
        </p:nvSpPr>
        <p:spPr>
          <a:xfrm>
            <a:off x="630314" y="5197769"/>
            <a:ext cx="11265767" cy="584775"/>
          </a:xfrm>
          <a:prstGeom prst="rect">
            <a:avLst/>
          </a:prstGeom>
          <a:noFill/>
        </p:spPr>
        <p:txBody>
          <a:bodyPr wrap="square" rtlCol="0">
            <a:spAutoFit/>
          </a:bodyPr>
          <a:lstStyle/>
          <a:p>
            <a:pPr algn="just"/>
            <a:r>
              <a:rPr lang="en-US" sz="1600" b="1" dirty="0">
                <a:effectLst/>
                <a:latin typeface="Times New Roman" panose="02020603050405020304" pitchFamily="18" charset="0"/>
                <a:ea typeface="Times New Roman" panose="02020603050405020304" pitchFamily="18" charset="0"/>
              </a:rPr>
              <a:t>19)</a:t>
            </a:r>
            <a:r>
              <a:rPr lang="en-US" sz="1600" dirty="0">
                <a:effectLst/>
                <a:latin typeface="Times New Roman" panose="02020603050405020304" pitchFamily="18" charset="0"/>
                <a:ea typeface="Times New Roman" panose="02020603050405020304" pitchFamily="18" charset="0"/>
              </a:rPr>
              <a:t> </a:t>
            </a:r>
            <a:r>
              <a:rPr lang="en-US" sz="1600" b="1" i="1" dirty="0">
                <a:solidFill>
                  <a:srgbClr val="CC6600"/>
                </a:solidFill>
                <a:effectLst/>
                <a:latin typeface="Times New Roman" panose="02020603050405020304" pitchFamily="18" charset="0"/>
                <a:ea typeface="Times New Roman" panose="02020603050405020304" pitchFamily="18" charset="0"/>
              </a:rPr>
              <a:t>profess to be wise </a:t>
            </a:r>
            <a:r>
              <a:rPr lang="en-US" sz="1600" dirty="0">
                <a:effectLst/>
                <a:latin typeface="Times New Roman" panose="02020603050405020304" pitchFamily="18" charset="0"/>
                <a:ea typeface="Times New Roman" panose="02020603050405020304" pitchFamily="18" charset="0"/>
              </a:rPr>
              <a:t>in their own worldly/earthly wisdom as derived from their education, scholarship, and self-glory. However, in all truth, they really </a:t>
            </a:r>
            <a:r>
              <a:rPr lang="en-US" sz="1600" b="1" i="1" dirty="0">
                <a:solidFill>
                  <a:srgbClr val="CC6600"/>
                </a:solidFill>
                <a:effectLst/>
                <a:latin typeface="Times New Roman" panose="02020603050405020304" pitchFamily="18" charset="0"/>
                <a:ea typeface="Times New Roman" panose="02020603050405020304" pitchFamily="18" charset="0"/>
              </a:rPr>
              <a:t>have become fools</a:t>
            </a:r>
            <a:r>
              <a:rPr lang="en-US" sz="1600" dirty="0">
                <a:effectLst/>
                <a:latin typeface="Times New Roman" panose="02020603050405020304" pitchFamily="18" charset="0"/>
                <a:ea typeface="Times New Roman" panose="02020603050405020304" pitchFamily="18" charset="0"/>
              </a:rPr>
              <a:t> and see the preaching of the Risen Saviour from a KJB as foolishness.  </a:t>
            </a:r>
            <a:r>
              <a:rPr lang="en-US" sz="1400" b="1" dirty="0">
                <a:solidFill>
                  <a:srgbClr val="FF0000"/>
                </a:solidFill>
                <a:latin typeface="Times New Roman" panose="02020603050405020304" pitchFamily="18" charset="0"/>
                <a:ea typeface="Times New Roman" panose="02020603050405020304" pitchFamily="18" charset="0"/>
              </a:rPr>
              <a:t>R</a:t>
            </a:r>
            <a:r>
              <a:rPr lang="en-US" sz="1400" b="1" dirty="0">
                <a:solidFill>
                  <a:srgbClr val="FF0000"/>
                </a:solidFill>
                <a:effectLst/>
                <a:latin typeface="Times New Roman" panose="02020603050405020304" pitchFamily="18" charset="0"/>
                <a:ea typeface="Times New Roman" panose="02020603050405020304" pitchFamily="18" charset="0"/>
              </a:rPr>
              <a:t>omans 1:22; I Cor 1:18-29</a:t>
            </a:r>
            <a:endParaRPr lang="en-US" sz="1600" dirty="0">
              <a:effectLst/>
              <a:latin typeface="Calibri" panose="020F0502020204030204" pitchFamily="34" charset="0"/>
              <a:ea typeface="Times New Roman" panose="02020603050405020304" pitchFamily="18" charset="0"/>
            </a:endParaRPr>
          </a:p>
        </p:txBody>
      </p:sp>
      <p:sp>
        <p:nvSpPr>
          <p:cNvPr id="28" name="TextBox 27">
            <a:extLst>
              <a:ext uri="{FF2B5EF4-FFF2-40B4-BE49-F238E27FC236}">
                <a16:creationId xmlns:a16="http://schemas.microsoft.com/office/drawing/2014/main" id="{31E9D0CA-85F9-4A83-8CC3-3769FBBF3BFF}"/>
              </a:ext>
            </a:extLst>
          </p:cNvPr>
          <p:cNvSpPr txBox="1"/>
          <p:nvPr/>
        </p:nvSpPr>
        <p:spPr>
          <a:xfrm>
            <a:off x="621428" y="5764788"/>
            <a:ext cx="11416692" cy="830997"/>
          </a:xfrm>
          <a:prstGeom prst="rect">
            <a:avLst/>
          </a:prstGeom>
          <a:noFill/>
        </p:spPr>
        <p:txBody>
          <a:bodyPr wrap="square" rtlCol="0">
            <a:spAutoFit/>
          </a:bodyPr>
          <a:lstStyle/>
          <a:p>
            <a:pPr algn="just"/>
            <a:r>
              <a:rPr lang="en-US" sz="1600" b="1" dirty="0">
                <a:effectLst/>
                <a:latin typeface="Times New Roman" panose="02020603050405020304" pitchFamily="18" charset="0"/>
                <a:ea typeface="Times New Roman" panose="02020603050405020304" pitchFamily="18" charset="0"/>
              </a:rPr>
              <a:t>20)</a:t>
            </a:r>
            <a:r>
              <a:rPr lang="en-US" sz="1600" dirty="0">
                <a:effectLst/>
                <a:latin typeface="Times New Roman" panose="02020603050405020304" pitchFamily="18" charset="0"/>
                <a:ea typeface="Times New Roman" panose="02020603050405020304" pitchFamily="18" charset="0"/>
              </a:rPr>
              <a:t> are </a:t>
            </a:r>
            <a:r>
              <a:rPr lang="en-US" sz="1600" b="1" i="1" dirty="0">
                <a:solidFill>
                  <a:srgbClr val="CC6600"/>
                </a:solidFill>
                <a:effectLst/>
                <a:latin typeface="Times New Roman" panose="02020603050405020304" pitchFamily="18" charset="0"/>
                <a:ea typeface="Times New Roman" panose="02020603050405020304" pitchFamily="18" charset="0"/>
              </a:rPr>
              <a:t>running to and fro, ever learning </a:t>
            </a:r>
            <a:r>
              <a:rPr lang="en-US" sz="1600" dirty="0">
                <a:effectLst/>
                <a:latin typeface="Times New Roman" panose="02020603050405020304" pitchFamily="18" charset="0"/>
                <a:ea typeface="Times New Roman" panose="02020603050405020304" pitchFamily="18" charset="0"/>
              </a:rPr>
              <a:t>in a world where </a:t>
            </a:r>
            <a:r>
              <a:rPr lang="en-US" sz="1600" b="1" i="1" dirty="0">
                <a:solidFill>
                  <a:srgbClr val="CC6600"/>
                </a:solidFill>
                <a:effectLst/>
                <a:latin typeface="Times New Roman" panose="02020603050405020304" pitchFamily="18" charset="0"/>
                <a:ea typeface="Times New Roman" panose="02020603050405020304" pitchFamily="18" charset="0"/>
              </a:rPr>
              <a:t>knowledge is increasing</a:t>
            </a:r>
            <a:r>
              <a:rPr lang="en-US" sz="1600" dirty="0">
                <a:solidFill>
                  <a:srgbClr val="CC6600"/>
                </a:solidFill>
                <a:effectLst/>
                <a:latin typeface="Times New Roman" panose="02020603050405020304" pitchFamily="18" charset="0"/>
                <a:ea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rPr>
              <a:t>and even if </a:t>
            </a:r>
            <a:r>
              <a:rPr lang="en-US" sz="1600" b="1" i="1" dirty="0">
                <a:solidFill>
                  <a:srgbClr val="CC6600"/>
                </a:solidFill>
                <a:effectLst/>
                <a:latin typeface="Times New Roman" panose="02020603050405020304" pitchFamily="18" charset="0"/>
                <a:ea typeface="Times New Roman" panose="02020603050405020304" pitchFamily="18" charset="0"/>
              </a:rPr>
              <a:t>God is willing that all should be saved and come unto the knowledge of the truth</a:t>
            </a:r>
            <a:r>
              <a:rPr lang="en-US" sz="1600" dirty="0">
                <a:effectLst/>
                <a:latin typeface="Times New Roman" panose="02020603050405020304" pitchFamily="18" charset="0"/>
                <a:ea typeface="Times New Roman" panose="02020603050405020304" pitchFamily="18" charset="0"/>
              </a:rPr>
              <a:t>, most are just not able or even willing to come to that knowledge</a:t>
            </a:r>
            <a:r>
              <a:rPr lang="en-US" sz="1400" dirty="0">
                <a:effectLst/>
                <a:latin typeface="Times New Roman" panose="02020603050405020304" pitchFamily="18" charset="0"/>
                <a:ea typeface="Times New Roman" panose="02020603050405020304" pitchFamily="18" charset="0"/>
              </a:rPr>
              <a:t>! </a:t>
            </a:r>
            <a:r>
              <a:rPr lang="en-US" sz="1400" b="1" dirty="0">
                <a:solidFill>
                  <a:srgbClr val="FF0000"/>
                </a:solidFill>
                <a:effectLst/>
                <a:latin typeface="Times New Roman" panose="02020603050405020304" pitchFamily="18" charset="0"/>
                <a:ea typeface="Times New Roman" panose="02020603050405020304" pitchFamily="18" charset="0"/>
              </a:rPr>
              <a:t>Daniel 12:4; I Timothy 2:4; II Timothy 3:7.  </a:t>
            </a:r>
            <a:r>
              <a:rPr lang="en-US" sz="1600" dirty="0">
                <a:effectLst/>
                <a:latin typeface="Times New Roman" panose="02020603050405020304" pitchFamily="18" charset="0"/>
                <a:ea typeface="Times New Roman" panose="02020603050405020304" pitchFamily="18" charset="0"/>
              </a:rPr>
              <a:t>They ‘</a:t>
            </a:r>
            <a:r>
              <a:rPr lang="en-US" sz="1600" b="1" dirty="0">
                <a:solidFill>
                  <a:srgbClr val="CC6600"/>
                </a:solidFill>
                <a:effectLst/>
                <a:latin typeface="Times New Roman" panose="02020603050405020304" pitchFamily="18" charset="0"/>
                <a:ea typeface="Times New Roman" panose="02020603050405020304" pitchFamily="18" charset="0"/>
              </a:rPr>
              <a:t>will not’</a:t>
            </a:r>
            <a:r>
              <a:rPr lang="en-US" sz="1600" dirty="0">
                <a:effectLst/>
                <a:latin typeface="Times New Roman" panose="02020603050405020304" pitchFamily="18" charset="0"/>
                <a:ea typeface="Times New Roman" panose="02020603050405020304" pitchFamily="18" charset="0"/>
              </a:rPr>
              <a:t> endure sound doctrine, meaning they choose to not even put up with it – hear it – listen – period! </a:t>
            </a:r>
            <a:r>
              <a:rPr lang="en-US" sz="1400" b="1" dirty="0">
                <a:solidFill>
                  <a:srgbClr val="FF0000"/>
                </a:solidFill>
                <a:effectLst/>
                <a:latin typeface="Times New Roman" panose="02020603050405020304" pitchFamily="18" charset="0"/>
                <a:ea typeface="Times New Roman" panose="02020603050405020304" pitchFamily="18" charset="0"/>
              </a:rPr>
              <a:t>II Tim 4:3</a:t>
            </a:r>
            <a:endParaRPr lang="en-US" sz="1600" dirty="0">
              <a:effectLst/>
              <a:latin typeface="Calibri" panose="020F0502020204030204" pitchFamily="34" charset="0"/>
              <a:ea typeface="Times New Roman" panose="02020603050405020304" pitchFamily="18" charset="0"/>
            </a:endParaRPr>
          </a:p>
        </p:txBody>
      </p:sp>
      <p:sp>
        <p:nvSpPr>
          <p:cNvPr id="19" name="TextBox 18">
            <a:extLst>
              <a:ext uri="{FF2B5EF4-FFF2-40B4-BE49-F238E27FC236}">
                <a16:creationId xmlns:a16="http://schemas.microsoft.com/office/drawing/2014/main" id="{3A3064DF-FDE2-43B8-85B6-BF0A07546F69}"/>
              </a:ext>
            </a:extLst>
          </p:cNvPr>
          <p:cNvSpPr txBox="1"/>
          <p:nvPr/>
        </p:nvSpPr>
        <p:spPr>
          <a:xfrm>
            <a:off x="260048" y="245611"/>
            <a:ext cx="2175241" cy="338554"/>
          </a:xfrm>
          <a:prstGeom prst="rect">
            <a:avLst/>
          </a:prstGeom>
          <a:noFill/>
        </p:spPr>
        <p:txBody>
          <a:bodyPr wrap="square" rtlCol="0">
            <a:spAutoFit/>
          </a:bodyPr>
          <a:lstStyle/>
          <a:p>
            <a:r>
              <a:rPr lang="en-US" sz="1600" b="1" dirty="0">
                <a:latin typeface="Times New Roman" panose="02020603050405020304" pitchFamily="18" charset="0"/>
                <a:cs typeface="Times New Roman" panose="02020603050405020304" pitchFamily="18" charset="0"/>
              </a:rPr>
              <a:t>These are people who:</a:t>
            </a:r>
          </a:p>
        </p:txBody>
      </p:sp>
    </p:spTree>
    <p:extLst>
      <p:ext uri="{BB962C8B-B14F-4D97-AF65-F5344CB8AC3E}">
        <p14:creationId xmlns:p14="http://schemas.microsoft.com/office/powerpoint/2010/main" val="12684710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
                                            <p:txEl>
                                              <p:pRg st="0" end="0"/>
                                            </p:txEl>
                                          </p:spTgt>
                                        </p:tgtEl>
                                        <p:attrNameLst>
                                          <p:attrName>style.visibility</p:attrName>
                                        </p:attrNameLst>
                                      </p:cBhvr>
                                      <p:to>
                                        <p:strVal val="visible"/>
                                      </p:to>
                                    </p:set>
                                    <p:animEffect transition="in" filter="fade">
                                      <p:cBhvr>
                                        <p:cTn id="17" dur="500"/>
                                        <p:tgtEl>
                                          <p:spTgt spid="1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fade">
                                      <p:cBhvr>
                                        <p:cTn id="22" dur="500"/>
                                        <p:tgtEl>
                                          <p:spTgt spid="1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fade">
                                      <p:cBhvr>
                                        <p:cTn id="27" dur="500"/>
                                        <p:tgtEl>
                                          <p:spTgt spid="2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fade">
                                      <p:cBhvr>
                                        <p:cTn id="32" dur="500"/>
                                        <p:tgtEl>
                                          <p:spTgt spid="21"/>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fade">
                                      <p:cBhvr>
                                        <p:cTn id="37" dur="500"/>
                                        <p:tgtEl>
                                          <p:spTgt spid="22"/>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fade">
                                      <p:cBhvr>
                                        <p:cTn id="42" dur="500"/>
                                        <p:tgtEl>
                                          <p:spTgt spid="23"/>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4"/>
                                        </p:tgtEl>
                                        <p:attrNameLst>
                                          <p:attrName>style.visibility</p:attrName>
                                        </p:attrNameLst>
                                      </p:cBhvr>
                                      <p:to>
                                        <p:strVal val="visible"/>
                                      </p:to>
                                    </p:set>
                                    <p:animEffect transition="in" filter="fade">
                                      <p:cBhvr>
                                        <p:cTn id="47" dur="500"/>
                                        <p:tgtEl>
                                          <p:spTgt spid="24"/>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5"/>
                                        </p:tgtEl>
                                        <p:attrNameLst>
                                          <p:attrName>style.visibility</p:attrName>
                                        </p:attrNameLst>
                                      </p:cBhvr>
                                      <p:to>
                                        <p:strVal val="visible"/>
                                      </p:to>
                                    </p:set>
                                    <p:animEffect transition="in" filter="fade">
                                      <p:cBhvr>
                                        <p:cTn id="52" dur="500"/>
                                        <p:tgtEl>
                                          <p:spTgt spid="25"/>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6"/>
                                        </p:tgtEl>
                                        <p:attrNameLst>
                                          <p:attrName>style.visibility</p:attrName>
                                        </p:attrNameLst>
                                      </p:cBhvr>
                                      <p:to>
                                        <p:strVal val="visible"/>
                                      </p:to>
                                    </p:set>
                                    <p:animEffect transition="in" filter="fade">
                                      <p:cBhvr>
                                        <p:cTn id="57" dur="500"/>
                                        <p:tgtEl>
                                          <p:spTgt spid="26"/>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27"/>
                                        </p:tgtEl>
                                        <p:attrNameLst>
                                          <p:attrName>style.visibility</p:attrName>
                                        </p:attrNameLst>
                                      </p:cBhvr>
                                      <p:to>
                                        <p:strVal val="visible"/>
                                      </p:to>
                                    </p:set>
                                    <p:animEffect transition="in" filter="fade">
                                      <p:cBhvr>
                                        <p:cTn id="62" dur="500"/>
                                        <p:tgtEl>
                                          <p:spTgt spid="27"/>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28">
                                            <p:txEl>
                                              <p:pRg st="0" end="0"/>
                                            </p:txEl>
                                          </p:spTgt>
                                        </p:tgtEl>
                                        <p:attrNameLst>
                                          <p:attrName>style.visibility</p:attrName>
                                        </p:attrNameLst>
                                      </p:cBhvr>
                                      <p:to>
                                        <p:strVal val="visible"/>
                                      </p:to>
                                    </p:set>
                                    <p:animEffect transition="in" filter="fade">
                                      <p:cBhvr>
                                        <p:cTn id="67" dur="500"/>
                                        <p:tgtEl>
                                          <p:spTgt spid="2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8" grpId="0"/>
      <p:bldP spid="20" grpId="0"/>
      <p:bldP spid="21" grpId="0"/>
      <p:bldP spid="22" grpId="0"/>
      <p:bldP spid="23" grpId="0"/>
      <p:bldP spid="24" grpId="0"/>
      <p:bldP spid="25" grpId="0"/>
      <p:bldP spid="26" grpId="0"/>
      <p:bldP spid="2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AF1A5E-6569-4683-B018-7CD464DC641C}"/>
              </a:ext>
            </a:extLst>
          </p:cNvPr>
          <p:cNvSpPr/>
          <p:nvPr/>
        </p:nvSpPr>
        <p:spPr>
          <a:xfrm>
            <a:off x="39757" y="29817"/>
            <a:ext cx="12135677" cy="6788426"/>
          </a:xfrm>
          <a:prstGeom prst="rect">
            <a:avLst/>
          </a:prstGeom>
          <a:noFill/>
          <a:ln w="76200" cmpd="thickThin">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87EADCE2-3CA0-4114-B651-39B43DCD613D}"/>
              </a:ext>
            </a:extLst>
          </p:cNvPr>
          <p:cNvSpPr txBox="1"/>
          <p:nvPr/>
        </p:nvSpPr>
        <p:spPr>
          <a:xfrm>
            <a:off x="3941689" y="99419"/>
            <a:ext cx="4314546" cy="369332"/>
          </a:xfrm>
          <a:prstGeom prst="rect">
            <a:avLst/>
          </a:prstGeom>
          <a:noFill/>
          <a:ln w="12700">
            <a:solidFill>
              <a:schemeClr val="tx1"/>
            </a:solidFill>
          </a:ln>
        </p:spPr>
        <p:txBody>
          <a:bodyPr wrap="square">
            <a:spAutoFit/>
          </a:bodyPr>
          <a:lstStyle/>
          <a:p>
            <a:pPr marL="0" marR="0" algn="ctr">
              <a:spcBef>
                <a:spcPts val="0"/>
              </a:spcBef>
              <a:spcAft>
                <a:spcPts val="0"/>
              </a:spcAft>
            </a:pPr>
            <a:r>
              <a:rPr lang="en-US" b="1" dirty="0">
                <a:effectLst/>
                <a:latin typeface="Times New Roman" panose="02020603050405020304" pitchFamily="18" charset="0"/>
                <a:ea typeface="Times New Roman" panose="02020603050405020304" pitchFamily="18" charset="0"/>
              </a:rPr>
              <a:t>Introduction - Of Whom is Paul Talking?</a:t>
            </a:r>
            <a:endParaRPr lang="en-US" sz="1100" dirty="0">
              <a:effectLst/>
              <a:latin typeface="Calibri" panose="020F0502020204030204" pitchFamily="34" charset="0"/>
              <a:ea typeface="Times New Roman" panose="02020603050405020304" pitchFamily="18" charset="0"/>
            </a:endParaRPr>
          </a:p>
        </p:txBody>
      </p:sp>
      <p:sp>
        <p:nvSpPr>
          <p:cNvPr id="2" name="TextBox 1">
            <a:extLst>
              <a:ext uri="{FF2B5EF4-FFF2-40B4-BE49-F238E27FC236}">
                <a16:creationId xmlns:a16="http://schemas.microsoft.com/office/drawing/2014/main" id="{2FD473DC-D0F2-4136-AA74-9B532546EA08}"/>
              </a:ext>
            </a:extLst>
          </p:cNvPr>
          <p:cNvSpPr txBox="1"/>
          <p:nvPr/>
        </p:nvSpPr>
        <p:spPr>
          <a:xfrm>
            <a:off x="639192" y="807872"/>
            <a:ext cx="11159231" cy="1077218"/>
          </a:xfrm>
          <a:prstGeom prst="rect">
            <a:avLst/>
          </a:prstGeom>
          <a:noFill/>
        </p:spPr>
        <p:txBody>
          <a:bodyPr wrap="square" rtlCol="0">
            <a:spAutoFit/>
          </a:bodyPr>
          <a:lstStyle/>
          <a:p>
            <a:pPr algn="just"/>
            <a:r>
              <a:rPr lang="en-US" sz="1600" b="1" dirty="0">
                <a:effectLst/>
                <a:latin typeface="Times New Roman" panose="02020603050405020304" pitchFamily="18" charset="0"/>
                <a:ea typeface="Times New Roman" panose="02020603050405020304" pitchFamily="18" charset="0"/>
              </a:rPr>
              <a:t>21)</a:t>
            </a:r>
            <a:r>
              <a:rPr lang="en-US" sz="1600" dirty="0">
                <a:effectLst/>
                <a:latin typeface="Times New Roman" panose="02020603050405020304" pitchFamily="18" charset="0"/>
                <a:ea typeface="Times New Roman" panose="02020603050405020304" pitchFamily="18" charset="0"/>
              </a:rPr>
              <a:t> are participating in a false worship, using ‘</a:t>
            </a:r>
            <a:r>
              <a:rPr lang="en-US" sz="1600" b="1" i="1" dirty="0">
                <a:solidFill>
                  <a:srgbClr val="CC6600"/>
                </a:solidFill>
                <a:effectLst/>
                <a:latin typeface="Times New Roman" panose="02020603050405020304" pitchFamily="18" charset="0"/>
                <a:ea typeface="Times New Roman" panose="02020603050405020304" pitchFamily="18" charset="0"/>
              </a:rPr>
              <a:t>all kinds of music</a:t>
            </a:r>
            <a:r>
              <a:rPr lang="en-US" sz="1600" dirty="0">
                <a:effectLst/>
                <a:latin typeface="Times New Roman" panose="02020603050405020304" pitchFamily="18" charset="0"/>
                <a:ea typeface="Times New Roman" panose="02020603050405020304" pitchFamily="18" charset="0"/>
              </a:rPr>
              <a:t>,’ a ‘music’ that is actually worshipping and praising Satan instead the living God, no matter what the performers and congregations think. In their ‘churches of contemporary goals and objectives as well as design and worship, they are simply being prepared to worship Satan in the future when the antichrist will be on the earth, seeking whom he may devour and demanding worship – or the people die! </a:t>
            </a:r>
            <a:r>
              <a:rPr lang="en-US" sz="1400" b="1" dirty="0">
                <a:solidFill>
                  <a:srgbClr val="FF0000"/>
                </a:solidFill>
                <a:effectLst/>
                <a:latin typeface="Times New Roman" panose="02020603050405020304" pitchFamily="18" charset="0"/>
                <a:ea typeface="Times New Roman" panose="02020603050405020304" pitchFamily="18" charset="0"/>
              </a:rPr>
              <a:t>Daniel 3:5,7,10,15; Phil 1:3; I Peter 5:8; Rev 13:8,12, 15: 14:9,11</a:t>
            </a:r>
            <a:endParaRPr lang="en-US" dirty="0">
              <a:effectLst/>
              <a:latin typeface="Calibri" panose="020F0502020204030204" pitchFamily="34" charset="0"/>
              <a:ea typeface="Times New Roman" panose="02020603050405020304" pitchFamily="18" charset="0"/>
            </a:endParaRPr>
          </a:p>
        </p:txBody>
      </p:sp>
      <p:sp>
        <p:nvSpPr>
          <p:cNvPr id="4" name="TextBox 3">
            <a:extLst>
              <a:ext uri="{FF2B5EF4-FFF2-40B4-BE49-F238E27FC236}">
                <a16:creationId xmlns:a16="http://schemas.microsoft.com/office/drawing/2014/main" id="{38E18B37-57FE-48D7-A670-3527469FF8A8}"/>
              </a:ext>
            </a:extLst>
          </p:cNvPr>
          <p:cNvSpPr txBox="1"/>
          <p:nvPr/>
        </p:nvSpPr>
        <p:spPr>
          <a:xfrm>
            <a:off x="630314" y="1855437"/>
            <a:ext cx="11203620" cy="338554"/>
          </a:xfrm>
          <a:prstGeom prst="rect">
            <a:avLst/>
          </a:prstGeom>
          <a:noFill/>
        </p:spPr>
        <p:txBody>
          <a:bodyPr wrap="square" rtlCol="0">
            <a:spAutoFit/>
          </a:bodyPr>
          <a:lstStyle/>
          <a:p>
            <a:pPr marL="0" marR="0" algn="just">
              <a:spcBef>
                <a:spcPts val="0"/>
              </a:spcBef>
              <a:spcAft>
                <a:spcPts val="0"/>
              </a:spcAft>
            </a:pPr>
            <a:r>
              <a:rPr lang="en-US" sz="1600" b="1" dirty="0">
                <a:effectLst/>
                <a:latin typeface="Times New Roman" panose="02020603050405020304" pitchFamily="18" charset="0"/>
                <a:ea typeface="Times New Roman" panose="02020603050405020304" pitchFamily="18" charset="0"/>
              </a:rPr>
              <a:t>22)</a:t>
            </a:r>
            <a:r>
              <a:rPr lang="en-US" sz="1600" dirty="0">
                <a:effectLst/>
                <a:latin typeface="Times New Roman" panose="02020603050405020304" pitchFamily="18" charset="0"/>
                <a:ea typeface="Times New Roman" panose="02020603050405020304" pitchFamily="18" charset="0"/>
              </a:rPr>
              <a:t> are </a:t>
            </a:r>
            <a:r>
              <a:rPr lang="en-US" sz="1600" b="1" i="1" dirty="0">
                <a:solidFill>
                  <a:srgbClr val="CC6600"/>
                </a:solidFill>
                <a:effectLst/>
                <a:latin typeface="Times New Roman" panose="02020603050405020304" pitchFamily="18" charset="0"/>
                <a:ea typeface="Times New Roman" panose="02020603050405020304" pitchFamily="18" charset="0"/>
              </a:rPr>
              <a:t>giving heed to Jewish fables and commandments of men, that turn them from the truth</a:t>
            </a:r>
            <a:r>
              <a:rPr lang="en-US" sz="1600" i="1" dirty="0">
                <a:effectLst/>
                <a:latin typeface="Times New Roman" panose="02020603050405020304" pitchFamily="18" charset="0"/>
                <a:ea typeface="Times New Roman" panose="02020603050405020304" pitchFamily="18" charset="0"/>
              </a:rPr>
              <a:t>; </a:t>
            </a:r>
            <a:r>
              <a:rPr lang="en-US" sz="1400" b="1" dirty="0">
                <a:solidFill>
                  <a:srgbClr val="FF0000"/>
                </a:solidFill>
                <a:effectLst/>
                <a:latin typeface="Times New Roman" panose="02020603050405020304" pitchFamily="18" charset="0"/>
                <a:ea typeface="Times New Roman" panose="02020603050405020304" pitchFamily="18" charset="0"/>
              </a:rPr>
              <a:t>Titus 1:14</a:t>
            </a:r>
            <a:endParaRPr lang="en-US" sz="1600" dirty="0">
              <a:effectLst/>
              <a:latin typeface="Calibri" panose="020F0502020204030204" pitchFamily="34" charset="0"/>
              <a:ea typeface="Times New Roman" panose="02020603050405020304" pitchFamily="18" charset="0"/>
            </a:endParaRPr>
          </a:p>
        </p:txBody>
      </p:sp>
      <p:sp>
        <p:nvSpPr>
          <p:cNvPr id="8" name="TextBox 7">
            <a:extLst>
              <a:ext uri="{FF2B5EF4-FFF2-40B4-BE49-F238E27FC236}">
                <a16:creationId xmlns:a16="http://schemas.microsoft.com/office/drawing/2014/main" id="{798D7BC9-9AE0-4249-B8BE-6776E46839C5}"/>
              </a:ext>
            </a:extLst>
          </p:cNvPr>
          <p:cNvSpPr txBox="1"/>
          <p:nvPr/>
        </p:nvSpPr>
        <p:spPr>
          <a:xfrm>
            <a:off x="630314" y="2178509"/>
            <a:ext cx="11203620" cy="1323439"/>
          </a:xfrm>
          <a:prstGeom prst="rect">
            <a:avLst/>
          </a:prstGeom>
          <a:noFill/>
        </p:spPr>
        <p:txBody>
          <a:bodyPr wrap="square">
            <a:spAutoFit/>
          </a:bodyPr>
          <a:lstStyle/>
          <a:p>
            <a:pPr marL="0" marR="0" algn="just">
              <a:spcBef>
                <a:spcPts val="0"/>
              </a:spcBef>
              <a:spcAft>
                <a:spcPts val="0"/>
              </a:spcAft>
            </a:pPr>
            <a:r>
              <a:rPr lang="en-US" sz="1600" b="1" dirty="0">
                <a:effectLst/>
                <a:latin typeface="Times New Roman" panose="02020603050405020304" pitchFamily="18" charset="0"/>
                <a:ea typeface="Times New Roman" panose="02020603050405020304" pitchFamily="18" charset="0"/>
              </a:rPr>
              <a:t>23)</a:t>
            </a:r>
            <a:r>
              <a:rPr lang="en-US" sz="1600" dirty="0">
                <a:effectLst/>
                <a:latin typeface="Times New Roman" panose="02020603050405020304" pitchFamily="18" charset="0"/>
                <a:ea typeface="Times New Roman" panose="02020603050405020304" pitchFamily="18" charset="0"/>
              </a:rPr>
              <a:t> </a:t>
            </a:r>
            <a:r>
              <a:rPr lang="en-US" sz="1600" b="1" i="1" dirty="0">
                <a:solidFill>
                  <a:srgbClr val="CC6600"/>
                </a:solidFill>
                <a:effectLst/>
                <a:latin typeface="Times New Roman" panose="02020603050405020304" pitchFamily="18" charset="0"/>
                <a:ea typeface="Times New Roman" panose="02020603050405020304" pitchFamily="18" charset="0"/>
              </a:rPr>
              <a:t>profess that they know God but in works they deny him, being abominable, and disobedient, and unto every good work reprobate;</a:t>
            </a:r>
            <a:r>
              <a:rPr lang="en-US" sz="1600" dirty="0">
                <a:solidFill>
                  <a:srgbClr val="CC6600"/>
                </a:solidFill>
                <a:effectLst/>
                <a:latin typeface="Times New Roman" panose="02020603050405020304" pitchFamily="18" charset="0"/>
                <a:ea typeface="Times New Roman" panose="02020603050405020304" pitchFamily="18" charset="0"/>
              </a:rPr>
              <a:t> </a:t>
            </a:r>
            <a:r>
              <a:rPr lang="en-US" sz="1400" b="1" dirty="0">
                <a:solidFill>
                  <a:srgbClr val="FF0000"/>
                </a:solidFill>
                <a:effectLst/>
                <a:latin typeface="Times New Roman" panose="02020603050405020304" pitchFamily="18" charset="0"/>
                <a:ea typeface="Times New Roman" panose="02020603050405020304" pitchFamily="18" charset="0"/>
              </a:rPr>
              <a:t>Titus 1:16.  </a:t>
            </a:r>
            <a:r>
              <a:rPr lang="en-US" sz="1600" dirty="0">
                <a:effectLst/>
                <a:latin typeface="Times New Roman" panose="02020603050405020304" pitchFamily="18" charset="0"/>
                <a:ea typeface="Times New Roman" panose="02020603050405020304" pitchFamily="18" charset="0"/>
              </a:rPr>
              <a:t>According to</a:t>
            </a:r>
            <a:r>
              <a:rPr lang="en-US" sz="1600" b="1" dirty="0">
                <a:effectLst/>
                <a:latin typeface="Times New Roman" panose="02020603050405020304" pitchFamily="18" charset="0"/>
                <a:ea typeface="Times New Roman" panose="02020603050405020304" pitchFamily="18" charset="0"/>
              </a:rPr>
              <a:t> </a:t>
            </a:r>
            <a:r>
              <a:rPr lang="en-US" sz="1400" b="1" dirty="0">
                <a:solidFill>
                  <a:srgbClr val="FF0000"/>
                </a:solidFill>
                <a:effectLst/>
                <a:latin typeface="Times New Roman" panose="02020603050405020304" pitchFamily="18" charset="0"/>
                <a:ea typeface="Times New Roman" panose="02020603050405020304" pitchFamily="18" charset="0"/>
              </a:rPr>
              <a:t>Romans 8:8,9</a:t>
            </a:r>
            <a:r>
              <a:rPr lang="en-US" sz="1600" dirty="0">
                <a:effectLst/>
                <a:latin typeface="Times New Roman" panose="02020603050405020304" pitchFamily="18" charset="0"/>
                <a:ea typeface="Times New Roman" panose="02020603050405020304" pitchFamily="18" charset="0"/>
              </a:rPr>
              <a:t>, if one doesn’t have the Spirit of God, they cannot please God, no matter how good their works are, because they are still “dead in their sins and trespasses.”  They may say they are a ‘Christian’ all they want and do all the things their pastors</a:t>
            </a:r>
            <a:r>
              <a:rPr lang="en-US" sz="1600" dirty="0">
                <a:latin typeface="Times New Roman" panose="02020603050405020304" pitchFamily="18" charset="0"/>
                <a:ea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rPr>
              <a:t>preach, and keep up on their personal confessions, but unless they have the Spirit of God through their faith on and in Christ and not in their works, baptism, etc. it is a complete waste of time for them – thus </a:t>
            </a:r>
            <a:r>
              <a:rPr lang="en-US" sz="1600" b="1" i="1" dirty="0">
                <a:solidFill>
                  <a:srgbClr val="CC6600"/>
                </a:solidFill>
                <a:effectLst/>
                <a:latin typeface="Times New Roman" panose="02020603050405020304" pitchFamily="18" charset="0"/>
                <a:ea typeface="Times New Roman" panose="02020603050405020304" pitchFamily="18" charset="0"/>
              </a:rPr>
              <a:t>unto every good work reprobate</a:t>
            </a:r>
            <a:r>
              <a:rPr lang="en-US" sz="1600" dirty="0">
                <a:effectLst/>
                <a:latin typeface="Times New Roman" panose="02020603050405020304" pitchFamily="18" charset="0"/>
                <a:ea typeface="Times New Roman" panose="02020603050405020304" pitchFamily="18" charset="0"/>
              </a:rPr>
              <a:t>!</a:t>
            </a:r>
            <a:endParaRPr lang="en-US" sz="1200" dirty="0">
              <a:effectLst/>
              <a:latin typeface="Calibri" panose="020F0502020204030204" pitchFamily="34" charset="0"/>
              <a:ea typeface="Times New Roman" panose="02020603050405020304" pitchFamily="18" charset="0"/>
            </a:endParaRPr>
          </a:p>
        </p:txBody>
      </p:sp>
      <p:sp>
        <p:nvSpPr>
          <p:cNvPr id="9" name="TextBox 8">
            <a:extLst>
              <a:ext uri="{FF2B5EF4-FFF2-40B4-BE49-F238E27FC236}">
                <a16:creationId xmlns:a16="http://schemas.microsoft.com/office/drawing/2014/main" id="{FB499057-3327-4112-AE68-A3A7E1C01DC8}"/>
              </a:ext>
            </a:extLst>
          </p:cNvPr>
          <p:cNvSpPr txBox="1"/>
          <p:nvPr/>
        </p:nvSpPr>
        <p:spPr>
          <a:xfrm>
            <a:off x="630314" y="3451346"/>
            <a:ext cx="11203620" cy="830997"/>
          </a:xfrm>
          <a:prstGeom prst="rect">
            <a:avLst/>
          </a:prstGeom>
          <a:noFill/>
        </p:spPr>
        <p:txBody>
          <a:bodyPr wrap="square" rtlCol="0">
            <a:spAutoFit/>
          </a:bodyPr>
          <a:lstStyle/>
          <a:p>
            <a:pPr algn="just"/>
            <a:r>
              <a:rPr lang="en-US" sz="1600" b="1" dirty="0">
                <a:effectLst/>
                <a:latin typeface="Times New Roman" panose="02020603050405020304" pitchFamily="18" charset="0"/>
                <a:ea typeface="Times New Roman" panose="02020603050405020304" pitchFamily="18" charset="0"/>
              </a:rPr>
              <a:t>24)</a:t>
            </a:r>
            <a:r>
              <a:rPr lang="en-US" sz="1600" dirty="0">
                <a:effectLst/>
                <a:latin typeface="Times New Roman" panose="02020603050405020304" pitchFamily="18" charset="0"/>
                <a:ea typeface="Times New Roman" panose="02020603050405020304" pitchFamily="18" charset="0"/>
              </a:rPr>
              <a:t> angrily despise hearing ‘sound doctrine’ by those rare pastors and people who are willing and so do </a:t>
            </a:r>
            <a:r>
              <a:rPr lang="en-US" sz="1600" b="1" i="1" dirty="0">
                <a:solidFill>
                  <a:srgbClr val="CC6600"/>
                </a:solidFill>
                <a:effectLst/>
                <a:latin typeface="Times New Roman" panose="02020603050405020304" pitchFamily="18" charset="0"/>
                <a:ea typeface="Times New Roman" panose="02020603050405020304" pitchFamily="18" charset="0"/>
              </a:rPr>
              <a:t>speak, and exhort, and rebuke with all authority</a:t>
            </a:r>
            <a:r>
              <a:rPr lang="en-US" sz="1600" dirty="0">
                <a:effectLst/>
                <a:latin typeface="Times New Roman" panose="02020603050405020304" pitchFamily="18" charset="0"/>
                <a:ea typeface="Times New Roman" panose="02020603050405020304" pitchFamily="18" charset="0"/>
              </a:rPr>
              <a:t>; </a:t>
            </a:r>
            <a:r>
              <a:rPr lang="en-US" sz="1400" b="1" dirty="0">
                <a:solidFill>
                  <a:srgbClr val="FF0000"/>
                </a:solidFill>
                <a:effectLst/>
                <a:latin typeface="Times New Roman" panose="02020603050405020304" pitchFamily="18" charset="0"/>
                <a:ea typeface="Times New Roman" panose="02020603050405020304" pitchFamily="18" charset="0"/>
              </a:rPr>
              <a:t>Titus 2:15  </a:t>
            </a:r>
            <a:r>
              <a:rPr lang="en-US" sz="1600" dirty="0">
                <a:effectLst/>
                <a:latin typeface="Times New Roman" panose="02020603050405020304" pitchFamily="18" charset="0"/>
                <a:ea typeface="Times New Roman" panose="02020603050405020304" pitchFamily="18" charset="0"/>
              </a:rPr>
              <a:t>knowing, believing, following and saying the KJB Scriptures are our final authority in all matters of faith and practice! </a:t>
            </a:r>
            <a:r>
              <a:rPr lang="en-US" sz="1600" i="1" dirty="0">
                <a:effectLst/>
                <a:latin typeface="Times New Roman" panose="02020603050405020304" pitchFamily="18" charset="0"/>
                <a:ea typeface="Times New Roman" panose="02020603050405020304" pitchFamily="18" charset="0"/>
              </a:rPr>
              <a:t>(So be sure to use KJB Scripture, not your opinion, or what you have learned in your life, or how you feel or think, etc.)</a:t>
            </a:r>
            <a:endParaRPr lang="en-US" sz="1600" dirty="0">
              <a:effectLst/>
              <a:latin typeface="Calibri" panose="020F0502020204030204" pitchFamily="34" charset="0"/>
              <a:ea typeface="Times New Roman" panose="02020603050405020304" pitchFamily="18" charset="0"/>
            </a:endParaRPr>
          </a:p>
        </p:txBody>
      </p:sp>
      <p:sp>
        <p:nvSpPr>
          <p:cNvPr id="10" name="TextBox 9">
            <a:extLst>
              <a:ext uri="{FF2B5EF4-FFF2-40B4-BE49-F238E27FC236}">
                <a16:creationId xmlns:a16="http://schemas.microsoft.com/office/drawing/2014/main" id="{914B8564-43DC-47B4-9B48-60CA9E80BD8F}"/>
              </a:ext>
            </a:extLst>
          </p:cNvPr>
          <p:cNvSpPr txBox="1"/>
          <p:nvPr/>
        </p:nvSpPr>
        <p:spPr>
          <a:xfrm>
            <a:off x="630314" y="4255709"/>
            <a:ext cx="11203620" cy="830997"/>
          </a:xfrm>
          <a:prstGeom prst="rect">
            <a:avLst/>
          </a:prstGeom>
          <a:noFill/>
        </p:spPr>
        <p:txBody>
          <a:bodyPr wrap="square" rtlCol="0">
            <a:spAutoFit/>
          </a:bodyPr>
          <a:lstStyle/>
          <a:p>
            <a:pPr algn="just"/>
            <a:r>
              <a:rPr lang="en-US" sz="1600" b="1" dirty="0">
                <a:effectLst/>
                <a:latin typeface="Times New Roman" panose="02020603050405020304" pitchFamily="18" charset="0"/>
                <a:ea typeface="Times New Roman" panose="02020603050405020304" pitchFamily="18" charset="0"/>
              </a:rPr>
              <a:t>25)</a:t>
            </a:r>
            <a:r>
              <a:rPr lang="en-US" sz="1600" dirty="0">
                <a:effectLst/>
                <a:latin typeface="Times New Roman" panose="02020603050405020304" pitchFamily="18" charset="0"/>
                <a:ea typeface="Times New Roman" panose="02020603050405020304" pitchFamily="18" charset="0"/>
              </a:rPr>
              <a:t> those that always argue, challenge with deaf ears and try to prove you wrong with stupid, senseless, anti-God, modern bible teaching arguments, etc. so they thrive on </a:t>
            </a:r>
            <a:r>
              <a:rPr lang="en-US" sz="1600" b="1" i="1" dirty="0">
                <a:solidFill>
                  <a:srgbClr val="CC6600"/>
                </a:solidFill>
                <a:effectLst/>
                <a:latin typeface="Times New Roman" panose="02020603050405020304" pitchFamily="18" charset="0"/>
                <a:ea typeface="Times New Roman" panose="02020603050405020304" pitchFamily="18" charset="0"/>
              </a:rPr>
              <a:t>foolish questions, genealogies and contentions, and strivings about the law</a:t>
            </a:r>
            <a:r>
              <a:rPr lang="en-US" sz="1600" dirty="0">
                <a:solidFill>
                  <a:srgbClr val="CC6600"/>
                </a:solidFill>
                <a:effectLst/>
                <a:latin typeface="Times New Roman" panose="02020603050405020304" pitchFamily="18" charset="0"/>
                <a:ea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rPr>
              <a:t>and waste our time because God says </a:t>
            </a:r>
            <a:r>
              <a:rPr lang="en-US" sz="1600" b="1" i="1" dirty="0">
                <a:solidFill>
                  <a:srgbClr val="CC6600"/>
                </a:solidFill>
                <a:effectLst/>
                <a:latin typeface="Times New Roman" panose="02020603050405020304" pitchFamily="18" charset="0"/>
                <a:ea typeface="Times New Roman" panose="02020603050405020304" pitchFamily="18" charset="0"/>
              </a:rPr>
              <a:t>they are unprofitable and vain</a:t>
            </a:r>
            <a:r>
              <a:rPr lang="en-US" sz="1600" dirty="0">
                <a:effectLst/>
                <a:latin typeface="Times New Roman" panose="02020603050405020304" pitchFamily="18" charset="0"/>
                <a:ea typeface="Times New Roman" panose="02020603050405020304" pitchFamily="18" charset="0"/>
              </a:rPr>
              <a:t>. </a:t>
            </a:r>
            <a:r>
              <a:rPr lang="en-US" sz="1400" b="1" dirty="0">
                <a:solidFill>
                  <a:srgbClr val="FF0000"/>
                </a:solidFill>
                <a:effectLst/>
                <a:latin typeface="Times New Roman" panose="02020603050405020304" pitchFamily="18" charset="0"/>
                <a:ea typeface="Times New Roman" panose="02020603050405020304" pitchFamily="18" charset="0"/>
              </a:rPr>
              <a:t>Titus 3:9</a:t>
            </a:r>
            <a:endParaRPr lang="en-US" sz="1600" dirty="0"/>
          </a:p>
        </p:txBody>
      </p:sp>
      <p:sp>
        <p:nvSpPr>
          <p:cNvPr id="11" name="TextBox 10">
            <a:extLst>
              <a:ext uri="{FF2B5EF4-FFF2-40B4-BE49-F238E27FC236}">
                <a16:creationId xmlns:a16="http://schemas.microsoft.com/office/drawing/2014/main" id="{096D79A5-711D-4CCE-935B-75AC2235274E}"/>
              </a:ext>
            </a:extLst>
          </p:cNvPr>
          <p:cNvSpPr txBox="1"/>
          <p:nvPr/>
        </p:nvSpPr>
        <p:spPr>
          <a:xfrm>
            <a:off x="630314" y="5051194"/>
            <a:ext cx="11168109" cy="338554"/>
          </a:xfrm>
          <a:prstGeom prst="rect">
            <a:avLst/>
          </a:prstGeom>
          <a:noFill/>
        </p:spPr>
        <p:txBody>
          <a:bodyPr wrap="square" rtlCol="0">
            <a:spAutoFit/>
          </a:bodyPr>
          <a:lstStyle/>
          <a:p>
            <a:pPr marL="0" marR="0" algn="just">
              <a:spcBef>
                <a:spcPts val="0"/>
              </a:spcBef>
              <a:spcAft>
                <a:spcPts val="0"/>
              </a:spcAft>
            </a:pPr>
            <a:r>
              <a:rPr lang="en-US" sz="1600" b="1" dirty="0">
                <a:effectLst/>
                <a:latin typeface="Times New Roman" panose="02020603050405020304" pitchFamily="18" charset="0"/>
                <a:ea typeface="Times New Roman" panose="02020603050405020304" pitchFamily="18" charset="0"/>
              </a:rPr>
              <a:t>26)</a:t>
            </a:r>
            <a:r>
              <a:rPr lang="en-US" sz="1600" dirty="0">
                <a:effectLst/>
                <a:latin typeface="Times New Roman" panose="02020603050405020304" pitchFamily="18" charset="0"/>
                <a:ea typeface="Times New Roman" panose="02020603050405020304" pitchFamily="18" charset="0"/>
              </a:rPr>
              <a:t> are in the early stages of delusion sent by God, </a:t>
            </a:r>
            <a:r>
              <a:rPr lang="en-US" sz="1600" b="1" i="1" dirty="0">
                <a:solidFill>
                  <a:srgbClr val="CC6600"/>
                </a:solidFill>
                <a:effectLst/>
                <a:latin typeface="Times New Roman" panose="02020603050405020304" pitchFamily="18" charset="0"/>
                <a:ea typeface="Times New Roman" panose="02020603050405020304" pitchFamily="18" charset="0"/>
              </a:rPr>
              <a:t>that they should believe a lie</a:t>
            </a:r>
            <a:r>
              <a:rPr lang="en-US" sz="1600" dirty="0">
                <a:effectLst/>
                <a:latin typeface="Times New Roman" panose="02020603050405020304" pitchFamily="18" charset="0"/>
                <a:ea typeface="Times New Roman" panose="02020603050405020304" pitchFamily="18" charset="0"/>
              </a:rPr>
              <a:t>;  </a:t>
            </a:r>
            <a:r>
              <a:rPr lang="en-US" sz="1400" b="1" dirty="0">
                <a:solidFill>
                  <a:srgbClr val="FF0000"/>
                </a:solidFill>
                <a:effectLst/>
                <a:latin typeface="Times New Roman" panose="02020603050405020304" pitchFamily="18" charset="0"/>
                <a:ea typeface="Times New Roman" panose="02020603050405020304" pitchFamily="18" charset="0"/>
              </a:rPr>
              <a:t>II Thessalonians 2:11</a:t>
            </a:r>
            <a:endParaRPr lang="en-US" sz="1600" dirty="0">
              <a:effectLst/>
              <a:latin typeface="Calibri" panose="020F0502020204030204" pitchFamily="34" charset="0"/>
              <a:ea typeface="Times New Roman" panose="02020603050405020304" pitchFamily="18" charset="0"/>
            </a:endParaRPr>
          </a:p>
        </p:txBody>
      </p:sp>
      <p:sp>
        <p:nvSpPr>
          <p:cNvPr id="12" name="TextBox 11">
            <a:extLst>
              <a:ext uri="{FF2B5EF4-FFF2-40B4-BE49-F238E27FC236}">
                <a16:creationId xmlns:a16="http://schemas.microsoft.com/office/drawing/2014/main" id="{8BBDC6EA-44F6-48AB-A7AE-C544B103926E}"/>
              </a:ext>
            </a:extLst>
          </p:cNvPr>
          <p:cNvSpPr txBox="1"/>
          <p:nvPr/>
        </p:nvSpPr>
        <p:spPr>
          <a:xfrm>
            <a:off x="630314" y="5353265"/>
            <a:ext cx="11203620" cy="338554"/>
          </a:xfrm>
          <a:prstGeom prst="rect">
            <a:avLst/>
          </a:prstGeom>
          <a:noFill/>
        </p:spPr>
        <p:txBody>
          <a:bodyPr wrap="square" rtlCol="0">
            <a:spAutoFit/>
          </a:bodyPr>
          <a:lstStyle/>
          <a:p>
            <a:r>
              <a:rPr lang="en-US" sz="1600" b="1" dirty="0">
                <a:effectLst/>
                <a:latin typeface="Times New Roman" panose="02020603050405020304" pitchFamily="18" charset="0"/>
                <a:ea typeface="Times New Roman" panose="02020603050405020304" pitchFamily="18" charset="0"/>
              </a:rPr>
              <a:t>27)</a:t>
            </a:r>
            <a:r>
              <a:rPr lang="en-US" sz="1600" dirty="0">
                <a:effectLst/>
                <a:latin typeface="Times New Roman" panose="02020603050405020304" pitchFamily="18" charset="0"/>
                <a:ea typeface="Times New Roman" panose="02020603050405020304" pitchFamily="18" charset="0"/>
              </a:rPr>
              <a:t> are </a:t>
            </a:r>
            <a:r>
              <a:rPr lang="en-US" sz="1600" b="1" i="1" dirty="0">
                <a:solidFill>
                  <a:srgbClr val="CC6600"/>
                </a:solidFill>
                <a:effectLst/>
                <a:latin typeface="Times New Roman" panose="02020603050405020304" pitchFamily="18" charset="0"/>
                <a:ea typeface="Times New Roman" panose="02020603050405020304" pitchFamily="18" charset="0"/>
              </a:rPr>
              <a:t>deceived by unrighteousness thus not receiving the love of the truth, that they might be saved.</a:t>
            </a:r>
            <a:r>
              <a:rPr lang="en-US" sz="1600" dirty="0">
                <a:solidFill>
                  <a:srgbClr val="CC6600"/>
                </a:solidFill>
                <a:effectLst/>
                <a:latin typeface="Times New Roman" panose="02020603050405020304" pitchFamily="18" charset="0"/>
                <a:ea typeface="Times New Roman" panose="02020603050405020304" pitchFamily="18" charset="0"/>
              </a:rPr>
              <a:t>  </a:t>
            </a:r>
            <a:r>
              <a:rPr lang="en-US" sz="1400" b="1" dirty="0">
                <a:solidFill>
                  <a:srgbClr val="FF0000"/>
                </a:solidFill>
                <a:effectLst/>
                <a:latin typeface="Times New Roman" panose="02020603050405020304" pitchFamily="18" charset="0"/>
                <a:ea typeface="Times New Roman" panose="02020603050405020304" pitchFamily="18" charset="0"/>
              </a:rPr>
              <a:t>II Thessalonians 2:10</a:t>
            </a:r>
            <a:endParaRPr lang="en-US" sz="1600" dirty="0">
              <a:effectLst/>
              <a:latin typeface="Calibri" panose="020F0502020204030204" pitchFamily="34" charset="0"/>
              <a:ea typeface="Times New Roman" panose="02020603050405020304" pitchFamily="18" charset="0"/>
            </a:endParaRPr>
          </a:p>
        </p:txBody>
      </p:sp>
      <p:sp>
        <p:nvSpPr>
          <p:cNvPr id="13" name="TextBox 12">
            <a:extLst>
              <a:ext uri="{FF2B5EF4-FFF2-40B4-BE49-F238E27FC236}">
                <a16:creationId xmlns:a16="http://schemas.microsoft.com/office/drawing/2014/main" id="{84C171ED-18F5-4FFA-B4A4-31A47C781A49}"/>
              </a:ext>
            </a:extLst>
          </p:cNvPr>
          <p:cNvSpPr txBox="1"/>
          <p:nvPr/>
        </p:nvSpPr>
        <p:spPr>
          <a:xfrm>
            <a:off x="630313" y="5691819"/>
            <a:ext cx="11168109" cy="338554"/>
          </a:xfrm>
          <a:prstGeom prst="rect">
            <a:avLst/>
          </a:prstGeom>
          <a:noFill/>
        </p:spPr>
        <p:txBody>
          <a:bodyPr wrap="square" rtlCol="0">
            <a:spAutoFit/>
          </a:bodyPr>
          <a:lstStyle/>
          <a:p>
            <a:r>
              <a:rPr lang="en-US" sz="1600" b="1" dirty="0">
                <a:effectLst/>
                <a:latin typeface="Times New Roman" panose="02020603050405020304" pitchFamily="18" charset="0"/>
                <a:ea typeface="Times New Roman" panose="02020603050405020304" pitchFamily="18" charset="0"/>
              </a:rPr>
              <a:t>28)</a:t>
            </a:r>
            <a:r>
              <a:rPr lang="en-US" sz="1600" dirty="0">
                <a:effectLst/>
                <a:latin typeface="Times New Roman" panose="02020603050405020304" pitchFamily="18" charset="0"/>
                <a:ea typeface="Times New Roman" panose="02020603050405020304" pitchFamily="18" charset="0"/>
              </a:rPr>
              <a:t> </a:t>
            </a:r>
            <a:r>
              <a:rPr lang="en-US" sz="1600" b="1" i="1" dirty="0">
                <a:solidFill>
                  <a:srgbClr val="CC6600"/>
                </a:solidFill>
                <a:effectLst/>
                <a:latin typeface="Times New Roman" panose="02020603050405020304" pitchFamily="18" charset="0"/>
                <a:ea typeface="Times New Roman" panose="02020603050405020304" pitchFamily="18" charset="0"/>
              </a:rPr>
              <a:t>believe not the truth but have pleasure in unrighteousness</a:t>
            </a:r>
            <a:r>
              <a:rPr lang="en-US" sz="1600" dirty="0">
                <a:effectLst/>
                <a:latin typeface="Times New Roman" panose="02020603050405020304" pitchFamily="18" charset="0"/>
                <a:ea typeface="Times New Roman" panose="02020603050405020304" pitchFamily="18" charset="0"/>
              </a:rPr>
              <a:t>; </a:t>
            </a:r>
            <a:r>
              <a:rPr lang="en-US" sz="1400" b="1" dirty="0">
                <a:solidFill>
                  <a:srgbClr val="FF0000"/>
                </a:solidFill>
                <a:effectLst/>
                <a:latin typeface="Times New Roman" panose="02020603050405020304" pitchFamily="18" charset="0"/>
                <a:ea typeface="Times New Roman" panose="02020603050405020304" pitchFamily="18" charset="0"/>
              </a:rPr>
              <a:t>II Thessalonians 2:12</a:t>
            </a:r>
            <a:r>
              <a:rPr lang="en-US" sz="1400" dirty="0">
                <a:solidFill>
                  <a:srgbClr val="FF0000"/>
                </a:solidFill>
                <a:effectLst/>
                <a:latin typeface="Times New Roman" panose="02020603050405020304" pitchFamily="18" charset="0"/>
                <a:ea typeface="Times New Roman" panose="02020603050405020304" pitchFamily="18" charset="0"/>
              </a:rPr>
              <a:t>; </a:t>
            </a:r>
            <a:r>
              <a:rPr lang="en-US" sz="1400" b="1" dirty="0">
                <a:solidFill>
                  <a:srgbClr val="FF0000"/>
                </a:solidFill>
                <a:effectLst/>
                <a:latin typeface="Times New Roman" panose="02020603050405020304" pitchFamily="18" charset="0"/>
                <a:ea typeface="Times New Roman" panose="02020603050405020304" pitchFamily="18" charset="0"/>
              </a:rPr>
              <a:t>Rom 1:18-32</a:t>
            </a:r>
            <a:endParaRPr lang="en-US" sz="1600" dirty="0">
              <a:effectLst/>
              <a:latin typeface="Calibri" panose="020F0502020204030204" pitchFamily="34" charset="0"/>
              <a:ea typeface="Times New Roman" panose="02020603050405020304" pitchFamily="18" charset="0"/>
            </a:endParaRPr>
          </a:p>
        </p:txBody>
      </p:sp>
      <p:sp>
        <p:nvSpPr>
          <p:cNvPr id="15" name="TextBox 14">
            <a:extLst>
              <a:ext uri="{FF2B5EF4-FFF2-40B4-BE49-F238E27FC236}">
                <a16:creationId xmlns:a16="http://schemas.microsoft.com/office/drawing/2014/main" id="{C58C4A54-9A0F-4F68-B10F-AD5DD887D30A}"/>
              </a:ext>
            </a:extLst>
          </p:cNvPr>
          <p:cNvSpPr txBox="1"/>
          <p:nvPr/>
        </p:nvSpPr>
        <p:spPr>
          <a:xfrm>
            <a:off x="260048" y="245611"/>
            <a:ext cx="2175241" cy="338554"/>
          </a:xfrm>
          <a:prstGeom prst="rect">
            <a:avLst/>
          </a:prstGeom>
          <a:noFill/>
        </p:spPr>
        <p:txBody>
          <a:bodyPr wrap="square" rtlCol="0">
            <a:spAutoFit/>
          </a:bodyPr>
          <a:lstStyle/>
          <a:p>
            <a:r>
              <a:rPr lang="en-US" sz="1600" b="1" dirty="0">
                <a:latin typeface="Times New Roman" panose="02020603050405020304" pitchFamily="18" charset="0"/>
                <a:cs typeface="Times New Roman" panose="02020603050405020304" pitchFamily="18" charset="0"/>
              </a:rPr>
              <a:t>These are people who:</a:t>
            </a:r>
          </a:p>
        </p:txBody>
      </p:sp>
    </p:spTree>
    <p:extLst>
      <p:ext uri="{BB962C8B-B14F-4D97-AF65-F5344CB8AC3E}">
        <p14:creationId xmlns:p14="http://schemas.microsoft.com/office/powerpoint/2010/main" val="4763960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fade">
                                      <p:cBhvr>
                                        <p:cTn id="3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9" grpId="0"/>
      <p:bldP spid="10" grpId="0"/>
      <p:bldP spid="11" grpId="0"/>
      <p:bldP spid="12" grpId="0"/>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AF1A5E-6569-4683-B018-7CD464DC641C}"/>
              </a:ext>
            </a:extLst>
          </p:cNvPr>
          <p:cNvSpPr/>
          <p:nvPr/>
        </p:nvSpPr>
        <p:spPr>
          <a:xfrm>
            <a:off x="39757" y="29817"/>
            <a:ext cx="12135677" cy="6788426"/>
          </a:xfrm>
          <a:prstGeom prst="rect">
            <a:avLst/>
          </a:prstGeom>
          <a:noFill/>
          <a:ln w="76200" cmpd="thickThin">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87EADCE2-3CA0-4114-B651-39B43DCD613D}"/>
              </a:ext>
            </a:extLst>
          </p:cNvPr>
          <p:cNvSpPr txBox="1"/>
          <p:nvPr/>
        </p:nvSpPr>
        <p:spPr>
          <a:xfrm>
            <a:off x="3941689" y="99419"/>
            <a:ext cx="4314546" cy="369332"/>
          </a:xfrm>
          <a:prstGeom prst="rect">
            <a:avLst/>
          </a:prstGeom>
          <a:noFill/>
          <a:ln w="12700">
            <a:solidFill>
              <a:schemeClr val="tx1"/>
            </a:solidFill>
          </a:ln>
        </p:spPr>
        <p:txBody>
          <a:bodyPr wrap="square">
            <a:spAutoFit/>
          </a:bodyPr>
          <a:lstStyle/>
          <a:p>
            <a:pPr marL="0" marR="0" algn="ctr">
              <a:spcBef>
                <a:spcPts val="0"/>
              </a:spcBef>
              <a:spcAft>
                <a:spcPts val="0"/>
              </a:spcAft>
            </a:pPr>
            <a:r>
              <a:rPr lang="en-US" sz="1800" b="1" dirty="0">
                <a:effectLst/>
                <a:latin typeface="Times New Roman" panose="02020603050405020304" pitchFamily="18" charset="0"/>
                <a:ea typeface="Times New Roman" panose="02020603050405020304" pitchFamily="18" charset="0"/>
              </a:rPr>
              <a:t>Introduction - Of Whom is Paul Talking?</a:t>
            </a:r>
            <a:endParaRPr lang="en-US" sz="1100" dirty="0">
              <a:effectLst/>
              <a:latin typeface="Calibri" panose="020F0502020204030204" pitchFamily="34" charset="0"/>
              <a:ea typeface="Times New Roman" panose="02020603050405020304" pitchFamily="18" charset="0"/>
            </a:endParaRPr>
          </a:p>
        </p:txBody>
      </p:sp>
      <p:sp>
        <p:nvSpPr>
          <p:cNvPr id="2" name="TextBox 1">
            <a:extLst>
              <a:ext uri="{FF2B5EF4-FFF2-40B4-BE49-F238E27FC236}">
                <a16:creationId xmlns:a16="http://schemas.microsoft.com/office/drawing/2014/main" id="{74DC9916-3BAF-4481-B0FA-DED90EDD584E}"/>
              </a:ext>
            </a:extLst>
          </p:cNvPr>
          <p:cNvSpPr txBox="1"/>
          <p:nvPr/>
        </p:nvSpPr>
        <p:spPr>
          <a:xfrm>
            <a:off x="621196" y="699248"/>
            <a:ext cx="11427368" cy="1323439"/>
          </a:xfrm>
          <a:prstGeom prst="rect">
            <a:avLst/>
          </a:prstGeom>
          <a:noFill/>
        </p:spPr>
        <p:txBody>
          <a:bodyPr wrap="square" rtlCol="0">
            <a:spAutoFit/>
          </a:bodyPr>
          <a:lstStyle/>
          <a:p>
            <a:pPr algn="just"/>
            <a:r>
              <a:rPr lang="en-US" sz="1600" b="1" dirty="0">
                <a:effectLst/>
                <a:latin typeface="Times New Roman" panose="02020603050405020304" pitchFamily="18" charset="0"/>
                <a:ea typeface="Times New Roman" panose="02020603050405020304" pitchFamily="18" charset="0"/>
              </a:rPr>
              <a:t>29)</a:t>
            </a:r>
            <a:r>
              <a:rPr lang="en-US" sz="1600" dirty="0">
                <a:effectLst/>
                <a:latin typeface="Times New Roman" panose="02020603050405020304" pitchFamily="18" charset="0"/>
                <a:ea typeface="Times New Roman" panose="02020603050405020304" pitchFamily="18" charset="0"/>
              </a:rPr>
              <a:t> are misled and confused by following their pastors and denominations who present the Jewish gospel from the gospels and the tribulation books, trying to build their physical visible ‘</a:t>
            </a:r>
            <a:r>
              <a:rPr lang="en-US" sz="1600" b="1" i="1" dirty="0">
                <a:solidFill>
                  <a:srgbClr val="CC6600"/>
                </a:solidFill>
                <a:effectLst/>
                <a:latin typeface="Times New Roman" panose="02020603050405020304" pitchFamily="18" charset="0"/>
                <a:ea typeface="Times New Roman" panose="02020603050405020304" pitchFamily="18" charset="0"/>
              </a:rPr>
              <a:t>kingdom of heaven’</a:t>
            </a:r>
            <a:r>
              <a:rPr lang="en-US" sz="1600" dirty="0">
                <a:solidFill>
                  <a:srgbClr val="CC6600"/>
                </a:solidFill>
                <a:effectLst/>
                <a:latin typeface="Times New Roman" panose="02020603050405020304" pitchFamily="18" charset="0"/>
                <a:ea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rPr>
              <a:t>instead of Paul’s Epistles teachings of the ‘</a:t>
            </a:r>
            <a:r>
              <a:rPr lang="en-US" sz="1600" b="1" i="1" dirty="0">
                <a:solidFill>
                  <a:srgbClr val="CC6600"/>
                </a:solidFill>
                <a:effectLst/>
                <a:latin typeface="Times New Roman" panose="02020603050405020304" pitchFamily="18" charset="0"/>
                <a:ea typeface="Times New Roman" panose="02020603050405020304" pitchFamily="18" charset="0"/>
              </a:rPr>
              <a:t>kingdom of God</a:t>
            </a:r>
            <a:r>
              <a:rPr lang="en-US" sz="1600" dirty="0">
                <a:effectLst/>
                <a:latin typeface="Times New Roman" panose="02020603050405020304" pitchFamily="18" charset="0"/>
                <a:ea typeface="Times New Roman" panose="02020603050405020304" pitchFamily="18" charset="0"/>
              </a:rPr>
              <a:t>.’ The results of those teachings have brought in a modern Christianity that falsely teaches a ‘</a:t>
            </a:r>
            <a:r>
              <a:rPr lang="en-US" sz="1600" i="1" dirty="0">
                <a:effectLst/>
                <a:latin typeface="Times New Roman" panose="02020603050405020304" pitchFamily="18" charset="0"/>
                <a:ea typeface="Times New Roman" panose="02020603050405020304" pitchFamily="18" charset="0"/>
              </a:rPr>
              <a:t>magic Jesus</a:t>
            </a:r>
            <a:r>
              <a:rPr lang="en-US" sz="1600" dirty="0">
                <a:effectLst/>
                <a:latin typeface="Times New Roman" panose="02020603050405020304" pitchFamily="18" charset="0"/>
                <a:ea typeface="Times New Roman" panose="02020603050405020304" pitchFamily="18" charset="0"/>
              </a:rPr>
              <a:t>’ who supposedly will be ‘there’ for you physically but ONLY IF you are an obedient Christian earning those earthly physical blessings, based on your ‘obedient’ walk according to your pastor AND making sure ALL of your confessions are ‘fessed-up.’  </a:t>
            </a:r>
            <a:r>
              <a:rPr lang="en-US" sz="1400" b="1" dirty="0">
                <a:solidFill>
                  <a:srgbClr val="FF0000"/>
                </a:solidFill>
                <a:effectLst/>
                <a:latin typeface="Times New Roman" panose="02020603050405020304" pitchFamily="18" charset="0"/>
                <a:ea typeface="Times New Roman" panose="02020603050405020304" pitchFamily="18" charset="0"/>
              </a:rPr>
              <a:t>Romans 2:4; Eph 1:3; Rom 14:17; Acts 28:28-31</a:t>
            </a:r>
            <a:endParaRPr lang="en-US" sz="1600" dirty="0">
              <a:effectLst/>
              <a:latin typeface="Calibri" panose="020F0502020204030204" pitchFamily="34" charset="0"/>
              <a:ea typeface="Times New Roman" panose="02020603050405020304" pitchFamily="18" charset="0"/>
            </a:endParaRPr>
          </a:p>
        </p:txBody>
      </p:sp>
      <p:sp>
        <p:nvSpPr>
          <p:cNvPr id="4" name="TextBox 3">
            <a:extLst>
              <a:ext uri="{FF2B5EF4-FFF2-40B4-BE49-F238E27FC236}">
                <a16:creationId xmlns:a16="http://schemas.microsoft.com/office/drawing/2014/main" id="{B527F25F-E292-4157-921F-481C885F28DD}"/>
              </a:ext>
            </a:extLst>
          </p:cNvPr>
          <p:cNvSpPr txBox="1"/>
          <p:nvPr/>
        </p:nvSpPr>
        <p:spPr>
          <a:xfrm>
            <a:off x="621196" y="1977862"/>
            <a:ext cx="11176357" cy="553998"/>
          </a:xfrm>
          <a:prstGeom prst="rect">
            <a:avLst/>
          </a:prstGeom>
          <a:noFill/>
        </p:spPr>
        <p:txBody>
          <a:bodyPr wrap="square" rtlCol="0">
            <a:spAutoFit/>
          </a:bodyPr>
          <a:lstStyle/>
          <a:p>
            <a:pPr algn="just"/>
            <a:r>
              <a:rPr lang="en-US" sz="1600" b="1" dirty="0">
                <a:effectLst/>
                <a:latin typeface="Times New Roman" panose="02020603050405020304" pitchFamily="18" charset="0"/>
                <a:ea typeface="Times New Roman" panose="02020603050405020304" pitchFamily="18" charset="0"/>
              </a:rPr>
              <a:t>30)</a:t>
            </a:r>
            <a:r>
              <a:rPr lang="en-US" sz="1600" dirty="0">
                <a:effectLst/>
                <a:latin typeface="Times New Roman" panose="02020603050405020304" pitchFamily="18" charset="0"/>
                <a:ea typeface="Times New Roman" panose="02020603050405020304" pitchFamily="18" charset="0"/>
              </a:rPr>
              <a:t> excusing themselves and their ‘walk’ through personal or group confession as they fearfully believe in the </a:t>
            </a:r>
            <a:r>
              <a:rPr lang="en-US" sz="1600" b="1" i="1" dirty="0">
                <a:solidFill>
                  <a:srgbClr val="CC6600"/>
                </a:solidFill>
                <a:effectLst/>
                <a:latin typeface="Times New Roman" panose="02020603050405020304" pitchFamily="18" charset="0"/>
                <a:ea typeface="Times New Roman" panose="02020603050405020304" pitchFamily="18" charset="0"/>
              </a:rPr>
              <a:t>severity of God</a:t>
            </a:r>
            <a:r>
              <a:rPr lang="en-US" sz="1600" dirty="0">
                <a:solidFill>
                  <a:srgbClr val="CC6600"/>
                </a:solidFill>
                <a:effectLst/>
                <a:latin typeface="Times New Roman" panose="02020603050405020304" pitchFamily="18" charset="0"/>
                <a:ea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rPr>
              <a:t>today; </a:t>
            </a:r>
            <a:r>
              <a:rPr lang="en-US" sz="1400" b="1" dirty="0">
                <a:solidFill>
                  <a:srgbClr val="FF0000"/>
                </a:solidFill>
                <a:effectLst/>
                <a:latin typeface="Times New Roman" panose="02020603050405020304" pitchFamily="18" charset="0"/>
                <a:ea typeface="Times New Roman" panose="02020603050405020304" pitchFamily="18" charset="0"/>
              </a:rPr>
              <a:t>Romans 2:4; I John 1:9</a:t>
            </a:r>
            <a:endParaRPr lang="en-US" sz="1600" dirty="0">
              <a:effectLst/>
              <a:latin typeface="Calibri" panose="020F0502020204030204" pitchFamily="34" charset="0"/>
              <a:ea typeface="Times New Roman" panose="02020603050405020304" pitchFamily="18" charset="0"/>
            </a:endParaRPr>
          </a:p>
        </p:txBody>
      </p:sp>
      <p:sp>
        <p:nvSpPr>
          <p:cNvPr id="6" name="TextBox 5">
            <a:extLst>
              <a:ext uri="{FF2B5EF4-FFF2-40B4-BE49-F238E27FC236}">
                <a16:creationId xmlns:a16="http://schemas.microsoft.com/office/drawing/2014/main" id="{1E1FD07E-6B90-4F39-813E-E3F64771F53D}"/>
              </a:ext>
            </a:extLst>
          </p:cNvPr>
          <p:cNvSpPr txBox="1"/>
          <p:nvPr/>
        </p:nvSpPr>
        <p:spPr>
          <a:xfrm>
            <a:off x="621196" y="2487035"/>
            <a:ext cx="11301863" cy="338554"/>
          </a:xfrm>
          <a:prstGeom prst="rect">
            <a:avLst/>
          </a:prstGeom>
          <a:noFill/>
        </p:spPr>
        <p:txBody>
          <a:bodyPr wrap="square" rtlCol="0">
            <a:spAutoFit/>
          </a:bodyPr>
          <a:lstStyle/>
          <a:p>
            <a:pPr marL="0" marR="0" algn="just">
              <a:spcBef>
                <a:spcPts val="0"/>
              </a:spcBef>
              <a:spcAft>
                <a:spcPts val="0"/>
              </a:spcAft>
            </a:pPr>
            <a:r>
              <a:rPr lang="en-US" sz="1600" b="1" dirty="0">
                <a:effectLst/>
                <a:latin typeface="Times New Roman" panose="02020603050405020304" pitchFamily="18" charset="0"/>
                <a:ea typeface="Times New Roman" panose="02020603050405020304" pitchFamily="18" charset="0"/>
              </a:rPr>
              <a:t>31)</a:t>
            </a:r>
            <a:r>
              <a:rPr lang="en-US" sz="1600" dirty="0">
                <a:effectLst/>
                <a:latin typeface="Times New Roman" panose="02020603050405020304" pitchFamily="18" charset="0"/>
                <a:ea typeface="Times New Roman" panose="02020603050405020304" pitchFamily="18" charset="0"/>
              </a:rPr>
              <a:t> are </a:t>
            </a:r>
            <a:r>
              <a:rPr lang="en-US" sz="1600" b="1" i="1" dirty="0">
                <a:solidFill>
                  <a:srgbClr val="CC6600"/>
                </a:solidFill>
                <a:effectLst/>
                <a:latin typeface="Times New Roman" panose="02020603050405020304" pitchFamily="18" charset="0"/>
                <a:ea typeface="Times New Roman" panose="02020603050405020304" pitchFamily="18" charset="0"/>
              </a:rPr>
              <a:t>giving heed to seducing spirits, and doctrines of devils; speaking lies in hypocrisy</a:t>
            </a:r>
            <a:r>
              <a:rPr lang="en-US" sz="1600" dirty="0">
                <a:effectLst/>
                <a:latin typeface="Times New Roman" panose="02020603050405020304" pitchFamily="18" charset="0"/>
                <a:ea typeface="Times New Roman" panose="02020603050405020304" pitchFamily="18" charset="0"/>
              </a:rPr>
              <a:t>; </a:t>
            </a:r>
            <a:r>
              <a:rPr lang="en-US" sz="1400" b="1" dirty="0">
                <a:solidFill>
                  <a:srgbClr val="FF0000"/>
                </a:solidFill>
                <a:effectLst/>
                <a:latin typeface="Times New Roman" panose="02020603050405020304" pitchFamily="18" charset="0"/>
                <a:ea typeface="Times New Roman" panose="02020603050405020304" pitchFamily="18" charset="0"/>
              </a:rPr>
              <a:t>II Timothy 4:1</a:t>
            </a:r>
            <a:endParaRPr lang="en-US" sz="1600" dirty="0">
              <a:effectLst/>
              <a:latin typeface="Calibri" panose="020F0502020204030204" pitchFamily="34" charset="0"/>
              <a:ea typeface="Times New Roman" panose="02020603050405020304" pitchFamily="18" charset="0"/>
            </a:endParaRPr>
          </a:p>
        </p:txBody>
      </p:sp>
      <p:sp>
        <p:nvSpPr>
          <p:cNvPr id="7" name="TextBox 6">
            <a:extLst>
              <a:ext uri="{FF2B5EF4-FFF2-40B4-BE49-F238E27FC236}">
                <a16:creationId xmlns:a16="http://schemas.microsoft.com/office/drawing/2014/main" id="{EF7A0BDB-9879-4A32-BC4D-047BFF8C3173}"/>
              </a:ext>
            </a:extLst>
          </p:cNvPr>
          <p:cNvSpPr txBox="1"/>
          <p:nvPr/>
        </p:nvSpPr>
        <p:spPr>
          <a:xfrm>
            <a:off x="621196" y="2807659"/>
            <a:ext cx="11176357" cy="1077218"/>
          </a:xfrm>
          <a:prstGeom prst="rect">
            <a:avLst/>
          </a:prstGeom>
          <a:noFill/>
        </p:spPr>
        <p:txBody>
          <a:bodyPr wrap="square" rtlCol="0">
            <a:spAutoFit/>
          </a:bodyPr>
          <a:lstStyle/>
          <a:p>
            <a:pPr algn="just"/>
            <a:r>
              <a:rPr lang="en-US" sz="1600" b="1" dirty="0">
                <a:effectLst/>
                <a:latin typeface="Times New Roman" panose="02020603050405020304" pitchFamily="18" charset="0"/>
                <a:ea typeface="Times New Roman" panose="02020603050405020304" pitchFamily="18" charset="0"/>
              </a:rPr>
              <a:t>32) </a:t>
            </a:r>
            <a:r>
              <a:rPr lang="en-US" sz="1600" dirty="0">
                <a:effectLst/>
                <a:latin typeface="Times New Roman" panose="02020603050405020304" pitchFamily="18" charset="0"/>
                <a:ea typeface="Times New Roman" panose="02020603050405020304" pitchFamily="18" charset="0"/>
              </a:rPr>
              <a:t>have a </a:t>
            </a:r>
            <a:r>
              <a:rPr lang="en-US" sz="1600" b="1" i="1" dirty="0">
                <a:solidFill>
                  <a:srgbClr val="CC6600"/>
                </a:solidFill>
                <a:effectLst/>
                <a:latin typeface="Times New Roman" panose="02020603050405020304" pitchFamily="18" charset="0"/>
                <a:ea typeface="Times New Roman" panose="02020603050405020304" pitchFamily="18" charset="0"/>
              </a:rPr>
              <a:t>seared conscience</a:t>
            </a:r>
            <a:r>
              <a:rPr lang="en-US" sz="1600" b="1" dirty="0">
                <a:solidFill>
                  <a:srgbClr val="CC6600"/>
                </a:solidFill>
                <a:effectLst/>
                <a:latin typeface="Times New Roman" panose="02020603050405020304" pitchFamily="18" charset="0"/>
                <a:ea typeface="Times New Roman" panose="02020603050405020304" pitchFamily="18" charset="0"/>
              </a:rPr>
              <a:t> </a:t>
            </a:r>
            <a:r>
              <a:rPr lang="en-US" sz="1600" b="1" dirty="0">
                <a:effectLst/>
                <a:latin typeface="Times New Roman" panose="02020603050405020304" pitchFamily="18" charset="0"/>
                <a:ea typeface="Times New Roman" panose="02020603050405020304" pitchFamily="18" charset="0"/>
              </a:rPr>
              <a:t>– </a:t>
            </a:r>
            <a:r>
              <a:rPr lang="en-US" sz="1400" b="1" dirty="0">
                <a:solidFill>
                  <a:srgbClr val="FF0000"/>
                </a:solidFill>
                <a:effectLst/>
                <a:latin typeface="Times New Roman" panose="02020603050405020304" pitchFamily="18" charset="0"/>
                <a:ea typeface="Times New Roman" panose="02020603050405020304" pitchFamily="18" charset="0"/>
              </a:rPr>
              <a:t>II Timothy 4:2</a:t>
            </a:r>
            <a:r>
              <a:rPr lang="en-US" sz="1400" dirty="0">
                <a:solidFill>
                  <a:srgbClr val="FF0000"/>
                </a:solidFill>
                <a:effectLst/>
                <a:latin typeface="Times New Roman" panose="02020603050405020304" pitchFamily="18" charset="0"/>
                <a:ea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rPr>
              <a:t>Remember, the ten commandments and the gospel teachings and law were directed to the Jews only. It is the Gentile / Heathen that were being judged based on their conscience.  You will see this a little further in this study from </a:t>
            </a:r>
            <a:r>
              <a:rPr lang="en-US" sz="1600" b="1" dirty="0">
                <a:solidFill>
                  <a:srgbClr val="FF0000"/>
                </a:solidFill>
                <a:effectLst/>
                <a:latin typeface="Times New Roman" panose="02020603050405020304" pitchFamily="18" charset="0"/>
                <a:ea typeface="Times New Roman" panose="02020603050405020304" pitchFamily="18" charset="0"/>
              </a:rPr>
              <a:t>2:14,15</a:t>
            </a:r>
            <a:r>
              <a:rPr lang="en-US" sz="1600" dirty="0">
                <a:effectLst/>
                <a:latin typeface="Times New Roman" panose="02020603050405020304" pitchFamily="18" charset="0"/>
                <a:ea typeface="Times New Roman" panose="02020603050405020304" pitchFamily="18" charset="0"/>
              </a:rPr>
              <a:t>.  The only part of the Bible directed TO the Gentiles/Heathen is from Paul’s books – </a:t>
            </a:r>
            <a:r>
              <a:rPr lang="en-US" sz="1600" b="1" dirty="0">
                <a:solidFill>
                  <a:srgbClr val="FF0000"/>
                </a:solidFill>
                <a:effectLst/>
                <a:latin typeface="Times New Roman" panose="02020603050405020304" pitchFamily="18" charset="0"/>
                <a:ea typeface="Times New Roman" panose="02020603050405020304" pitchFamily="18" charset="0"/>
              </a:rPr>
              <a:t>Romans</a:t>
            </a:r>
            <a:r>
              <a:rPr lang="en-US" sz="1600" dirty="0">
                <a:effectLst/>
                <a:latin typeface="Times New Roman" panose="02020603050405020304" pitchFamily="18" charset="0"/>
                <a:ea typeface="Times New Roman" panose="02020603050405020304" pitchFamily="18" charset="0"/>
              </a:rPr>
              <a:t> to </a:t>
            </a:r>
            <a:r>
              <a:rPr lang="en-US" sz="1600" b="1" dirty="0">
                <a:solidFill>
                  <a:srgbClr val="FF0000"/>
                </a:solidFill>
                <a:effectLst/>
                <a:latin typeface="Times New Roman" panose="02020603050405020304" pitchFamily="18" charset="0"/>
                <a:ea typeface="Times New Roman" panose="02020603050405020304" pitchFamily="18" charset="0"/>
              </a:rPr>
              <a:t>Philemon</a:t>
            </a:r>
            <a:r>
              <a:rPr lang="en-US" sz="1600" dirty="0">
                <a:effectLst/>
                <a:latin typeface="Times New Roman" panose="02020603050405020304" pitchFamily="18" charset="0"/>
                <a:ea typeface="Times New Roman" panose="02020603050405020304" pitchFamily="18" charset="0"/>
              </a:rPr>
              <a:t>.  So today, we hear from Paul that the Gentiles have a </a:t>
            </a:r>
            <a:r>
              <a:rPr lang="en-US" sz="1600" b="1" i="1" dirty="0">
                <a:solidFill>
                  <a:srgbClr val="CC6600"/>
                </a:solidFill>
                <a:effectLst/>
                <a:latin typeface="Times New Roman" panose="02020603050405020304" pitchFamily="18" charset="0"/>
                <a:ea typeface="Times New Roman" panose="02020603050405020304" pitchFamily="18" charset="0"/>
              </a:rPr>
              <a:t>seared conscience</a:t>
            </a:r>
            <a:r>
              <a:rPr lang="en-US" sz="1600" dirty="0">
                <a:effectLst/>
                <a:latin typeface="Times New Roman" panose="02020603050405020304" pitchFamily="18" charset="0"/>
                <a:ea typeface="Times New Roman" panose="02020603050405020304" pitchFamily="18" charset="0"/>
              </a:rPr>
              <a:t>.</a:t>
            </a:r>
            <a:endParaRPr lang="en-US" sz="1600" dirty="0">
              <a:effectLst/>
              <a:latin typeface="Calibri" panose="020F0502020204030204" pitchFamily="34" charset="0"/>
              <a:ea typeface="Times New Roman" panose="02020603050405020304" pitchFamily="18" charset="0"/>
            </a:endParaRPr>
          </a:p>
        </p:txBody>
      </p:sp>
      <p:sp>
        <p:nvSpPr>
          <p:cNvPr id="8" name="TextBox 7">
            <a:extLst>
              <a:ext uri="{FF2B5EF4-FFF2-40B4-BE49-F238E27FC236}">
                <a16:creationId xmlns:a16="http://schemas.microsoft.com/office/drawing/2014/main" id="{962AE8E9-1F73-46C7-A27D-7EACCCF93EA2}"/>
              </a:ext>
            </a:extLst>
          </p:cNvPr>
          <p:cNvSpPr txBox="1"/>
          <p:nvPr/>
        </p:nvSpPr>
        <p:spPr>
          <a:xfrm>
            <a:off x="621196" y="3831087"/>
            <a:ext cx="11176357" cy="830997"/>
          </a:xfrm>
          <a:prstGeom prst="rect">
            <a:avLst/>
          </a:prstGeom>
          <a:noFill/>
        </p:spPr>
        <p:txBody>
          <a:bodyPr wrap="square" rtlCol="0">
            <a:spAutoFit/>
          </a:bodyPr>
          <a:lstStyle/>
          <a:p>
            <a:pPr marL="0" marR="0" algn="just">
              <a:spcBef>
                <a:spcPts val="0"/>
              </a:spcBef>
              <a:spcAft>
                <a:spcPts val="0"/>
              </a:spcAft>
            </a:pPr>
            <a:r>
              <a:rPr lang="en-US" sz="1600" b="1" dirty="0">
                <a:effectLst/>
                <a:latin typeface="Times New Roman" panose="02020603050405020304" pitchFamily="18" charset="0"/>
                <a:ea typeface="Times New Roman" panose="02020603050405020304" pitchFamily="18" charset="0"/>
              </a:rPr>
              <a:t>33)</a:t>
            </a:r>
            <a:r>
              <a:rPr lang="en-US" sz="1600" dirty="0">
                <a:effectLst/>
                <a:latin typeface="Times New Roman" panose="02020603050405020304" pitchFamily="18" charset="0"/>
                <a:ea typeface="Times New Roman" panose="02020603050405020304" pitchFamily="18" charset="0"/>
              </a:rPr>
              <a:t> are judgmental ‘shame-throwing’ do-gooders who are very quick to judge others thinking they are the ones who are ‘</a:t>
            </a:r>
            <a:r>
              <a:rPr lang="en-US" sz="1600" i="1" dirty="0">
                <a:effectLst/>
                <a:latin typeface="Times New Roman" panose="02020603050405020304" pitchFamily="18" charset="0"/>
                <a:ea typeface="Times New Roman" panose="02020603050405020304" pitchFamily="18" charset="0"/>
              </a:rPr>
              <a:t>called’</a:t>
            </a:r>
            <a:r>
              <a:rPr lang="en-US" sz="1600" dirty="0">
                <a:effectLst/>
                <a:latin typeface="Times New Roman" panose="02020603050405020304" pitchFamily="18" charset="0"/>
                <a:ea typeface="Times New Roman" panose="02020603050405020304" pitchFamily="18" charset="0"/>
              </a:rPr>
              <a:t> to shame others into walking that perfect walk, a walk that they think they represent being that they have been anointed with the Spirit of God guiding their every thought and step (with an occasional confession to stay clean, of course) – </a:t>
            </a:r>
            <a:r>
              <a:rPr lang="en-US" sz="1400" b="1" dirty="0">
                <a:solidFill>
                  <a:srgbClr val="FF0000"/>
                </a:solidFill>
                <a:effectLst/>
                <a:latin typeface="Times New Roman" panose="02020603050405020304" pitchFamily="18" charset="0"/>
                <a:ea typeface="Times New Roman" panose="02020603050405020304" pitchFamily="18" charset="0"/>
              </a:rPr>
              <a:t>Romans 2:1,2. I John 3:27</a:t>
            </a:r>
            <a:endParaRPr lang="en-US" sz="1600" dirty="0">
              <a:effectLst/>
              <a:latin typeface="Calibri" panose="020F0502020204030204" pitchFamily="34" charset="0"/>
              <a:ea typeface="Times New Roman" panose="02020603050405020304" pitchFamily="18" charset="0"/>
            </a:endParaRPr>
          </a:p>
        </p:txBody>
      </p:sp>
      <p:sp>
        <p:nvSpPr>
          <p:cNvPr id="9" name="TextBox 8">
            <a:extLst>
              <a:ext uri="{FF2B5EF4-FFF2-40B4-BE49-F238E27FC236}">
                <a16:creationId xmlns:a16="http://schemas.microsoft.com/office/drawing/2014/main" id="{240693C9-37C2-4C2B-9DC5-E7558E8FF195}"/>
              </a:ext>
            </a:extLst>
          </p:cNvPr>
          <p:cNvSpPr txBox="1"/>
          <p:nvPr/>
        </p:nvSpPr>
        <p:spPr>
          <a:xfrm>
            <a:off x="621196" y="4617259"/>
            <a:ext cx="11176357" cy="830997"/>
          </a:xfrm>
          <a:prstGeom prst="rect">
            <a:avLst/>
          </a:prstGeom>
          <a:noFill/>
        </p:spPr>
        <p:txBody>
          <a:bodyPr wrap="square" rtlCol="0">
            <a:spAutoFit/>
          </a:bodyPr>
          <a:lstStyle/>
          <a:p>
            <a:pPr algn="just"/>
            <a:r>
              <a:rPr lang="en-US" sz="1600" b="1" dirty="0">
                <a:effectLst/>
                <a:latin typeface="Times New Roman" panose="02020603050405020304" pitchFamily="18" charset="0"/>
                <a:ea typeface="Times New Roman" panose="02020603050405020304" pitchFamily="18" charset="0"/>
              </a:rPr>
              <a:t>34)</a:t>
            </a:r>
            <a:r>
              <a:rPr lang="en-US" sz="1600" dirty="0">
                <a:effectLst/>
                <a:latin typeface="Times New Roman" panose="02020603050405020304" pitchFamily="18" charset="0"/>
                <a:ea typeface="Times New Roman" panose="02020603050405020304" pitchFamily="18" charset="0"/>
              </a:rPr>
              <a:t> are </a:t>
            </a:r>
            <a:r>
              <a:rPr lang="en-US" sz="1600" b="1" i="1" dirty="0">
                <a:solidFill>
                  <a:srgbClr val="CC6600"/>
                </a:solidFill>
                <a:effectLst/>
                <a:latin typeface="Times New Roman" panose="02020603050405020304" pitchFamily="18" charset="0"/>
                <a:ea typeface="Times New Roman" panose="02020603050405020304" pitchFamily="18" charset="0"/>
              </a:rPr>
              <a:t>lovers of their own selves, covetous, boasters, proud, blasphemers, disobedient to parents, unthankful, unholy, Without natural affection, trucebreakers, false accusers, incontinent, fierce, despisers of those that are good, Traitors, heady, highminded, lovers of pleasures more than lovers of God; Having a form of godliness, but denying the power thereof…</a:t>
            </a:r>
            <a:r>
              <a:rPr lang="en-US" sz="1600" dirty="0">
                <a:effectLst/>
                <a:latin typeface="Times New Roman" panose="02020603050405020304" pitchFamily="18" charset="0"/>
                <a:ea typeface="Times New Roman" panose="02020603050405020304" pitchFamily="18" charset="0"/>
              </a:rPr>
              <a:t> </a:t>
            </a:r>
            <a:r>
              <a:rPr lang="en-US" sz="1400" b="1" dirty="0">
                <a:solidFill>
                  <a:srgbClr val="FF0000"/>
                </a:solidFill>
                <a:effectLst/>
                <a:latin typeface="Times New Roman" panose="02020603050405020304" pitchFamily="18" charset="0"/>
                <a:ea typeface="Times New Roman" panose="02020603050405020304" pitchFamily="18" charset="0"/>
              </a:rPr>
              <a:t>II Timothy 3:1-5</a:t>
            </a:r>
            <a:endParaRPr lang="en-US" sz="1600" dirty="0">
              <a:effectLst/>
              <a:latin typeface="Calibri" panose="020F0502020204030204" pitchFamily="34" charset="0"/>
              <a:ea typeface="Times New Roman" panose="02020603050405020304" pitchFamily="18" charset="0"/>
            </a:endParaRPr>
          </a:p>
        </p:txBody>
      </p:sp>
      <p:sp>
        <p:nvSpPr>
          <p:cNvPr id="10" name="TextBox 9">
            <a:extLst>
              <a:ext uri="{FF2B5EF4-FFF2-40B4-BE49-F238E27FC236}">
                <a16:creationId xmlns:a16="http://schemas.microsoft.com/office/drawing/2014/main" id="{A51B878D-30E4-408A-894B-ECCAFB84B148}"/>
              </a:ext>
            </a:extLst>
          </p:cNvPr>
          <p:cNvSpPr txBox="1"/>
          <p:nvPr/>
        </p:nvSpPr>
        <p:spPr>
          <a:xfrm>
            <a:off x="621196" y="5414679"/>
            <a:ext cx="11176357" cy="1323439"/>
          </a:xfrm>
          <a:prstGeom prst="rect">
            <a:avLst/>
          </a:prstGeom>
          <a:noFill/>
        </p:spPr>
        <p:txBody>
          <a:bodyPr wrap="square" rtlCol="0">
            <a:spAutoFit/>
          </a:bodyPr>
          <a:lstStyle/>
          <a:p>
            <a:pPr algn="just"/>
            <a:r>
              <a:rPr lang="en-US" sz="1600" b="1" dirty="0">
                <a:effectLst/>
                <a:latin typeface="Times New Roman" panose="02020603050405020304" pitchFamily="18" charset="0"/>
                <a:ea typeface="Times New Roman" panose="02020603050405020304" pitchFamily="18" charset="0"/>
              </a:rPr>
              <a:t>35)</a:t>
            </a:r>
            <a:r>
              <a:rPr lang="en-US" sz="1600" dirty="0">
                <a:effectLst/>
                <a:latin typeface="Times New Roman" panose="02020603050405020304" pitchFamily="18" charset="0"/>
                <a:ea typeface="Times New Roman" panose="02020603050405020304" pitchFamily="18" charset="0"/>
              </a:rPr>
              <a:t> are </a:t>
            </a:r>
            <a:r>
              <a:rPr lang="en-US" sz="1600" b="1" i="1" dirty="0">
                <a:solidFill>
                  <a:srgbClr val="CC6600"/>
                </a:solidFill>
                <a:effectLst/>
                <a:latin typeface="Times New Roman" panose="02020603050405020304" pitchFamily="18" charset="0"/>
                <a:ea typeface="Times New Roman" panose="02020603050405020304" pitchFamily="18" charset="0"/>
              </a:rPr>
              <a:t>evil men and seducers waxing worse and worse, deceiving, and being deceived</a:t>
            </a:r>
            <a:r>
              <a:rPr lang="en-US" sz="1600" dirty="0">
                <a:solidFill>
                  <a:srgbClr val="CC6600"/>
                </a:solidFill>
                <a:effectLst/>
                <a:latin typeface="Times New Roman" panose="02020603050405020304" pitchFamily="18" charset="0"/>
                <a:ea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rPr>
              <a:t>– </a:t>
            </a:r>
            <a:r>
              <a:rPr lang="en-US" sz="1400" b="1" dirty="0">
                <a:solidFill>
                  <a:srgbClr val="FF0000"/>
                </a:solidFill>
                <a:effectLst/>
                <a:latin typeface="Times New Roman" panose="02020603050405020304" pitchFamily="18" charset="0"/>
                <a:ea typeface="Times New Roman" panose="02020603050405020304" pitchFamily="18" charset="0"/>
              </a:rPr>
              <a:t>II Timothy 3:13</a:t>
            </a:r>
            <a:r>
              <a:rPr lang="en-US" sz="1600" dirty="0">
                <a:effectLst/>
                <a:latin typeface="Times New Roman" panose="02020603050405020304" pitchFamily="18" charset="0"/>
                <a:ea typeface="Times New Roman" panose="02020603050405020304" pitchFamily="18" charset="0"/>
              </a:rPr>
              <a:t>.  Knowing that today’s pastors, preachers, missionaries, etc. are teaching the apostolic doctrine from the gospels and NOT from Paul – and that they support and encourage all of the 300+ modern bibles and completely reject the King James 1611 Bible – and if they do support a KJB bible, they still continue to reject, hate and guide people</a:t>
            </a:r>
            <a:r>
              <a:rPr lang="en-US" sz="1600" b="1" dirty="0">
                <a:effectLst/>
                <a:latin typeface="Times New Roman" panose="02020603050405020304" pitchFamily="18" charset="0"/>
                <a:ea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rPr>
              <a:t>we see what God thinks of those people – evil, seducers, deceiving, being deceived!</a:t>
            </a:r>
            <a:endParaRPr lang="en-US" sz="1600" dirty="0">
              <a:effectLst/>
              <a:latin typeface="Calibri" panose="020F0502020204030204" pitchFamily="34" charset="0"/>
              <a:ea typeface="Times New Roman" panose="02020603050405020304" pitchFamily="18" charset="0"/>
            </a:endParaRPr>
          </a:p>
        </p:txBody>
      </p:sp>
      <p:sp>
        <p:nvSpPr>
          <p:cNvPr id="11" name="TextBox 10">
            <a:extLst>
              <a:ext uri="{FF2B5EF4-FFF2-40B4-BE49-F238E27FC236}">
                <a16:creationId xmlns:a16="http://schemas.microsoft.com/office/drawing/2014/main" id="{76446C25-F018-4F57-8DD8-4F859969DAF2}"/>
              </a:ext>
            </a:extLst>
          </p:cNvPr>
          <p:cNvSpPr txBox="1"/>
          <p:nvPr/>
        </p:nvSpPr>
        <p:spPr>
          <a:xfrm>
            <a:off x="260048" y="245611"/>
            <a:ext cx="2175241" cy="338554"/>
          </a:xfrm>
          <a:prstGeom prst="rect">
            <a:avLst/>
          </a:prstGeom>
          <a:noFill/>
        </p:spPr>
        <p:txBody>
          <a:bodyPr wrap="square" rtlCol="0">
            <a:spAutoFit/>
          </a:bodyPr>
          <a:lstStyle/>
          <a:p>
            <a:r>
              <a:rPr lang="en-US" sz="1600" b="1" dirty="0">
                <a:latin typeface="Times New Roman" panose="02020603050405020304" pitchFamily="18" charset="0"/>
                <a:cs typeface="Times New Roman" panose="02020603050405020304" pitchFamily="18" charset="0"/>
              </a:rPr>
              <a:t>These are people who:</a:t>
            </a:r>
          </a:p>
        </p:txBody>
      </p:sp>
    </p:spTree>
    <p:extLst>
      <p:ext uri="{BB962C8B-B14F-4D97-AF65-F5344CB8AC3E}">
        <p14:creationId xmlns:p14="http://schemas.microsoft.com/office/powerpoint/2010/main" val="1043792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P spid="9"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AF1A5E-6569-4683-B018-7CD464DC641C}"/>
              </a:ext>
            </a:extLst>
          </p:cNvPr>
          <p:cNvSpPr/>
          <p:nvPr/>
        </p:nvSpPr>
        <p:spPr>
          <a:xfrm>
            <a:off x="39757" y="29817"/>
            <a:ext cx="12135677" cy="6788426"/>
          </a:xfrm>
          <a:prstGeom prst="rect">
            <a:avLst/>
          </a:prstGeom>
          <a:noFill/>
          <a:ln w="76200" cmpd="thickThin">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87EADCE2-3CA0-4114-B651-39B43DCD613D}"/>
              </a:ext>
            </a:extLst>
          </p:cNvPr>
          <p:cNvSpPr txBox="1"/>
          <p:nvPr/>
        </p:nvSpPr>
        <p:spPr>
          <a:xfrm>
            <a:off x="3941689" y="99419"/>
            <a:ext cx="4314546" cy="369332"/>
          </a:xfrm>
          <a:prstGeom prst="rect">
            <a:avLst/>
          </a:prstGeom>
          <a:noFill/>
          <a:ln w="12700">
            <a:solidFill>
              <a:schemeClr val="tx1"/>
            </a:solidFill>
          </a:ln>
        </p:spPr>
        <p:txBody>
          <a:bodyPr wrap="square">
            <a:spAutoFit/>
          </a:bodyPr>
          <a:lstStyle/>
          <a:p>
            <a:pPr marL="0" marR="0" algn="ctr">
              <a:spcBef>
                <a:spcPts val="0"/>
              </a:spcBef>
              <a:spcAft>
                <a:spcPts val="0"/>
              </a:spcAft>
            </a:pPr>
            <a:r>
              <a:rPr lang="en-US" sz="1800" b="1" dirty="0">
                <a:effectLst/>
                <a:latin typeface="Times New Roman" panose="02020603050405020304" pitchFamily="18" charset="0"/>
                <a:ea typeface="Times New Roman" panose="02020603050405020304" pitchFamily="18" charset="0"/>
              </a:rPr>
              <a:t>Introduction - Of Whom is Paul Talking?</a:t>
            </a:r>
            <a:endParaRPr lang="en-US" sz="1100" dirty="0">
              <a:effectLst/>
              <a:latin typeface="Calibri" panose="020F0502020204030204" pitchFamily="34" charset="0"/>
              <a:ea typeface="Times New Roman" panose="02020603050405020304" pitchFamily="18" charset="0"/>
            </a:endParaRPr>
          </a:p>
        </p:txBody>
      </p:sp>
      <p:sp>
        <p:nvSpPr>
          <p:cNvPr id="2" name="TextBox 1">
            <a:extLst>
              <a:ext uri="{FF2B5EF4-FFF2-40B4-BE49-F238E27FC236}">
                <a16:creationId xmlns:a16="http://schemas.microsoft.com/office/drawing/2014/main" id="{3BA5A282-DB9F-4F2A-B7A5-A43C68FBF4E7}"/>
              </a:ext>
            </a:extLst>
          </p:cNvPr>
          <p:cNvSpPr txBox="1"/>
          <p:nvPr/>
        </p:nvSpPr>
        <p:spPr>
          <a:xfrm>
            <a:off x="627529" y="914400"/>
            <a:ext cx="11295530" cy="584775"/>
          </a:xfrm>
          <a:prstGeom prst="rect">
            <a:avLst/>
          </a:prstGeom>
          <a:noFill/>
        </p:spPr>
        <p:txBody>
          <a:bodyPr wrap="square" rtlCol="0">
            <a:spAutoFit/>
          </a:bodyPr>
          <a:lstStyle/>
          <a:p>
            <a:pPr algn="just"/>
            <a:r>
              <a:rPr lang="en-US" sz="1600" b="1" dirty="0">
                <a:effectLst/>
                <a:latin typeface="Times New Roman" panose="02020603050405020304" pitchFamily="18" charset="0"/>
                <a:ea typeface="Times New Roman" panose="02020603050405020304" pitchFamily="18" charset="0"/>
              </a:rPr>
              <a:t>36)</a:t>
            </a:r>
            <a:r>
              <a:rPr lang="en-US" sz="1600" dirty="0">
                <a:effectLst/>
                <a:latin typeface="Times New Roman" panose="02020603050405020304" pitchFamily="18" charset="0"/>
                <a:ea typeface="Times New Roman" panose="02020603050405020304" pitchFamily="18" charset="0"/>
              </a:rPr>
              <a:t> are </a:t>
            </a:r>
            <a:r>
              <a:rPr lang="en-US" sz="1600" b="1" i="1" dirty="0">
                <a:solidFill>
                  <a:srgbClr val="CC6600"/>
                </a:solidFill>
                <a:effectLst/>
                <a:latin typeface="Times New Roman" panose="02020603050405020304" pitchFamily="18" charset="0"/>
                <a:ea typeface="Times New Roman" panose="02020603050405020304" pitchFamily="18" charset="0"/>
              </a:rPr>
              <a:t>unreasonable and wicked men that have not faith</a:t>
            </a:r>
            <a:r>
              <a:rPr lang="en-US" sz="1600" dirty="0">
                <a:effectLst/>
                <a:latin typeface="Times New Roman" panose="02020603050405020304" pitchFamily="18" charset="0"/>
                <a:ea typeface="Times New Roman" panose="02020603050405020304" pitchFamily="18" charset="0"/>
              </a:rPr>
              <a:t>. – </a:t>
            </a:r>
            <a:r>
              <a:rPr lang="en-US" sz="1400" b="1" dirty="0">
                <a:solidFill>
                  <a:srgbClr val="FF0000"/>
                </a:solidFill>
                <a:effectLst/>
                <a:latin typeface="Times New Roman" panose="02020603050405020304" pitchFamily="18" charset="0"/>
                <a:ea typeface="Times New Roman" panose="02020603050405020304" pitchFamily="18" charset="0"/>
              </a:rPr>
              <a:t>II Thessalonians 3:2  </a:t>
            </a:r>
            <a:r>
              <a:rPr lang="en-US" sz="1600" dirty="0">
                <a:effectLst/>
                <a:latin typeface="Times New Roman" panose="02020603050405020304" pitchFamily="18" charset="0"/>
                <a:ea typeface="Times New Roman" panose="02020603050405020304" pitchFamily="18" charset="0"/>
              </a:rPr>
              <a:t>With all the talk of one’s own faith, etc. today, what faith do they NOT have?  The faith that is found in Jesus Christ, the faith of Christ!  </a:t>
            </a:r>
            <a:r>
              <a:rPr lang="en-US" sz="1400" b="1" dirty="0">
                <a:solidFill>
                  <a:srgbClr val="FF0000"/>
                </a:solidFill>
                <a:effectLst/>
                <a:latin typeface="Times New Roman" panose="02020603050405020304" pitchFamily="18" charset="0"/>
                <a:ea typeface="Times New Roman" panose="02020603050405020304" pitchFamily="18" charset="0"/>
              </a:rPr>
              <a:t>Rom 3:22; Gal 2:16; 3:22; I Tim 1:14; 3:13; II Tim 1:13</a:t>
            </a:r>
            <a:endParaRPr lang="en-US" sz="1400" dirty="0">
              <a:effectLst/>
              <a:latin typeface="Calibri" panose="020F0502020204030204" pitchFamily="34" charset="0"/>
              <a:ea typeface="Times New Roman" panose="02020603050405020304" pitchFamily="18" charset="0"/>
            </a:endParaRPr>
          </a:p>
        </p:txBody>
      </p:sp>
      <p:sp>
        <p:nvSpPr>
          <p:cNvPr id="4" name="TextBox 3">
            <a:extLst>
              <a:ext uri="{FF2B5EF4-FFF2-40B4-BE49-F238E27FC236}">
                <a16:creationId xmlns:a16="http://schemas.microsoft.com/office/drawing/2014/main" id="{CCF48675-F2CA-445A-9527-7542204B14A1}"/>
              </a:ext>
            </a:extLst>
          </p:cNvPr>
          <p:cNvSpPr txBox="1"/>
          <p:nvPr/>
        </p:nvSpPr>
        <p:spPr>
          <a:xfrm>
            <a:off x="627529" y="1470209"/>
            <a:ext cx="11295530" cy="1077218"/>
          </a:xfrm>
          <a:prstGeom prst="rect">
            <a:avLst/>
          </a:prstGeom>
          <a:noFill/>
        </p:spPr>
        <p:txBody>
          <a:bodyPr wrap="square" rtlCol="0">
            <a:spAutoFit/>
          </a:bodyPr>
          <a:lstStyle/>
          <a:p>
            <a:pPr algn="just"/>
            <a:r>
              <a:rPr lang="en-US" sz="1600" b="1" dirty="0">
                <a:effectLst/>
                <a:latin typeface="Times New Roman" panose="02020603050405020304" pitchFamily="18" charset="0"/>
                <a:ea typeface="Times New Roman" panose="02020603050405020304" pitchFamily="18" charset="0"/>
              </a:rPr>
              <a:t>37)</a:t>
            </a:r>
            <a:r>
              <a:rPr lang="en-US" sz="1600" dirty="0">
                <a:effectLst/>
                <a:latin typeface="Times New Roman" panose="02020603050405020304" pitchFamily="18" charset="0"/>
                <a:ea typeface="Times New Roman" panose="02020603050405020304" pitchFamily="18" charset="0"/>
              </a:rPr>
              <a:t> reject the </a:t>
            </a:r>
            <a:r>
              <a:rPr lang="en-US" sz="1600" b="1" i="1" dirty="0">
                <a:solidFill>
                  <a:srgbClr val="CC6600"/>
                </a:solidFill>
                <a:effectLst/>
                <a:latin typeface="Times New Roman" panose="02020603050405020304" pitchFamily="18" charset="0"/>
                <a:ea typeface="Times New Roman" panose="02020603050405020304" pitchFamily="18" charset="0"/>
              </a:rPr>
              <a:t>words of our Lord Jesus Christ</a:t>
            </a:r>
            <a:r>
              <a:rPr lang="en-US" sz="1600" dirty="0">
                <a:solidFill>
                  <a:srgbClr val="CC6600"/>
                </a:solidFill>
                <a:effectLst/>
                <a:latin typeface="Times New Roman" panose="02020603050405020304" pitchFamily="18" charset="0"/>
                <a:ea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rPr>
              <a:t>as well as rejecting </a:t>
            </a:r>
            <a:r>
              <a:rPr lang="en-US" sz="1600" b="1" i="1" dirty="0">
                <a:solidFill>
                  <a:srgbClr val="CC6600"/>
                </a:solidFill>
                <a:effectLst/>
                <a:latin typeface="Times New Roman" panose="02020603050405020304" pitchFamily="18" charset="0"/>
                <a:ea typeface="Times New Roman" panose="02020603050405020304" pitchFamily="18" charset="0"/>
              </a:rPr>
              <a:t>the doctrine which is according to godliness</a:t>
            </a:r>
            <a:r>
              <a:rPr lang="en-US" sz="1600" dirty="0">
                <a:effectLst/>
                <a:latin typeface="Times New Roman" panose="02020603050405020304" pitchFamily="18" charset="0"/>
                <a:ea typeface="Times New Roman" panose="02020603050405020304" pitchFamily="18" charset="0"/>
              </a:rPr>
              <a:t>, which is the doctrine according to Paul only, making them, in God’s eyes, </a:t>
            </a:r>
            <a:r>
              <a:rPr lang="en-US" sz="1600" b="1" i="1" dirty="0">
                <a:solidFill>
                  <a:srgbClr val="CC6600"/>
                </a:solidFill>
                <a:effectLst/>
                <a:latin typeface="Times New Roman" panose="02020603050405020304" pitchFamily="18" charset="0"/>
                <a:ea typeface="Times New Roman" panose="02020603050405020304" pitchFamily="18" charset="0"/>
              </a:rPr>
              <a:t>proud, knowing nothing, always doting about questions and </a:t>
            </a:r>
            <a:r>
              <a:rPr lang="en-US" sz="1600" b="1" i="1" dirty="0" err="1">
                <a:solidFill>
                  <a:srgbClr val="CC6600"/>
                </a:solidFill>
                <a:effectLst/>
                <a:latin typeface="Times New Roman" panose="02020603050405020304" pitchFamily="18" charset="0"/>
                <a:ea typeface="Times New Roman" panose="02020603050405020304" pitchFamily="18" charset="0"/>
              </a:rPr>
              <a:t>strifes</a:t>
            </a:r>
            <a:r>
              <a:rPr lang="en-US" sz="1600" b="1" i="1" dirty="0">
                <a:solidFill>
                  <a:srgbClr val="CC6600"/>
                </a:solidFill>
                <a:effectLst/>
                <a:latin typeface="Times New Roman" panose="02020603050405020304" pitchFamily="18" charset="0"/>
                <a:ea typeface="Times New Roman" panose="02020603050405020304" pitchFamily="18" charset="0"/>
              </a:rPr>
              <a:t> of words, whereof cometh envy, strife, railings, evil surmisings, Perverse disputings of men of corrupt minds, and destitute of the truth, supposing that gain is godliness</a:t>
            </a:r>
            <a:r>
              <a:rPr lang="en-US" sz="1600" dirty="0">
                <a:solidFill>
                  <a:srgbClr val="CC6600"/>
                </a:solidFill>
                <a:effectLst/>
                <a:latin typeface="Times New Roman" panose="02020603050405020304" pitchFamily="18" charset="0"/>
                <a:ea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rPr>
              <a:t>- </a:t>
            </a:r>
            <a:r>
              <a:rPr lang="en-US" sz="1400" b="1" dirty="0">
                <a:solidFill>
                  <a:srgbClr val="FF0000"/>
                </a:solidFill>
                <a:effectLst/>
                <a:latin typeface="Times New Roman" panose="02020603050405020304" pitchFamily="18" charset="0"/>
                <a:ea typeface="Times New Roman" panose="02020603050405020304" pitchFamily="18" charset="0"/>
              </a:rPr>
              <a:t>I Timothy 6:4-6</a:t>
            </a:r>
            <a:endParaRPr lang="en-US" sz="1600" dirty="0">
              <a:effectLst/>
              <a:latin typeface="Calibri" panose="020F0502020204030204" pitchFamily="34" charset="0"/>
              <a:ea typeface="Times New Roman" panose="02020603050405020304" pitchFamily="18" charset="0"/>
            </a:endParaRPr>
          </a:p>
        </p:txBody>
      </p:sp>
      <p:sp>
        <p:nvSpPr>
          <p:cNvPr id="6" name="TextBox 5">
            <a:extLst>
              <a:ext uri="{FF2B5EF4-FFF2-40B4-BE49-F238E27FC236}">
                <a16:creationId xmlns:a16="http://schemas.microsoft.com/office/drawing/2014/main" id="{D7B8F46D-5A21-4420-A05F-2B19005A26ED}"/>
              </a:ext>
            </a:extLst>
          </p:cNvPr>
          <p:cNvSpPr txBox="1"/>
          <p:nvPr/>
        </p:nvSpPr>
        <p:spPr>
          <a:xfrm>
            <a:off x="627529" y="2510113"/>
            <a:ext cx="11295530" cy="1077218"/>
          </a:xfrm>
          <a:prstGeom prst="rect">
            <a:avLst/>
          </a:prstGeom>
          <a:noFill/>
        </p:spPr>
        <p:txBody>
          <a:bodyPr wrap="square" rtlCol="0">
            <a:spAutoFit/>
          </a:bodyPr>
          <a:lstStyle/>
          <a:p>
            <a:pPr algn="just"/>
            <a:r>
              <a:rPr lang="en-US" sz="1600" b="1" dirty="0">
                <a:effectLst/>
                <a:latin typeface="Times New Roman" panose="02020603050405020304" pitchFamily="18" charset="0"/>
                <a:ea typeface="Times New Roman" panose="02020603050405020304" pitchFamily="18" charset="0"/>
              </a:rPr>
              <a:t>38</a:t>
            </a:r>
            <a:r>
              <a:rPr lang="en-US" sz="1600" dirty="0">
                <a:effectLst/>
                <a:latin typeface="Times New Roman" panose="02020603050405020304" pitchFamily="18" charset="0"/>
                <a:ea typeface="Times New Roman" panose="02020603050405020304" pitchFamily="18" charset="0"/>
              </a:rPr>
              <a:t>) are full of wrath and confusion towards Paul and the results of his ministry - </a:t>
            </a:r>
            <a:r>
              <a:rPr lang="en-US" sz="1400" b="1" dirty="0">
                <a:solidFill>
                  <a:srgbClr val="FF0000"/>
                </a:solidFill>
                <a:effectLst/>
                <a:latin typeface="Times New Roman" panose="02020603050405020304" pitchFamily="18" charset="0"/>
                <a:ea typeface="Times New Roman" panose="02020603050405020304" pitchFamily="18" charset="0"/>
              </a:rPr>
              <a:t>Acts 19:23-29.  </a:t>
            </a:r>
            <a:r>
              <a:rPr lang="en-US" sz="1600" dirty="0">
                <a:effectLst/>
                <a:latin typeface="Times New Roman" panose="02020603050405020304" pitchFamily="18" charset="0"/>
                <a:ea typeface="Times New Roman" panose="02020603050405020304" pitchFamily="18" charset="0"/>
              </a:rPr>
              <a:t>Not only do people reject God’s words and the very words of Jesus Christ </a:t>
            </a:r>
            <a:r>
              <a:rPr lang="en-US" sz="1400" dirty="0">
                <a:effectLst/>
                <a:latin typeface="Times New Roman" panose="02020603050405020304" pitchFamily="18" charset="0"/>
                <a:ea typeface="Times New Roman" panose="02020603050405020304" pitchFamily="18" charset="0"/>
              </a:rPr>
              <a:t>(</a:t>
            </a:r>
            <a:r>
              <a:rPr lang="en-US" sz="1400" b="1" dirty="0">
                <a:solidFill>
                  <a:srgbClr val="FF0000"/>
                </a:solidFill>
                <a:effectLst/>
                <a:latin typeface="Times New Roman" panose="02020603050405020304" pitchFamily="18" charset="0"/>
                <a:ea typeface="Times New Roman" panose="02020603050405020304" pitchFamily="18" charset="0"/>
              </a:rPr>
              <a:t>I Timothy 6:-13</a:t>
            </a:r>
            <a:r>
              <a:rPr lang="en-US" sz="1600" dirty="0">
                <a:effectLst/>
                <a:latin typeface="Times New Roman" panose="02020603050405020304" pitchFamily="18" charset="0"/>
                <a:ea typeface="Times New Roman" panose="02020603050405020304" pitchFamily="18" charset="0"/>
              </a:rPr>
              <a:t>),</a:t>
            </a:r>
            <a:r>
              <a:rPr lang="en-US" sz="1600" b="1" dirty="0">
                <a:solidFill>
                  <a:srgbClr val="FF0000"/>
                </a:solidFill>
                <a:effectLst/>
                <a:latin typeface="Times New Roman" panose="02020603050405020304" pitchFamily="18" charset="0"/>
                <a:ea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rPr>
              <a:t>pastors and preachers have convinced just about everyone one involved in modern Christianity to reject Paul’s words (except for a few verses they use out of context so they can stay they ‘still’ follow Paul – liars, all of them!)  Since the days of </a:t>
            </a:r>
            <a:r>
              <a:rPr lang="en-US" sz="1400" b="1" dirty="0">
                <a:solidFill>
                  <a:srgbClr val="FF0000"/>
                </a:solidFill>
                <a:effectLst/>
                <a:latin typeface="Times New Roman" panose="02020603050405020304" pitchFamily="18" charset="0"/>
                <a:ea typeface="Times New Roman" panose="02020603050405020304" pitchFamily="18" charset="0"/>
              </a:rPr>
              <a:t>Acts 19,</a:t>
            </a:r>
            <a:r>
              <a:rPr lang="en-US" sz="1600" dirty="0">
                <a:effectLst/>
                <a:latin typeface="Times New Roman" panose="02020603050405020304" pitchFamily="18" charset="0"/>
                <a:ea typeface="Times New Roman" panose="02020603050405020304" pitchFamily="18" charset="0"/>
              </a:rPr>
              <a:t> there has been a conspiracy to destroy Paul and it still exists today!</a:t>
            </a:r>
            <a:endParaRPr lang="en-US" sz="1600" dirty="0">
              <a:effectLst/>
              <a:latin typeface="Calibri" panose="020F0502020204030204" pitchFamily="34" charset="0"/>
              <a:ea typeface="Times New Roman" panose="02020603050405020304" pitchFamily="18" charset="0"/>
            </a:endParaRPr>
          </a:p>
        </p:txBody>
      </p:sp>
      <p:sp>
        <p:nvSpPr>
          <p:cNvPr id="7" name="TextBox 6">
            <a:extLst>
              <a:ext uri="{FF2B5EF4-FFF2-40B4-BE49-F238E27FC236}">
                <a16:creationId xmlns:a16="http://schemas.microsoft.com/office/drawing/2014/main" id="{4142E163-0A9D-48A1-A1E8-8081D9253FE7}"/>
              </a:ext>
            </a:extLst>
          </p:cNvPr>
          <p:cNvSpPr txBox="1"/>
          <p:nvPr/>
        </p:nvSpPr>
        <p:spPr>
          <a:xfrm>
            <a:off x="618564" y="3550024"/>
            <a:ext cx="11295530" cy="830997"/>
          </a:xfrm>
          <a:prstGeom prst="rect">
            <a:avLst/>
          </a:prstGeom>
          <a:noFill/>
        </p:spPr>
        <p:txBody>
          <a:bodyPr wrap="square" rtlCol="0">
            <a:spAutoFit/>
          </a:bodyPr>
          <a:lstStyle/>
          <a:p>
            <a:pPr marL="0" marR="0" algn="just">
              <a:spcBef>
                <a:spcPts val="0"/>
              </a:spcBef>
              <a:spcAft>
                <a:spcPts val="0"/>
              </a:spcAft>
            </a:pPr>
            <a:r>
              <a:rPr lang="en-US" sz="1600" b="1" dirty="0">
                <a:effectLst/>
                <a:latin typeface="Times New Roman" panose="02020603050405020304" pitchFamily="18" charset="0"/>
                <a:ea typeface="Times New Roman" panose="02020603050405020304" pitchFamily="18" charset="0"/>
              </a:rPr>
              <a:t>39</a:t>
            </a:r>
            <a:r>
              <a:rPr lang="en-US" sz="1600" dirty="0">
                <a:effectLst/>
                <a:latin typeface="Times New Roman" panose="02020603050405020304" pitchFamily="18" charset="0"/>
                <a:ea typeface="Times New Roman" panose="02020603050405020304" pitchFamily="18" charset="0"/>
              </a:rPr>
              <a:t>) reject, hate, ignore, ridicule, attack the King James 1611 Bible by not owning one, by not reading or studying one, by not going anywhere that a King James Bible is the ‘only’ Bible.  </a:t>
            </a:r>
            <a:r>
              <a:rPr lang="en-US" sz="1400" b="1" dirty="0">
                <a:solidFill>
                  <a:srgbClr val="FF0000"/>
                </a:solidFill>
                <a:effectLst/>
                <a:latin typeface="Times New Roman" panose="02020603050405020304" pitchFamily="18" charset="0"/>
                <a:ea typeface="Times New Roman" panose="02020603050405020304" pitchFamily="18" charset="0"/>
              </a:rPr>
              <a:t>I Corinthians 13:10; Amos 8:11-13</a:t>
            </a:r>
            <a:r>
              <a:rPr lang="en-US" sz="1400" dirty="0">
                <a:effectLst/>
                <a:latin typeface="Times New Roman" panose="02020603050405020304" pitchFamily="18" charset="0"/>
                <a:ea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rPr>
              <a:t>If you even bring it up in conversation, or even simply carry one with you, it brings out their instant criticism, anger, and hatred.  They simply will no longer listen to you!</a:t>
            </a:r>
            <a:endParaRPr lang="en-US" sz="1600" dirty="0">
              <a:effectLst/>
              <a:latin typeface="Calibri" panose="020F0502020204030204" pitchFamily="34" charset="0"/>
              <a:ea typeface="Times New Roman" panose="02020603050405020304" pitchFamily="18" charset="0"/>
            </a:endParaRPr>
          </a:p>
        </p:txBody>
      </p:sp>
      <p:sp>
        <p:nvSpPr>
          <p:cNvPr id="10" name="TextBox 9">
            <a:extLst>
              <a:ext uri="{FF2B5EF4-FFF2-40B4-BE49-F238E27FC236}">
                <a16:creationId xmlns:a16="http://schemas.microsoft.com/office/drawing/2014/main" id="{3CE6F67C-85C2-4028-B1F4-B571D66561A2}"/>
              </a:ext>
            </a:extLst>
          </p:cNvPr>
          <p:cNvSpPr txBox="1"/>
          <p:nvPr/>
        </p:nvSpPr>
        <p:spPr>
          <a:xfrm>
            <a:off x="618564" y="4336196"/>
            <a:ext cx="11295530" cy="584775"/>
          </a:xfrm>
          <a:prstGeom prst="rect">
            <a:avLst/>
          </a:prstGeom>
          <a:noFill/>
        </p:spPr>
        <p:txBody>
          <a:bodyPr wrap="square" rtlCol="0">
            <a:spAutoFit/>
          </a:bodyPr>
          <a:lstStyle/>
          <a:p>
            <a:pPr algn="just"/>
            <a:r>
              <a:rPr lang="en-US" sz="1600" b="1" dirty="0">
                <a:effectLst/>
                <a:latin typeface="Times New Roman" panose="02020603050405020304" pitchFamily="18" charset="0"/>
                <a:ea typeface="Times New Roman" panose="02020603050405020304" pitchFamily="18" charset="0"/>
              </a:rPr>
              <a:t>40</a:t>
            </a:r>
            <a:r>
              <a:rPr lang="en-US" sz="1600" dirty="0">
                <a:effectLst/>
                <a:latin typeface="Times New Roman" panose="02020603050405020304" pitchFamily="18" charset="0"/>
                <a:ea typeface="Times New Roman" panose="02020603050405020304" pitchFamily="18" charset="0"/>
              </a:rPr>
              <a:t>) think their baby or childhood water / sprinkling baptism made them children of God – </a:t>
            </a:r>
            <a:r>
              <a:rPr lang="en-US" sz="1400" b="1" dirty="0">
                <a:solidFill>
                  <a:srgbClr val="FF0000"/>
                </a:solidFill>
                <a:effectLst/>
                <a:latin typeface="Times New Roman" panose="02020603050405020304" pitchFamily="18" charset="0"/>
                <a:ea typeface="Times New Roman" panose="02020603050405020304" pitchFamily="18" charset="0"/>
              </a:rPr>
              <a:t>Ephesians 4:5; I Cor 1:17; Acts 19:3,4, </a:t>
            </a:r>
            <a:r>
              <a:rPr lang="en-US" sz="1600" dirty="0">
                <a:effectLst/>
                <a:latin typeface="Times New Roman" panose="02020603050405020304" pitchFamily="18" charset="0"/>
                <a:ea typeface="Times New Roman" panose="02020603050405020304" pitchFamily="18" charset="0"/>
              </a:rPr>
              <a:t>all of which can easily be debunked by written Scriptures.</a:t>
            </a:r>
            <a:endParaRPr lang="en-US" sz="1600" dirty="0">
              <a:effectLst/>
              <a:latin typeface="Calibri" panose="020F0502020204030204" pitchFamily="34" charset="0"/>
              <a:ea typeface="Times New Roman" panose="02020603050405020304" pitchFamily="18" charset="0"/>
            </a:endParaRPr>
          </a:p>
        </p:txBody>
      </p:sp>
      <p:sp>
        <p:nvSpPr>
          <p:cNvPr id="12" name="TextBox 11">
            <a:extLst>
              <a:ext uri="{FF2B5EF4-FFF2-40B4-BE49-F238E27FC236}">
                <a16:creationId xmlns:a16="http://schemas.microsoft.com/office/drawing/2014/main" id="{FB7E57E9-415E-4347-9A22-5B8A3F8F915F}"/>
              </a:ext>
            </a:extLst>
          </p:cNvPr>
          <p:cNvSpPr txBox="1"/>
          <p:nvPr/>
        </p:nvSpPr>
        <p:spPr>
          <a:xfrm>
            <a:off x="618564" y="4894076"/>
            <a:ext cx="11295530" cy="584775"/>
          </a:xfrm>
          <a:prstGeom prst="rect">
            <a:avLst/>
          </a:prstGeom>
          <a:noFill/>
        </p:spPr>
        <p:txBody>
          <a:bodyPr wrap="square" rtlCol="0">
            <a:spAutoFit/>
          </a:bodyPr>
          <a:lstStyle/>
          <a:p>
            <a:pPr algn="just"/>
            <a:r>
              <a:rPr lang="en-US" sz="1600" b="1" dirty="0">
                <a:effectLst/>
                <a:latin typeface="Times New Roman" panose="02020603050405020304" pitchFamily="18" charset="0"/>
                <a:ea typeface="Times New Roman" panose="02020603050405020304" pitchFamily="18" charset="0"/>
              </a:rPr>
              <a:t>41) </a:t>
            </a:r>
            <a:r>
              <a:rPr lang="en-US" sz="1600" dirty="0">
                <a:effectLst/>
                <a:latin typeface="Times New Roman" panose="02020603050405020304" pitchFamily="18" charset="0"/>
                <a:ea typeface="Times New Roman" panose="02020603050405020304" pitchFamily="18" charset="0"/>
              </a:rPr>
              <a:t>think their graduation from confirmation to communion gave them the Holy Spirit. </a:t>
            </a:r>
            <a:r>
              <a:rPr lang="en-US" sz="1400" b="1" dirty="0">
                <a:solidFill>
                  <a:srgbClr val="FF0000"/>
                </a:solidFill>
                <a:effectLst/>
                <a:latin typeface="Times New Roman" panose="02020603050405020304" pitchFamily="18" charset="0"/>
                <a:ea typeface="Times New Roman" panose="02020603050405020304" pitchFamily="18" charset="0"/>
              </a:rPr>
              <a:t>I Corinthians 13:10.  </a:t>
            </a:r>
            <a:r>
              <a:rPr lang="en-US" sz="1600" dirty="0">
                <a:effectLst/>
                <a:latin typeface="Times New Roman" panose="02020603050405020304" pitchFamily="18" charset="0"/>
                <a:ea typeface="Times New Roman" panose="02020603050405020304" pitchFamily="18" charset="0"/>
              </a:rPr>
              <a:t>all of which can easily debunked by written Scriptures.</a:t>
            </a:r>
            <a:endParaRPr lang="en-US" sz="1600" dirty="0">
              <a:effectLst/>
              <a:latin typeface="Calibri" panose="020F0502020204030204" pitchFamily="34" charset="0"/>
              <a:ea typeface="Times New Roman" panose="02020603050405020304" pitchFamily="18" charset="0"/>
            </a:endParaRPr>
          </a:p>
        </p:txBody>
      </p:sp>
      <p:sp>
        <p:nvSpPr>
          <p:cNvPr id="13" name="TextBox 12">
            <a:extLst>
              <a:ext uri="{FF2B5EF4-FFF2-40B4-BE49-F238E27FC236}">
                <a16:creationId xmlns:a16="http://schemas.microsoft.com/office/drawing/2014/main" id="{D7BFD75D-C751-47DC-9DCA-B615A51C60B7}"/>
              </a:ext>
            </a:extLst>
          </p:cNvPr>
          <p:cNvSpPr txBox="1"/>
          <p:nvPr/>
        </p:nvSpPr>
        <p:spPr>
          <a:xfrm>
            <a:off x="627529" y="5478851"/>
            <a:ext cx="11295530" cy="584775"/>
          </a:xfrm>
          <a:prstGeom prst="rect">
            <a:avLst/>
          </a:prstGeom>
          <a:noFill/>
        </p:spPr>
        <p:txBody>
          <a:bodyPr wrap="square" rtlCol="0">
            <a:spAutoFit/>
          </a:bodyPr>
          <a:lstStyle/>
          <a:p>
            <a:pPr algn="just"/>
            <a:r>
              <a:rPr lang="en-US" sz="1600" b="1" dirty="0">
                <a:effectLst/>
                <a:latin typeface="Times New Roman" panose="02020603050405020304" pitchFamily="18" charset="0"/>
                <a:ea typeface="Times New Roman" panose="02020603050405020304" pitchFamily="18" charset="0"/>
              </a:rPr>
              <a:t>42) </a:t>
            </a:r>
            <a:r>
              <a:rPr lang="en-US" sz="1600" dirty="0">
                <a:effectLst/>
                <a:latin typeface="Times New Roman" panose="02020603050405020304" pitchFamily="18" charset="0"/>
                <a:ea typeface="Times New Roman" panose="02020603050405020304" pitchFamily="18" charset="0"/>
              </a:rPr>
              <a:t>think God still ‘communicates’ with people directly through the Holy Spirit as defined and described in</a:t>
            </a:r>
            <a:r>
              <a:rPr lang="en-US" sz="1600" b="1" dirty="0">
                <a:effectLst/>
                <a:latin typeface="Times New Roman" panose="02020603050405020304" pitchFamily="18" charset="0"/>
                <a:ea typeface="Times New Roman" panose="02020603050405020304" pitchFamily="18" charset="0"/>
              </a:rPr>
              <a:t> </a:t>
            </a:r>
            <a:r>
              <a:rPr lang="en-US" sz="1600" b="1" dirty="0">
                <a:solidFill>
                  <a:srgbClr val="FF0000"/>
                </a:solidFill>
                <a:effectLst/>
                <a:latin typeface="Times New Roman" panose="02020603050405020304" pitchFamily="18" charset="0"/>
                <a:ea typeface="Times New Roman" panose="02020603050405020304" pitchFamily="18" charset="0"/>
              </a:rPr>
              <a:t>John 14.  </a:t>
            </a:r>
            <a:r>
              <a:rPr lang="en-US" sz="1600" dirty="0">
                <a:effectLst/>
                <a:latin typeface="Times New Roman" panose="02020603050405020304" pitchFamily="18" charset="0"/>
                <a:ea typeface="Times New Roman" panose="02020603050405020304" pitchFamily="18" charset="0"/>
              </a:rPr>
              <a:t>That was</a:t>
            </a:r>
            <a:r>
              <a:rPr lang="en-US" sz="1600" b="1" dirty="0">
                <a:effectLst/>
                <a:latin typeface="Times New Roman" panose="02020603050405020304" pitchFamily="18" charset="0"/>
                <a:ea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rPr>
              <a:t>to the Jews then </a:t>
            </a:r>
            <a:r>
              <a:rPr lang="en-US" sz="1600" dirty="0">
                <a:solidFill>
                  <a:srgbClr val="000000"/>
                </a:solidFill>
                <a:effectLst/>
                <a:latin typeface="Times New Roman" panose="02020603050405020304" pitchFamily="18" charset="0"/>
                <a:ea typeface="Times New Roman" panose="02020603050405020304" pitchFamily="18" charset="0"/>
              </a:rPr>
              <a:t>instead of Gentiles looking to</a:t>
            </a:r>
            <a:r>
              <a:rPr lang="en-US" sz="1600" b="1" dirty="0">
                <a:solidFill>
                  <a:srgbClr val="000000"/>
                </a:solidFill>
                <a:effectLst/>
                <a:latin typeface="Times New Roman" panose="02020603050405020304" pitchFamily="18" charset="0"/>
                <a:ea typeface="Times New Roman" panose="02020603050405020304" pitchFamily="18" charset="0"/>
              </a:rPr>
              <a:t> </a:t>
            </a:r>
            <a:r>
              <a:rPr lang="en-US" sz="1400" b="1" dirty="0">
                <a:solidFill>
                  <a:srgbClr val="FF0000"/>
                </a:solidFill>
                <a:effectLst/>
                <a:latin typeface="Times New Roman" panose="02020603050405020304" pitchFamily="18" charset="0"/>
                <a:ea typeface="Times New Roman" panose="02020603050405020304" pitchFamily="18" charset="0"/>
              </a:rPr>
              <a:t>I Corinthians 13:10 </a:t>
            </a:r>
            <a:r>
              <a:rPr lang="en-US" sz="1600" dirty="0">
                <a:effectLst/>
                <a:latin typeface="Times New Roman" panose="02020603050405020304" pitchFamily="18" charset="0"/>
                <a:ea typeface="Times New Roman" panose="02020603050405020304" pitchFamily="18" charset="0"/>
              </a:rPr>
              <a:t>for today.  Remember </a:t>
            </a:r>
            <a:r>
              <a:rPr lang="en-US" sz="1400" b="1" dirty="0">
                <a:solidFill>
                  <a:srgbClr val="FF0000"/>
                </a:solidFill>
                <a:effectLst/>
                <a:latin typeface="Times New Roman" panose="02020603050405020304" pitchFamily="18" charset="0"/>
                <a:ea typeface="Times New Roman" panose="02020603050405020304" pitchFamily="18" charset="0"/>
              </a:rPr>
              <a:t>Romans 2:14</a:t>
            </a:r>
            <a:r>
              <a:rPr lang="en-US" sz="1400" dirty="0">
                <a:solidFill>
                  <a:srgbClr val="FF0000"/>
                </a:solidFill>
                <a:effectLst/>
                <a:latin typeface="Times New Roman" panose="02020603050405020304" pitchFamily="18" charset="0"/>
                <a:ea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rPr>
              <a:t>– Gentiles/Heathen went by conscience.</a:t>
            </a:r>
            <a:endParaRPr lang="en-US" sz="1600" dirty="0">
              <a:effectLst/>
              <a:latin typeface="Calibri" panose="020F0502020204030204" pitchFamily="34" charset="0"/>
              <a:ea typeface="Times New Roman" panose="02020603050405020304" pitchFamily="18" charset="0"/>
            </a:endParaRPr>
          </a:p>
        </p:txBody>
      </p:sp>
      <p:sp>
        <p:nvSpPr>
          <p:cNvPr id="14" name="TextBox 13">
            <a:extLst>
              <a:ext uri="{FF2B5EF4-FFF2-40B4-BE49-F238E27FC236}">
                <a16:creationId xmlns:a16="http://schemas.microsoft.com/office/drawing/2014/main" id="{50D771F4-43A1-4AA2-8400-6ECD4DD711CC}"/>
              </a:ext>
            </a:extLst>
          </p:cNvPr>
          <p:cNvSpPr txBox="1"/>
          <p:nvPr/>
        </p:nvSpPr>
        <p:spPr>
          <a:xfrm>
            <a:off x="618564" y="6033243"/>
            <a:ext cx="11286565" cy="584775"/>
          </a:xfrm>
          <a:prstGeom prst="rect">
            <a:avLst/>
          </a:prstGeom>
          <a:noFill/>
        </p:spPr>
        <p:txBody>
          <a:bodyPr wrap="square" rtlCol="0">
            <a:spAutoFit/>
          </a:bodyPr>
          <a:lstStyle/>
          <a:p>
            <a:pPr algn="just"/>
            <a:r>
              <a:rPr lang="en-US" sz="1600" b="1" dirty="0">
                <a:effectLst/>
                <a:latin typeface="Times New Roman" panose="02020603050405020304" pitchFamily="18" charset="0"/>
                <a:ea typeface="Times New Roman" panose="02020603050405020304" pitchFamily="18" charset="0"/>
              </a:rPr>
              <a:t>43) </a:t>
            </a:r>
            <a:r>
              <a:rPr lang="en-US" sz="1600" dirty="0">
                <a:effectLst/>
                <a:latin typeface="Times New Roman" panose="02020603050405020304" pitchFamily="18" charset="0"/>
                <a:ea typeface="Times New Roman" panose="02020603050405020304" pitchFamily="18" charset="0"/>
              </a:rPr>
              <a:t>think God is like a ‘magic God’ and a ‘magic Jesus’ who gives them answers to their prayers as they prayed, physical blessings, signs, healings, etc. all based on their good works and personal strength of faith.  </a:t>
            </a:r>
            <a:r>
              <a:rPr lang="en-US" sz="1400" b="1" dirty="0">
                <a:solidFill>
                  <a:srgbClr val="FF0000"/>
                </a:solidFill>
                <a:effectLst/>
                <a:latin typeface="Times New Roman" panose="02020603050405020304" pitchFamily="18" charset="0"/>
                <a:ea typeface="Times New Roman" panose="02020603050405020304" pitchFamily="18" charset="0"/>
              </a:rPr>
              <a:t>Romans 1:23; Ephesians 1:3; Mark 16:16-20</a:t>
            </a:r>
            <a:endParaRPr lang="en-US" sz="1600" dirty="0">
              <a:effectLst/>
              <a:latin typeface="Calibri" panose="020F0502020204030204" pitchFamily="34" charset="0"/>
              <a:ea typeface="Times New Roman" panose="02020603050405020304" pitchFamily="18" charset="0"/>
            </a:endParaRPr>
          </a:p>
        </p:txBody>
      </p:sp>
      <p:sp>
        <p:nvSpPr>
          <p:cNvPr id="15" name="TextBox 14">
            <a:extLst>
              <a:ext uri="{FF2B5EF4-FFF2-40B4-BE49-F238E27FC236}">
                <a16:creationId xmlns:a16="http://schemas.microsoft.com/office/drawing/2014/main" id="{5F7BBDE7-559E-4AA5-88EC-0143D3C141FD}"/>
              </a:ext>
            </a:extLst>
          </p:cNvPr>
          <p:cNvSpPr txBox="1"/>
          <p:nvPr/>
        </p:nvSpPr>
        <p:spPr>
          <a:xfrm>
            <a:off x="260048" y="245611"/>
            <a:ext cx="2175241" cy="338554"/>
          </a:xfrm>
          <a:prstGeom prst="rect">
            <a:avLst/>
          </a:prstGeom>
          <a:noFill/>
        </p:spPr>
        <p:txBody>
          <a:bodyPr wrap="square" rtlCol="0">
            <a:spAutoFit/>
          </a:bodyPr>
          <a:lstStyle/>
          <a:p>
            <a:r>
              <a:rPr lang="en-US" sz="1600" b="1" dirty="0">
                <a:latin typeface="Times New Roman" panose="02020603050405020304" pitchFamily="18" charset="0"/>
                <a:cs typeface="Times New Roman" panose="02020603050405020304" pitchFamily="18" charset="0"/>
              </a:rPr>
              <a:t>These are people who:</a:t>
            </a:r>
          </a:p>
        </p:txBody>
      </p:sp>
    </p:spTree>
    <p:extLst>
      <p:ext uri="{BB962C8B-B14F-4D97-AF65-F5344CB8AC3E}">
        <p14:creationId xmlns:p14="http://schemas.microsoft.com/office/powerpoint/2010/main" val="1879510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fade">
                                      <p:cBhvr>
                                        <p:cTn id="17" dur="500"/>
                                        <p:tgtEl>
                                          <p:spTgt spid="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
                                            <p:txEl>
                                              <p:pRg st="0" end="0"/>
                                            </p:txEl>
                                          </p:spTgt>
                                        </p:tgtEl>
                                        <p:attrNameLst>
                                          <p:attrName>style.visibility</p:attrName>
                                        </p:attrNameLst>
                                      </p:cBhvr>
                                      <p:to>
                                        <p:strVal val="visible"/>
                                      </p:to>
                                    </p:set>
                                    <p:animEffect transition="in" filter="fade">
                                      <p:cBhvr>
                                        <p:cTn id="22" dur="500"/>
                                        <p:tgtEl>
                                          <p:spTgt spid="10">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2">
                                            <p:txEl>
                                              <p:pRg st="0" end="0"/>
                                            </p:txEl>
                                          </p:spTgt>
                                        </p:tgtEl>
                                        <p:attrNameLst>
                                          <p:attrName>style.visibility</p:attrName>
                                        </p:attrNameLst>
                                      </p:cBhvr>
                                      <p:to>
                                        <p:strVal val="visible"/>
                                      </p:to>
                                    </p:set>
                                    <p:animEffect transition="in" filter="fade">
                                      <p:cBhvr>
                                        <p:cTn id="27" dur="500"/>
                                        <p:tgtEl>
                                          <p:spTgt spid="12">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13" grpId="0"/>
      <p:bldP spid="1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7966</TotalTime>
  <Words>7899</Words>
  <Application>Microsoft Office PowerPoint</Application>
  <PresentationFormat>Widescreen</PresentationFormat>
  <Paragraphs>260</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Rick Trout</dc:creator>
  <cp:lastModifiedBy>Rick Trout</cp:lastModifiedBy>
  <cp:revision>53</cp:revision>
  <dcterms:created xsi:type="dcterms:W3CDTF">2022-03-28T19:08:55Z</dcterms:created>
  <dcterms:modified xsi:type="dcterms:W3CDTF">2022-04-29T05:50:14Z</dcterms:modified>
</cp:coreProperties>
</file>