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87" r:id="rId3"/>
    <p:sldId id="291" r:id="rId4"/>
    <p:sldId id="292" r:id="rId5"/>
    <p:sldId id="263" r:id="rId6"/>
    <p:sldId id="265" r:id="rId7"/>
    <p:sldId id="266" r:id="rId8"/>
    <p:sldId id="293" r:id="rId9"/>
    <p:sldId id="29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91" autoAdjust="0"/>
    <p:restoredTop sz="94660"/>
  </p:normalViewPr>
  <p:slideViewPr>
    <p:cSldViewPr snapToGrid="0">
      <p:cViewPr varScale="1">
        <p:scale>
          <a:sx n="103" d="100"/>
          <a:sy n="103" d="100"/>
        </p:scale>
        <p:origin x="1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52096-2551-4472-9852-309DE2A343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C97B4E-59B8-4075-9593-4D4582F89B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5558C6-CE64-4425-AC20-94DACA6EB55C}"/>
              </a:ext>
            </a:extLst>
          </p:cNvPr>
          <p:cNvSpPr>
            <a:spLocks noGrp="1"/>
          </p:cNvSpPr>
          <p:nvPr>
            <p:ph type="dt" sz="half" idx="10"/>
          </p:nvPr>
        </p:nvSpPr>
        <p:spPr/>
        <p:txBody>
          <a:bodyPr/>
          <a:lstStyle/>
          <a:p>
            <a:fld id="{E2A7656A-65F6-423E-935E-4758D113B88A}" type="datetimeFigureOut">
              <a:rPr lang="en-US" smtClean="0"/>
              <a:t>5/10/2022</a:t>
            </a:fld>
            <a:endParaRPr lang="en-US"/>
          </a:p>
        </p:txBody>
      </p:sp>
      <p:sp>
        <p:nvSpPr>
          <p:cNvPr id="5" name="Footer Placeholder 4">
            <a:extLst>
              <a:ext uri="{FF2B5EF4-FFF2-40B4-BE49-F238E27FC236}">
                <a16:creationId xmlns:a16="http://schemas.microsoft.com/office/drawing/2014/main" id="{89CD039A-6277-444C-A182-A0D333E15B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541009-4CA4-4E71-B859-9A5847296FFD}"/>
              </a:ext>
            </a:extLst>
          </p:cNvPr>
          <p:cNvSpPr>
            <a:spLocks noGrp="1"/>
          </p:cNvSpPr>
          <p:nvPr>
            <p:ph type="sldNum" sz="quarter" idx="12"/>
          </p:nvPr>
        </p:nvSpPr>
        <p:spPr/>
        <p:txBody>
          <a:bodyPr/>
          <a:lstStyle/>
          <a:p>
            <a:fld id="{9A1B4734-3DA8-4B1E-BDEB-E226921C6845}" type="slidenum">
              <a:rPr lang="en-US" smtClean="0"/>
              <a:t>‹#›</a:t>
            </a:fld>
            <a:endParaRPr lang="en-US"/>
          </a:p>
        </p:txBody>
      </p:sp>
    </p:spTree>
    <p:extLst>
      <p:ext uri="{BB962C8B-B14F-4D97-AF65-F5344CB8AC3E}">
        <p14:creationId xmlns:p14="http://schemas.microsoft.com/office/powerpoint/2010/main" val="3767178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006B0-A3C7-4EF8-9C00-EBEFED80B1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75D13B-B2D5-48BB-9D92-C61DBB6B55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8A8CDE-C419-44E8-A8E2-182E87C5C02E}"/>
              </a:ext>
            </a:extLst>
          </p:cNvPr>
          <p:cNvSpPr>
            <a:spLocks noGrp="1"/>
          </p:cNvSpPr>
          <p:nvPr>
            <p:ph type="dt" sz="half" idx="10"/>
          </p:nvPr>
        </p:nvSpPr>
        <p:spPr/>
        <p:txBody>
          <a:bodyPr/>
          <a:lstStyle/>
          <a:p>
            <a:fld id="{E2A7656A-65F6-423E-935E-4758D113B88A}" type="datetimeFigureOut">
              <a:rPr lang="en-US" smtClean="0"/>
              <a:t>5/10/2022</a:t>
            </a:fld>
            <a:endParaRPr lang="en-US"/>
          </a:p>
        </p:txBody>
      </p:sp>
      <p:sp>
        <p:nvSpPr>
          <p:cNvPr id="5" name="Footer Placeholder 4">
            <a:extLst>
              <a:ext uri="{FF2B5EF4-FFF2-40B4-BE49-F238E27FC236}">
                <a16:creationId xmlns:a16="http://schemas.microsoft.com/office/drawing/2014/main" id="{92F9ACE0-BB23-469C-A2DF-15FAEACA7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468ED7-3A4F-4F11-AA10-60572DB4DB86}"/>
              </a:ext>
            </a:extLst>
          </p:cNvPr>
          <p:cNvSpPr>
            <a:spLocks noGrp="1"/>
          </p:cNvSpPr>
          <p:nvPr>
            <p:ph type="sldNum" sz="quarter" idx="12"/>
          </p:nvPr>
        </p:nvSpPr>
        <p:spPr/>
        <p:txBody>
          <a:bodyPr/>
          <a:lstStyle/>
          <a:p>
            <a:fld id="{9A1B4734-3DA8-4B1E-BDEB-E226921C6845}" type="slidenum">
              <a:rPr lang="en-US" smtClean="0"/>
              <a:t>‹#›</a:t>
            </a:fld>
            <a:endParaRPr lang="en-US"/>
          </a:p>
        </p:txBody>
      </p:sp>
    </p:spTree>
    <p:extLst>
      <p:ext uri="{BB962C8B-B14F-4D97-AF65-F5344CB8AC3E}">
        <p14:creationId xmlns:p14="http://schemas.microsoft.com/office/powerpoint/2010/main" val="39276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BEC94-9724-4904-ABE9-E203648A9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5AD695-D35B-4CCC-9EC9-FD70680050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9ED8B1-7296-4BE5-A06B-6A2112F1C562}"/>
              </a:ext>
            </a:extLst>
          </p:cNvPr>
          <p:cNvSpPr>
            <a:spLocks noGrp="1"/>
          </p:cNvSpPr>
          <p:nvPr>
            <p:ph type="dt" sz="half" idx="10"/>
          </p:nvPr>
        </p:nvSpPr>
        <p:spPr/>
        <p:txBody>
          <a:bodyPr/>
          <a:lstStyle/>
          <a:p>
            <a:fld id="{E2A7656A-65F6-423E-935E-4758D113B88A}" type="datetimeFigureOut">
              <a:rPr lang="en-US" smtClean="0"/>
              <a:t>5/10/2022</a:t>
            </a:fld>
            <a:endParaRPr lang="en-US"/>
          </a:p>
        </p:txBody>
      </p:sp>
      <p:sp>
        <p:nvSpPr>
          <p:cNvPr id="5" name="Footer Placeholder 4">
            <a:extLst>
              <a:ext uri="{FF2B5EF4-FFF2-40B4-BE49-F238E27FC236}">
                <a16:creationId xmlns:a16="http://schemas.microsoft.com/office/drawing/2014/main" id="{07DE9FB9-B9BE-48DD-8949-8B2171E738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4DBD4-18E3-4B1C-B7FD-16351118A261}"/>
              </a:ext>
            </a:extLst>
          </p:cNvPr>
          <p:cNvSpPr>
            <a:spLocks noGrp="1"/>
          </p:cNvSpPr>
          <p:nvPr>
            <p:ph type="sldNum" sz="quarter" idx="12"/>
          </p:nvPr>
        </p:nvSpPr>
        <p:spPr/>
        <p:txBody>
          <a:bodyPr/>
          <a:lstStyle/>
          <a:p>
            <a:fld id="{9A1B4734-3DA8-4B1E-BDEB-E226921C6845}" type="slidenum">
              <a:rPr lang="en-US" smtClean="0"/>
              <a:t>‹#›</a:t>
            </a:fld>
            <a:endParaRPr lang="en-US"/>
          </a:p>
        </p:txBody>
      </p:sp>
    </p:spTree>
    <p:extLst>
      <p:ext uri="{BB962C8B-B14F-4D97-AF65-F5344CB8AC3E}">
        <p14:creationId xmlns:p14="http://schemas.microsoft.com/office/powerpoint/2010/main" val="2036829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19ADE-0CE4-4DAC-B157-794D1F7E5A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5E0F82-F035-4663-9C89-81AF6821F1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1AF63F-1022-4C58-8124-19A5648BEF31}"/>
              </a:ext>
            </a:extLst>
          </p:cNvPr>
          <p:cNvSpPr>
            <a:spLocks noGrp="1"/>
          </p:cNvSpPr>
          <p:nvPr>
            <p:ph type="dt" sz="half" idx="10"/>
          </p:nvPr>
        </p:nvSpPr>
        <p:spPr/>
        <p:txBody>
          <a:bodyPr/>
          <a:lstStyle/>
          <a:p>
            <a:fld id="{E2A7656A-65F6-423E-935E-4758D113B88A}" type="datetimeFigureOut">
              <a:rPr lang="en-US" smtClean="0"/>
              <a:t>5/10/2022</a:t>
            </a:fld>
            <a:endParaRPr lang="en-US"/>
          </a:p>
        </p:txBody>
      </p:sp>
      <p:sp>
        <p:nvSpPr>
          <p:cNvPr id="5" name="Footer Placeholder 4">
            <a:extLst>
              <a:ext uri="{FF2B5EF4-FFF2-40B4-BE49-F238E27FC236}">
                <a16:creationId xmlns:a16="http://schemas.microsoft.com/office/drawing/2014/main" id="{7D9F1D1D-E2A9-416F-B42F-8EEEF2A68A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0F123D-8A53-4A64-9A2C-DB458FBD17BE}"/>
              </a:ext>
            </a:extLst>
          </p:cNvPr>
          <p:cNvSpPr>
            <a:spLocks noGrp="1"/>
          </p:cNvSpPr>
          <p:nvPr>
            <p:ph type="sldNum" sz="quarter" idx="12"/>
          </p:nvPr>
        </p:nvSpPr>
        <p:spPr/>
        <p:txBody>
          <a:bodyPr/>
          <a:lstStyle/>
          <a:p>
            <a:fld id="{9A1B4734-3DA8-4B1E-BDEB-E226921C6845}" type="slidenum">
              <a:rPr lang="en-US" smtClean="0"/>
              <a:t>‹#›</a:t>
            </a:fld>
            <a:endParaRPr lang="en-US"/>
          </a:p>
        </p:txBody>
      </p:sp>
    </p:spTree>
    <p:extLst>
      <p:ext uri="{BB962C8B-B14F-4D97-AF65-F5344CB8AC3E}">
        <p14:creationId xmlns:p14="http://schemas.microsoft.com/office/powerpoint/2010/main" val="4149978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C1985-7462-4555-BBAC-FE83D63B96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CF49D2-F654-447C-81E5-A649551A12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861AA3-5738-4C30-8E76-33CCFF52BD7B}"/>
              </a:ext>
            </a:extLst>
          </p:cNvPr>
          <p:cNvSpPr>
            <a:spLocks noGrp="1"/>
          </p:cNvSpPr>
          <p:nvPr>
            <p:ph type="dt" sz="half" idx="10"/>
          </p:nvPr>
        </p:nvSpPr>
        <p:spPr/>
        <p:txBody>
          <a:bodyPr/>
          <a:lstStyle/>
          <a:p>
            <a:fld id="{E2A7656A-65F6-423E-935E-4758D113B88A}" type="datetimeFigureOut">
              <a:rPr lang="en-US" smtClean="0"/>
              <a:t>5/10/2022</a:t>
            </a:fld>
            <a:endParaRPr lang="en-US"/>
          </a:p>
        </p:txBody>
      </p:sp>
      <p:sp>
        <p:nvSpPr>
          <p:cNvPr id="5" name="Footer Placeholder 4">
            <a:extLst>
              <a:ext uri="{FF2B5EF4-FFF2-40B4-BE49-F238E27FC236}">
                <a16:creationId xmlns:a16="http://schemas.microsoft.com/office/drawing/2014/main" id="{565F0ECA-3E03-4132-B64B-DCB08757B2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8BB7C-8CD1-410A-B289-7C2AB6F511C9}"/>
              </a:ext>
            </a:extLst>
          </p:cNvPr>
          <p:cNvSpPr>
            <a:spLocks noGrp="1"/>
          </p:cNvSpPr>
          <p:nvPr>
            <p:ph type="sldNum" sz="quarter" idx="12"/>
          </p:nvPr>
        </p:nvSpPr>
        <p:spPr/>
        <p:txBody>
          <a:bodyPr/>
          <a:lstStyle/>
          <a:p>
            <a:fld id="{9A1B4734-3DA8-4B1E-BDEB-E226921C6845}" type="slidenum">
              <a:rPr lang="en-US" smtClean="0"/>
              <a:t>‹#›</a:t>
            </a:fld>
            <a:endParaRPr lang="en-US"/>
          </a:p>
        </p:txBody>
      </p:sp>
    </p:spTree>
    <p:extLst>
      <p:ext uri="{BB962C8B-B14F-4D97-AF65-F5344CB8AC3E}">
        <p14:creationId xmlns:p14="http://schemas.microsoft.com/office/powerpoint/2010/main" val="2216339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19D5-CE7F-4858-9A8A-6A8B62E479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184D7E-DAB2-4BD9-9843-DC21611783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53C332-3AEC-42E0-82DA-71455C8BC6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E8B66F-2CE8-4574-A99F-A2FA867A1B37}"/>
              </a:ext>
            </a:extLst>
          </p:cNvPr>
          <p:cNvSpPr>
            <a:spLocks noGrp="1"/>
          </p:cNvSpPr>
          <p:nvPr>
            <p:ph type="dt" sz="half" idx="10"/>
          </p:nvPr>
        </p:nvSpPr>
        <p:spPr/>
        <p:txBody>
          <a:bodyPr/>
          <a:lstStyle/>
          <a:p>
            <a:fld id="{E2A7656A-65F6-423E-935E-4758D113B88A}" type="datetimeFigureOut">
              <a:rPr lang="en-US" smtClean="0"/>
              <a:t>5/10/2022</a:t>
            </a:fld>
            <a:endParaRPr lang="en-US"/>
          </a:p>
        </p:txBody>
      </p:sp>
      <p:sp>
        <p:nvSpPr>
          <p:cNvPr id="6" name="Footer Placeholder 5">
            <a:extLst>
              <a:ext uri="{FF2B5EF4-FFF2-40B4-BE49-F238E27FC236}">
                <a16:creationId xmlns:a16="http://schemas.microsoft.com/office/drawing/2014/main" id="{5280787E-B322-4DED-B053-3E74F0FFBE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34AE0C-1B4F-4115-89F2-236C3D3DC0D1}"/>
              </a:ext>
            </a:extLst>
          </p:cNvPr>
          <p:cNvSpPr>
            <a:spLocks noGrp="1"/>
          </p:cNvSpPr>
          <p:nvPr>
            <p:ph type="sldNum" sz="quarter" idx="12"/>
          </p:nvPr>
        </p:nvSpPr>
        <p:spPr/>
        <p:txBody>
          <a:bodyPr/>
          <a:lstStyle/>
          <a:p>
            <a:fld id="{9A1B4734-3DA8-4B1E-BDEB-E226921C6845}" type="slidenum">
              <a:rPr lang="en-US" smtClean="0"/>
              <a:t>‹#›</a:t>
            </a:fld>
            <a:endParaRPr lang="en-US"/>
          </a:p>
        </p:txBody>
      </p:sp>
    </p:spTree>
    <p:extLst>
      <p:ext uri="{BB962C8B-B14F-4D97-AF65-F5344CB8AC3E}">
        <p14:creationId xmlns:p14="http://schemas.microsoft.com/office/powerpoint/2010/main" val="3685051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FECB-DCE2-4FC3-A5C3-A7450025F9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A1D4C9-4A67-4DAE-9D0F-38048144F8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EE4B7B-4407-4303-9835-1FF9BC7DB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7BEDC5-5ACC-488F-B561-F5A6C9477C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21538F-7CA9-4353-A1EE-673B78425E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94CDF1-B1D9-4BA5-85EA-B2BCD9ACEC95}"/>
              </a:ext>
            </a:extLst>
          </p:cNvPr>
          <p:cNvSpPr>
            <a:spLocks noGrp="1"/>
          </p:cNvSpPr>
          <p:nvPr>
            <p:ph type="dt" sz="half" idx="10"/>
          </p:nvPr>
        </p:nvSpPr>
        <p:spPr/>
        <p:txBody>
          <a:bodyPr/>
          <a:lstStyle/>
          <a:p>
            <a:fld id="{E2A7656A-65F6-423E-935E-4758D113B88A}" type="datetimeFigureOut">
              <a:rPr lang="en-US" smtClean="0"/>
              <a:t>5/10/2022</a:t>
            </a:fld>
            <a:endParaRPr lang="en-US"/>
          </a:p>
        </p:txBody>
      </p:sp>
      <p:sp>
        <p:nvSpPr>
          <p:cNvPr id="8" name="Footer Placeholder 7">
            <a:extLst>
              <a:ext uri="{FF2B5EF4-FFF2-40B4-BE49-F238E27FC236}">
                <a16:creationId xmlns:a16="http://schemas.microsoft.com/office/drawing/2014/main" id="{2F58DA55-E232-4276-A937-CC4ACA22E9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FB5422-C205-4600-8BD3-45D7B2B03CB0}"/>
              </a:ext>
            </a:extLst>
          </p:cNvPr>
          <p:cNvSpPr>
            <a:spLocks noGrp="1"/>
          </p:cNvSpPr>
          <p:nvPr>
            <p:ph type="sldNum" sz="quarter" idx="12"/>
          </p:nvPr>
        </p:nvSpPr>
        <p:spPr/>
        <p:txBody>
          <a:bodyPr/>
          <a:lstStyle/>
          <a:p>
            <a:fld id="{9A1B4734-3DA8-4B1E-BDEB-E226921C6845}" type="slidenum">
              <a:rPr lang="en-US" smtClean="0"/>
              <a:t>‹#›</a:t>
            </a:fld>
            <a:endParaRPr lang="en-US"/>
          </a:p>
        </p:txBody>
      </p:sp>
    </p:spTree>
    <p:extLst>
      <p:ext uri="{BB962C8B-B14F-4D97-AF65-F5344CB8AC3E}">
        <p14:creationId xmlns:p14="http://schemas.microsoft.com/office/powerpoint/2010/main" val="231661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30270-4F65-4F53-A1E8-D968A2F17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0280DA-5793-4B17-A1B5-224EEACDB51B}"/>
              </a:ext>
            </a:extLst>
          </p:cNvPr>
          <p:cNvSpPr>
            <a:spLocks noGrp="1"/>
          </p:cNvSpPr>
          <p:nvPr>
            <p:ph type="dt" sz="half" idx="10"/>
          </p:nvPr>
        </p:nvSpPr>
        <p:spPr/>
        <p:txBody>
          <a:bodyPr/>
          <a:lstStyle/>
          <a:p>
            <a:fld id="{E2A7656A-65F6-423E-935E-4758D113B88A}" type="datetimeFigureOut">
              <a:rPr lang="en-US" smtClean="0"/>
              <a:t>5/10/2022</a:t>
            </a:fld>
            <a:endParaRPr lang="en-US"/>
          </a:p>
        </p:txBody>
      </p:sp>
      <p:sp>
        <p:nvSpPr>
          <p:cNvPr id="4" name="Footer Placeholder 3">
            <a:extLst>
              <a:ext uri="{FF2B5EF4-FFF2-40B4-BE49-F238E27FC236}">
                <a16:creationId xmlns:a16="http://schemas.microsoft.com/office/drawing/2014/main" id="{5BFCAB1C-7CC3-45DA-8409-B0FEE257BB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08FB68-7A30-497E-8E48-8FBEC672E857}"/>
              </a:ext>
            </a:extLst>
          </p:cNvPr>
          <p:cNvSpPr>
            <a:spLocks noGrp="1"/>
          </p:cNvSpPr>
          <p:nvPr>
            <p:ph type="sldNum" sz="quarter" idx="12"/>
          </p:nvPr>
        </p:nvSpPr>
        <p:spPr/>
        <p:txBody>
          <a:bodyPr/>
          <a:lstStyle/>
          <a:p>
            <a:fld id="{9A1B4734-3DA8-4B1E-BDEB-E226921C6845}" type="slidenum">
              <a:rPr lang="en-US" smtClean="0"/>
              <a:t>‹#›</a:t>
            </a:fld>
            <a:endParaRPr lang="en-US"/>
          </a:p>
        </p:txBody>
      </p:sp>
    </p:spTree>
    <p:extLst>
      <p:ext uri="{BB962C8B-B14F-4D97-AF65-F5344CB8AC3E}">
        <p14:creationId xmlns:p14="http://schemas.microsoft.com/office/powerpoint/2010/main" val="2245944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D2AEAA-2EC4-421F-8960-648EA86BBC87}"/>
              </a:ext>
            </a:extLst>
          </p:cNvPr>
          <p:cNvSpPr>
            <a:spLocks noGrp="1"/>
          </p:cNvSpPr>
          <p:nvPr>
            <p:ph type="dt" sz="half" idx="10"/>
          </p:nvPr>
        </p:nvSpPr>
        <p:spPr/>
        <p:txBody>
          <a:bodyPr/>
          <a:lstStyle/>
          <a:p>
            <a:fld id="{E2A7656A-65F6-423E-935E-4758D113B88A}" type="datetimeFigureOut">
              <a:rPr lang="en-US" smtClean="0"/>
              <a:t>5/10/2022</a:t>
            </a:fld>
            <a:endParaRPr lang="en-US"/>
          </a:p>
        </p:txBody>
      </p:sp>
      <p:sp>
        <p:nvSpPr>
          <p:cNvPr id="3" name="Footer Placeholder 2">
            <a:extLst>
              <a:ext uri="{FF2B5EF4-FFF2-40B4-BE49-F238E27FC236}">
                <a16:creationId xmlns:a16="http://schemas.microsoft.com/office/drawing/2014/main" id="{196ADBFB-E487-4C9D-B23D-5FAF1FD965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A93090-C817-4A78-B508-1AAE899B7992}"/>
              </a:ext>
            </a:extLst>
          </p:cNvPr>
          <p:cNvSpPr>
            <a:spLocks noGrp="1"/>
          </p:cNvSpPr>
          <p:nvPr>
            <p:ph type="sldNum" sz="quarter" idx="12"/>
          </p:nvPr>
        </p:nvSpPr>
        <p:spPr/>
        <p:txBody>
          <a:bodyPr/>
          <a:lstStyle/>
          <a:p>
            <a:fld id="{9A1B4734-3DA8-4B1E-BDEB-E226921C6845}" type="slidenum">
              <a:rPr lang="en-US" smtClean="0"/>
              <a:t>‹#›</a:t>
            </a:fld>
            <a:endParaRPr lang="en-US"/>
          </a:p>
        </p:txBody>
      </p:sp>
    </p:spTree>
    <p:extLst>
      <p:ext uri="{BB962C8B-B14F-4D97-AF65-F5344CB8AC3E}">
        <p14:creationId xmlns:p14="http://schemas.microsoft.com/office/powerpoint/2010/main" val="369936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61610-861D-4CE7-8F3E-1FDCA0C501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110F67-4E28-4018-A598-D2897CD6E4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5EF3C5-23E1-436E-9B92-8EE882F0B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0DB677-C106-4178-9050-1A69CBDDFB0B}"/>
              </a:ext>
            </a:extLst>
          </p:cNvPr>
          <p:cNvSpPr>
            <a:spLocks noGrp="1"/>
          </p:cNvSpPr>
          <p:nvPr>
            <p:ph type="dt" sz="half" idx="10"/>
          </p:nvPr>
        </p:nvSpPr>
        <p:spPr/>
        <p:txBody>
          <a:bodyPr/>
          <a:lstStyle/>
          <a:p>
            <a:fld id="{E2A7656A-65F6-423E-935E-4758D113B88A}" type="datetimeFigureOut">
              <a:rPr lang="en-US" smtClean="0"/>
              <a:t>5/10/2022</a:t>
            </a:fld>
            <a:endParaRPr lang="en-US"/>
          </a:p>
        </p:txBody>
      </p:sp>
      <p:sp>
        <p:nvSpPr>
          <p:cNvPr id="6" name="Footer Placeholder 5">
            <a:extLst>
              <a:ext uri="{FF2B5EF4-FFF2-40B4-BE49-F238E27FC236}">
                <a16:creationId xmlns:a16="http://schemas.microsoft.com/office/drawing/2014/main" id="{4122B2E5-A50A-452B-A4ED-EE0470DAAC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31527C-42DA-4452-B3DA-FC974006BC1E}"/>
              </a:ext>
            </a:extLst>
          </p:cNvPr>
          <p:cNvSpPr>
            <a:spLocks noGrp="1"/>
          </p:cNvSpPr>
          <p:nvPr>
            <p:ph type="sldNum" sz="quarter" idx="12"/>
          </p:nvPr>
        </p:nvSpPr>
        <p:spPr/>
        <p:txBody>
          <a:bodyPr/>
          <a:lstStyle/>
          <a:p>
            <a:fld id="{9A1B4734-3DA8-4B1E-BDEB-E226921C6845}" type="slidenum">
              <a:rPr lang="en-US" smtClean="0"/>
              <a:t>‹#›</a:t>
            </a:fld>
            <a:endParaRPr lang="en-US"/>
          </a:p>
        </p:txBody>
      </p:sp>
    </p:spTree>
    <p:extLst>
      <p:ext uri="{BB962C8B-B14F-4D97-AF65-F5344CB8AC3E}">
        <p14:creationId xmlns:p14="http://schemas.microsoft.com/office/powerpoint/2010/main" val="67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1F8E4-B5A1-4E87-B939-FE82AD3DA7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F2B2F1-DBE3-4CD1-A396-5040595C05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E05F6D-B881-4D5B-B44B-E308EDB5D7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AFFB23-0F85-47D7-B357-1CB793AA8066}"/>
              </a:ext>
            </a:extLst>
          </p:cNvPr>
          <p:cNvSpPr>
            <a:spLocks noGrp="1"/>
          </p:cNvSpPr>
          <p:nvPr>
            <p:ph type="dt" sz="half" idx="10"/>
          </p:nvPr>
        </p:nvSpPr>
        <p:spPr/>
        <p:txBody>
          <a:bodyPr/>
          <a:lstStyle/>
          <a:p>
            <a:fld id="{E2A7656A-65F6-423E-935E-4758D113B88A}" type="datetimeFigureOut">
              <a:rPr lang="en-US" smtClean="0"/>
              <a:t>5/10/2022</a:t>
            </a:fld>
            <a:endParaRPr lang="en-US"/>
          </a:p>
        </p:txBody>
      </p:sp>
      <p:sp>
        <p:nvSpPr>
          <p:cNvPr id="6" name="Footer Placeholder 5">
            <a:extLst>
              <a:ext uri="{FF2B5EF4-FFF2-40B4-BE49-F238E27FC236}">
                <a16:creationId xmlns:a16="http://schemas.microsoft.com/office/drawing/2014/main" id="{BD506787-1E2D-498F-B148-05BB893847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3EF9C4-2FBA-4F9B-877D-CFBF78E3FB35}"/>
              </a:ext>
            </a:extLst>
          </p:cNvPr>
          <p:cNvSpPr>
            <a:spLocks noGrp="1"/>
          </p:cNvSpPr>
          <p:nvPr>
            <p:ph type="sldNum" sz="quarter" idx="12"/>
          </p:nvPr>
        </p:nvSpPr>
        <p:spPr/>
        <p:txBody>
          <a:bodyPr/>
          <a:lstStyle/>
          <a:p>
            <a:fld id="{9A1B4734-3DA8-4B1E-BDEB-E226921C6845}" type="slidenum">
              <a:rPr lang="en-US" smtClean="0"/>
              <a:t>‹#›</a:t>
            </a:fld>
            <a:endParaRPr lang="en-US"/>
          </a:p>
        </p:txBody>
      </p:sp>
    </p:spTree>
    <p:extLst>
      <p:ext uri="{BB962C8B-B14F-4D97-AF65-F5344CB8AC3E}">
        <p14:creationId xmlns:p14="http://schemas.microsoft.com/office/powerpoint/2010/main" val="309902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0A729-E9C7-4F0D-BBC1-F117AF2D32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C8A136-D724-44B4-838E-5EE9928C28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BB1FEA-BB41-4AAB-BEB4-A864132EF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7656A-65F6-423E-935E-4758D113B88A}" type="datetimeFigureOut">
              <a:rPr lang="en-US" smtClean="0"/>
              <a:t>5/10/2022</a:t>
            </a:fld>
            <a:endParaRPr lang="en-US"/>
          </a:p>
        </p:txBody>
      </p:sp>
      <p:sp>
        <p:nvSpPr>
          <p:cNvPr id="5" name="Footer Placeholder 4">
            <a:extLst>
              <a:ext uri="{FF2B5EF4-FFF2-40B4-BE49-F238E27FC236}">
                <a16:creationId xmlns:a16="http://schemas.microsoft.com/office/drawing/2014/main" id="{BB054665-1D0E-43A8-8C14-877DA6AE69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2D6239-E936-4D16-BA95-C16688E4AD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B4734-3DA8-4B1E-BDEB-E226921C6845}" type="slidenum">
              <a:rPr lang="en-US" smtClean="0"/>
              <a:t>‹#›</a:t>
            </a:fld>
            <a:endParaRPr lang="en-US"/>
          </a:p>
        </p:txBody>
      </p:sp>
    </p:spTree>
    <p:extLst>
      <p:ext uri="{BB962C8B-B14F-4D97-AF65-F5344CB8AC3E}">
        <p14:creationId xmlns:p14="http://schemas.microsoft.com/office/powerpoint/2010/main" val="691944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n open book on a desk&#10;&#10;Description automatically generated">
            <a:extLst>
              <a:ext uri="{FF2B5EF4-FFF2-40B4-BE49-F238E27FC236}">
                <a16:creationId xmlns:a16="http://schemas.microsoft.com/office/drawing/2014/main" id="{7C48AD56-2067-4A07-87B4-24F988D22B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a:ln w="88900" cap="sq" cmpd="thickThin">
            <a:solidFill>
              <a:srgbClr val="CC6600"/>
            </a:solidFill>
            <a:prstDash val="solid"/>
            <a:miter lim="800000"/>
          </a:ln>
          <a:effectLst>
            <a:innerShdw blurRad="76200">
              <a:srgbClr val="000000"/>
            </a:innerShdw>
          </a:effectLst>
        </p:spPr>
      </p:pic>
      <p:sp>
        <p:nvSpPr>
          <p:cNvPr id="5" name="TextBox 4">
            <a:extLst>
              <a:ext uri="{FF2B5EF4-FFF2-40B4-BE49-F238E27FC236}">
                <a16:creationId xmlns:a16="http://schemas.microsoft.com/office/drawing/2014/main" id="{08128E4D-0DC7-4EA3-8E72-971CCB4E44D7}"/>
              </a:ext>
            </a:extLst>
          </p:cNvPr>
          <p:cNvSpPr txBox="1"/>
          <p:nvPr/>
        </p:nvSpPr>
        <p:spPr>
          <a:xfrm>
            <a:off x="844826" y="5835571"/>
            <a:ext cx="3228855" cy="830997"/>
          </a:xfrm>
          <a:prstGeom prst="rect">
            <a:avLst/>
          </a:prstGeom>
          <a:solidFill>
            <a:schemeClr val="tx1"/>
          </a:solidFill>
          <a:ln w="38100">
            <a:solidFill>
              <a:srgbClr val="CC6600"/>
            </a:solidFill>
          </a:ln>
        </p:spPr>
        <p:txBody>
          <a:bodyPr wrap="square" rtlCol="0">
            <a:spAutoFit/>
          </a:bodyPr>
          <a:lstStyle/>
          <a:p>
            <a:pPr algn="just"/>
            <a:r>
              <a:rPr lang="en-US" sz="1600" b="1" dirty="0">
                <a:solidFill>
                  <a:srgbClr val="00B0F0"/>
                </a:solidFill>
                <a:latin typeface="Times New Roman" panose="02020603050405020304" pitchFamily="18" charset="0"/>
                <a:cs typeface="Times New Roman" panose="02020603050405020304" pitchFamily="18" charset="0"/>
              </a:rPr>
              <a:t>Rightly Dividing the Word of Truth in the King James 1611 Bible according to the apostle Paul</a:t>
            </a:r>
            <a:endParaRPr lang="en-US" sz="1200" b="1" dirty="0">
              <a:solidFill>
                <a:srgbClr val="00B0F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5CF483A7-10E0-45D1-A797-1E4428318CDC}"/>
              </a:ext>
            </a:extLst>
          </p:cNvPr>
          <p:cNvSpPr txBox="1"/>
          <p:nvPr/>
        </p:nvSpPr>
        <p:spPr>
          <a:xfrm>
            <a:off x="8128260" y="5841326"/>
            <a:ext cx="2953870" cy="830997"/>
          </a:xfrm>
          <a:prstGeom prst="rect">
            <a:avLst/>
          </a:prstGeom>
          <a:solidFill>
            <a:schemeClr val="tx1"/>
          </a:solidFill>
          <a:ln w="38100">
            <a:solidFill>
              <a:srgbClr val="CC6600"/>
            </a:solidFill>
          </a:ln>
        </p:spPr>
        <p:txBody>
          <a:bodyPr wrap="square" rtlCol="0">
            <a:spAutoFit/>
          </a:bodyPr>
          <a:lstStyle/>
          <a:p>
            <a:pPr algn="ctr"/>
            <a:r>
              <a:rPr lang="en-US" sz="1600" b="1" dirty="0">
                <a:solidFill>
                  <a:srgbClr val="00B0F0"/>
                </a:solidFill>
                <a:latin typeface="Times New Roman" panose="02020603050405020304" pitchFamily="18" charset="0"/>
                <a:cs typeface="Times New Roman" panose="02020603050405020304" pitchFamily="18" charset="0"/>
              </a:rPr>
              <a:t>Bible Sermon Presentations of </a:t>
            </a:r>
          </a:p>
          <a:p>
            <a:pPr algn="ctr"/>
            <a:r>
              <a:rPr lang="en-US" sz="1600" b="1" dirty="0">
                <a:solidFill>
                  <a:srgbClr val="00B0F0"/>
                </a:solidFill>
                <a:latin typeface="Times New Roman" panose="02020603050405020304" pitchFamily="18" charset="0"/>
                <a:cs typeface="Times New Roman" panose="02020603050405020304" pitchFamily="18" charset="0"/>
              </a:rPr>
              <a:t>the Risen Saviour Jesus Christ </a:t>
            </a:r>
          </a:p>
          <a:p>
            <a:pPr algn="ctr"/>
            <a:r>
              <a:rPr lang="en-US" sz="1600" b="1" dirty="0">
                <a:solidFill>
                  <a:srgbClr val="00B0F0"/>
                </a:solidFill>
                <a:latin typeface="Times New Roman" panose="02020603050405020304" pitchFamily="18" charset="0"/>
                <a:cs typeface="Times New Roman" panose="02020603050405020304" pitchFamily="18" charset="0"/>
              </a:rPr>
              <a:t>from a King James 1611 Bible</a:t>
            </a:r>
            <a:endParaRPr lang="en-US" sz="1200" b="1" dirty="0">
              <a:solidFill>
                <a:srgbClr val="00B0F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E9415C5-D999-4842-B2CF-72438AB01016}"/>
              </a:ext>
            </a:extLst>
          </p:cNvPr>
          <p:cNvSpPr txBox="1"/>
          <p:nvPr/>
        </p:nvSpPr>
        <p:spPr>
          <a:xfrm>
            <a:off x="4073682" y="4532140"/>
            <a:ext cx="4046588" cy="1477328"/>
          </a:xfrm>
          <a:prstGeom prst="rect">
            <a:avLst/>
          </a:prstGeom>
          <a:solidFill>
            <a:schemeClr val="tx1"/>
          </a:solidFill>
          <a:ln w="38100">
            <a:solidFill>
              <a:srgbClr val="CC6600"/>
            </a:solidFill>
          </a:ln>
        </p:spPr>
        <p:txBody>
          <a:bodyPr wrap="square" rtlCol="0">
            <a:spAutoFit/>
          </a:bodyPr>
          <a:lstStyle/>
          <a:p>
            <a:pPr algn="ctr"/>
            <a:r>
              <a:rPr lang="en-US" b="1" dirty="0">
                <a:solidFill>
                  <a:srgbClr val="00B0F0"/>
                </a:solidFill>
                <a:latin typeface="Times New Roman" panose="02020603050405020304" pitchFamily="18" charset="0"/>
                <a:cs typeface="Times New Roman" panose="02020603050405020304" pitchFamily="18" charset="0"/>
              </a:rPr>
              <a:t>Teaching Paul’s ‘</a:t>
            </a:r>
            <a:r>
              <a:rPr lang="en-US" b="1" i="1" dirty="0">
                <a:solidFill>
                  <a:srgbClr val="00B0F0"/>
                </a:solidFill>
                <a:latin typeface="Times New Roman" panose="02020603050405020304" pitchFamily="18" charset="0"/>
                <a:cs typeface="Times New Roman" panose="02020603050405020304" pitchFamily="18" charset="0"/>
              </a:rPr>
              <a:t>Greater Commission</a:t>
            </a:r>
            <a:r>
              <a:rPr lang="en-US" b="1" dirty="0">
                <a:solidFill>
                  <a:srgbClr val="00B0F0"/>
                </a:solidFill>
                <a:latin typeface="Times New Roman" panose="02020603050405020304" pitchFamily="18" charset="0"/>
                <a:cs typeface="Times New Roman" panose="02020603050405020304" pitchFamily="18" charset="0"/>
              </a:rPr>
              <a:t>’</a:t>
            </a:r>
          </a:p>
          <a:p>
            <a:pPr algn="ctr"/>
            <a:r>
              <a:rPr lang="en-US" b="1" dirty="0">
                <a:solidFill>
                  <a:srgbClr val="00B0F0"/>
                </a:solidFill>
                <a:latin typeface="Times New Roman" panose="02020603050405020304" pitchFamily="18" charset="0"/>
                <a:cs typeface="Times New Roman" panose="02020603050405020304" pitchFamily="18" charset="0"/>
              </a:rPr>
              <a:t>emphasizing the ‘</a:t>
            </a:r>
            <a:r>
              <a:rPr lang="en-US" b="1" i="1" dirty="0">
                <a:solidFill>
                  <a:srgbClr val="00B0F0"/>
                </a:solidFill>
                <a:latin typeface="Times New Roman" panose="02020603050405020304" pitchFamily="18" charset="0"/>
                <a:cs typeface="Times New Roman" panose="02020603050405020304" pitchFamily="18" charset="0"/>
              </a:rPr>
              <a:t>Goodness of God</a:t>
            </a:r>
            <a:r>
              <a:rPr lang="en-US" b="1" dirty="0">
                <a:solidFill>
                  <a:srgbClr val="00B0F0"/>
                </a:solidFill>
                <a:latin typeface="Times New Roman" panose="02020603050405020304" pitchFamily="18" charset="0"/>
                <a:cs typeface="Times New Roman" panose="02020603050405020304" pitchFamily="18" charset="0"/>
              </a:rPr>
              <a:t>’ </a:t>
            </a:r>
          </a:p>
          <a:p>
            <a:pPr algn="ctr"/>
            <a:r>
              <a:rPr lang="en-US" b="1" dirty="0">
                <a:solidFill>
                  <a:srgbClr val="00B0F0"/>
                </a:solidFill>
                <a:latin typeface="Times New Roman" panose="02020603050405020304" pitchFamily="18" charset="0"/>
                <a:cs typeface="Times New Roman" panose="02020603050405020304" pitchFamily="18" charset="0"/>
              </a:rPr>
              <a:t>during today’s ‘</a:t>
            </a:r>
            <a:r>
              <a:rPr lang="en-US" b="1" i="1" dirty="0">
                <a:solidFill>
                  <a:srgbClr val="00B0F0"/>
                </a:solidFill>
                <a:latin typeface="Times New Roman" panose="02020603050405020304" pitchFamily="18" charset="0"/>
                <a:cs typeface="Times New Roman" panose="02020603050405020304" pitchFamily="18" charset="0"/>
              </a:rPr>
              <a:t>Latter Times’ </a:t>
            </a:r>
            <a:r>
              <a:rPr lang="en-US" b="1" dirty="0">
                <a:solidFill>
                  <a:srgbClr val="00B0F0"/>
                </a:solidFill>
                <a:latin typeface="Times New Roman" panose="02020603050405020304" pitchFamily="18" charset="0"/>
                <a:cs typeface="Times New Roman" panose="02020603050405020304" pitchFamily="18" charset="0"/>
              </a:rPr>
              <a:t>in the </a:t>
            </a:r>
          </a:p>
          <a:p>
            <a:pPr algn="ctr"/>
            <a:r>
              <a:rPr lang="en-US" b="1" dirty="0">
                <a:solidFill>
                  <a:srgbClr val="00B0F0"/>
                </a:solidFill>
                <a:latin typeface="Times New Roman" panose="02020603050405020304" pitchFamily="18" charset="0"/>
                <a:cs typeface="Times New Roman" panose="02020603050405020304" pitchFamily="18" charset="0"/>
              </a:rPr>
              <a:t>“</a:t>
            </a:r>
            <a:r>
              <a:rPr lang="en-US" b="1" i="1" dirty="0">
                <a:solidFill>
                  <a:srgbClr val="00B0F0"/>
                </a:solidFill>
                <a:latin typeface="Times New Roman" panose="02020603050405020304" pitchFamily="18" charset="0"/>
                <a:cs typeface="Times New Roman" panose="02020603050405020304" pitchFamily="18" charset="0"/>
              </a:rPr>
              <a:t>Dispensation of the Grace of God</a:t>
            </a:r>
            <a:r>
              <a:rPr lang="en-US" b="1" dirty="0">
                <a:solidFill>
                  <a:srgbClr val="00B0F0"/>
                </a:solidFill>
                <a:latin typeface="Times New Roman" panose="02020603050405020304" pitchFamily="18" charset="0"/>
                <a:cs typeface="Times New Roman" panose="02020603050405020304" pitchFamily="18" charset="0"/>
              </a:rPr>
              <a:t>” </a:t>
            </a:r>
          </a:p>
          <a:p>
            <a:pPr algn="ctr"/>
            <a:r>
              <a:rPr lang="en-US" b="1" dirty="0">
                <a:solidFill>
                  <a:srgbClr val="00B0F0"/>
                </a:solidFill>
                <a:latin typeface="Times New Roman" panose="02020603050405020304" pitchFamily="18" charset="0"/>
                <a:cs typeface="Times New Roman" panose="02020603050405020304" pitchFamily="18" charset="0"/>
              </a:rPr>
              <a:t>as we draw nearer to the ‘</a:t>
            </a:r>
            <a:r>
              <a:rPr lang="en-US" b="1" i="1" dirty="0">
                <a:solidFill>
                  <a:srgbClr val="00B0F0"/>
                </a:solidFill>
                <a:latin typeface="Times New Roman" panose="02020603050405020304" pitchFamily="18" charset="0"/>
                <a:cs typeface="Times New Roman" panose="02020603050405020304" pitchFamily="18" charset="0"/>
              </a:rPr>
              <a:t>Last Days’</a:t>
            </a:r>
            <a:r>
              <a:rPr lang="en-US" b="1" dirty="0">
                <a:solidFill>
                  <a:srgbClr val="00B0F0"/>
                </a:solidFill>
                <a:latin typeface="Times New Roman" panose="02020603050405020304" pitchFamily="18" charset="0"/>
                <a:cs typeface="Times New Roman" panose="02020603050405020304" pitchFamily="18" charset="0"/>
              </a:rPr>
              <a:t>!</a:t>
            </a:r>
          </a:p>
        </p:txBody>
      </p:sp>
      <p:sp>
        <p:nvSpPr>
          <p:cNvPr id="8" name="TextBox 7">
            <a:extLst>
              <a:ext uri="{FF2B5EF4-FFF2-40B4-BE49-F238E27FC236}">
                <a16:creationId xmlns:a16="http://schemas.microsoft.com/office/drawing/2014/main" id="{ECE85C1E-3EA7-49FE-84EE-3AF9D6306EF4}"/>
              </a:ext>
            </a:extLst>
          </p:cNvPr>
          <p:cNvSpPr txBox="1"/>
          <p:nvPr/>
        </p:nvSpPr>
        <p:spPr>
          <a:xfrm>
            <a:off x="1612712" y="234162"/>
            <a:ext cx="8979611" cy="461665"/>
          </a:xfrm>
          <a:prstGeom prst="rect">
            <a:avLst/>
          </a:prstGeom>
          <a:noFill/>
        </p:spPr>
        <p:txBody>
          <a:bodyPr wrap="square" rtlCol="0">
            <a:spAutoFit/>
          </a:bodyPr>
          <a:lstStyle/>
          <a:p>
            <a:pPr algn="ctr"/>
            <a:r>
              <a:rPr lang="en-US" sz="2400" b="1" dirty="0">
                <a:solidFill>
                  <a:srgbClr val="FFC000"/>
                </a:solidFill>
              </a:rPr>
              <a:t> </a:t>
            </a:r>
            <a:r>
              <a:rPr lang="en-US" sz="1400" b="1" dirty="0">
                <a:solidFill>
                  <a:srgbClr val="FFC000"/>
                </a:solidFill>
              </a:rPr>
              <a:t>2022</a:t>
            </a:r>
            <a:r>
              <a:rPr lang="en-US" sz="2400" b="1" dirty="0">
                <a:solidFill>
                  <a:srgbClr val="FFC000"/>
                </a:solidFill>
              </a:rPr>
              <a:t>  </a:t>
            </a:r>
            <a:r>
              <a:rPr lang="en-US" sz="2400" b="1" i="1" dirty="0">
                <a:solidFill>
                  <a:srgbClr val="FFC000"/>
                </a:solidFill>
              </a:rPr>
              <a:t>For Thou Hast Magnified Thy Word Above All Thy Name  </a:t>
            </a:r>
            <a:r>
              <a:rPr lang="en-US" sz="1400" b="1" dirty="0">
                <a:solidFill>
                  <a:srgbClr val="FFC000"/>
                </a:solidFill>
              </a:rPr>
              <a:t>2022</a:t>
            </a:r>
            <a:endParaRPr lang="en-US" sz="2400" b="1" dirty="0">
              <a:solidFill>
                <a:srgbClr val="FFC000"/>
              </a:solidFill>
            </a:endParaRPr>
          </a:p>
        </p:txBody>
      </p:sp>
      <p:sp>
        <p:nvSpPr>
          <p:cNvPr id="9" name="TextBox 8">
            <a:extLst>
              <a:ext uri="{FF2B5EF4-FFF2-40B4-BE49-F238E27FC236}">
                <a16:creationId xmlns:a16="http://schemas.microsoft.com/office/drawing/2014/main" id="{27A8128B-E2F6-4728-912B-42DBB53DBC12}"/>
              </a:ext>
            </a:extLst>
          </p:cNvPr>
          <p:cNvSpPr txBox="1"/>
          <p:nvPr/>
        </p:nvSpPr>
        <p:spPr>
          <a:xfrm>
            <a:off x="3933881" y="712690"/>
            <a:ext cx="4335695" cy="523220"/>
          </a:xfrm>
          <a:prstGeom prst="rect">
            <a:avLst/>
          </a:prstGeom>
          <a:solidFill>
            <a:schemeClr val="tx1"/>
          </a:solidFill>
          <a:effectLst>
            <a:glow rad="228600">
              <a:schemeClr val="accent3">
                <a:satMod val="175000"/>
                <a:alpha val="40000"/>
              </a:schemeClr>
            </a:glow>
            <a:softEdge rad="127000"/>
          </a:effectLst>
        </p:spPr>
        <p:txBody>
          <a:bodyPr wrap="square" rtlCol="0">
            <a:spAutoFit/>
          </a:bodyPr>
          <a:lstStyle/>
          <a:p>
            <a:pPr algn="ctr"/>
            <a:r>
              <a:rPr lang="en-US" sz="2800" b="1" dirty="0">
                <a:ln>
                  <a:solidFill>
                    <a:schemeClr val="bg1"/>
                  </a:solidFill>
                </a:ln>
                <a:solidFill>
                  <a:schemeClr val="bg1"/>
                </a:solidFill>
                <a:latin typeface="Times New Roman" panose="02020603050405020304" pitchFamily="18" charset="0"/>
                <a:cs typeface="Times New Roman" panose="02020603050405020304" pitchFamily="18" charset="0"/>
              </a:rPr>
              <a:t>The King James 1611 Bible</a:t>
            </a:r>
          </a:p>
        </p:txBody>
      </p:sp>
      <p:sp>
        <p:nvSpPr>
          <p:cNvPr id="2" name="Rectangle 1">
            <a:extLst>
              <a:ext uri="{FF2B5EF4-FFF2-40B4-BE49-F238E27FC236}">
                <a16:creationId xmlns:a16="http://schemas.microsoft.com/office/drawing/2014/main" id="{EFC28488-29AD-48A6-B73E-52B9E34AA56C}"/>
              </a:ext>
            </a:extLst>
          </p:cNvPr>
          <p:cNvSpPr/>
          <p:nvPr/>
        </p:nvSpPr>
        <p:spPr>
          <a:xfrm>
            <a:off x="89452" y="97026"/>
            <a:ext cx="12006470" cy="6663948"/>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63D2EDA-AC2A-43AC-9EDF-7808DB3A898F}"/>
              </a:ext>
            </a:extLst>
          </p:cNvPr>
          <p:cNvSpPr txBox="1"/>
          <p:nvPr/>
        </p:nvSpPr>
        <p:spPr>
          <a:xfrm>
            <a:off x="4113436" y="6039620"/>
            <a:ext cx="3977015" cy="661720"/>
          </a:xfrm>
          <a:prstGeom prst="rect">
            <a:avLst/>
          </a:prstGeom>
          <a:solidFill>
            <a:schemeClr val="tx1"/>
          </a:solidFill>
          <a:ln w="28575">
            <a:solidFill>
              <a:schemeClr val="bg1"/>
            </a:solidFill>
          </a:ln>
        </p:spPr>
        <p:txBody>
          <a:bodyPr wrap="square" rtlCol="0">
            <a:spAutoFit/>
          </a:bodyPr>
          <a:lstStyle/>
          <a:p>
            <a:pPr algn="ctr"/>
            <a:r>
              <a:rPr lang="en-US" sz="1600" dirty="0">
                <a:solidFill>
                  <a:schemeClr val="bg1"/>
                </a:solidFill>
                <a:latin typeface="Times New Roman" panose="02020603050405020304" pitchFamily="18" charset="0"/>
                <a:cs typeface="Times New Roman" panose="02020603050405020304" pitchFamily="18" charset="0"/>
              </a:rPr>
              <a:t>  </a:t>
            </a:r>
            <a:r>
              <a:rPr lang="en-US" sz="1200" b="1" dirty="0">
                <a:solidFill>
                  <a:schemeClr val="accent4">
                    <a:lumMod val="60000"/>
                    <a:lumOff val="40000"/>
                  </a:schemeClr>
                </a:solidFill>
                <a:latin typeface="Times New Roman" panose="02020603050405020304" pitchFamily="18" charset="0"/>
                <a:cs typeface="Times New Roman" panose="02020603050405020304" pitchFamily="18" charset="0"/>
              </a:rPr>
              <a:t>Mikel Paulson   </a:t>
            </a:r>
            <a:r>
              <a:rPr lang="en-US" sz="1000" b="1" i="1" dirty="0">
                <a:solidFill>
                  <a:schemeClr val="bg1"/>
                </a:solidFill>
                <a:latin typeface="Times New Roman" panose="02020603050405020304" pitchFamily="18" charset="0"/>
                <a:cs typeface="Times New Roman" panose="02020603050405020304" pitchFamily="18" charset="0"/>
              </a:rPr>
              <a:t>2 Gretchen Ln   Bella Vista, AR  </a:t>
            </a:r>
            <a:r>
              <a:rPr lang="en-US" sz="1000" b="1" dirty="0">
                <a:solidFill>
                  <a:schemeClr val="bg1"/>
                </a:solidFill>
                <a:latin typeface="Times New Roman" panose="02020603050405020304" pitchFamily="18" charset="0"/>
                <a:cs typeface="Times New Roman" panose="02020603050405020304" pitchFamily="18" charset="0"/>
              </a:rPr>
              <a:t>72715</a:t>
            </a:r>
          </a:p>
          <a:p>
            <a:pPr algn="ctr"/>
            <a:r>
              <a:rPr lang="en-US" sz="1000" b="1" dirty="0">
                <a:solidFill>
                  <a:schemeClr val="bg1"/>
                </a:solidFill>
                <a:latin typeface="Times New Roman" panose="02020603050405020304" pitchFamily="18" charset="0"/>
                <a:cs typeface="Times New Roman" panose="02020603050405020304" pitchFamily="18" charset="0"/>
              </a:rPr>
              <a:t>email:  </a:t>
            </a:r>
            <a:r>
              <a:rPr lang="en-US" sz="1000" b="1" i="1" dirty="0">
                <a:solidFill>
                  <a:schemeClr val="bg1"/>
                </a:solidFill>
                <a:latin typeface="Times New Roman" panose="02020603050405020304" pitchFamily="18" charset="0"/>
                <a:cs typeface="Times New Roman" panose="02020603050405020304" pitchFamily="18" charset="0"/>
              </a:rPr>
              <a:t>sousaman1611@cox.net       </a:t>
            </a:r>
            <a:r>
              <a:rPr lang="en-US" sz="1000" b="1" dirty="0">
                <a:solidFill>
                  <a:schemeClr val="bg1"/>
                </a:solidFill>
                <a:latin typeface="Times New Roman" panose="02020603050405020304" pitchFamily="18" charset="0"/>
                <a:cs typeface="Times New Roman" panose="02020603050405020304" pitchFamily="18" charset="0"/>
              </a:rPr>
              <a:t>cell:  509-876-1611  </a:t>
            </a:r>
          </a:p>
          <a:p>
            <a:pPr algn="ctr"/>
            <a:r>
              <a:rPr lang="en-US" sz="1000" b="1" dirty="0">
                <a:solidFill>
                  <a:schemeClr val="bg1"/>
                </a:solidFill>
                <a:latin typeface="Times New Roman" panose="02020603050405020304" pitchFamily="18" charset="0"/>
                <a:cs typeface="Times New Roman" panose="02020603050405020304" pitchFamily="18" charset="0"/>
              </a:rPr>
              <a:t> websites:  </a:t>
            </a:r>
            <a:r>
              <a:rPr lang="en-US" sz="1000" b="1" i="1" dirty="0">
                <a:solidFill>
                  <a:schemeClr val="bg1"/>
                </a:solidFill>
                <a:latin typeface="Times New Roman" panose="02020603050405020304" pitchFamily="18" charset="0"/>
                <a:cs typeface="Times New Roman" panose="02020603050405020304" pitchFamily="18" charset="0"/>
              </a:rPr>
              <a:t>www.paulson1611.org  / www.scatteredchristians.org</a:t>
            </a:r>
          </a:p>
        </p:txBody>
      </p:sp>
      <p:pic>
        <p:nvPicPr>
          <p:cNvPr id="14" name="Picture 13" descr="A picture containing person, outdoor, person, mammal&#10;&#10;Description automatically generated">
            <a:extLst>
              <a:ext uri="{FF2B5EF4-FFF2-40B4-BE49-F238E27FC236}">
                <a16:creationId xmlns:a16="http://schemas.microsoft.com/office/drawing/2014/main" id="{B7E53922-22BB-4B69-8BF4-F67E3DFC3B89}"/>
              </a:ext>
            </a:extLst>
          </p:cNvPr>
          <p:cNvPicPr>
            <a:picLocks noChangeAspect="1"/>
          </p:cNvPicPr>
          <p:nvPr/>
        </p:nvPicPr>
        <p:blipFill rotWithShape="1">
          <a:blip r:embed="rId3">
            <a:alphaModFix amt="85000"/>
            <a:extLst>
              <a:ext uri="{28A0092B-C50C-407E-A947-70E740481C1C}">
                <a14:useLocalDpi xmlns:a14="http://schemas.microsoft.com/office/drawing/2010/main" val="0"/>
              </a:ext>
            </a:extLst>
          </a:blip>
          <a:srcRect/>
          <a:stretch/>
        </p:blipFill>
        <p:spPr>
          <a:xfrm>
            <a:off x="4198721" y="6116433"/>
            <a:ext cx="302343" cy="3788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extBox 2">
            <a:extLst>
              <a:ext uri="{FF2B5EF4-FFF2-40B4-BE49-F238E27FC236}">
                <a16:creationId xmlns:a16="http://schemas.microsoft.com/office/drawing/2014/main" id="{5457E0EF-6670-4769-A2EC-B02AD708206D}"/>
              </a:ext>
            </a:extLst>
          </p:cNvPr>
          <p:cNvSpPr txBox="1"/>
          <p:nvPr/>
        </p:nvSpPr>
        <p:spPr>
          <a:xfrm>
            <a:off x="2733861" y="1854716"/>
            <a:ext cx="6764693" cy="1477328"/>
          </a:xfrm>
          <a:prstGeom prst="rect">
            <a:avLst/>
          </a:prstGeom>
          <a:solidFill>
            <a:schemeClr val="bg1"/>
          </a:solidFill>
          <a:ln w="57150">
            <a:solidFill>
              <a:schemeClr val="tx1"/>
            </a:solidFill>
          </a:ln>
        </p:spPr>
        <p:txBody>
          <a:bodyPr wrap="square" rtlCol="0">
            <a:spAutoFit/>
          </a:bodyPr>
          <a:lstStyle/>
          <a:p>
            <a:pPr marL="0" marR="0" algn="ctr">
              <a:spcBef>
                <a:spcPts val="0"/>
              </a:spcBef>
              <a:spcAft>
                <a:spcPts val="0"/>
              </a:spcAft>
            </a:pPr>
            <a:r>
              <a:rPr lang="en-US" sz="3600" b="1" dirty="0">
                <a:effectLst/>
                <a:latin typeface="Times New Roman" panose="02020603050405020304" pitchFamily="18" charset="0"/>
                <a:ea typeface="Times New Roman" panose="02020603050405020304" pitchFamily="18" charset="0"/>
              </a:rPr>
              <a:t>The Righteous Judgment of God</a:t>
            </a:r>
          </a:p>
          <a:p>
            <a:pPr marL="0" marR="0" algn="ctr">
              <a:spcBef>
                <a:spcPts val="0"/>
              </a:spcBef>
              <a:spcAft>
                <a:spcPts val="0"/>
              </a:spcAft>
            </a:pPr>
            <a:endParaRPr lang="en-US" sz="400" b="1"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According to the Truth of Apostle Paul’s Gospel!</a:t>
            </a:r>
            <a:endParaRPr lang="en-US" sz="1800" dirty="0">
              <a:effectLst/>
              <a:latin typeface="Calibri" panose="020F0502020204030204" pitchFamily="34" charset="0"/>
              <a:ea typeface="Times New Roman" panose="02020603050405020304" pitchFamily="18" charset="0"/>
            </a:endParaRPr>
          </a:p>
          <a:p>
            <a:pPr algn="ctr"/>
            <a:r>
              <a:rPr lang="en-US" sz="1600" b="1" i="1" dirty="0">
                <a:solidFill>
                  <a:srgbClr val="CC6600"/>
                </a:solidFill>
                <a:effectLst/>
                <a:latin typeface="Times New Roman" panose="02020603050405020304" pitchFamily="18" charset="0"/>
                <a:ea typeface="Times New Roman" panose="02020603050405020304" pitchFamily="18" charset="0"/>
              </a:rPr>
              <a:t>In the day when God shall judge the secrets of men</a:t>
            </a:r>
          </a:p>
          <a:p>
            <a:pPr algn="ctr"/>
            <a:r>
              <a:rPr lang="en-US" sz="1600" b="1" i="1" dirty="0">
                <a:solidFill>
                  <a:srgbClr val="CC6600"/>
                </a:solidFill>
                <a:effectLst/>
                <a:latin typeface="Times New Roman" panose="02020603050405020304" pitchFamily="18" charset="0"/>
                <a:ea typeface="Times New Roman" panose="02020603050405020304" pitchFamily="18" charset="0"/>
              </a:rPr>
              <a:t>by Jesus Christ according to my gospel. </a:t>
            </a:r>
            <a:r>
              <a:rPr lang="en-US" sz="1200" b="1" dirty="0">
                <a:solidFill>
                  <a:srgbClr val="FF0000"/>
                </a:solidFill>
                <a:effectLst/>
                <a:latin typeface="Times New Roman" panose="02020603050405020304" pitchFamily="18" charset="0"/>
                <a:ea typeface="Times New Roman" panose="02020603050405020304" pitchFamily="18" charset="0"/>
              </a:rPr>
              <a:t>Romans 2:16</a:t>
            </a:r>
            <a:endParaRPr lang="en-US" sz="1600" b="1" dirty="0">
              <a:solidFill>
                <a:srgbClr val="FF0000"/>
              </a:solidFill>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B591E272-C212-47F5-9603-04F20D0E75FA}"/>
              </a:ext>
            </a:extLst>
          </p:cNvPr>
          <p:cNvSpPr txBox="1"/>
          <p:nvPr/>
        </p:nvSpPr>
        <p:spPr>
          <a:xfrm>
            <a:off x="5251579" y="1375857"/>
            <a:ext cx="1688841" cy="369332"/>
          </a:xfrm>
          <a:prstGeom prst="rect">
            <a:avLst/>
          </a:prstGeom>
          <a:solidFill>
            <a:schemeClr val="bg1"/>
          </a:solidFill>
          <a:ln w="38100">
            <a:solidFill>
              <a:schemeClr val="tx1"/>
            </a:solidFill>
          </a:ln>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rPr>
              <a:t>Romans 2:1-16</a:t>
            </a:r>
            <a:endParaRPr lang="en-US" dirty="0"/>
          </a:p>
        </p:txBody>
      </p:sp>
      <p:sp>
        <p:nvSpPr>
          <p:cNvPr id="12" name="TextBox 11">
            <a:extLst>
              <a:ext uri="{FF2B5EF4-FFF2-40B4-BE49-F238E27FC236}">
                <a16:creationId xmlns:a16="http://schemas.microsoft.com/office/drawing/2014/main" id="{BDE9F242-7935-4A52-B40B-07F0B9A53ED4}"/>
              </a:ext>
            </a:extLst>
          </p:cNvPr>
          <p:cNvSpPr txBox="1"/>
          <p:nvPr/>
        </p:nvSpPr>
        <p:spPr>
          <a:xfrm>
            <a:off x="4113436" y="3624141"/>
            <a:ext cx="3977015" cy="677108"/>
          </a:xfrm>
          <a:prstGeom prst="rect">
            <a:avLst/>
          </a:prstGeom>
          <a:solidFill>
            <a:schemeClr val="bg1"/>
          </a:solidFill>
          <a:ln w="28575">
            <a:solidFill>
              <a:schemeClr val="tx1"/>
            </a:solidFill>
          </a:ln>
        </p:spPr>
        <p:txBody>
          <a:bodyPr wrap="square" rtlCol="0">
            <a:spAutoFit/>
          </a:bodyPr>
          <a:lstStyle/>
          <a:p>
            <a:pPr algn="ctr"/>
            <a:r>
              <a:rPr lang="en-US" sz="2000" b="1" dirty="0">
                <a:latin typeface="Times New Roman" panose="02020603050405020304" pitchFamily="18" charset="0"/>
                <a:ea typeface="Times New Roman" panose="02020603050405020304" pitchFamily="18" charset="0"/>
              </a:rPr>
              <a:t>Part II</a:t>
            </a:r>
            <a:endParaRPr lang="en-US" sz="2000" b="1" dirty="0">
              <a:effectLst/>
              <a:latin typeface="Times New Roman" panose="02020603050405020304" pitchFamily="18" charset="0"/>
              <a:ea typeface="Times New Roman" panose="02020603050405020304" pitchFamily="18" charset="0"/>
            </a:endParaRPr>
          </a:p>
          <a:p>
            <a:pPr algn="ctr"/>
            <a:r>
              <a:rPr lang="en-US" b="1" i="1" dirty="0">
                <a:effectLst/>
                <a:latin typeface="Times New Roman" panose="02020603050405020304" pitchFamily="18" charset="0"/>
                <a:ea typeface="Times New Roman" panose="02020603050405020304" pitchFamily="18" charset="0"/>
              </a:rPr>
              <a:t>“</a:t>
            </a:r>
            <a:r>
              <a:rPr lang="en-US" b="1" i="1" dirty="0">
                <a:latin typeface="Times New Roman" panose="02020603050405020304" pitchFamily="18" charset="0"/>
                <a:ea typeface="Times New Roman" panose="02020603050405020304" pitchFamily="18" charset="0"/>
              </a:rPr>
              <a:t>Judgment from a Just and Holy God”</a:t>
            </a:r>
            <a:endParaRPr lang="en-US" i="1" dirty="0">
              <a:effectLst/>
              <a:latin typeface="Calibri" panose="020F0502020204030204" pitchFamily="34" charset="0"/>
              <a:ea typeface="Times New Roman" panose="02020603050405020304" pitchFamily="18" charset="0"/>
            </a:endParaRPr>
          </a:p>
        </p:txBody>
      </p:sp>
      <p:sp>
        <p:nvSpPr>
          <p:cNvPr id="13" name="TextBox 12">
            <a:extLst>
              <a:ext uri="{FF2B5EF4-FFF2-40B4-BE49-F238E27FC236}">
                <a16:creationId xmlns:a16="http://schemas.microsoft.com/office/drawing/2014/main" id="{9E86A077-4A0F-424B-8967-DCB6A648D818}"/>
              </a:ext>
            </a:extLst>
          </p:cNvPr>
          <p:cNvSpPr txBox="1"/>
          <p:nvPr/>
        </p:nvSpPr>
        <p:spPr>
          <a:xfrm>
            <a:off x="524281" y="3620855"/>
            <a:ext cx="3426941" cy="2031325"/>
          </a:xfrm>
          <a:prstGeom prst="rect">
            <a:avLst/>
          </a:prstGeom>
          <a:solidFill>
            <a:schemeClr val="bg1"/>
          </a:solidFill>
          <a:ln w="28575">
            <a:solidFill>
              <a:schemeClr val="tx1"/>
            </a:solidFill>
          </a:ln>
        </p:spPr>
        <p:txBody>
          <a:bodyPr wrap="square" rtlCol="0">
            <a:spAutoFit/>
          </a:bodyPr>
          <a:lstStyle/>
          <a:p>
            <a:pPr algn="ctr"/>
            <a:r>
              <a:rPr lang="en-US" sz="1400" b="1" dirty="0">
                <a:solidFill>
                  <a:srgbClr val="FF0000"/>
                </a:solidFill>
                <a:effectLst/>
                <a:latin typeface="Times New Roman" panose="02020603050405020304" pitchFamily="18" charset="0"/>
                <a:ea typeface="Times New Roman" panose="02020603050405020304" pitchFamily="18" charset="0"/>
              </a:rPr>
              <a:t>2:1,2</a:t>
            </a:r>
            <a:endParaRPr lang="en-US" sz="1400" b="1" i="1" dirty="0">
              <a:solidFill>
                <a:srgbClr val="FF0000"/>
              </a:solidFill>
              <a:latin typeface="Times New Roman" panose="02020603050405020304" pitchFamily="18" charset="0"/>
              <a:ea typeface="Times New Roman" panose="02020603050405020304" pitchFamily="18" charset="0"/>
            </a:endParaRPr>
          </a:p>
          <a:p>
            <a:pPr algn="ctr"/>
            <a:r>
              <a:rPr lang="en-US" sz="1400" b="1" i="1" dirty="0">
                <a:solidFill>
                  <a:srgbClr val="CC6600"/>
                </a:solidFill>
                <a:effectLst/>
                <a:latin typeface="Times New Roman" panose="02020603050405020304" pitchFamily="18" charset="0"/>
                <a:ea typeface="Times New Roman" panose="02020603050405020304" pitchFamily="18" charset="0"/>
              </a:rPr>
              <a:t>Therefore thou art inexcusable, O man, whosoever thou art that </a:t>
            </a:r>
            <a:r>
              <a:rPr lang="en-US" sz="1400" b="1" i="1" dirty="0" err="1">
                <a:solidFill>
                  <a:srgbClr val="CC6600"/>
                </a:solidFill>
                <a:effectLst/>
                <a:latin typeface="Times New Roman" panose="02020603050405020304" pitchFamily="18" charset="0"/>
                <a:ea typeface="Times New Roman" panose="02020603050405020304" pitchFamily="18" charset="0"/>
              </a:rPr>
              <a:t>judgest</a:t>
            </a:r>
            <a:r>
              <a:rPr lang="en-US" sz="1400" b="1" i="1" dirty="0">
                <a:solidFill>
                  <a:srgbClr val="CC6600"/>
                </a:solidFill>
                <a:effectLst/>
                <a:latin typeface="Times New Roman" panose="02020603050405020304" pitchFamily="18" charset="0"/>
                <a:ea typeface="Times New Roman" panose="02020603050405020304" pitchFamily="18" charset="0"/>
              </a:rPr>
              <a:t>: </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for wherein thou </a:t>
            </a:r>
            <a:r>
              <a:rPr lang="en-US" sz="1400" b="1" i="1" dirty="0" err="1">
                <a:solidFill>
                  <a:srgbClr val="CC6600"/>
                </a:solidFill>
                <a:effectLst/>
                <a:latin typeface="Times New Roman" panose="02020603050405020304" pitchFamily="18" charset="0"/>
                <a:ea typeface="Times New Roman" panose="02020603050405020304" pitchFamily="18" charset="0"/>
              </a:rPr>
              <a:t>judgest</a:t>
            </a:r>
            <a:r>
              <a:rPr lang="en-US" sz="1400" b="1" i="1" dirty="0">
                <a:solidFill>
                  <a:srgbClr val="CC6600"/>
                </a:solidFill>
                <a:effectLst/>
                <a:latin typeface="Times New Roman" panose="02020603050405020304" pitchFamily="18" charset="0"/>
                <a:ea typeface="Times New Roman" panose="02020603050405020304" pitchFamily="18" charset="0"/>
              </a:rPr>
              <a:t> another,</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thou </a:t>
            </a:r>
            <a:r>
              <a:rPr lang="en-US" sz="1400" b="1" i="1" dirty="0" err="1">
                <a:solidFill>
                  <a:srgbClr val="CC6600"/>
                </a:solidFill>
                <a:effectLst/>
                <a:latin typeface="Times New Roman" panose="02020603050405020304" pitchFamily="18" charset="0"/>
                <a:ea typeface="Times New Roman" panose="02020603050405020304" pitchFamily="18" charset="0"/>
              </a:rPr>
              <a:t>condemnest</a:t>
            </a:r>
            <a:r>
              <a:rPr lang="en-US" sz="1400" b="1" i="1" dirty="0">
                <a:solidFill>
                  <a:srgbClr val="CC6600"/>
                </a:solidFill>
                <a:effectLst/>
                <a:latin typeface="Times New Roman" panose="02020603050405020304" pitchFamily="18" charset="0"/>
                <a:ea typeface="Times New Roman" panose="02020603050405020304" pitchFamily="18" charset="0"/>
              </a:rPr>
              <a:t> thyself;</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for thou that </a:t>
            </a:r>
            <a:r>
              <a:rPr lang="en-US" sz="1400" b="1" i="1" dirty="0" err="1">
                <a:solidFill>
                  <a:srgbClr val="CC6600"/>
                </a:solidFill>
                <a:effectLst/>
                <a:latin typeface="Times New Roman" panose="02020603050405020304" pitchFamily="18" charset="0"/>
                <a:ea typeface="Times New Roman" panose="02020603050405020304" pitchFamily="18" charset="0"/>
              </a:rPr>
              <a:t>judgest</a:t>
            </a:r>
            <a:r>
              <a:rPr lang="en-US" sz="1400" b="1" i="1" dirty="0">
                <a:solidFill>
                  <a:srgbClr val="CC6600"/>
                </a:solidFill>
                <a:effectLst/>
                <a:latin typeface="Times New Roman" panose="02020603050405020304" pitchFamily="18" charset="0"/>
                <a:ea typeface="Times New Roman" panose="02020603050405020304" pitchFamily="18" charset="0"/>
              </a:rPr>
              <a:t> </a:t>
            </a:r>
            <a:r>
              <a:rPr lang="en-US" sz="1400" b="1" i="1" dirty="0" err="1">
                <a:solidFill>
                  <a:srgbClr val="CC6600"/>
                </a:solidFill>
                <a:effectLst/>
                <a:latin typeface="Times New Roman" panose="02020603050405020304" pitchFamily="18" charset="0"/>
                <a:ea typeface="Times New Roman" panose="02020603050405020304" pitchFamily="18" charset="0"/>
              </a:rPr>
              <a:t>doest</a:t>
            </a:r>
            <a:r>
              <a:rPr lang="en-US" sz="1400" b="1" i="1" dirty="0">
                <a:solidFill>
                  <a:srgbClr val="CC6600"/>
                </a:solidFill>
                <a:effectLst/>
                <a:latin typeface="Times New Roman" panose="02020603050405020304" pitchFamily="18" charset="0"/>
                <a:ea typeface="Times New Roman" panose="02020603050405020304" pitchFamily="18" charset="0"/>
              </a:rPr>
              <a:t> the same things. </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But we are sure that the judgment of God</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is according to truth</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against them which commit such things.</a:t>
            </a:r>
            <a:endParaRPr lang="en-US" sz="1400" b="1" dirty="0">
              <a:effectLst/>
              <a:latin typeface="Calibri" panose="020F0502020204030204" pitchFamily="34" charset="0"/>
              <a:ea typeface="Times New Roman" panose="02020603050405020304" pitchFamily="18" charset="0"/>
            </a:endParaRPr>
          </a:p>
        </p:txBody>
      </p:sp>
      <p:sp>
        <p:nvSpPr>
          <p:cNvPr id="17" name="TextBox 16">
            <a:extLst>
              <a:ext uri="{FF2B5EF4-FFF2-40B4-BE49-F238E27FC236}">
                <a16:creationId xmlns:a16="http://schemas.microsoft.com/office/drawing/2014/main" id="{3E2EF9A4-B714-4608-A967-83AAFDA65EB7}"/>
              </a:ext>
            </a:extLst>
          </p:cNvPr>
          <p:cNvSpPr txBox="1"/>
          <p:nvPr/>
        </p:nvSpPr>
        <p:spPr>
          <a:xfrm>
            <a:off x="8227479" y="3621929"/>
            <a:ext cx="3543458" cy="2031325"/>
          </a:xfrm>
          <a:prstGeom prst="rect">
            <a:avLst/>
          </a:prstGeom>
          <a:solidFill>
            <a:schemeClr val="bg1"/>
          </a:solidFill>
          <a:ln w="28575">
            <a:solidFill>
              <a:schemeClr val="tx1"/>
            </a:solidFill>
          </a:ln>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 3,4</a:t>
            </a:r>
          </a:p>
          <a:p>
            <a:pPr algn="ctr"/>
            <a:r>
              <a:rPr lang="en-US" sz="1400" b="1" i="1" dirty="0">
                <a:solidFill>
                  <a:srgbClr val="CC6600"/>
                </a:solidFill>
                <a:latin typeface="Times New Roman" panose="02020603050405020304" pitchFamily="18" charset="0"/>
                <a:cs typeface="Times New Roman" panose="02020603050405020304" pitchFamily="18" charset="0"/>
              </a:rPr>
              <a:t>And </a:t>
            </a:r>
            <a:r>
              <a:rPr lang="en-US" sz="1400" b="1" i="1" dirty="0" err="1">
                <a:solidFill>
                  <a:srgbClr val="CC6600"/>
                </a:solidFill>
                <a:latin typeface="Times New Roman" panose="02020603050405020304" pitchFamily="18" charset="0"/>
                <a:cs typeface="Times New Roman" panose="02020603050405020304" pitchFamily="18" charset="0"/>
              </a:rPr>
              <a:t>thinkest</a:t>
            </a:r>
            <a:r>
              <a:rPr lang="en-US" sz="1400" b="1" i="1" dirty="0">
                <a:solidFill>
                  <a:srgbClr val="CC6600"/>
                </a:solidFill>
                <a:latin typeface="Times New Roman" panose="02020603050405020304" pitchFamily="18" charset="0"/>
                <a:cs typeface="Times New Roman" panose="02020603050405020304" pitchFamily="18" charset="0"/>
              </a:rPr>
              <a:t> thou this, O man, </a:t>
            </a:r>
          </a:p>
          <a:p>
            <a:pPr algn="ctr"/>
            <a:r>
              <a:rPr lang="en-US" sz="1400" b="1" i="1" dirty="0">
                <a:solidFill>
                  <a:srgbClr val="CC6600"/>
                </a:solidFill>
                <a:latin typeface="Times New Roman" panose="02020603050405020304" pitchFamily="18" charset="0"/>
                <a:cs typeface="Times New Roman" panose="02020603050405020304" pitchFamily="18" charset="0"/>
              </a:rPr>
              <a:t>that </a:t>
            </a:r>
            <a:r>
              <a:rPr lang="en-US" sz="1400" b="1" i="1" dirty="0" err="1">
                <a:solidFill>
                  <a:srgbClr val="CC6600"/>
                </a:solidFill>
                <a:latin typeface="Times New Roman" panose="02020603050405020304" pitchFamily="18" charset="0"/>
                <a:cs typeface="Times New Roman" panose="02020603050405020304" pitchFamily="18" charset="0"/>
              </a:rPr>
              <a:t>judgest</a:t>
            </a:r>
            <a:r>
              <a:rPr lang="en-US" sz="1400" b="1" i="1" dirty="0">
                <a:solidFill>
                  <a:srgbClr val="CC6600"/>
                </a:solidFill>
                <a:latin typeface="Times New Roman" panose="02020603050405020304" pitchFamily="18" charset="0"/>
                <a:cs typeface="Times New Roman" panose="02020603050405020304" pitchFamily="18" charset="0"/>
              </a:rPr>
              <a:t> them which do such things, </a:t>
            </a:r>
          </a:p>
          <a:p>
            <a:pPr algn="ctr"/>
            <a:r>
              <a:rPr lang="en-US" sz="1400" b="1" i="1" dirty="0">
                <a:solidFill>
                  <a:srgbClr val="CC6600"/>
                </a:solidFill>
                <a:latin typeface="Times New Roman" panose="02020603050405020304" pitchFamily="18" charset="0"/>
                <a:cs typeface="Times New Roman" panose="02020603050405020304" pitchFamily="18" charset="0"/>
              </a:rPr>
              <a:t>and </a:t>
            </a:r>
            <a:r>
              <a:rPr lang="en-US" sz="1400" b="1" i="1" dirty="0" err="1">
                <a:solidFill>
                  <a:srgbClr val="CC6600"/>
                </a:solidFill>
                <a:latin typeface="Times New Roman" panose="02020603050405020304" pitchFamily="18" charset="0"/>
                <a:cs typeface="Times New Roman" panose="02020603050405020304" pitchFamily="18" charset="0"/>
              </a:rPr>
              <a:t>doest</a:t>
            </a:r>
            <a:r>
              <a:rPr lang="en-US" sz="1400" b="1" i="1" dirty="0">
                <a:solidFill>
                  <a:srgbClr val="CC6600"/>
                </a:solidFill>
                <a:latin typeface="Times New Roman" panose="02020603050405020304" pitchFamily="18" charset="0"/>
                <a:cs typeface="Times New Roman" panose="02020603050405020304" pitchFamily="18" charset="0"/>
              </a:rPr>
              <a:t> the same,</a:t>
            </a:r>
          </a:p>
          <a:p>
            <a:pPr algn="ctr"/>
            <a:r>
              <a:rPr lang="en-US" sz="1400" b="1" i="1" dirty="0">
                <a:solidFill>
                  <a:srgbClr val="CC6600"/>
                </a:solidFill>
                <a:latin typeface="Times New Roman" panose="02020603050405020304" pitchFamily="18" charset="0"/>
                <a:cs typeface="Times New Roman" panose="02020603050405020304" pitchFamily="18" charset="0"/>
              </a:rPr>
              <a:t>that thou shalt escape the judgment of God? </a:t>
            </a:r>
          </a:p>
          <a:p>
            <a:pPr algn="ctr"/>
            <a:r>
              <a:rPr lang="en-US" sz="1400" b="1" i="1" dirty="0">
                <a:solidFill>
                  <a:srgbClr val="CC6600"/>
                </a:solidFill>
                <a:latin typeface="Times New Roman" panose="02020603050405020304" pitchFamily="18" charset="0"/>
                <a:cs typeface="Times New Roman" panose="02020603050405020304" pitchFamily="18" charset="0"/>
              </a:rPr>
              <a:t>Or </a:t>
            </a:r>
            <a:r>
              <a:rPr lang="en-US" sz="1400" b="1" i="1" dirty="0" err="1">
                <a:solidFill>
                  <a:srgbClr val="CC6600"/>
                </a:solidFill>
                <a:latin typeface="Times New Roman" panose="02020603050405020304" pitchFamily="18" charset="0"/>
                <a:cs typeface="Times New Roman" panose="02020603050405020304" pitchFamily="18" charset="0"/>
              </a:rPr>
              <a:t>despisest</a:t>
            </a:r>
            <a:r>
              <a:rPr lang="en-US" sz="1400" b="1" i="1" dirty="0">
                <a:solidFill>
                  <a:srgbClr val="CC6600"/>
                </a:solidFill>
                <a:latin typeface="Times New Roman" panose="02020603050405020304" pitchFamily="18" charset="0"/>
                <a:cs typeface="Times New Roman" panose="02020603050405020304" pitchFamily="18" charset="0"/>
              </a:rPr>
              <a:t> thou the riches of his goodness and forbearance and longsuffering;</a:t>
            </a:r>
          </a:p>
          <a:p>
            <a:pPr algn="ctr"/>
            <a:r>
              <a:rPr lang="en-US" sz="1400" b="1" i="1" dirty="0">
                <a:solidFill>
                  <a:srgbClr val="CC6600"/>
                </a:solidFill>
                <a:latin typeface="Times New Roman" panose="02020603050405020304" pitchFamily="18" charset="0"/>
                <a:cs typeface="Times New Roman" panose="02020603050405020304" pitchFamily="18" charset="0"/>
              </a:rPr>
              <a:t>not knowing that the </a:t>
            </a:r>
          </a:p>
          <a:p>
            <a:pPr algn="ctr"/>
            <a:r>
              <a:rPr lang="en-US" sz="1400" b="1" i="1" dirty="0">
                <a:solidFill>
                  <a:srgbClr val="CC6600"/>
                </a:solidFill>
                <a:latin typeface="Times New Roman" panose="02020603050405020304" pitchFamily="18" charset="0"/>
                <a:cs typeface="Times New Roman" panose="02020603050405020304" pitchFamily="18" charset="0"/>
              </a:rPr>
              <a:t>goodness of God leadeth thee to repentance? </a:t>
            </a:r>
          </a:p>
        </p:txBody>
      </p:sp>
      <p:sp>
        <p:nvSpPr>
          <p:cNvPr id="18" name="TextBox 17">
            <a:extLst>
              <a:ext uri="{FF2B5EF4-FFF2-40B4-BE49-F238E27FC236}">
                <a16:creationId xmlns:a16="http://schemas.microsoft.com/office/drawing/2014/main" id="{4DC845A4-93AF-4EEA-AFE1-DDA05B4941CB}"/>
              </a:ext>
            </a:extLst>
          </p:cNvPr>
          <p:cNvSpPr txBox="1"/>
          <p:nvPr/>
        </p:nvSpPr>
        <p:spPr>
          <a:xfrm>
            <a:off x="401219" y="1264155"/>
            <a:ext cx="2164701" cy="2246769"/>
          </a:xfrm>
          <a:prstGeom prst="rect">
            <a:avLst/>
          </a:prstGeom>
          <a:solidFill>
            <a:schemeClr val="bg1"/>
          </a:solidFill>
          <a:ln w="12700">
            <a:solidFill>
              <a:schemeClr val="tx1"/>
            </a:solidFill>
          </a:ln>
        </p:spPr>
        <p:txBody>
          <a:bodyPr wrap="square" rtlCol="0">
            <a:spAutoFit/>
          </a:bodyPr>
          <a:lstStyle/>
          <a:p>
            <a:pPr marR="0" lvl="0" algn="just">
              <a:spcBef>
                <a:spcPts val="0"/>
              </a:spcBef>
              <a:spcAft>
                <a:spcPts val="0"/>
              </a:spcAft>
            </a:pPr>
            <a:r>
              <a:rPr lang="en-US" sz="1400" i="1" dirty="0">
                <a:latin typeface="Times New Roman" panose="02020603050405020304" pitchFamily="18" charset="0"/>
                <a:ea typeface="Times New Roman" panose="02020603050405020304" pitchFamily="18" charset="0"/>
              </a:rPr>
              <a:t>W</a:t>
            </a:r>
            <a:r>
              <a:rPr lang="en-US" sz="1400" i="1" dirty="0">
                <a:effectLst/>
                <a:latin typeface="Times New Roman" panose="02020603050405020304" pitchFamily="18" charset="0"/>
                <a:ea typeface="Times New Roman" panose="02020603050405020304" pitchFamily="18" charset="0"/>
              </a:rPr>
              <a:t>e began </a:t>
            </a:r>
            <a:r>
              <a:rPr lang="en-US" sz="1400" b="1" i="1" dirty="0">
                <a:effectLst/>
                <a:latin typeface="Times New Roman" panose="02020603050405020304" pitchFamily="18" charset="0"/>
                <a:ea typeface="Times New Roman" panose="02020603050405020304" pitchFamily="18" charset="0"/>
              </a:rPr>
              <a:t>part </a:t>
            </a:r>
            <a:r>
              <a:rPr lang="en-US" sz="1400" i="1" dirty="0">
                <a:effectLst/>
                <a:latin typeface="Times New Roman" panose="02020603050405020304" pitchFamily="18" charset="0"/>
                <a:ea typeface="Times New Roman" panose="02020603050405020304" pitchFamily="18" charset="0"/>
              </a:rPr>
              <a:t>I by Scripturally identifying the people that </a:t>
            </a:r>
            <a:r>
              <a:rPr lang="en-US" sz="1400" i="1" dirty="0">
                <a:latin typeface="Times New Roman" panose="02020603050405020304" pitchFamily="18" charset="0"/>
                <a:ea typeface="Times New Roman" panose="02020603050405020304" pitchFamily="18" charset="0"/>
              </a:rPr>
              <a:t>are religiously confused </a:t>
            </a:r>
            <a:r>
              <a:rPr lang="en-US" sz="1400" i="1" dirty="0">
                <a:effectLst/>
                <a:latin typeface="Times New Roman" panose="02020603050405020304" pitchFamily="18" charset="0"/>
                <a:ea typeface="Times New Roman" panose="02020603050405020304" pitchFamily="18" charset="0"/>
              </a:rPr>
              <a:t>or believe they can deny, ignore, reject, mock, scoff or in some way or another, think they </a:t>
            </a:r>
            <a:r>
              <a:rPr lang="en-US" sz="1400" i="1" dirty="0">
                <a:latin typeface="Times New Roman" panose="02020603050405020304" pitchFamily="18" charset="0"/>
                <a:ea typeface="Times New Roman" panose="02020603050405020304" pitchFamily="18" charset="0"/>
              </a:rPr>
              <a:t>can</a:t>
            </a:r>
            <a:r>
              <a:rPr lang="en-US" sz="1400" i="1" dirty="0">
                <a:effectLst/>
                <a:latin typeface="Times New Roman" panose="02020603050405020304" pitchFamily="18" charset="0"/>
                <a:ea typeface="Times New Roman" panose="02020603050405020304" pitchFamily="18" charset="0"/>
              </a:rPr>
              <a:t> escape the judgment of God in their own way or belief.     </a:t>
            </a:r>
            <a:r>
              <a:rPr lang="en-US" sz="1000" b="1" dirty="0">
                <a:solidFill>
                  <a:srgbClr val="FF0000"/>
                </a:solidFill>
                <a:effectLst/>
                <a:latin typeface="Times New Roman" panose="02020603050405020304" pitchFamily="18" charset="0"/>
                <a:ea typeface="Times New Roman" panose="02020603050405020304" pitchFamily="18" charset="0"/>
              </a:rPr>
              <a:t>Romans 1:17-2:10</a:t>
            </a:r>
            <a:endParaRPr lang="en-US" sz="1200" i="1" dirty="0">
              <a:effectLst/>
              <a:latin typeface="Calibri" panose="020F0502020204030204" pitchFamily="34" charset="0"/>
              <a:ea typeface="Times New Roman" panose="02020603050405020304" pitchFamily="18" charset="0"/>
            </a:endParaRPr>
          </a:p>
        </p:txBody>
      </p:sp>
      <p:sp>
        <p:nvSpPr>
          <p:cNvPr id="19" name="TextBox 18">
            <a:extLst>
              <a:ext uri="{FF2B5EF4-FFF2-40B4-BE49-F238E27FC236}">
                <a16:creationId xmlns:a16="http://schemas.microsoft.com/office/drawing/2014/main" id="{492969B3-3AAD-44F3-B561-AE61B69F863B}"/>
              </a:ext>
            </a:extLst>
          </p:cNvPr>
          <p:cNvSpPr txBox="1"/>
          <p:nvPr/>
        </p:nvSpPr>
        <p:spPr>
          <a:xfrm>
            <a:off x="9575970" y="1658014"/>
            <a:ext cx="2320555" cy="1815882"/>
          </a:xfrm>
          <a:prstGeom prst="rect">
            <a:avLst/>
          </a:prstGeom>
          <a:solidFill>
            <a:schemeClr val="bg1"/>
          </a:solidFill>
          <a:ln>
            <a:solidFill>
              <a:schemeClr val="tx1"/>
            </a:solidFill>
          </a:ln>
        </p:spPr>
        <p:txBody>
          <a:bodyPr wrap="square" rtlCol="0">
            <a:spAutoFit/>
          </a:bodyPr>
          <a:lstStyle/>
          <a:p>
            <a:pPr marR="0" lvl="0" algn="just">
              <a:spcBef>
                <a:spcPts val="0"/>
              </a:spcBef>
              <a:spcAft>
                <a:spcPts val="0"/>
              </a:spcAft>
            </a:pPr>
            <a:r>
              <a:rPr lang="en-US" sz="1400" i="1" dirty="0">
                <a:latin typeface="Times New Roman" panose="02020603050405020304" pitchFamily="18" charset="0"/>
                <a:ea typeface="Times New Roman" panose="02020603050405020304" pitchFamily="18" charset="0"/>
              </a:rPr>
              <a:t>In </a:t>
            </a:r>
            <a:r>
              <a:rPr lang="en-US" sz="1400" b="1" i="1" dirty="0">
                <a:effectLst/>
                <a:latin typeface="Times New Roman" panose="02020603050405020304" pitchFamily="18" charset="0"/>
                <a:ea typeface="Times New Roman" panose="02020603050405020304" pitchFamily="18" charset="0"/>
              </a:rPr>
              <a:t>part II</a:t>
            </a:r>
            <a:r>
              <a:rPr lang="en-US" sz="1400" i="1" dirty="0">
                <a:effectLst/>
                <a:latin typeface="Times New Roman" panose="02020603050405020304" pitchFamily="18" charset="0"/>
                <a:ea typeface="Times New Roman" panose="02020603050405020304" pitchFamily="18" charset="0"/>
              </a:rPr>
              <a:t>, we learn specifics about the Judgment of God. </a:t>
            </a:r>
            <a:r>
              <a:rPr lang="en-US" sz="1400" i="1" dirty="0">
                <a:latin typeface="Times New Roman" panose="02020603050405020304" pitchFamily="18" charset="0"/>
                <a:ea typeface="Times New Roman" panose="02020603050405020304" pitchFamily="18" charset="0"/>
              </a:rPr>
              <a:t>W</a:t>
            </a:r>
            <a:r>
              <a:rPr lang="en-US" sz="1400" i="1" dirty="0">
                <a:effectLst/>
                <a:latin typeface="Times New Roman" panose="02020603050405020304" pitchFamily="18" charset="0"/>
                <a:ea typeface="Times New Roman" panose="02020603050405020304" pitchFamily="18" charset="0"/>
              </a:rPr>
              <a:t>e will fully understand how those same people will not escape the judgment of God. </a:t>
            </a:r>
            <a:r>
              <a:rPr lang="en-US" sz="1400" i="1" dirty="0">
                <a:latin typeface="Times New Roman" panose="02020603050405020304" pitchFamily="18" charset="0"/>
                <a:ea typeface="Times New Roman" panose="02020603050405020304" pitchFamily="18" charset="0"/>
              </a:rPr>
              <a:t>A</a:t>
            </a:r>
            <a:r>
              <a:rPr lang="en-US" sz="1400" i="1" dirty="0">
                <a:effectLst/>
                <a:latin typeface="Times New Roman" panose="02020603050405020304" pitchFamily="18" charset="0"/>
                <a:ea typeface="Times New Roman" panose="02020603050405020304" pitchFamily="18" charset="0"/>
              </a:rPr>
              <a:t>s a bonus, you will learn how </a:t>
            </a:r>
            <a:r>
              <a:rPr lang="en-US" sz="1400" i="1" dirty="0">
                <a:latin typeface="Times New Roman" panose="02020603050405020304" pitchFamily="18" charset="0"/>
                <a:ea typeface="Times New Roman" panose="02020603050405020304" pitchFamily="18" charset="0"/>
              </a:rPr>
              <a:t>to truly </a:t>
            </a:r>
            <a:r>
              <a:rPr lang="en-US" sz="1400" i="1" dirty="0">
                <a:effectLst/>
                <a:latin typeface="Times New Roman" panose="02020603050405020304" pitchFamily="18" charset="0"/>
                <a:ea typeface="Times New Roman" panose="02020603050405020304" pitchFamily="18" charset="0"/>
              </a:rPr>
              <a:t>‘escape’ the judgment of God! </a:t>
            </a:r>
            <a:r>
              <a:rPr lang="en-US" sz="1000" b="1" dirty="0">
                <a:solidFill>
                  <a:srgbClr val="FF0000"/>
                </a:solidFill>
                <a:effectLst/>
                <a:latin typeface="Times New Roman" panose="02020603050405020304" pitchFamily="18" charset="0"/>
                <a:ea typeface="Times New Roman" panose="02020603050405020304" pitchFamily="18" charset="0"/>
              </a:rPr>
              <a:t>Romans 2:5-11</a:t>
            </a:r>
            <a:endParaRPr lang="en-US" sz="2400" i="1" dirty="0">
              <a:effectLst/>
              <a:latin typeface="Calibri" panose="020F0502020204030204" pitchFamily="34" charset="0"/>
              <a:ea typeface="Times New Roman" panose="02020603050405020304" pitchFamily="18" charset="0"/>
            </a:endParaRPr>
          </a:p>
        </p:txBody>
      </p:sp>
      <p:sp>
        <p:nvSpPr>
          <p:cNvPr id="15" name="TextBox 14">
            <a:extLst>
              <a:ext uri="{FF2B5EF4-FFF2-40B4-BE49-F238E27FC236}">
                <a16:creationId xmlns:a16="http://schemas.microsoft.com/office/drawing/2014/main" id="{A67B6535-D63F-4DA5-933D-08F60A106BD5}"/>
              </a:ext>
            </a:extLst>
          </p:cNvPr>
          <p:cNvSpPr txBox="1"/>
          <p:nvPr/>
        </p:nvSpPr>
        <p:spPr>
          <a:xfrm>
            <a:off x="223935" y="224831"/>
            <a:ext cx="1063689" cy="230832"/>
          </a:xfrm>
          <a:prstGeom prst="rect">
            <a:avLst/>
          </a:prstGeom>
          <a:solidFill>
            <a:srgbClr val="FF0000"/>
          </a:solidFill>
          <a:ln w="57150" cmpd="tri">
            <a:solidFill>
              <a:schemeClr val="bg1"/>
            </a:solidFill>
          </a:ln>
        </p:spPr>
        <p:txBody>
          <a:bodyPr wrap="square" rtlCol="0">
            <a:spAutoFit/>
          </a:bodyPr>
          <a:lstStyle/>
          <a:p>
            <a:pPr algn="ctr"/>
            <a:r>
              <a:rPr lang="en-US" sz="900" b="1" dirty="0">
                <a:solidFill>
                  <a:schemeClr val="bg1"/>
                </a:solidFill>
                <a:latin typeface="Times New Roman" panose="02020603050405020304" pitchFamily="18" charset="0"/>
                <a:cs typeface="Times New Roman" panose="02020603050405020304" pitchFamily="18" charset="0"/>
              </a:rPr>
              <a:t>Pause and Study</a:t>
            </a:r>
          </a:p>
        </p:txBody>
      </p:sp>
      <p:sp>
        <p:nvSpPr>
          <p:cNvPr id="20" name="TextBox 19">
            <a:extLst>
              <a:ext uri="{FF2B5EF4-FFF2-40B4-BE49-F238E27FC236}">
                <a16:creationId xmlns:a16="http://schemas.microsoft.com/office/drawing/2014/main" id="{1181CE89-BC99-4790-9F98-41F4A54FCC16}"/>
              </a:ext>
            </a:extLst>
          </p:cNvPr>
          <p:cNvSpPr txBox="1"/>
          <p:nvPr/>
        </p:nvSpPr>
        <p:spPr>
          <a:xfrm>
            <a:off x="10898153" y="224831"/>
            <a:ext cx="1063689" cy="230832"/>
          </a:xfrm>
          <a:prstGeom prst="rect">
            <a:avLst/>
          </a:prstGeom>
          <a:solidFill>
            <a:srgbClr val="FF0000"/>
          </a:solidFill>
          <a:ln w="57150" cmpd="tri">
            <a:solidFill>
              <a:schemeClr val="bg1"/>
            </a:solidFill>
          </a:ln>
        </p:spPr>
        <p:txBody>
          <a:bodyPr wrap="square" rtlCol="0">
            <a:spAutoFit/>
          </a:bodyPr>
          <a:lstStyle/>
          <a:p>
            <a:pPr algn="ctr"/>
            <a:r>
              <a:rPr lang="en-US" sz="900" b="1" dirty="0">
                <a:solidFill>
                  <a:schemeClr val="bg1"/>
                </a:solidFill>
                <a:latin typeface="Times New Roman" panose="02020603050405020304" pitchFamily="18" charset="0"/>
                <a:cs typeface="Times New Roman" panose="02020603050405020304" pitchFamily="18" charset="0"/>
              </a:rPr>
              <a:t>Pause and Study</a:t>
            </a:r>
          </a:p>
        </p:txBody>
      </p:sp>
    </p:spTree>
    <p:extLst>
      <p:ext uri="{BB962C8B-B14F-4D97-AF65-F5344CB8AC3E}">
        <p14:creationId xmlns:p14="http://schemas.microsoft.com/office/powerpoint/2010/main" val="224049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1000" fill="hold"/>
                                        <p:tgtEl>
                                          <p:spTgt spid="18"/>
                                        </p:tgtEl>
                                        <p:attrNameLst>
                                          <p:attrName>ppt_w</p:attrName>
                                        </p:attrNameLst>
                                      </p:cBhvr>
                                      <p:tavLst>
                                        <p:tav tm="0">
                                          <p:val>
                                            <p:fltVal val="0"/>
                                          </p:val>
                                        </p:tav>
                                        <p:tav tm="100000">
                                          <p:val>
                                            <p:strVal val="#ppt_w"/>
                                          </p:val>
                                        </p:tav>
                                      </p:tavLst>
                                    </p:anim>
                                    <p:anim calcmode="lin" valueType="num">
                                      <p:cBhvr>
                                        <p:cTn id="18" dur="1000" fill="hold"/>
                                        <p:tgtEl>
                                          <p:spTgt spid="18"/>
                                        </p:tgtEl>
                                        <p:attrNameLst>
                                          <p:attrName>ppt_h</p:attrName>
                                        </p:attrNameLst>
                                      </p:cBhvr>
                                      <p:tavLst>
                                        <p:tav tm="0">
                                          <p:val>
                                            <p:fltVal val="0"/>
                                          </p:val>
                                        </p:tav>
                                        <p:tav tm="100000">
                                          <p:val>
                                            <p:strVal val="#ppt_h"/>
                                          </p:val>
                                        </p:tav>
                                      </p:tavLst>
                                    </p:anim>
                                    <p:animEffect transition="in" filter="fade">
                                      <p:cBhvr>
                                        <p:cTn id="19" dur="10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up)">
                                      <p:cBhvr>
                                        <p:cTn id="24" dur="10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10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1000" fill="hold"/>
                                        <p:tgtEl>
                                          <p:spTgt spid="12"/>
                                        </p:tgtEl>
                                        <p:attrNameLst>
                                          <p:attrName>ppt_w</p:attrName>
                                        </p:attrNameLst>
                                      </p:cBhvr>
                                      <p:tavLst>
                                        <p:tav tm="0">
                                          <p:val>
                                            <p:fltVal val="0"/>
                                          </p:val>
                                        </p:tav>
                                        <p:tav tm="100000">
                                          <p:val>
                                            <p:strVal val="#ppt_w"/>
                                          </p:val>
                                        </p:tav>
                                      </p:tavLst>
                                    </p:anim>
                                    <p:anim calcmode="lin" valueType="num">
                                      <p:cBhvr>
                                        <p:cTn id="35" dur="1000" fill="hold"/>
                                        <p:tgtEl>
                                          <p:spTgt spid="12"/>
                                        </p:tgtEl>
                                        <p:attrNameLst>
                                          <p:attrName>ppt_h</p:attrName>
                                        </p:attrNameLst>
                                      </p:cBhvr>
                                      <p:tavLst>
                                        <p:tav tm="0">
                                          <p:val>
                                            <p:fltVal val="0"/>
                                          </p:val>
                                        </p:tav>
                                        <p:tav tm="100000">
                                          <p:val>
                                            <p:strVal val="#ppt_h"/>
                                          </p:val>
                                        </p:tav>
                                      </p:tavLst>
                                    </p:anim>
                                    <p:animEffect transition="in" filter="fade">
                                      <p:cBhvr>
                                        <p:cTn id="36" dur="10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1000" fill="hold"/>
                                        <p:tgtEl>
                                          <p:spTgt spid="19"/>
                                        </p:tgtEl>
                                        <p:attrNameLst>
                                          <p:attrName>ppt_w</p:attrName>
                                        </p:attrNameLst>
                                      </p:cBhvr>
                                      <p:tavLst>
                                        <p:tav tm="0">
                                          <p:val>
                                            <p:fltVal val="0"/>
                                          </p:val>
                                        </p:tav>
                                        <p:tav tm="100000">
                                          <p:val>
                                            <p:strVal val="#ppt_w"/>
                                          </p:val>
                                        </p:tav>
                                      </p:tavLst>
                                    </p:anim>
                                    <p:anim calcmode="lin" valueType="num">
                                      <p:cBhvr>
                                        <p:cTn id="42" dur="1000" fill="hold"/>
                                        <p:tgtEl>
                                          <p:spTgt spid="19"/>
                                        </p:tgtEl>
                                        <p:attrNameLst>
                                          <p:attrName>ppt_h</p:attrName>
                                        </p:attrNameLst>
                                      </p:cBhvr>
                                      <p:tavLst>
                                        <p:tav tm="0">
                                          <p:val>
                                            <p:fltVal val="0"/>
                                          </p:val>
                                        </p:tav>
                                        <p:tav tm="100000">
                                          <p:val>
                                            <p:strVal val="#ppt_h"/>
                                          </p:val>
                                        </p:tav>
                                      </p:tavLst>
                                    </p:anim>
                                    <p:animEffect transition="in" filter="fade">
                                      <p:cBhvr>
                                        <p:cTn id="4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7" grpId="0" animBg="1"/>
      <p:bldP spid="18" grpId="0" animBg="1"/>
      <p:bldP spid="19" grpId="0" animBg="1"/>
      <p:bldP spid="15"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B0B912E-8732-4D43-8E40-C4B03B3DD3C0}"/>
              </a:ext>
            </a:extLst>
          </p:cNvPr>
          <p:cNvSpPr txBox="1"/>
          <p:nvPr/>
        </p:nvSpPr>
        <p:spPr>
          <a:xfrm>
            <a:off x="2803355" y="99419"/>
            <a:ext cx="6592571" cy="584775"/>
          </a:xfrm>
          <a:prstGeom prst="rect">
            <a:avLst/>
          </a:prstGeom>
          <a:noFill/>
          <a:ln w="12700">
            <a:solidFill>
              <a:schemeClr val="tx1"/>
            </a:solidFill>
          </a:ln>
        </p:spPr>
        <p:txBody>
          <a:bodyPr wrap="square">
            <a:spAutoFit/>
          </a:bodyPr>
          <a:lstStyle/>
          <a:p>
            <a:pPr algn="ctr"/>
            <a:r>
              <a:rPr lang="en-US" sz="1600" b="1" dirty="0">
                <a:effectLst/>
                <a:latin typeface="Times New Roman" panose="02020603050405020304" pitchFamily="18" charset="0"/>
                <a:ea typeface="Times New Roman" panose="02020603050405020304" pitchFamily="18" charset="0"/>
              </a:rPr>
              <a:t>Now, let’s move on and look at the main chunk of this study/commentary</a:t>
            </a:r>
          </a:p>
          <a:p>
            <a:pPr algn="ctr"/>
            <a:r>
              <a:rPr lang="en-US" sz="1600" b="1" dirty="0">
                <a:latin typeface="Times New Roman" panose="02020603050405020304" pitchFamily="18" charset="0"/>
                <a:ea typeface="Times New Roman" panose="02020603050405020304" pitchFamily="18" charset="0"/>
              </a:rPr>
              <a:t>Part II</a:t>
            </a:r>
            <a:r>
              <a:rPr lang="en-US" sz="1400" dirty="0">
                <a:latin typeface="Calibri" panose="020F0502020204030204" pitchFamily="34" charset="0"/>
                <a:ea typeface="Times New Roman" panose="02020603050405020304" pitchFamily="18" charset="0"/>
              </a:rPr>
              <a:t>      </a:t>
            </a:r>
            <a:r>
              <a:rPr lang="en-US" sz="1600" b="1" dirty="0">
                <a:solidFill>
                  <a:srgbClr val="FF0000"/>
                </a:solidFill>
                <a:effectLst/>
                <a:latin typeface="Times New Roman" panose="02020603050405020304" pitchFamily="18" charset="0"/>
                <a:ea typeface="Times New Roman" panose="02020603050405020304" pitchFamily="18" charset="0"/>
              </a:rPr>
              <a:t>verses 5-11</a:t>
            </a:r>
            <a:endParaRPr lang="en-US" sz="1600" b="1" dirty="0">
              <a:effectLst/>
              <a:latin typeface="Calibri" panose="020F050202020403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C100EF6E-1805-4BC1-82E7-90A4318F7D6E}"/>
              </a:ext>
            </a:extLst>
          </p:cNvPr>
          <p:cNvSpPr txBox="1"/>
          <p:nvPr/>
        </p:nvSpPr>
        <p:spPr>
          <a:xfrm>
            <a:off x="1726166" y="718460"/>
            <a:ext cx="8742784" cy="784830"/>
          </a:xfrm>
          <a:prstGeom prst="rect">
            <a:avLst/>
          </a:prstGeom>
          <a:noFill/>
        </p:spPr>
        <p:txBody>
          <a:bodyPr wrap="square" rtlCol="0">
            <a:spAutoFit/>
          </a:bodyPr>
          <a:lstStyle/>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The Righteous Judgment of God	</a:t>
            </a:r>
            <a:endParaRPr lang="en-US" sz="2400" dirty="0">
              <a:effectLst/>
              <a:latin typeface="Calibri" panose="020F0502020204030204" pitchFamily="34" charset="0"/>
              <a:ea typeface="Times New Roman" panose="02020603050405020304" pitchFamily="18" charset="0"/>
            </a:endParaRPr>
          </a:p>
          <a:p>
            <a:pPr marL="0" marR="0" algn="ctr">
              <a:spcBef>
                <a:spcPts val="0"/>
              </a:spcBef>
              <a:spcAft>
                <a:spcPts val="0"/>
              </a:spcAft>
            </a:pPr>
            <a:endParaRPr lang="en-US" sz="300" b="1"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There is No Respect of Persons with God</a:t>
            </a:r>
            <a:endParaRPr lang="en-US" sz="1800" dirty="0">
              <a:effectLst/>
              <a:latin typeface="Calibri" panose="020F0502020204030204" pitchFamily="34" charset="0"/>
              <a:ea typeface="Times New Roman" panose="02020603050405020304" pitchFamily="18" charset="0"/>
            </a:endParaRPr>
          </a:p>
        </p:txBody>
      </p:sp>
      <p:sp>
        <p:nvSpPr>
          <p:cNvPr id="7" name="TextBox 6">
            <a:extLst>
              <a:ext uri="{FF2B5EF4-FFF2-40B4-BE49-F238E27FC236}">
                <a16:creationId xmlns:a16="http://schemas.microsoft.com/office/drawing/2014/main" id="{29914C06-26C1-464A-B8A5-2BC890D7BFCB}"/>
              </a:ext>
            </a:extLst>
          </p:cNvPr>
          <p:cNvSpPr txBox="1"/>
          <p:nvPr/>
        </p:nvSpPr>
        <p:spPr>
          <a:xfrm>
            <a:off x="237426" y="1693862"/>
            <a:ext cx="11799068" cy="692497"/>
          </a:xfrm>
          <a:prstGeom prst="rect">
            <a:avLst/>
          </a:prstGeom>
          <a:noFill/>
        </p:spPr>
        <p:txBody>
          <a:bodyPr wrap="square" rtlCol="0">
            <a:spAutoFit/>
          </a:bodyPr>
          <a:lstStyle/>
          <a:p>
            <a:pPr marL="0" marR="0" algn="ctr">
              <a:spcBef>
                <a:spcPts val="0"/>
              </a:spcBef>
              <a:spcAft>
                <a:spcPts val="0"/>
              </a:spcAft>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(At your first reading here, you would think that in order for anyone to ‘</a:t>
            </a:r>
            <a:r>
              <a:rPr lang="en-US" sz="1300" i="1" dirty="0">
                <a:effectLst/>
                <a:latin typeface="Times New Roman" panose="02020603050405020304" pitchFamily="18" charset="0"/>
                <a:ea typeface="Times New Roman" panose="02020603050405020304" pitchFamily="18" charset="0"/>
                <a:cs typeface="Times New Roman" panose="02020603050405020304" pitchFamily="18" charset="0"/>
              </a:rPr>
              <a:t>go to heaven after </a:t>
            </a:r>
            <a:r>
              <a:rPr lang="en-US" sz="1300" i="1" dirty="0">
                <a:latin typeface="Times New Roman" panose="02020603050405020304" pitchFamily="18" charset="0"/>
                <a:ea typeface="Times New Roman" panose="02020603050405020304" pitchFamily="18" charset="0"/>
                <a:cs typeface="Times New Roman" panose="02020603050405020304" pitchFamily="18" charset="0"/>
              </a:rPr>
              <a:t>they</a:t>
            </a:r>
            <a:r>
              <a:rPr lang="en-US" sz="1300" i="1" dirty="0">
                <a:effectLst/>
                <a:latin typeface="Times New Roman" panose="02020603050405020304" pitchFamily="18" charset="0"/>
                <a:ea typeface="Times New Roman" panose="02020603050405020304" pitchFamily="18" charset="0"/>
                <a:cs typeface="Times New Roman" panose="02020603050405020304" pitchFamily="18" charset="0"/>
              </a:rPr>
              <a:t> die</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they must have been doing a bunch of good godly works,</a:t>
            </a:r>
          </a:p>
          <a:p>
            <a:pPr marL="0" marR="0" algn="ctr">
              <a:spcBef>
                <a:spcPts val="0"/>
              </a:spcBef>
              <a:spcAft>
                <a:spcPts val="0"/>
              </a:spcAft>
            </a:pP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have </a:t>
            </a:r>
            <a:r>
              <a:rPr lang="en-US" sz="1300" dirty="0">
                <a:latin typeface="Times New Roman" panose="02020603050405020304" pitchFamily="18" charset="0"/>
                <a:ea typeface="Times New Roman" panose="02020603050405020304" pitchFamily="18" charset="0"/>
                <a:cs typeface="Times New Roman" panose="02020603050405020304" pitchFamily="18" charset="0"/>
              </a:rPr>
              <a:t>a general belief in God, be a church-</a:t>
            </a:r>
            <a:r>
              <a:rPr lang="en-US" sz="1300" dirty="0" err="1">
                <a:latin typeface="Times New Roman" panose="02020603050405020304" pitchFamily="18" charset="0"/>
                <a:ea typeface="Times New Roman" panose="02020603050405020304" pitchFamily="18" charset="0"/>
                <a:cs typeface="Times New Roman" panose="02020603050405020304" pitchFamily="18" charset="0"/>
              </a:rPr>
              <a:t>goin</a:t>
            </a:r>
            <a:r>
              <a:rPr lang="en-US" sz="1300" dirty="0">
                <a:latin typeface="Times New Roman" panose="02020603050405020304" pitchFamily="18" charset="0"/>
                <a:ea typeface="Times New Roman" panose="02020603050405020304" pitchFamily="18" charset="0"/>
                <a:cs typeface="Times New Roman" panose="02020603050405020304" pitchFamily="18" charset="0"/>
              </a:rPr>
              <a:t>’ person, been water baptized, partaken in communion somewhere, confirmed with a love to worship with all kinds of music, ignoring doctrinal differences, being led by the Spirit of God by your own feelings and conclusions, etc. and of course, have</a:t>
            </a:r>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 plenty of confession time.)</a:t>
            </a:r>
            <a:endParaRPr lang="en-US" sz="1300" dirty="0">
              <a:effectLst/>
              <a:latin typeface="Calibri" panose="020F0502020204030204" pitchFamily="34" charset="0"/>
              <a:ea typeface="Times New Roman" panose="02020603050405020304" pitchFamily="18" charset="0"/>
            </a:endParaRPr>
          </a:p>
        </p:txBody>
      </p:sp>
      <p:sp>
        <p:nvSpPr>
          <p:cNvPr id="3" name="TextBox 2">
            <a:extLst>
              <a:ext uri="{FF2B5EF4-FFF2-40B4-BE49-F238E27FC236}">
                <a16:creationId xmlns:a16="http://schemas.microsoft.com/office/drawing/2014/main" id="{F1A29D18-C171-4D63-BEF2-F96DD1FEB162}"/>
              </a:ext>
            </a:extLst>
          </p:cNvPr>
          <p:cNvSpPr txBox="1"/>
          <p:nvPr/>
        </p:nvSpPr>
        <p:spPr>
          <a:xfrm>
            <a:off x="1707505" y="2407298"/>
            <a:ext cx="8770776" cy="1077218"/>
          </a:xfrm>
          <a:prstGeom prst="rect">
            <a:avLst/>
          </a:prstGeom>
          <a:noFill/>
        </p:spPr>
        <p:txBody>
          <a:bodyPr wrap="square" rtlCol="0">
            <a:spAutoFit/>
          </a:bodyPr>
          <a:lstStyle/>
          <a:p>
            <a:pPr marL="0" marR="0" algn="ctr">
              <a:spcBef>
                <a:spcPts val="0"/>
              </a:spcBef>
              <a:spcAft>
                <a:spcPts val="0"/>
              </a:spcAft>
            </a:pP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2:6</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-11</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Who will render to every man according to his deeds: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To them who by patient continuance in well doing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seek for glory and honour and immortality, eternal life: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EF2B867-D1A7-4703-B5E5-4CBEF8A144D9}"/>
              </a:ext>
            </a:extLst>
          </p:cNvPr>
          <p:cNvSpPr txBox="1"/>
          <p:nvPr/>
        </p:nvSpPr>
        <p:spPr>
          <a:xfrm>
            <a:off x="2509935" y="3461657"/>
            <a:ext cx="7175241" cy="1077218"/>
          </a:xfrm>
          <a:prstGeom prst="rect">
            <a:avLst/>
          </a:prstGeom>
          <a:noFill/>
        </p:spPr>
        <p:txBody>
          <a:bodyPr wrap="square" rtlCol="0">
            <a:spAutoFit/>
          </a:bodyPr>
          <a:lstStyle/>
          <a:p>
            <a:pPr marL="0" marR="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But unto them that are contentious, and do not obey the truth,</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but obey unrighteousness, indignation and wrath,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Tribulation and anguish, upon every soul of man that doeth evil,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of the Jew first, and also of the Gentile;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B45FFC98-E82C-489D-9588-7499E6D5D783}"/>
              </a:ext>
            </a:extLst>
          </p:cNvPr>
          <p:cNvSpPr txBox="1"/>
          <p:nvPr/>
        </p:nvSpPr>
        <p:spPr>
          <a:xfrm>
            <a:off x="3200407" y="4505166"/>
            <a:ext cx="5794306" cy="584775"/>
          </a:xfrm>
          <a:prstGeom prst="rect">
            <a:avLst/>
          </a:prstGeom>
          <a:noFill/>
        </p:spPr>
        <p:txBody>
          <a:bodyPr wrap="square" rtlCol="0">
            <a:spAutoFit/>
          </a:bodyPr>
          <a:lstStyle/>
          <a:p>
            <a:pPr marL="0" marR="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But glory, honour, and peace, to every man that worketh good,</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to the Jew first, and also to the Gentile:</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4080116D-FA4D-492E-A925-30BF49BFEF6E}"/>
              </a:ext>
            </a:extLst>
          </p:cNvPr>
          <p:cNvSpPr txBox="1"/>
          <p:nvPr/>
        </p:nvSpPr>
        <p:spPr>
          <a:xfrm>
            <a:off x="3331027" y="5074345"/>
            <a:ext cx="5495731" cy="338554"/>
          </a:xfrm>
          <a:prstGeom prst="rect">
            <a:avLst/>
          </a:prstGeom>
          <a:noFill/>
        </p:spPr>
        <p:txBody>
          <a:bodyPr wrap="square" rtlCol="0">
            <a:spAutoFit/>
          </a:bodyPr>
          <a:lstStyle/>
          <a:p>
            <a:pPr marL="0" marR="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For there is no respect of persons with God.</a:t>
            </a:r>
            <a:endParaRPr lang="en-US" sz="16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EFF85326-670C-44E5-A917-E225AB4EE48D}"/>
              </a:ext>
            </a:extLst>
          </p:cNvPr>
          <p:cNvSpPr txBox="1"/>
          <p:nvPr/>
        </p:nvSpPr>
        <p:spPr>
          <a:xfrm>
            <a:off x="666333" y="5711948"/>
            <a:ext cx="8043285"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However, by us looking to the teachings of the RISEN Christ, through the apostle Paul, in a rightly divided King James 1611 Bible, we can joyfully learn that God’s judgment is not applicable to us today!</a:t>
            </a:r>
          </a:p>
        </p:txBody>
      </p:sp>
      <p:sp>
        <p:nvSpPr>
          <p:cNvPr id="4" name="Rectangle: Rounded Corners 3">
            <a:extLst>
              <a:ext uri="{FF2B5EF4-FFF2-40B4-BE49-F238E27FC236}">
                <a16:creationId xmlns:a16="http://schemas.microsoft.com/office/drawing/2014/main" id="{30965AAE-C3BF-4061-8034-8EEDC053CDE1}"/>
              </a:ext>
            </a:extLst>
          </p:cNvPr>
          <p:cNvSpPr/>
          <p:nvPr/>
        </p:nvSpPr>
        <p:spPr>
          <a:xfrm>
            <a:off x="3299884" y="2428990"/>
            <a:ext cx="5573832" cy="3049226"/>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E525EAA-6AF1-463C-A708-C0D0972DBA41}"/>
              </a:ext>
            </a:extLst>
          </p:cNvPr>
          <p:cNvSpPr txBox="1"/>
          <p:nvPr/>
        </p:nvSpPr>
        <p:spPr>
          <a:xfrm>
            <a:off x="115463" y="2842818"/>
            <a:ext cx="2838687" cy="95410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Therefore I said, Surely these are poor; they are foolish: for they know not the way of the LORD, nor the judgment of their God. </a:t>
            </a:r>
            <a:r>
              <a:rPr lang="en-US" sz="1200" b="1" dirty="0" err="1">
                <a:solidFill>
                  <a:srgbClr val="FF0000"/>
                </a:solidFill>
                <a:latin typeface="Times New Roman" panose="02020603050405020304" pitchFamily="18" charset="0"/>
                <a:cs typeface="Times New Roman" panose="02020603050405020304" pitchFamily="18" charset="0"/>
              </a:rPr>
              <a:t>Jer</a:t>
            </a:r>
            <a:r>
              <a:rPr lang="en-US" sz="1200" b="1" dirty="0">
                <a:solidFill>
                  <a:srgbClr val="FF0000"/>
                </a:solidFill>
                <a:latin typeface="Times New Roman" panose="02020603050405020304" pitchFamily="18" charset="0"/>
                <a:cs typeface="Times New Roman" panose="02020603050405020304" pitchFamily="18" charset="0"/>
              </a:rPr>
              <a:t> 5:4</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C59448A-AF89-47E5-87FD-BE9F710E1B65}"/>
              </a:ext>
            </a:extLst>
          </p:cNvPr>
          <p:cNvSpPr txBox="1"/>
          <p:nvPr/>
        </p:nvSpPr>
        <p:spPr>
          <a:xfrm>
            <a:off x="861773" y="1446253"/>
            <a:ext cx="10474919" cy="30777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He is the Rock, his work is perfect: for all his ways are judgment: a God of truth and without iniquity, just and right is he. </a:t>
            </a:r>
            <a:r>
              <a:rPr lang="en-US" sz="1200" b="1" dirty="0">
                <a:solidFill>
                  <a:srgbClr val="FF0000"/>
                </a:solidFill>
                <a:latin typeface="Times New Roman" panose="02020603050405020304" pitchFamily="18" charset="0"/>
                <a:cs typeface="Times New Roman" panose="02020603050405020304" pitchFamily="18" charset="0"/>
              </a:rPr>
              <a:t>Deuteronomy 32:4</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CFF8F39F-5BD6-4C1B-ACF7-1E548A397ABE}"/>
              </a:ext>
            </a:extLst>
          </p:cNvPr>
          <p:cNvSpPr txBox="1"/>
          <p:nvPr/>
        </p:nvSpPr>
        <p:spPr>
          <a:xfrm>
            <a:off x="71527" y="4724564"/>
            <a:ext cx="3117058" cy="954107"/>
          </a:xfrm>
          <a:prstGeom prst="rect">
            <a:avLst/>
          </a:prstGeom>
          <a:noFill/>
        </p:spPr>
        <p:txBody>
          <a:bodyPr wrap="square" rtlCol="0">
            <a:spAutoFit/>
          </a:bodyPr>
          <a:lstStyle/>
          <a:p>
            <a:r>
              <a:rPr lang="en-US" sz="1400" b="1" i="1" dirty="0">
                <a:solidFill>
                  <a:srgbClr val="CC6600"/>
                </a:solidFill>
                <a:latin typeface="Times New Roman" panose="02020603050405020304" pitchFamily="18" charset="0"/>
                <a:cs typeface="Times New Roman" panose="02020603050405020304" pitchFamily="18" charset="0"/>
              </a:rPr>
              <a:t>But neither he, nor his servants, nor the people of the land, did hearken unto the words of the LORD, which he spake by the prophet Jeremiah.  </a:t>
            </a:r>
            <a:r>
              <a:rPr lang="en-US" sz="1200" b="1" dirty="0">
                <a:solidFill>
                  <a:srgbClr val="FF0000"/>
                </a:solidFill>
                <a:latin typeface="Times New Roman" panose="02020603050405020304" pitchFamily="18" charset="0"/>
                <a:cs typeface="Times New Roman" panose="02020603050405020304" pitchFamily="18" charset="0"/>
              </a:rPr>
              <a:t>Jeremiah 37:2</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F488C44-527E-4034-BF92-E7A049411918}"/>
              </a:ext>
            </a:extLst>
          </p:cNvPr>
          <p:cNvSpPr txBox="1"/>
          <p:nvPr/>
        </p:nvSpPr>
        <p:spPr>
          <a:xfrm>
            <a:off x="8873716" y="5602842"/>
            <a:ext cx="3221483" cy="954107"/>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For they that are such serve not our Lord Jesus Christ, but their own belly; and by good words and fair speeches deceive the hearts of the simple. </a:t>
            </a:r>
            <a:r>
              <a:rPr lang="en-US" sz="1200" b="1" dirty="0">
                <a:solidFill>
                  <a:srgbClr val="FF0000"/>
                </a:solidFill>
                <a:latin typeface="Times New Roman" panose="02020603050405020304" pitchFamily="18" charset="0"/>
                <a:cs typeface="Times New Roman" panose="02020603050405020304" pitchFamily="18" charset="0"/>
              </a:rPr>
              <a:t>Romans 16:18</a:t>
            </a:r>
          </a:p>
        </p:txBody>
      </p:sp>
      <p:sp>
        <p:nvSpPr>
          <p:cNvPr id="16" name="TextBox 15">
            <a:extLst>
              <a:ext uri="{FF2B5EF4-FFF2-40B4-BE49-F238E27FC236}">
                <a16:creationId xmlns:a16="http://schemas.microsoft.com/office/drawing/2014/main" id="{D74E9825-FD31-4015-895C-0EA9355F6E24}"/>
              </a:ext>
            </a:extLst>
          </p:cNvPr>
          <p:cNvSpPr txBox="1"/>
          <p:nvPr/>
        </p:nvSpPr>
        <p:spPr>
          <a:xfrm>
            <a:off x="8766482" y="2649152"/>
            <a:ext cx="3382776" cy="1169551"/>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If any man teach otherwise,</a:t>
            </a:r>
          </a:p>
          <a:p>
            <a:pPr algn="ctr"/>
            <a:r>
              <a:rPr lang="en-US" sz="1400" b="1" i="1" dirty="0">
                <a:solidFill>
                  <a:srgbClr val="CC6600"/>
                </a:solidFill>
                <a:latin typeface="Times New Roman" panose="02020603050405020304" pitchFamily="18" charset="0"/>
                <a:cs typeface="Times New Roman" panose="02020603050405020304" pitchFamily="18" charset="0"/>
              </a:rPr>
              <a:t>and consent not to wholesome words, </a:t>
            </a:r>
          </a:p>
          <a:p>
            <a:pPr algn="ctr"/>
            <a:r>
              <a:rPr lang="en-US" sz="1400" b="1" i="1" dirty="0">
                <a:solidFill>
                  <a:srgbClr val="CC6600"/>
                </a:solidFill>
                <a:latin typeface="Times New Roman" panose="02020603050405020304" pitchFamily="18" charset="0"/>
                <a:cs typeface="Times New Roman" panose="02020603050405020304" pitchFamily="18" charset="0"/>
              </a:rPr>
              <a:t>even the words of our Lord Jesus Christ, and to the doctrine which is</a:t>
            </a:r>
          </a:p>
          <a:p>
            <a:pPr algn="ctr"/>
            <a:r>
              <a:rPr lang="en-US" sz="1400" b="1" i="1" dirty="0">
                <a:solidFill>
                  <a:srgbClr val="CC6600"/>
                </a:solidFill>
                <a:latin typeface="Times New Roman" panose="02020603050405020304" pitchFamily="18" charset="0"/>
                <a:cs typeface="Times New Roman" panose="02020603050405020304" pitchFamily="18" charset="0"/>
              </a:rPr>
              <a:t>according to godliness;…</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A1403AF-98D0-44D0-A59B-0969BA30A4C4}"/>
              </a:ext>
            </a:extLst>
          </p:cNvPr>
          <p:cNvSpPr txBox="1"/>
          <p:nvPr/>
        </p:nvSpPr>
        <p:spPr>
          <a:xfrm>
            <a:off x="8877781" y="3806342"/>
            <a:ext cx="3217418" cy="1815882"/>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…He is proud, knowing nothing, </a:t>
            </a:r>
          </a:p>
          <a:p>
            <a:pPr algn="ctr"/>
            <a:r>
              <a:rPr lang="en-US" sz="1400" b="1" i="1" dirty="0">
                <a:solidFill>
                  <a:srgbClr val="CC6600"/>
                </a:solidFill>
                <a:latin typeface="Times New Roman" panose="02020603050405020304" pitchFamily="18" charset="0"/>
                <a:cs typeface="Times New Roman" panose="02020603050405020304" pitchFamily="18" charset="0"/>
              </a:rPr>
              <a:t>but doting about questions and </a:t>
            </a:r>
          </a:p>
          <a:p>
            <a:pPr algn="ctr"/>
            <a:r>
              <a:rPr lang="en-US" sz="1400" b="1" i="1" dirty="0" err="1">
                <a:solidFill>
                  <a:srgbClr val="CC6600"/>
                </a:solidFill>
                <a:latin typeface="Times New Roman" panose="02020603050405020304" pitchFamily="18" charset="0"/>
                <a:cs typeface="Times New Roman" panose="02020603050405020304" pitchFamily="18" charset="0"/>
              </a:rPr>
              <a:t>strifes</a:t>
            </a:r>
            <a:r>
              <a:rPr lang="en-US" sz="1400" b="1" i="1" dirty="0">
                <a:solidFill>
                  <a:srgbClr val="CC6600"/>
                </a:solidFill>
                <a:latin typeface="Times New Roman" panose="02020603050405020304" pitchFamily="18" charset="0"/>
                <a:cs typeface="Times New Roman" panose="02020603050405020304" pitchFamily="18" charset="0"/>
              </a:rPr>
              <a:t> of words, whereof cometh envy, strife, railings, evil surmisings, Perverse disputings of men of corrupt minds, and destitute of the truth, supposing that gain is godliness:  from such withdraw thyself. </a:t>
            </a:r>
            <a:r>
              <a:rPr lang="en-US" sz="1200" b="1" dirty="0">
                <a:solidFill>
                  <a:srgbClr val="FF0000"/>
                </a:solidFill>
                <a:latin typeface="Times New Roman" panose="02020603050405020304" pitchFamily="18" charset="0"/>
                <a:cs typeface="Times New Roman" panose="02020603050405020304" pitchFamily="18" charset="0"/>
              </a:rPr>
              <a:t>I Timothy 6:3-5</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9ECFD460-D65A-4D8F-9BB8-7374A56D8558}"/>
              </a:ext>
            </a:extLst>
          </p:cNvPr>
          <p:cNvSpPr txBox="1"/>
          <p:nvPr/>
        </p:nvSpPr>
        <p:spPr>
          <a:xfrm>
            <a:off x="482608" y="2572913"/>
            <a:ext cx="2164700"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…of the Jews / Israel first</a:t>
            </a:r>
          </a:p>
        </p:txBody>
      </p:sp>
      <p:sp>
        <p:nvSpPr>
          <p:cNvPr id="19" name="TextBox 18">
            <a:extLst>
              <a:ext uri="{FF2B5EF4-FFF2-40B4-BE49-F238E27FC236}">
                <a16:creationId xmlns:a16="http://schemas.microsoft.com/office/drawing/2014/main" id="{D51165A7-44C6-4CE0-AEC8-597631E26080}"/>
              </a:ext>
            </a:extLst>
          </p:cNvPr>
          <p:cNvSpPr txBox="1"/>
          <p:nvPr/>
        </p:nvSpPr>
        <p:spPr>
          <a:xfrm>
            <a:off x="8808913" y="2409402"/>
            <a:ext cx="3227581"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…also of the Gentiles / Heathen / Us</a:t>
            </a:r>
          </a:p>
        </p:txBody>
      </p:sp>
      <p:sp>
        <p:nvSpPr>
          <p:cNvPr id="20" name="TextBox 19">
            <a:extLst>
              <a:ext uri="{FF2B5EF4-FFF2-40B4-BE49-F238E27FC236}">
                <a16:creationId xmlns:a16="http://schemas.microsoft.com/office/drawing/2014/main" id="{D2D0B3EC-FFD1-4155-84B3-146AE0DC2EC2}"/>
              </a:ext>
            </a:extLst>
          </p:cNvPr>
          <p:cNvSpPr txBox="1"/>
          <p:nvPr/>
        </p:nvSpPr>
        <p:spPr>
          <a:xfrm>
            <a:off x="665822" y="6198037"/>
            <a:ext cx="8077260" cy="523220"/>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Now to him that is of power to stablish you according to my gospel, and the preaching of Jesus Christ, according to the revelation of the mystery, which was kept secret since the world began… </a:t>
            </a:r>
            <a:r>
              <a:rPr lang="en-US" sz="1200" b="1" dirty="0">
                <a:solidFill>
                  <a:srgbClr val="FF0000"/>
                </a:solidFill>
                <a:latin typeface="Times New Roman" panose="02020603050405020304" pitchFamily="18" charset="0"/>
                <a:cs typeface="Times New Roman" panose="02020603050405020304" pitchFamily="18" charset="0"/>
              </a:rPr>
              <a:t>Romans 16:25</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A85A1E0D-E50F-8B0C-D890-922A9A424F46}"/>
              </a:ext>
            </a:extLst>
          </p:cNvPr>
          <p:cNvSpPr txBox="1"/>
          <p:nvPr/>
        </p:nvSpPr>
        <p:spPr>
          <a:xfrm>
            <a:off x="134125" y="3762717"/>
            <a:ext cx="3023371"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(Said by Jeremiah directly to the Jews during the OT as they had rejected the words of the LORD! (p.s. - exactly like the Gentile nation is doing today, and as warned by Paul to us today only in a KJB!)</a:t>
            </a:r>
          </a:p>
        </p:txBody>
      </p:sp>
    </p:spTree>
    <p:extLst>
      <p:ext uri="{BB962C8B-B14F-4D97-AF65-F5344CB8AC3E}">
        <p14:creationId xmlns:p14="http://schemas.microsoft.com/office/powerpoint/2010/main" val="6920214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up)">
                                      <p:cBhvr>
                                        <p:cTn id="24" dur="1000"/>
                                        <p:tgtEl>
                                          <p:spTgt spid="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750" fill="hold"/>
                                        <p:tgtEl>
                                          <p:spTgt spid="3"/>
                                        </p:tgtEl>
                                        <p:attrNameLst>
                                          <p:attrName>ppt_w</p:attrName>
                                        </p:attrNameLst>
                                      </p:cBhvr>
                                      <p:tavLst>
                                        <p:tav tm="0">
                                          <p:val>
                                            <p:fltVal val="0"/>
                                          </p:val>
                                        </p:tav>
                                        <p:tav tm="100000">
                                          <p:val>
                                            <p:strVal val="#ppt_w"/>
                                          </p:val>
                                        </p:tav>
                                      </p:tavLst>
                                    </p:anim>
                                    <p:anim calcmode="lin" valueType="num">
                                      <p:cBhvr>
                                        <p:cTn id="28" dur="750" fill="hold"/>
                                        <p:tgtEl>
                                          <p:spTgt spid="3"/>
                                        </p:tgtEl>
                                        <p:attrNameLst>
                                          <p:attrName>ppt_h</p:attrName>
                                        </p:attrNameLst>
                                      </p:cBhvr>
                                      <p:tavLst>
                                        <p:tav tm="0">
                                          <p:val>
                                            <p:fltVal val="0"/>
                                          </p:val>
                                        </p:tav>
                                        <p:tav tm="100000">
                                          <p:val>
                                            <p:strVal val="#ppt_h"/>
                                          </p:val>
                                        </p:tav>
                                      </p:tavLst>
                                    </p:anim>
                                    <p:animEffect transition="in" filter="fade">
                                      <p:cBhvr>
                                        <p:cTn id="29" dur="75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750" fill="hold"/>
                                        <p:tgtEl>
                                          <p:spTgt spid="10"/>
                                        </p:tgtEl>
                                        <p:attrNameLst>
                                          <p:attrName>ppt_w</p:attrName>
                                        </p:attrNameLst>
                                      </p:cBhvr>
                                      <p:tavLst>
                                        <p:tav tm="0">
                                          <p:val>
                                            <p:fltVal val="0"/>
                                          </p:val>
                                        </p:tav>
                                        <p:tav tm="100000">
                                          <p:val>
                                            <p:strVal val="#ppt_w"/>
                                          </p:val>
                                        </p:tav>
                                      </p:tavLst>
                                    </p:anim>
                                    <p:anim calcmode="lin" valueType="num">
                                      <p:cBhvr>
                                        <p:cTn id="35" dur="750" fill="hold"/>
                                        <p:tgtEl>
                                          <p:spTgt spid="10"/>
                                        </p:tgtEl>
                                        <p:attrNameLst>
                                          <p:attrName>ppt_h</p:attrName>
                                        </p:attrNameLst>
                                      </p:cBhvr>
                                      <p:tavLst>
                                        <p:tav tm="0">
                                          <p:val>
                                            <p:fltVal val="0"/>
                                          </p:val>
                                        </p:tav>
                                        <p:tav tm="100000">
                                          <p:val>
                                            <p:strVal val="#ppt_h"/>
                                          </p:val>
                                        </p:tav>
                                      </p:tavLst>
                                    </p:anim>
                                    <p:animEffect transition="in" filter="fade">
                                      <p:cBhvr>
                                        <p:cTn id="36" dur="75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1000" fill="hold"/>
                                        <p:tgtEl>
                                          <p:spTgt spid="11"/>
                                        </p:tgtEl>
                                        <p:attrNameLst>
                                          <p:attrName>ppt_w</p:attrName>
                                        </p:attrNameLst>
                                      </p:cBhvr>
                                      <p:tavLst>
                                        <p:tav tm="0">
                                          <p:val>
                                            <p:fltVal val="0"/>
                                          </p:val>
                                        </p:tav>
                                        <p:tav tm="100000">
                                          <p:val>
                                            <p:strVal val="#ppt_w"/>
                                          </p:val>
                                        </p:tav>
                                      </p:tavLst>
                                    </p:anim>
                                    <p:anim calcmode="lin" valueType="num">
                                      <p:cBhvr>
                                        <p:cTn id="42" dur="1000" fill="hold"/>
                                        <p:tgtEl>
                                          <p:spTgt spid="11"/>
                                        </p:tgtEl>
                                        <p:attrNameLst>
                                          <p:attrName>ppt_h</p:attrName>
                                        </p:attrNameLst>
                                      </p:cBhvr>
                                      <p:tavLst>
                                        <p:tav tm="0">
                                          <p:val>
                                            <p:fltVal val="0"/>
                                          </p:val>
                                        </p:tav>
                                        <p:tav tm="100000">
                                          <p:val>
                                            <p:strVal val="#ppt_h"/>
                                          </p:val>
                                        </p:tav>
                                      </p:tavLst>
                                    </p:anim>
                                    <p:animEffect transition="in" filter="fade">
                                      <p:cBhvr>
                                        <p:cTn id="43" dur="10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750" fill="hold"/>
                                        <p:tgtEl>
                                          <p:spTgt spid="12"/>
                                        </p:tgtEl>
                                        <p:attrNameLst>
                                          <p:attrName>ppt_w</p:attrName>
                                        </p:attrNameLst>
                                      </p:cBhvr>
                                      <p:tavLst>
                                        <p:tav tm="0">
                                          <p:val>
                                            <p:fltVal val="0"/>
                                          </p:val>
                                        </p:tav>
                                        <p:tav tm="100000">
                                          <p:val>
                                            <p:strVal val="#ppt_w"/>
                                          </p:val>
                                        </p:tav>
                                      </p:tavLst>
                                    </p:anim>
                                    <p:anim calcmode="lin" valueType="num">
                                      <p:cBhvr>
                                        <p:cTn id="49" dur="750" fill="hold"/>
                                        <p:tgtEl>
                                          <p:spTgt spid="12"/>
                                        </p:tgtEl>
                                        <p:attrNameLst>
                                          <p:attrName>ppt_h</p:attrName>
                                        </p:attrNameLst>
                                      </p:cBhvr>
                                      <p:tavLst>
                                        <p:tav tm="0">
                                          <p:val>
                                            <p:fltVal val="0"/>
                                          </p:val>
                                        </p:tav>
                                        <p:tav tm="100000">
                                          <p:val>
                                            <p:strVal val="#ppt_h"/>
                                          </p:val>
                                        </p:tav>
                                      </p:tavLst>
                                    </p:anim>
                                    <p:animEffect transition="in" filter="fade">
                                      <p:cBhvr>
                                        <p:cTn id="50" dur="75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75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wipe(up)">
                                      <p:cBhvr>
                                        <p:cTn id="60" dur="1000"/>
                                        <p:tgtEl>
                                          <p:spTgt spid="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wipe(up)">
                                      <p:cBhvr>
                                        <p:cTn id="70" dur="500"/>
                                        <p:tgtEl>
                                          <p:spTgt spid="1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750"/>
                                        <p:tgtEl>
                                          <p:spTgt spid="19"/>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wipe(up)">
                                      <p:cBhvr>
                                        <p:cTn id="80" dur="1000"/>
                                        <p:tgtEl>
                                          <p:spTgt spid="16"/>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1"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wipe(up)">
                                      <p:cBhvr>
                                        <p:cTn id="85" dur="1000"/>
                                        <p:tgtEl>
                                          <p:spTgt spid="17"/>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wipe(up)">
                                      <p:cBhvr>
                                        <p:cTn id="90" dur="1000"/>
                                        <p:tgtEl>
                                          <p:spTgt spid="15"/>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14"/>
                                        </p:tgtEl>
                                        <p:attrNameLst>
                                          <p:attrName>style.visibility</p:attrName>
                                        </p:attrNameLst>
                                      </p:cBhvr>
                                      <p:to>
                                        <p:strVal val="visible"/>
                                      </p:to>
                                    </p:set>
                                    <p:animEffect transition="in" filter="wipe(up)">
                                      <p:cBhvr>
                                        <p:cTn id="95" dur="1000"/>
                                        <p:tgtEl>
                                          <p:spTgt spid="14"/>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1" fill="hold" grpId="0" nodeType="clickEffect">
                                  <p:stCondLst>
                                    <p:cond delay="0"/>
                                  </p:stCondLst>
                                  <p:childTnLst>
                                    <p:set>
                                      <p:cBhvr>
                                        <p:cTn id="99" dur="1" fill="hold">
                                          <p:stCondLst>
                                            <p:cond delay="0"/>
                                          </p:stCondLst>
                                        </p:cTn>
                                        <p:tgtEl>
                                          <p:spTgt spid="20"/>
                                        </p:tgtEl>
                                        <p:attrNameLst>
                                          <p:attrName>style.visibility</p:attrName>
                                        </p:attrNameLst>
                                      </p:cBhvr>
                                      <p:to>
                                        <p:strVal val="visible"/>
                                      </p:to>
                                    </p:set>
                                    <p:animEffect transition="in" filter="wipe(up)">
                                      <p:cBhvr>
                                        <p:cTn id="10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3" grpId="0"/>
      <p:bldP spid="10" grpId="0"/>
      <p:bldP spid="11" grpId="0"/>
      <p:bldP spid="12" grpId="0"/>
      <p:bldP spid="14" grpId="0"/>
      <p:bldP spid="4" grpId="0" animBg="1"/>
      <p:bldP spid="8" grpId="0"/>
      <p:bldP spid="9" grpId="0"/>
      <p:bldP spid="13" grpId="0"/>
      <p:bldP spid="15" grpId="0"/>
      <p:bldP spid="16" grpId="0"/>
      <p:bldP spid="17" grpId="0"/>
      <p:bldP spid="18" grpId="0"/>
      <p:bldP spid="19" grpId="0"/>
      <p:bldP spid="20"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D4E486C7-FA2A-466F-BECE-A04832500080}"/>
              </a:ext>
            </a:extLst>
          </p:cNvPr>
          <p:cNvSpPr txBox="1"/>
          <p:nvPr/>
        </p:nvSpPr>
        <p:spPr>
          <a:xfrm>
            <a:off x="634483" y="685548"/>
            <a:ext cx="7226687" cy="584775"/>
          </a:xfrm>
          <a:prstGeom prst="rect">
            <a:avLst/>
          </a:prstGeom>
          <a:noFill/>
        </p:spPr>
        <p:txBody>
          <a:bodyPr wrap="square">
            <a:spAutoFit/>
          </a:bodyPr>
          <a:lstStyle/>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According as he hath chosen us in him before the foundation of the world,</a:t>
            </a:r>
            <a:endParaRPr lang="en-US" sz="12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that </a:t>
            </a:r>
            <a:r>
              <a:rPr lang="en-US" sz="1600" b="1" i="1" u="sng" dirty="0">
                <a:solidFill>
                  <a:srgbClr val="CC6600"/>
                </a:solidFill>
                <a:effectLst/>
                <a:latin typeface="Times New Roman" panose="02020603050405020304" pitchFamily="18" charset="0"/>
                <a:ea typeface="Times New Roman" panose="02020603050405020304" pitchFamily="18" charset="0"/>
              </a:rPr>
              <a:t>we should be holy and without blame before him in love</a:t>
            </a:r>
            <a:r>
              <a:rPr lang="en-US" sz="1600" b="1" i="1" dirty="0">
                <a:solidFill>
                  <a:srgbClr val="CC6600"/>
                </a:solidFill>
                <a:effectLst/>
                <a:latin typeface="Times New Roman" panose="02020603050405020304" pitchFamily="18" charset="0"/>
                <a:ea typeface="Times New Roman" panose="02020603050405020304" pitchFamily="18" charset="0"/>
              </a:rPr>
              <a:t>: </a:t>
            </a:r>
            <a:r>
              <a:rPr lang="en-US" sz="1200" b="1" dirty="0">
                <a:solidFill>
                  <a:srgbClr val="FF0000"/>
                </a:solidFill>
                <a:effectLst/>
                <a:latin typeface="Times New Roman" panose="02020603050405020304" pitchFamily="18" charset="0"/>
                <a:ea typeface="Times New Roman" panose="02020603050405020304" pitchFamily="18" charset="0"/>
              </a:rPr>
              <a:t>Ephesians 1:4</a:t>
            </a:r>
            <a:endParaRPr lang="en-US" sz="1400" dirty="0">
              <a:effectLst/>
              <a:latin typeface="Calibri" panose="020F0502020204030204" pitchFamily="34" charset="0"/>
              <a:ea typeface="Times New Roman" panose="02020603050405020304" pitchFamily="18" charset="0"/>
            </a:endParaRPr>
          </a:p>
        </p:txBody>
      </p:sp>
      <p:sp>
        <p:nvSpPr>
          <p:cNvPr id="20" name="TextBox 19">
            <a:extLst>
              <a:ext uri="{FF2B5EF4-FFF2-40B4-BE49-F238E27FC236}">
                <a16:creationId xmlns:a16="http://schemas.microsoft.com/office/drawing/2014/main" id="{9020A704-E914-40EA-9792-0CC603A38BB1}"/>
              </a:ext>
            </a:extLst>
          </p:cNvPr>
          <p:cNvSpPr txBox="1"/>
          <p:nvPr/>
        </p:nvSpPr>
        <p:spPr>
          <a:xfrm>
            <a:off x="261263" y="67210"/>
            <a:ext cx="7968338" cy="646331"/>
          </a:xfrm>
          <a:prstGeom prst="rect">
            <a:avLst/>
          </a:prstGeom>
          <a:noFill/>
        </p:spPr>
        <p:txBody>
          <a:bodyPr wrap="square">
            <a:spAutoFit/>
          </a:bodyPr>
          <a:lstStyle/>
          <a:p>
            <a:pPr marL="0" marR="0" algn="ctr">
              <a:spcBef>
                <a:spcPts val="0"/>
              </a:spcBef>
              <a:spcAft>
                <a:spcPts val="0"/>
              </a:spcAft>
            </a:pPr>
            <a:r>
              <a:rPr lang="en-US" b="1" dirty="0">
                <a:latin typeface="Times New Roman" panose="02020603050405020304" pitchFamily="18" charset="0"/>
                <a:ea typeface="Times New Roman" panose="02020603050405020304" pitchFamily="18" charset="0"/>
              </a:rPr>
              <a:t>Remember:</a:t>
            </a:r>
            <a:r>
              <a:rPr lang="en-US" sz="1800" b="1" dirty="0">
                <a:effectLst/>
                <a:latin typeface="Times New Roman" panose="02020603050405020304" pitchFamily="18" charset="0"/>
                <a:ea typeface="Times New Roman" panose="02020603050405020304" pitchFamily="18" charset="0"/>
              </a:rPr>
              <a:t> The judgment of God has always remained the same</a:t>
            </a:r>
            <a:endParaRPr lang="en-US" sz="1200" b="1" dirty="0">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since the beginning of time, it still is the same today and always will be!</a:t>
            </a:r>
            <a:endParaRPr lang="en-US" sz="1200" dirty="0">
              <a:effectLst/>
              <a:latin typeface="Calibri" panose="020F0502020204030204" pitchFamily="34" charset="0"/>
              <a:ea typeface="Times New Roman" panose="02020603050405020304" pitchFamily="18" charset="0"/>
            </a:endParaRPr>
          </a:p>
        </p:txBody>
      </p:sp>
      <p:sp>
        <p:nvSpPr>
          <p:cNvPr id="24" name="TextBox 23">
            <a:extLst>
              <a:ext uri="{FF2B5EF4-FFF2-40B4-BE49-F238E27FC236}">
                <a16:creationId xmlns:a16="http://schemas.microsoft.com/office/drawing/2014/main" id="{2F8E82E9-D4B3-4FA4-A0BC-EF54990F95F8}"/>
              </a:ext>
            </a:extLst>
          </p:cNvPr>
          <p:cNvSpPr txBox="1"/>
          <p:nvPr/>
        </p:nvSpPr>
        <p:spPr>
          <a:xfrm>
            <a:off x="612914" y="2817071"/>
            <a:ext cx="11031690" cy="907941"/>
          </a:xfrm>
          <a:prstGeom prst="rect">
            <a:avLst/>
          </a:prstGeom>
          <a:noFill/>
        </p:spPr>
        <p:txBody>
          <a:bodyPr wrap="square">
            <a:spAutoFit/>
          </a:bodyPr>
          <a:lstStyle/>
          <a:p>
            <a:pPr marL="0" marR="0" algn="ctr">
              <a:spcBef>
                <a:spcPts val="0"/>
              </a:spcBef>
              <a:spcAft>
                <a:spcPts val="0"/>
              </a:spcAft>
            </a:pPr>
            <a:r>
              <a:rPr lang="en-US" sz="1600" dirty="0">
                <a:latin typeface="Times New Roman" panose="02020603050405020304" pitchFamily="18" charset="0"/>
                <a:ea typeface="Times New Roman" panose="02020603050405020304" pitchFamily="18" charset="0"/>
              </a:rPr>
              <a:t>However, the difference </a:t>
            </a:r>
            <a:r>
              <a:rPr lang="en-US" sz="1600" dirty="0">
                <a:effectLst/>
                <a:latin typeface="Times New Roman" panose="02020603050405020304" pitchFamily="18" charset="0"/>
                <a:ea typeface="Times New Roman" panose="02020603050405020304" pitchFamily="18" charset="0"/>
              </a:rPr>
              <a:t>during today's dispensation of the grace of God, and following Christ’s death and resurrection,</a:t>
            </a:r>
          </a:p>
          <a:p>
            <a:pPr marL="0" marR="0" algn="ctr">
              <a:spcBef>
                <a:spcPts val="0"/>
              </a:spcBef>
              <a:spcAft>
                <a:spcPts val="0"/>
              </a:spcAft>
            </a:pPr>
            <a:r>
              <a:rPr lang="en-US" sz="1600" dirty="0">
                <a:effectLst/>
                <a:latin typeface="Times New Roman" panose="02020603050405020304" pitchFamily="18" charset="0"/>
                <a:ea typeface="Times New Roman" panose="02020603050405020304" pitchFamily="18" charset="0"/>
              </a:rPr>
              <a:t>Christ Himself actually pays for our </a:t>
            </a:r>
            <a:r>
              <a:rPr lang="en-US" sz="1400" i="1" dirty="0">
                <a:effectLst/>
                <a:latin typeface="Times New Roman" panose="02020603050405020304" pitchFamily="18" charset="0"/>
                <a:ea typeface="Times New Roman" panose="02020603050405020304" pitchFamily="18" charset="0"/>
              </a:rPr>
              <a:t>(heathen/Gentile)</a:t>
            </a:r>
            <a:r>
              <a:rPr lang="en-US" sz="1600" dirty="0">
                <a:effectLst/>
                <a:latin typeface="Times New Roman" panose="02020603050405020304" pitchFamily="18" charset="0"/>
                <a:ea typeface="Times New Roman" panose="02020603050405020304" pitchFamily="18" charset="0"/>
              </a:rPr>
              <a:t> ‘sin and sins’ and takes God’s judgment upon Himself… ‘for’ us! </a:t>
            </a:r>
            <a:endParaRPr lang="en-US" sz="1200" dirty="0">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300" dirty="0">
                <a:effectLst/>
                <a:latin typeface="Times New Roman" panose="02020603050405020304" pitchFamily="18" charset="0"/>
                <a:ea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600" dirty="0">
                <a:effectLst/>
                <a:latin typeface="Times New Roman" panose="02020603050405020304" pitchFamily="18" charset="0"/>
                <a:ea typeface="Times New Roman" panose="02020603050405020304" pitchFamily="18" charset="0"/>
              </a:rPr>
              <a:t>In </a:t>
            </a:r>
            <a:r>
              <a:rPr lang="en-US" sz="1600" dirty="0">
                <a:latin typeface="Times New Roman" panose="02020603050405020304" pitchFamily="18" charset="0"/>
                <a:ea typeface="Times New Roman" panose="02020603050405020304" pitchFamily="18" charset="0"/>
              </a:rPr>
              <a:t>other</a:t>
            </a:r>
            <a:r>
              <a:rPr lang="en-US" sz="1600" dirty="0">
                <a:effectLst/>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words, </a:t>
            </a:r>
            <a:r>
              <a:rPr lang="en-US" sz="1600" b="1" dirty="0">
                <a:latin typeface="Times New Roman" panose="02020603050405020304" pitchFamily="18" charset="0"/>
                <a:ea typeface="Times New Roman" panose="02020603050405020304" pitchFamily="18" charset="0"/>
              </a:rPr>
              <a:t>“The Risen </a:t>
            </a:r>
            <a:r>
              <a:rPr lang="en-US" sz="1600" b="1" dirty="0">
                <a:effectLst/>
                <a:latin typeface="Times New Roman" panose="02020603050405020304" pitchFamily="18" charset="0"/>
                <a:ea typeface="Times New Roman" panose="02020603050405020304" pitchFamily="18" charset="0"/>
              </a:rPr>
              <a:t>Christ MAKES us free!”  “The Risen Christ MAKES us holy and without blame!”</a:t>
            </a:r>
            <a:endParaRPr lang="en-US" sz="1200" dirty="0">
              <a:effectLst/>
              <a:latin typeface="Calibri" panose="020F0502020204030204" pitchFamily="34" charset="0"/>
              <a:ea typeface="Times New Roman" panose="02020603050405020304" pitchFamily="18" charset="0"/>
            </a:endParaRPr>
          </a:p>
        </p:txBody>
      </p:sp>
      <p:sp>
        <p:nvSpPr>
          <p:cNvPr id="27" name="TextBox 26">
            <a:extLst>
              <a:ext uri="{FF2B5EF4-FFF2-40B4-BE49-F238E27FC236}">
                <a16:creationId xmlns:a16="http://schemas.microsoft.com/office/drawing/2014/main" id="{1492690F-EAA8-491A-B4AF-9FD91671492A}"/>
              </a:ext>
            </a:extLst>
          </p:cNvPr>
          <p:cNvSpPr txBox="1"/>
          <p:nvPr/>
        </p:nvSpPr>
        <p:spPr>
          <a:xfrm>
            <a:off x="170136" y="5356932"/>
            <a:ext cx="11810374"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ea typeface="Times New Roman" panose="02020603050405020304" pitchFamily="18" charset="0"/>
              </a:rPr>
              <a:t>Above all, taking the shield of faith, wherewith ye shall be able to quench all the fiery darts of the wicked. </a:t>
            </a:r>
          </a:p>
          <a:p>
            <a:pPr algn="ctr"/>
            <a:r>
              <a:rPr lang="en-US" sz="1400" b="1" i="1" dirty="0">
                <a:solidFill>
                  <a:srgbClr val="CC6600"/>
                </a:solidFill>
                <a:latin typeface="Times New Roman" panose="02020603050405020304" pitchFamily="18" charset="0"/>
                <a:ea typeface="Times New Roman" panose="02020603050405020304" pitchFamily="18" charset="0"/>
              </a:rPr>
              <a:t>And take the helmet of salvation, and the sword of the Spirit, which is the word of God: </a:t>
            </a:r>
            <a:r>
              <a:rPr lang="en-US" sz="1200" b="1" dirty="0">
                <a:solidFill>
                  <a:srgbClr val="FF0000"/>
                </a:solidFill>
                <a:latin typeface="Times New Roman" panose="02020603050405020304" pitchFamily="18" charset="0"/>
                <a:ea typeface="Times New Roman" panose="02020603050405020304" pitchFamily="18" charset="0"/>
              </a:rPr>
              <a:t>Ephesians 6:16,17.</a:t>
            </a:r>
            <a:endParaRPr lang="en-US" sz="1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B4ECEA4A-B034-4511-B588-9C845DF6E4D0}"/>
              </a:ext>
            </a:extLst>
          </p:cNvPr>
          <p:cNvSpPr txBox="1"/>
          <p:nvPr/>
        </p:nvSpPr>
        <p:spPr>
          <a:xfrm>
            <a:off x="140033" y="1257030"/>
            <a:ext cx="8273988" cy="584775"/>
          </a:xfrm>
          <a:prstGeom prst="rect">
            <a:avLst/>
          </a:prstGeom>
          <a:noFill/>
        </p:spPr>
        <p:txBody>
          <a:bodyPr wrap="square" rtlCol="0">
            <a:spAutoFit/>
          </a:bodyPr>
          <a:lstStyle/>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Who shall also confirm you unto the end,</a:t>
            </a:r>
            <a:endParaRPr lang="en-US" sz="16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that </a:t>
            </a:r>
            <a:r>
              <a:rPr lang="en-US" sz="1600" b="1" i="1" u="sng" dirty="0">
                <a:solidFill>
                  <a:srgbClr val="CC6600"/>
                </a:solidFill>
                <a:effectLst/>
                <a:latin typeface="Times New Roman" panose="02020603050405020304" pitchFamily="18" charset="0"/>
                <a:ea typeface="Times New Roman" panose="02020603050405020304" pitchFamily="18" charset="0"/>
              </a:rPr>
              <a:t>ye may be blameless </a:t>
            </a:r>
            <a:r>
              <a:rPr lang="en-US" sz="1600" b="1" i="1" dirty="0">
                <a:solidFill>
                  <a:srgbClr val="CC6600"/>
                </a:solidFill>
                <a:effectLst/>
                <a:latin typeface="Times New Roman" panose="02020603050405020304" pitchFamily="18" charset="0"/>
                <a:ea typeface="Times New Roman" panose="02020603050405020304" pitchFamily="18" charset="0"/>
              </a:rPr>
              <a:t>in the day of our Lord Jesus Christ. </a:t>
            </a:r>
            <a:r>
              <a:rPr lang="en-US" sz="1200" b="1" dirty="0">
                <a:solidFill>
                  <a:srgbClr val="FF0000"/>
                </a:solidFill>
                <a:effectLst/>
                <a:latin typeface="Times New Roman" panose="02020603050405020304" pitchFamily="18" charset="0"/>
                <a:ea typeface="Times New Roman" panose="02020603050405020304" pitchFamily="18" charset="0"/>
              </a:rPr>
              <a:t>I Corinthians 1:8</a:t>
            </a:r>
            <a:endParaRPr lang="en-US" sz="1400" dirty="0">
              <a:effectLst/>
              <a:latin typeface="Calibri" panose="020F0502020204030204" pitchFamily="34" charset="0"/>
              <a:ea typeface="Times New Roman" panose="02020603050405020304" pitchFamily="18" charset="0"/>
            </a:endParaRPr>
          </a:p>
        </p:txBody>
      </p:sp>
      <p:sp>
        <p:nvSpPr>
          <p:cNvPr id="29" name="TextBox 28">
            <a:extLst>
              <a:ext uri="{FF2B5EF4-FFF2-40B4-BE49-F238E27FC236}">
                <a16:creationId xmlns:a16="http://schemas.microsoft.com/office/drawing/2014/main" id="{F2984F92-2475-479D-9C96-315B4AB4F5C9}"/>
              </a:ext>
            </a:extLst>
          </p:cNvPr>
          <p:cNvSpPr txBox="1"/>
          <p:nvPr/>
        </p:nvSpPr>
        <p:spPr>
          <a:xfrm>
            <a:off x="709132" y="1828512"/>
            <a:ext cx="7123592" cy="830997"/>
          </a:xfrm>
          <a:prstGeom prst="rect">
            <a:avLst/>
          </a:prstGeom>
          <a:noFill/>
        </p:spPr>
        <p:txBody>
          <a:bodyPr wrap="square" rtlCol="0">
            <a:spAutoFit/>
          </a:bodyPr>
          <a:lstStyle/>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And the very God of peace </a:t>
            </a:r>
            <a:r>
              <a:rPr lang="en-US" sz="1600" b="1" i="1" u="sng" dirty="0">
                <a:solidFill>
                  <a:srgbClr val="CC6600"/>
                </a:solidFill>
                <a:effectLst/>
                <a:latin typeface="Times New Roman" panose="02020603050405020304" pitchFamily="18" charset="0"/>
                <a:ea typeface="Times New Roman" panose="02020603050405020304" pitchFamily="18" charset="0"/>
              </a:rPr>
              <a:t>sanctify you wholly</a:t>
            </a:r>
            <a:r>
              <a:rPr lang="en-US" sz="1600" b="1" i="1" dirty="0">
                <a:solidFill>
                  <a:srgbClr val="CC6600"/>
                </a:solidFill>
                <a:effectLst/>
                <a:latin typeface="Times New Roman" panose="02020603050405020304" pitchFamily="18" charset="0"/>
                <a:ea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and I pray God </a:t>
            </a:r>
            <a:r>
              <a:rPr lang="en-US" sz="1600" b="1" i="1" u="sng" dirty="0">
                <a:solidFill>
                  <a:srgbClr val="CC6600"/>
                </a:solidFill>
                <a:effectLst/>
                <a:latin typeface="Times New Roman" panose="02020603050405020304" pitchFamily="18" charset="0"/>
                <a:ea typeface="Times New Roman" panose="02020603050405020304" pitchFamily="18" charset="0"/>
              </a:rPr>
              <a:t>your whole spirit and soul and body be preserved blameless</a:t>
            </a:r>
            <a:endParaRPr lang="en-US" sz="1600" u="sng"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unto the coming of our Lord Jesus Christ. </a:t>
            </a:r>
            <a:r>
              <a:rPr lang="en-US" sz="1200" b="1" dirty="0">
                <a:solidFill>
                  <a:srgbClr val="FF0000"/>
                </a:solidFill>
                <a:effectLst/>
                <a:latin typeface="Times New Roman" panose="02020603050405020304" pitchFamily="18" charset="0"/>
                <a:ea typeface="Times New Roman" panose="02020603050405020304" pitchFamily="18" charset="0"/>
              </a:rPr>
              <a:t>I Thessalonians 5:23</a:t>
            </a:r>
            <a:endParaRPr lang="en-US" sz="1400" dirty="0">
              <a:effectLst/>
              <a:latin typeface="Calibri" panose="020F0502020204030204" pitchFamily="34" charset="0"/>
              <a:ea typeface="Times New Roman" panose="02020603050405020304" pitchFamily="18" charset="0"/>
            </a:endParaRPr>
          </a:p>
        </p:txBody>
      </p:sp>
      <p:sp>
        <p:nvSpPr>
          <p:cNvPr id="30" name="TextBox 29">
            <a:extLst>
              <a:ext uri="{FF2B5EF4-FFF2-40B4-BE49-F238E27FC236}">
                <a16:creationId xmlns:a16="http://schemas.microsoft.com/office/drawing/2014/main" id="{874B23BC-67D5-4BEF-87DE-EC901855A73F}"/>
              </a:ext>
            </a:extLst>
          </p:cNvPr>
          <p:cNvSpPr txBox="1"/>
          <p:nvPr/>
        </p:nvSpPr>
        <p:spPr>
          <a:xfrm>
            <a:off x="401223" y="4468795"/>
            <a:ext cx="11383341" cy="954107"/>
          </a:xfrm>
          <a:prstGeom prst="rect">
            <a:avLst/>
          </a:prstGeom>
          <a:noFill/>
        </p:spPr>
        <p:txBody>
          <a:bodyPr wrap="square" rtlCol="0">
            <a:spAutoFit/>
          </a:bodyPr>
          <a:lstStyle/>
          <a:p>
            <a:pPr algn="just"/>
            <a:r>
              <a:rPr lang="en-US" sz="1400" dirty="0">
                <a:latin typeface="Times New Roman" panose="02020603050405020304" pitchFamily="18" charset="0"/>
                <a:ea typeface="Times New Roman" panose="02020603050405020304" pitchFamily="18" charset="0"/>
              </a:rPr>
              <a:t>One final reminder - </a:t>
            </a:r>
            <a:r>
              <a:rPr lang="en-US" sz="1400" dirty="0">
                <a:effectLst/>
                <a:latin typeface="Times New Roman" panose="02020603050405020304" pitchFamily="18" charset="0"/>
                <a:ea typeface="Times New Roman" panose="02020603050405020304" pitchFamily="18" charset="0"/>
              </a:rPr>
              <a:t>this </a:t>
            </a:r>
            <a:r>
              <a:rPr lang="en-US" sz="1400" dirty="0">
                <a:latin typeface="Times New Roman" panose="02020603050405020304" pitchFamily="18" charset="0"/>
                <a:ea typeface="Times New Roman" panose="02020603050405020304" pitchFamily="18" charset="0"/>
              </a:rPr>
              <a:t>can be</a:t>
            </a:r>
            <a:r>
              <a:rPr lang="en-US" sz="1400" dirty="0">
                <a:effectLst/>
                <a:latin typeface="Times New Roman" panose="02020603050405020304" pitchFamily="18" charset="0"/>
                <a:ea typeface="Times New Roman" panose="02020603050405020304" pitchFamily="18" charset="0"/>
              </a:rPr>
              <a:t> all true for you, but ‘ONLY IF’ </a:t>
            </a:r>
            <a:r>
              <a:rPr lang="en-US" sz="1400" dirty="0">
                <a:latin typeface="Times New Roman" panose="02020603050405020304" pitchFamily="18" charset="0"/>
                <a:ea typeface="Times New Roman" panose="02020603050405020304" pitchFamily="18" charset="0"/>
              </a:rPr>
              <a:t>you</a:t>
            </a:r>
            <a:r>
              <a:rPr lang="en-US" sz="1400" dirty="0">
                <a:effectLst/>
                <a:latin typeface="Times New Roman" panose="02020603050405020304" pitchFamily="18" charset="0"/>
                <a:ea typeface="Times New Roman" panose="02020603050405020304" pitchFamily="18" charset="0"/>
              </a:rPr>
              <a:t> have put your faith and trust in and on the risen Saviour! </a:t>
            </a:r>
            <a:r>
              <a:rPr lang="en-US" sz="1400" dirty="0">
                <a:latin typeface="Times New Roman" panose="02020603050405020304" pitchFamily="18" charset="0"/>
                <a:ea typeface="Times New Roman" panose="02020603050405020304" pitchFamily="18" charset="0"/>
              </a:rPr>
              <a:t>Truth – we are able to</a:t>
            </a:r>
            <a:r>
              <a:rPr lang="en-US" sz="1400" dirty="0">
                <a:effectLst/>
                <a:latin typeface="Times New Roman" panose="02020603050405020304" pitchFamily="18" charset="0"/>
                <a:ea typeface="Times New Roman" panose="02020603050405020304" pitchFamily="18" charset="0"/>
              </a:rPr>
              <a:t> escape Satan’s deceitfully subtle physical and spiritually seductive snares and darts that are found in false man-made religions of ‘good works’ and self-righteousness, rituals, confessions, baptisms, communion rituals, wafers, inner false ‘anointed’ feelings, signs, wonders and miracles as taught by fancy evil seducing preachers with their good words and fair speeches </a:t>
            </a:r>
            <a:r>
              <a:rPr lang="en-US" sz="1400" dirty="0">
                <a:latin typeface="Times New Roman" panose="02020603050405020304" pitchFamily="18" charset="0"/>
                <a:ea typeface="Times New Roman" panose="02020603050405020304" pitchFamily="18" charset="0"/>
              </a:rPr>
              <a:t>from the</a:t>
            </a:r>
            <a:r>
              <a:rPr lang="en-US" sz="1400" dirty="0">
                <a:effectLst/>
                <a:latin typeface="Times New Roman" panose="02020603050405020304" pitchFamily="18" charset="0"/>
                <a:ea typeface="Times New Roman" panose="02020603050405020304" pitchFamily="18" charset="0"/>
              </a:rPr>
              <a:t> many denominations who are all following over 400+ various modern bible versions</a:t>
            </a:r>
            <a:r>
              <a:rPr lang="en-US" sz="1400" dirty="0">
                <a:latin typeface="Times New Roman" panose="02020603050405020304" pitchFamily="18" charset="0"/>
                <a:ea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endParaRPr>
          </a:p>
        </p:txBody>
      </p:sp>
      <p:sp>
        <p:nvSpPr>
          <p:cNvPr id="31" name="Rectangle: Rounded Corners 30">
            <a:extLst>
              <a:ext uri="{FF2B5EF4-FFF2-40B4-BE49-F238E27FC236}">
                <a16:creationId xmlns:a16="http://schemas.microsoft.com/office/drawing/2014/main" id="{A0FC6207-A44A-4B39-899A-2231C2CAB437}"/>
              </a:ext>
            </a:extLst>
          </p:cNvPr>
          <p:cNvSpPr/>
          <p:nvPr/>
        </p:nvSpPr>
        <p:spPr>
          <a:xfrm>
            <a:off x="621786" y="2779747"/>
            <a:ext cx="11022817" cy="998572"/>
          </a:xfrm>
          <a:prstGeom prst="roundRect">
            <a:avLst/>
          </a:prstGeom>
          <a:noFill/>
          <a:ln w="57150">
            <a:solidFill>
              <a:schemeClr val="tx1"/>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DFCEA62-68E0-46D8-807D-7F5621EA5E92}"/>
              </a:ext>
            </a:extLst>
          </p:cNvPr>
          <p:cNvSpPr txBox="1"/>
          <p:nvPr/>
        </p:nvSpPr>
        <p:spPr>
          <a:xfrm>
            <a:off x="8404694" y="568975"/>
            <a:ext cx="3396343" cy="738664"/>
          </a:xfrm>
          <a:custGeom>
            <a:avLst/>
            <a:gdLst>
              <a:gd name="connsiteX0" fmla="*/ 0 w 3396343"/>
              <a:gd name="connsiteY0" fmla="*/ 0 h 738664"/>
              <a:gd name="connsiteX1" fmla="*/ 532094 w 3396343"/>
              <a:gd name="connsiteY1" fmla="*/ 0 h 738664"/>
              <a:gd name="connsiteX2" fmla="*/ 996261 w 3396343"/>
              <a:gd name="connsiteY2" fmla="*/ 0 h 738664"/>
              <a:gd name="connsiteX3" fmla="*/ 1630245 w 3396343"/>
              <a:gd name="connsiteY3" fmla="*/ 0 h 738664"/>
              <a:gd name="connsiteX4" fmla="*/ 2264229 w 3396343"/>
              <a:gd name="connsiteY4" fmla="*/ 0 h 738664"/>
              <a:gd name="connsiteX5" fmla="*/ 2898213 w 3396343"/>
              <a:gd name="connsiteY5" fmla="*/ 0 h 738664"/>
              <a:gd name="connsiteX6" fmla="*/ 3396343 w 3396343"/>
              <a:gd name="connsiteY6" fmla="*/ 0 h 738664"/>
              <a:gd name="connsiteX7" fmla="*/ 3396343 w 3396343"/>
              <a:gd name="connsiteY7" fmla="*/ 354559 h 738664"/>
              <a:gd name="connsiteX8" fmla="*/ 3396343 w 3396343"/>
              <a:gd name="connsiteY8" fmla="*/ 738664 h 738664"/>
              <a:gd name="connsiteX9" fmla="*/ 2796322 w 3396343"/>
              <a:gd name="connsiteY9" fmla="*/ 738664 h 738664"/>
              <a:gd name="connsiteX10" fmla="*/ 2230265 w 3396343"/>
              <a:gd name="connsiteY10" fmla="*/ 738664 h 738664"/>
              <a:gd name="connsiteX11" fmla="*/ 1664208 w 3396343"/>
              <a:gd name="connsiteY11" fmla="*/ 738664 h 738664"/>
              <a:gd name="connsiteX12" fmla="*/ 1166078 w 3396343"/>
              <a:gd name="connsiteY12" fmla="*/ 738664 h 738664"/>
              <a:gd name="connsiteX13" fmla="*/ 701911 w 3396343"/>
              <a:gd name="connsiteY13" fmla="*/ 738664 h 738664"/>
              <a:gd name="connsiteX14" fmla="*/ 0 w 3396343"/>
              <a:gd name="connsiteY14" fmla="*/ 738664 h 738664"/>
              <a:gd name="connsiteX15" fmla="*/ 0 w 3396343"/>
              <a:gd name="connsiteY15" fmla="*/ 354559 h 738664"/>
              <a:gd name="connsiteX16" fmla="*/ 0 w 3396343"/>
              <a:gd name="connsiteY16" fmla="*/ 0 h 738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96343" h="738664" extrusionOk="0">
                <a:moveTo>
                  <a:pt x="0" y="0"/>
                </a:moveTo>
                <a:cubicBezTo>
                  <a:pt x="259562" y="-24604"/>
                  <a:pt x="329523" y="45474"/>
                  <a:pt x="532094" y="0"/>
                </a:cubicBezTo>
                <a:cubicBezTo>
                  <a:pt x="734665" y="-45474"/>
                  <a:pt x="775527" y="45964"/>
                  <a:pt x="996261" y="0"/>
                </a:cubicBezTo>
                <a:cubicBezTo>
                  <a:pt x="1216995" y="-45964"/>
                  <a:pt x="1449673" y="33382"/>
                  <a:pt x="1630245" y="0"/>
                </a:cubicBezTo>
                <a:cubicBezTo>
                  <a:pt x="1810817" y="-33382"/>
                  <a:pt x="2014421" y="35316"/>
                  <a:pt x="2264229" y="0"/>
                </a:cubicBezTo>
                <a:cubicBezTo>
                  <a:pt x="2514037" y="-35316"/>
                  <a:pt x="2728141" y="7869"/>
                  <a:pt x="2898213" y="0"/>
                </a:cubicBezTo>
                <a:cubicBezTo>
                  <a:pt x="3068285" y="-7869"/>
                  <a:pt x="3211875" y="5900"/>
                  <a:pt x="3396343" y="0"/>
                </a:cubicBezTo>
                <a:cubicBezTo>
                  <a:pt x="3419352" y="170740"/>
                  <a:pt x="3386046" y="210849"/>
                  <a:pt x="3396343" y="354559"/>
                </a:cubicBezTo>
                <a:cubicBezTo>
                  <a:pt x="3406640" y="498269"/>
                  <a:pt x="3363582" y="643082"/>
                  <a:pt x="3396343" y="738664"/>
                </a:cubicBezTo>
                <a:cubicBezTo>
                  <a:pt x="3104768" y="756907"/>
                  <a:pt x="3044399" y="726603"/>
                  <a:pt x="2796322" y="738664"/>
                </a:cubicBezTo>
                <a:cubicBezTo>
                  <a:pt x="2548245" y="750725"/>
                  <a:pt x="2394364" y="673517"/>
                  <a:pt x="2230265" y="738664"/>
                </a:cubicBezTo>
                <a:cubicBezTo>
                  <a:pt x="2066166" y="803811"/>
                  <a:pt x="1786985" y="694705"/>
                  <a:pt x="1664208" y="738664"/>
                </a:cubicBezTo>
                <a:cubicBezTo>
                  <a:pt x="1541431" y="782623"/>
                  <a:pt x="1412586" y="699176"/>
                  <a:pt x="1166078" y="738664"/>
                </a:cubicBezTo>
                <a:cubicBezTo>
                  <a:pt x="919570" y="778152"/>
                  <a:pt x="893564" y="724766"/>
                  <a:pt x="701911" y="738664"/>
                </a:cubicBezTo>
                <a:cubicBezTo>
                  <a:pt x="510258" y="752562"/>
                  <a:pt x="325493" y="667862"/>
                  <a:pt x="0" y="738664"/>
                </a:cubicBezTo>
                <a:cubicBezTo>
                  <a:pt x="-13243" y="614119"/>
                  <a:pt x="31022" y="472944"/>
                  <a:pt x="0" y="354559"/>
                </a:cubicBezTo>
                <a:cubicBezTo>
                  <a:pt x="-31022" y="236175"/>
                  <a:pt x="39289" y="158680"/>
                  <a:pt x="0" y="0"/>
                </a:cubicBezTo>
                <a:close/>
              </a:path>
            </a:pathLst>
          </a:custGeom>
          <a:noFill/>
          <a:ln>
            <a:solidFill>
              <a:schemeClr val="tx1"/>
            </a:solidFill>
            <a:extLst>
              <a:ext uri="{C807C97D-BFC1-408E-A445-0C87EB9F89A2}">
                <ask:lineSketchStyleProps xmlns:ask="http://schemas.microsoft.com/office/drawing/2018/sketchyshapes" sd="2534076623">
                  <a:prstGeom prst="rect">
                    <a:avLst/>
                  </a:prstGeom>
                  <ask:type>
                    <ask:lineSketchScribble/>
                  </ask:type>
                </ask:lineSketchStyleProps>
              </a:ext>
            </a:extLst>
          </a:ln>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As we learned from Paul, we see that the risen Christ MAKES and KEEPS us holy and without blame on the inside - NOW!</a:t>
            </a:r>
          </a:p>
        </p:txBody>
      </p:sp>
      <p:sp>
        <p:nvSpPr>
          <p:cNvPr id="4" name="TextBox 3">
            <a:extLst>
              <a:ext uri="{FF2B5EF4-FFF2-40B4-BE49-F238E27FC236}">
                <a16:creationId xmlns:a16="http://schemas.microsoft.com/office/drawing/2014/main" id="{AC489596-AD29-4839-BB47-F642047BCDCD}"/>
              </a:ext>
            </a:extLst>
          </p:cNvPr>
          <p:cNvSpPr txBox="1"/>
          <p:nvPr/>
        </p:nvSpPr>
        <p:spPr>
          <a:xfrm>
            <a:off x="8410234" y="1376834"/>
            <a:ext cx="2823825" cy="523220"/>
          </a:xfrm>
          <a:custGeom>
            <a:avLst/>
            <a:gdLst>
              <a:gd name="connsiteX0" fmla="*/ 0 w 2823825"/>
              <a:gd name="connsiteY0" fmla="*/ 0 h 523220"/>
              <a:gd name="connsiteX1" fmla="*/ 564765 w 2823825"/>
              <a:gd name="connsiteY1" fmla="*/ 0 h 523220"/>
              <a:gd name="connsiteX2" fmla="*/ 1073054 w 2823825"/>
              <a:gd name="connsiteY2" fmla="*/ 0 h 523220"/>
              <a:gd name="connsiteX3" fmla="*/ 1637819 w 2823825"/>
              <a:gd name="connsiteY3" fmla="*/ 0 h 523220"/>
              <a:gd name="connsiteX4" fmla="*/ 2174345 w 2823825"/>
              <a:gd name="connsiteY4" fmla="*/ 0 h 523220"/>
              <a:gd name="connsiteX5" fmla="*/ 2823825 w 2823825"/>
              <a:gd name="connsiteY5" fmla="*/ 0 h 523220"/>
              <a:gd name="connsiteX6" fmla="*/ 2823825 w 2823825"/>
              <a:gd name="connsiteY6" fmla="*/ 523220 h 523220"/>
              <a:gd name="connsiteX7" fmla="*/ 2343775 w 2823825"/>
              <a:gd name="connsiteY7" fmla="*/ 523220 h 523220"/>
              <a:gd name="connsiteX8" fmla="*/ 1835486 w 2823825"/>
              <a:gd name="connsiteY8" fmla="*/ 523220 h 523220"/>
              <a:gd name="connsiteX9" fmla="*/ 1298960 w 2823825"/>
              <a:gd name="connsiteY9" fmla="*/ 523220 h 523220"/>
              <a:gd name="connsiteX10" fmla="*/ 818909 w 2823825"/>
              <a:gd name="connsiteY10" fmla="*/ 523220 h 523220"/>
              <a:gd name="connsiteX11" fmla="*/ 0 w 2823825"/>
              <a:gd name="connsiteY11" fmla="*/ 523220 h 523220"/>
              <a:gd name="connsiteX12" fmla="*/ 0 w 2823825"/>
              <a:gd name="connsiteY12"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23825" h="523220" extrusionOk="0">
                <a:moveTo>
                  <a:pt x="0" y="0"/>
                </a:moveTo>
                <a:cubicBezTo>
                  <a:pt x="235843" y="-38382"/>
                  <a:pt x="302208" y="19609"/>
                  <a:pt x="564765" y="0"/>
                </a:cubicBezTo>
                <a:cubicBezTo>
                  <a:pt x="827322" y="-19609"/>
                  <a:pt x="952547" y="53650"/>
                  <a:pt x="1073054" y="0"/>
                </a:cubicBezTo>
                <a:cubicBezTo>
                  <a:pt x="1193561" y="-53650"/>
                  <a:pt x="1389454" y="46950"/>
                  <a:pt x="1637819" y="0"/>
                </a:cubicBezTo>
                <a:cubicBezTo>
                  <a:pt x="1886184" y="-46950"/>
                  <a:pt x="2030412" y="64104"/>
                  <a:pt x="2174345" y="0"/>
                </a:cubicBezTo>
                <a:cubicBezTo>
                  <a:pt x="2318278" y="-64104"/>
                  <a:pt x="2680112" y="48177"/>
                  <a:pt x="2823825" y="0"/>
                </a:cubicBezTo>
                <a:cubicBezTo>
                  <a:pt x="2845535" y="129947"/>
                  <a:pt x="2804184" y="399033"/>
                  <a:pt x="2823825" y="523220"/>
                </a:cubicBezTo>
                <a:cubicBezTo>
                  <a:pt x="2717886" y="531529"/>
                  <a:pt x="2490767" y="476312"/>
                  <a:pt x="2343775" y="523220"/>
                </a:cubicBezTo>
                <a:cubicBezTo>
                  <a:pt x="2196783" y="570128"/>
                  <a:pt x="1962615" y="520376"/>
                  <a:pt x="1835486" y="523220"/>
                </a:cubicBezTo>
                <a:cubicBezTo>
                  <a:pt x="1708357" y="526064"/>
                  <a:pt x="1482568" y="490767"/>
                  <a:pt x="1298960" y="523220"/>
                </a:cubicBezTo>
                <a:cubicBezTo>
                  <a:pt x="1115352" y="555673"/>
                  <a:pt x="996386" y="519331"/>
                  <a:pt x="818909" y="523220"/>
                </a:cubicBezTo>
                <a:cubicBezTo>
                  <a:pt x="641432" y="527109"/>
                  <a:pt x="241056" y="430529"/>
                  <a:pt x="0" y="523220"/>
                </a:cubicBezTo>
                <a:cubicBezTo>
                  <a:pt x="-43915" y="405490"/>
                  <a:pt x="29741" y="164032"/>
                  <a:pt x="0" y="0"/>
                </a:cubicBezTo>
                <a:close/>
              </a:path>
            </a:pathLst>
          </a:custGeom>
          <a:noFill/>
          <a:ln>
            <a:solidFill>
              <a:schemeClr val="tx1"/>
            </a:solidFill>
            <a:extLst>
              <a:ext uri="{C807C97D-BFC1-408E-A445-0C87EB9F89A2}">
                <ask:lineSketchStyleProps xmlns:ask="http://schemas.microsoft.com/office/drawing/2018/sketchyshapes" sd="450562898">
                  <a:prstGeom prst="rect">
                    <a:avLst/>
                  </a:prstGeom>
                  <ask:type>
                    <ask:lineSketchScribble/>
                  </ask:type>
                </ask:lineSketchStyleProps>
              </a:ext>
            </a:extLst>
          </a:ln>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Our judgment seat of Christ will take care of the ‘outside’ works later.</a:t>
            </a:r>
          </a:p>
        </p:txBody>
      </p:sp>
      <p:sp>
        <p:nvSpPr>
          <p:cNvPr id="6" name="TextBox 5">
            <a:extLst>
              <a:ext uri="{FF2B5EF4-FFF2-40B4-BE49-F238E27FC236}">
                <a16:creationId xmlns:a16="http://schemas.microsoft.com/office/drawing/2014/main" id="{08864C95-9E66-4946-97B7-EA68EC2B6E8C}"/>
              </a:ext>
            </a:extLst>
          </p:cNvPr>
          <p:cNvSpPr txBox="1"/>
          <p:nvPr/>
        </p:nvSpPr>
        <p:spPr>
          <a:xfrm>
            <a:off x="8410832" y="2009569"/>
            <a:ext cx="2068854" cy="307777"/>
          </a:xfrm>
          <a:custGeom>
            <a:avLst/>
            <a:gdLst>
              <a:gd name="connsiteX0" fmla="*/ 0 w 2068854"/>
              <a:gd name="connsiteY0" fmla="*/ 0 h 307777"/>
              <a:gd name="connsiteX1" fmla="*/ 475836 w 2068854"/>
              <a:gd name="connsiteY1" fmla="*/ 0 h 307777"/>
              <a:gd name="connsiteX2" fmla="*/ 972361 w 2068854"/>
              <a:gd name="connsiteY2" fmla="*/ 0 h 307777"/>
              <a:gd name="connsiteX3" fmla="*/ 1489575 w 2068854"/>
              <a:gd name="connsiteY3" fmla="*/ 0 h 307777"/>
              <a:gd name="connsiteX4" fmla="*/ 2068854 w 2068854"/>
              <a:gd name="connsiteY4" fmla="*/ 0 h 307777"/>
              <a:gd name="connsiteX5" fmla="*/ 2068854 w 2068854"/>
              <a:gd name="connsiteY5" fmla="*/ 307777 h 307777"/>
              <a:gd name="connsiteX6" fmla="*/ 1510263 w 2068854"/>
              <a:gd name="connsiteY6" fmla="*/ 307777 h 307777"/>
              <a:gd name="connsiteX7" fmla="*/ 972361 w 2068854"/>
              <a:gd name="connsiteY7" fmla="*/ 307777 h 307777"/>
              <a:gd name="connsiteX8" fmla="*/ 455148 w 2068854"/>
              <a:gd name="connsiteY8" fmla="*/ 307777 h 307777"/>
              <a:gd name="connsiteX9" fmla="*/ 0 w 2068854"/>
              <a:gd name="connsiteY9" fmla="*/ 307777 h 307777"/>
              <a:gd name="connsiteX10" fmla="*/ 0 w 2068854"/>
              <a:gd name="connsiteY10" fmla="*/ 0 h 30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8854" h="307777" extrusionOk="0">
                <a:moveTo>
                  <a:pt x="0" y="0"/>
                </a:moveTo>
                <a:cubicBezTo>
                  <a:pt x="202418" y="-48690"/>
                  <a:pt x="278019" y="6379"/>
                  <a:pt x="475836" y="0"/>
                </a:cubicBezTo>
                <a:cubicBezTo>
                  <a:pt x="673653" y="-6379"/>
                  <a:pt x="751453" y="39077"/>
                  <a:pt x="972361" y="0"/>
                </a:cubicBezTo>
                <a:cubicBezTo>
                  <a:pt x="1193269" y="-39077"/>
                  <a:pt x="1381928" y="609"/>
                  <a:pt x="1489575" y="0"/>
                </a:cubicBezTo>
                <a:cubicBezTo>
                  <a:pt x="1597222" y="-609"/>
                  <a:pt x="1826460" y="21759"/>
                  <a:pt x="2068854" y="0"/>
                </a:cubicBezTo>
                <a:cubicBezTo>
                  <a:pt x="2079818" y="86906"/>
                  <a:pt x="2049614" y="226151"/>
                  <a:pt x="2068854" y="307777"/>
                </a:cubicBezTo>
                <a:cubicBezTo>
                  <a:pt x="1877652" y="370353"/>
                  <a:pt x="1653216" y="272801"/>
                  <a:pt x="1510263" y="307777"/>
                </a:cubicBezTo>
                <a:cubicBezTo>
                  <a:pt x="1367310" y="342753"/>
                  <a:pt x="1141673" y="276022"/>
                  <a:pt x="972361" y="307777"/>
                </a:cubicBezTo>
                <a:cubicBezTo>
                  <a:pt x="803049" y="339532"/>
                  <a:pt x="644079" y="286515"/>
                  <a:pt x="455148" y="307777"/>
                </a:cubicBezTo>
                <a:cubicBezTo>
                  <a:pt x="266217" y="329039"/>
                  <a:pt x="174538" y="253912"/>
                  <a:pt x="0" y="307777"/>
                </a:cubicBezTo>
                <a:cubicBezTo>
                  <a:pt x="-25089" y="217956"/>
                  <a:pt x="22540" y="63808"/>
                  <a:pt x="0" y="0"/>
                </a:cubicBezTo>
                <a:close/>
              </a:path>
            </a:pathLst>
          </a:custGeom>
          <a:noFill/>
          <a:ln>
            <a:solidFill>
              <a:schemeClr val="tx1"/>
            </a:solidFill>
            <a:extLst>
              <a:ext uri="{C807C97D-BFC1-408E-A445-0C87EB9F89A2}">
                <ask:lineSketchStyleProps xmlns:ask="http://schemas.microsoft.com/office/drawing/2018/sketchyshapes" sd="1370688753">
                  <a:prstGeom prst="rect">
                    <a:avLst/>
                  </a:prstGeom>
                  <ask:type>
                    <ask:lineSketchScribble/>
                  </ask:type>
                </ask:lineSketchStyleProps>
              </a:ext>
            </a:extLst>
          </a:ln>
        </p:spPr>
        <p:txBody>
          <a:bodyPr wrap="square" rtlCol="0">
            <a:spAutoFit/>
          </a:bodyPr>
          <a:lstStyle/>
          <a:p>
            <a:r>
              <a:rPr lang="en-US" sz="1400" dirty="0">
                <a:latin typeface="Times New Roman" panose="02020603050405020304" pitchFamily="18" charset="0"/>
                <a:cs typeface="Times New Roman" panose="02020603050405020304" pitchFamily="18" charset="0"/>
              </a:rPr>
              <a:t>The Final Eternal Product</a:t>
            </a:r>
          </a:p>
        </p:txBody>
      </p:sp>
      <p:sp>
        <p:nvSpPr>
          <p:cNvPr id="7" name="TextBox 6">
            <a:extLst>
              <a:ext uri="{FF2B5EF4-FFF2-40B4-BE49-F238E27FC236}">
                <a16:creationId xmlns:a16="http://schemas.microsoft.com/office/drawing/2014/main" id="{E1F964C2-07B6-4E6A-AC67-435765DFF23E}"/>
              </a:ext>
            </a:extLst>
          </p:cNvPr>
          <p:cNvSpPr txBox="1"/>
          <p:nvPr/>
        </p:nvSpPr>
        <p:spPr>
          <a:xfrm>
            <a:off x="867747" y="3890291"/>
            <a:ext cx="10580912" cy="584775"/>
          </a:xfrm>
          <a:prstGeom prst="rect">
            <a:avLst/>
          </a:prstGeom>
          <a:noFill/>
          <a:ln w="28575">
            <a:noFill/>
          </a:ln>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 For where a testament is, there must also of necessity be the death of the testator. </a:t>
            </a:r>
          </a:p>
          <a:p>
            <a:pPr algn="ctr"/>
            <a:r>
              <a:rPr lang="en-US" sz="1600" b="1" i="1" dirty="0">
                <a:solidFill>
                  <a:srgbClr val="CC6600"/>
                </a:solidFill>
                <a:latin typeface="Times New Roman" panose="02020603050405020304" pitchFamily="18" charset="0"/>
                <a:cs typeface="Times New Roman" panose="02020603050405020304" pitchFamily="18" charset="0"/>
              </a:rPr>
              <a:t>For a testament is of force after men are dead: otherwise it is of no strength at all while the testator </a:t>
            </a:r>
            <a:r>
              <a:rPr lang="en-US" sz="1600" b="1" i="1" dirty="0" err="1">
                <a:solidFill>
                  <a:srgbClr val="CC6600"/>
                </a:solidFill>
                <a:latin typeface="Times New Roman" panose="02020603050405020304" pitchFamily="18" charset="0"/>
                <a:cs typeface="Times New Roman" panose="02020603050405020304" pitchFamily="18" charset="0"/>
              </a:rPr>
              <a:t>liveth</a:t>
            </a:r>
            <a:r>
              <a:rPr lang="en-US" sz="1600" b="1" i="1" dirty="0">
                <a:solidFill>
                  <a:srgbClr val="CC6600"/>
                </a:solidFill>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Hebrews 9:16,17</a:t>
            </a:r>
          </a:p>
        </p:txBody>
      </p:sp>
      <p:cxnSp>
        <p:nvCxnSpPr>
          <p:cNvPr id="10" name="Straight Connector 9">
            <a:extLst>
              <a:ext uri="{FF2B5EF4-FFF2-40B4-BE49-F238E27FC236}">
                <a16:creationId xmlns:a16="http://schemas.microsoft.com/office/drawing/2014/main" id="{4D02078B-D7A3-4FC1-9A48-EF48157C0508}"/>
              </a:ext>
            </a:extLst>
          </p:cNvPr>
          <p:cNvCxnSpPr>
            <a:cxnSpLocks/>
          </p:cNvCxnSpPr>
          <p:nvPr/>
        </p:nvCxnSpPr>
        <p:spPr>
          <a:xfrm>
            <a:off x="8401501" y="484996"/>
            <a:ext cx="0" cy="21089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Rounded Corners 10">
            <a:extLst>
              <a:ext uri="{FF2B5EF4-FFF2-40B4-BE49-F238E27FC236}">
                <a16:creationId xmlns:a16="http://schemas.microsoft.com/office/drawing/2014/main" id="{A8BDAAFD-CC91-4D1C-BBE1-8E8A42635DF7}"/>
              </a:ext>
            </a:extLst>
          </p:cNvPr>
          <p:cNvSpPr/>
          <p:nvPr/>
        </p:nvSpPr>
        <p:spPr>
          <a:xfrm>
            <a:off x="743341" y="3892352"/>
            <a:ext cx="10702210" cy="5730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505FB52-C89E-4A93-827C-05277A1C6B22}"/>
              </a:ext>
            </a:extLst>
          </p:cNvPr>
          <p:cNvSpPr txBox="1"/>
          <p:nvPr/>
        </p:nvSpPr>
        <p:spPr>
          <a:xfrm>
            <a:off x="170136" y="5824166"/>
            <a:ext cx="11982107"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ea typeface="Times New Roman" panose="02020603050405020304" pitchFamily="18" charset="0"/>
              </a:rPr>
              <a:t>That if thou shalt confess with thy mouth the Lord Jesus, and shalt believe in thine heart that God hath raised him from the dead, thou shalt be saved.  </a:t>
            </a:r>
          </a:p>
          <a:p>
            <a:pPr algn="ctr"/>
            <a:r>
              <a:rPr lang="en-US" sz="1400" b="1" i="1" dirty="0">
                <a:solidFill>
                  <a:srgbClr val="CC6600"/>
                </a:solidFill>
                <a:latin typeface="Times New Roman" panose="02020603050405020304" pitchFamily="18" charset="0"/>
                <a:ea typeface="Times New Roman" panose="02020603050405020304" pitchFamily="18" charset="0"/>
              </a:rPr>
              <a:t>For with the heart man believeth unto righteousness; and with the mouth confession is made unto salvation. </a:t>
            </a:r>
            <a:r>
              <a:rPr lang="en-US" sz="1200" b="1" dirty="0">
                <a:solidFill>
                  <a:srgbClr val="FF0000"/>
                </a:solidFill>
                <a:latin typeface="Times New Roman" panose="02020603050405020304" pitchFamily="18" charset="0"/>
                <a:ea typeface="Times New Roman" panose="02020603050405020304" pitchFamily="18" charset="0"/>
              </a:rPr>
              <a:t>Romans 10:9,10</a:t>
            </a:r>
            <a:endParaRPr lang="en-US" sz="1400" b="1" dirty="0">
              <a:solidFill>
                <a:srgbClr val="FF0000"/>
              </a:solidFill>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1318C035-52CB-44D5-A99F-2B82AB8A5CCF}"/>
              </a:ext>
            </a:extLst>
          </p:cNvPr>
          <p:cNvSpPr txBox="1"/>
          <p:nvPr/>
        </p:nvSpPr>
        <p:spPr>
          <a:xfrm>
            <a:off x="261262" y="6288829"/>
            <a:ext cx="11672593" cy="523220"/>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…who first trusted in Christ.  In whom ye also trusted, after that ye heard the word of truth, the gospel of your salvation:</a:t>
            </a:r>
          </a:p>
          <a:p>
            <a:pPr algn="ctr"/>
            <a:r>
              <a:rPr lang="en-US" sz="1400" b="1" i="1" dirty="0">
                <a:solidFill>
                  <a:srgbClr val="CC6600"/>
                </a:solidFill>
                <a:latin typeface="Times New Roman" panose="02020603050405020304" pitchFamily="18" charset="0"/>
                <a:cs typeface="Times New Roman" panose="02020603050405020304" pitchFamily="18" charset="0"/>
              </a:rPr>
              <a:t>in whom also after that ye believed, ye were sealed with that holy Spirit of promise</a:t>
            </a:r>
            <a:r>
              <a:rPr lang="en-US" sz="1200" b="1" dirty="0">
                <a:solidFill>
                  <a:srgbClr val="FF0000"/>
                </a:solidFill>
                <a:latin typeface="Times New Roman" panose="02020603050405020304" pitchFamily="18" charset="0"/>
                <a:cs typeface="Times New Roman" panose="02020603050405020304" pitchFamily="18" charset="0"/>
              </a:rPr>
              <a:t>… Ephesians 1:12b,13</a:t>
            </a:r>
            <a:endParaRPr lang="en-US" sz="1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8969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750" fill="hold"/>
                                        <p:tgtEl>
                                          <p:spTgt spid="9"/>
                                        </p:tgtEl>
                                        <p:attrNameLst>
                                          <p:attrName>ppt_w</p:attrName>
                                        </p:attrNameLst>
                                      </p:cBhvr>
                                      <p:tavLst>
                                        <p:tav tm="0">
                                          <p:val>
                                            <p:fltVal val="0"/>
                                          </p:val>
                                        </p:tav>
                                        <p:tav tm="100000">
                                          <p:val>
                                            <p:strVal val="#ppt_w"/>
                                          </p:val>
                                        </p:tav>
                                      </p:tavLst>
                                    </p:anim>
                                    <p:anim calcmode="lin" valueType="num">
                                      <p:cBhvr>
                                        <p:cTn id="8" dur="750" fill="hold"/>
                                        <p:tgtEl>
                                          <p:spTgt spid="9"/>
                                        </p:tgtEl>
                                        <p:attrNameLst>
                                          <p:attrName>ppt_h</p:attrName>
                                        </p:attrNameLst>
                                      </p:cBhvr>
                                      <p:tavLst>
                                        <p:tav tm="0">
                                          <p:val>
                                            <p:fltVal val="0"/>
                                          </p:val>
                                        </p:tav>
                                        <p:tav tm="100000">
                                          <p:val>
                                            <p:strVal val="#ppt_h"/>
                                          </p:val>
                                        </p:tav>
                                      </p:tavLst>
                                    </p:anim>
                                    <p:animEffect transition="in" filter="fade">
                                      <p:cBhvr>
                                        <p:cTn id="9" dur="75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1000"/>
                                        <p:tgtEl>
                                          <p:spTgt spid="10"/>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75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750" fill="hold"/>
                                        <p:tgtEl>
                                          <p:spTgt spid="28"/>
                                        </p:tgtEl>
                                        <p:attrNameLst>
                                          <p:attrName>ppt_w</p:attrName>
                                        </p:attrNameLst>
                                      </p:cBhvr>
                                      <p:tavLst>
                                        <p:tav tm="0">
                                          <p:val>
                                            <p:fltVal val="0"/>
                                          </p:val>
                                        </p:tav>
                                        <p:tav tm="100000">
                                          <p:val>
                                            <p:strVal val="#ppt_w"/>
                                          </p:val>
                                        </p:tav>
                                      </p:tavLst>
                                    </p:anim>
                                    <p:anim calcmode="lin" valueType="num">
                                      <p:cBhvr>
                                        <p:cTn id="24" dur="750" fill="hold"/>
                                        <p:tgtEl>
                                          <p:spTgt spid="28"/>
                                        </p:tgtEl>
                                        <p:attrNameLst>
                                          <p:attrName>ppt_h</p:attrName>
                                        </p:attrNameLst>
                                      </p:cBhvr>
                                      <p:tavLst>
                                        <p:tav tm="0">
                                          <p:val>
                                            <p:fltVal val="0"/>
                                          </p:val>
                                        </p:tav>
                                        <p:tav tm="100000">
                                          <p:val>
                                            <p:strVal val="#ppt_h"/>
                                          </p:val>
                                        </p:tav>
                                      </p:tavLst>
                                    </p:anim>
                                    <p:animEffect transition="in" filter="fade">
                                      <p:cBhvr>
                                        <p:cTn id="25" dur="75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75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750" fill="hold"/>
                                        <p:tgtEl>
                                          <p:spTgt spid="29"/>
                                        </p:tgtEl>
                                        <p:attrNameLst>
                                          <p:attrName>ppt_w</p:attrName>
                                        </p:attrNameLst>
                                      </p:cBhvr>
                                      <p:tavLst>
                                        <p:tav tm="0">
                                          <p:val>
                                            <p:fltVal val="0"/>
                                          </p:val>
                                        </p:tav>
                                        <p:tav tm="100000">
                                          <p:val>
                                            <p:strVal val="#ppt_w"/>
                                          </p:val>
                                        </p:tav>
                                      </p:tavLst>
                                    </p:anim>
                                    <p:anim calcmode="lin" valueType="num">
                                      <p:cBhvr>
                                        <p:cTn id="36" dur="750" fill="hold"/>
                                        <p:tgtEl>
                                          <p:spTgt spid="29"/>
                                        </p:tgtEl>
                                        <p:attrNameLst>
                                          <p:attrName>ppt_h</p:attrName>
                                        </p:attrNameLst>
                                      </p:cBhvr>
                                      <p:tavLst>
                                        <p:tav tm="0">
                                          <p:val>
                                            <p:fltVal val="0"/>
                                          </p:val>
                                        </p:tav>
                                        <p:tav tm="100000">
                                          <p:val>
                                            <p:strVal val="#ppt_h"/>
                                          </p:val>
                                        </p:tav>
                                      </p:tavLst>
                                    </p:anim>
                                    <p:animEffect transition="in" filter="fade">
                                      <p:cBhvr>
                                        <p:cTn id="37" dur="75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75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500"/>
                                        <p:tgtEl>
                                          <p:spTgt spid="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500"/>
                                        <p:tgtEl>
                                          <p:spTgt spid="2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fade">
                                      <p:cBhvr>
                                        <p:cTn id="73" dur="500"/>
                                        <p:tgtEl>
                                          <p:spTgt spid="8"/>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fade">
                                      <p:cBhvr>
                                        <p:cTn id="7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 grpId="0"/>
      <p:bldP spid="27" grpId="0"/>
      <p:bldP spid="28" grpId="0"/>
      <p:bldP spid="29" grpId="0"/>
      <p:bldP spid="30" grpId="0"/>
      <p:bldP spid="31" grpId="0" animBg="1"/>
      <p:bldP spid="2" grpId="0" animBg="1"/>
      <p:bldP spid="4" grpId="0" animBg="1"/>
      <p:bldP spid="6" grpId="0" animBg="1"/>
      <p:bldP spid="7" grpId="0"/>
      <p:bldP spid="11" grpId="0" animBg="1"/>
      <p:bldP spid="8"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D4E486C7-FA2A-466F-BECE-A04832500080}"/>
              </a:ext>
            </a:extLst>
          </p:cNvPr>
          <p:cNvSpPr txBox="1"/>
          <p:nvPr/>
        </p:nvSpPr>
        <p:spPr>
          <a:xfrm>
            <a:off x="634483" y="685548"/>
            <a:ext cx="7226687" cy="584775"/>
          </a:xfrm>
          <a:prstGeom prst="rect">
            <a:avLst/>
          </a:prstGeom>
          <a:noFill/>
        </p:spPr>
        <p:txBody>
          <a:bodyPr wrap="square">
            <a:spAutoFit/>
          </a:bodyPr>
          <a:lstStyle/>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According as he hath chosen us in him before the foundation of the world,</a:t>
            </a:r>
            <a:endParaRPr lang="en-US" sz="12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that </a:t>
            </a:r>
            <a:r>
              <a:rPr lang="en-US" sz="1600" b="1" i="1" u="sng" dirty="0">
                <a:solidFill>
                  <a:srgbClr val="CC6600"/>
                </a:solidFill>
                <a:effectLst/>
                <a:latin typeface="Times New Roman" panose="02020603050405020304" pitchFamily="18" charset="0"/>
                <a:ea typeface="Times New Roman" panose="02020603050405020304" pitchFamily="18" charset="0"/>
              </a:rPr>
              <a:t>we should be holy and without blame before him in love</a:t>
            </a:r>
            <a:r>
              <a:rPr lang="en-US" sz="1600" b="1" i="1" dirty="0">
                <a:solidFill>
                  <a:srgbClr val="CC6600"/>
                </a:solidFill>
                <a:effectLst/>
                <a:latin typeface="Times New Roman" panose="02020603050405020304" pitchFamily="18" charset="0"/>
                <a:ea typeface="Times New Roman" panose="02020603050405020304" pitchFamily="18" charset="0"/>
              </a:rPr>
              <a:t>: </a:t>
            </a:r>
            <a:r>
              <a:rPr lang="en-US" sz="1200" b="1" dirty="0">
                <a:solidFill>
                  <a:srgbClr val="FF0000"/>
                </a:solidFill>
                <a:effectLst/>
                <a:latin typeface="Times New Roman" panose="02020603050405020304" pitchFamily="18" charset="0"/>
                <a:ea typeface="Times New Roman" panose="02020603050405020304" pitchFamily="18" charset="0"/>
              </a:rPr>
              <a:t>Ephesians 1:4</a:t>
            </a:r>
            <a:endParaRPr lang="en-US" sz="1400" dirty="0">
              <a:effectLst/>
              <a:latin typeface="Calibri" panose="020F0502020204030204" pitchFamily="34" charset="0"/>
              <a:ea typeface="Times New Roman" panose="02020603050405020304" pitchFamily="18" charset="0"/>
            </a:endParaRPr>
          </a:p>
        </p:txBody>
      </p:sp>
      <p:sp>
        <p:nvSpPr>
          <p:cNvPr id="20" name="TextBox 19">
            <a:extLst>
              <a:ext uri="{FF2B5EF4-FFF2-40B4-BE49-F238E27FC236}">
                <a16:creationId xmlns:a16="http://schemas.microsoft.com/office/drawing/2014/main" id="{9020A704-E914-40EA-9792-0CC603A38BB1}"/>
              </a:ext>
            </a:extLst>
          </p:cNvPr>
          <p:cNvSpPr txBox="1"/>
          <p:nvPr/>
        </p:nvSpPr>
        <p:spPr>
          <a:xfrm>
            <a:off x="261263" y="67210"/>
            <a:ext cx="7968338" cy="646331"/>
          </a:xfrm>
          <a:prstGeom prst="rect">
            <a:avLst/>
          </a:prstGeom>
          <a:noFill/>
        </p:spPr>
        <p:txBody>
          <a:bodyPr wrap="square">
            <a:spAutoFit/>
          </a:bodyPr>
          <a:lstStyle/>
          <a:p>
            <a:pPr marL="0" marR="0" algn="ctr">
              <a:spcBef>
                <a:spcPts val="0"/>
              </a:spcBef>
              <a:spcAft>
                <a:spcPts val="0"/>
              </a:spcAft>
            </a:pPr>
            <a:r>
              <a:rPr lang="en-US" b="1" dirty="0">
                <a:latin typeface="Times New Roman" panose="02020603050405020304" pitchFamily="18" charset="0"/>
                <a:ea typeface="Times New Roman" panose="02020603050405020304" pitchFamily="18" charset="0"/>
              </a:rPr>
              <a:t>Remember:</a:t>
            </a:r>
            <a:r>
              <a:rPr lang="en-US" sz="1800" b="1" dirty="0">
                <a:effectLst/>
                <a:latin typeface="Times New Roman" panose="02020603050405020304" pitchFamily="18" charset="0"/>
                <a:ea typeface="Times New Roman" panose="02020603050405020304" pitchFamily="18" charset="0"/>
              </a:rPr>
              <a:t> The judgment of God has always remained the same</a:t>
            </a:r>
            <a:endParaRPr lang="en-US" sz="1200" b="1" dirty="0">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since the beginning of time, it still is the same today and always will be!</a:t>
            </a:r>
            <a:endParaRPr lang="en-US" sz="1200" dirty="0">
              <a:effectLst/>
              <a:latin typeface="Calibri" panose="020F0502020204030204" pitchFamily="34" charset="0"/>
              <a:ea typeface="Times New Roman" panose="02020603050405020304" pitchFamily="18" charset="0"/>
            </a:endParaRPr>
          </a:p>
        </p:txBody>
      </p:sp>
      <p:sp>
        <p:nvSpPr>
          <p:cNvPr id="24" name="TextBox 23">
            <a:extLst>
              <a:ext uri="{FF2B5EF4-FFF2-40B4-BE49-F238E27FC236}">
                <a16:creationId xmlns:a16="http://schemas.microsoft.com/office/drawing/2014/main" id="{2F8E82E9-D4B3-4FA4-A0BC-EF54990F95F8}"/>
              </a:ext>
            </a:extLst>
          </p:cNvPr>
          <p:cNvSpPr txBox="1"/>
          <p:nvPr/>
        </p:nvSpPr>
        <p:spPr>
          <a:xfrm>
            <a:off x="612914" y="2817071"/>
            <a:ext cx="11031690" cy="907941"/>
          </a:xfrm>
          <a:prstGeom prst="rect">
            <a:avLst/>
          </a:prstGeom>
          <a:noFill/>
        </p:spPr>
        <p:txBody>
          <a:bodyPr wrap="square">
            <a:spAutoFit/>
          </a:bodyPr>
          <a:lstStyle/>
          <a:p>
            <a:pPr marL="0" marR="0" algn="ctr">
              <a:spcBef>
                <a:spcPts val="0"/>
              </a:spcBef>
              <a:spcAft>
                <a:spcPts val="0"/>
              </a:spcAft>
            </a:pPr>
            <a:r>
              <a:rPr lang="en-US" sz="1600" dirty="0">
                <a:latin typeface="Times New Roman" panose="02020603050405020304" pitchFamily="18" charset="0"/>
                <a:ea typeface="Times New Roman" panose="02020603050405020304" pitchFamily="18" charset="0"/>
              </a:rPr>
              <a:t>However, the difference </a:t>
            </a:r>
            <a:r>
              <a:rPr lang="en-US" sz="1600" dirty="0">
                <a:effectLst/>
                <a:latin typeface="Times New Roman" panose="02020603050405020304" pitchFamily="18" charset="0"/>
                <a:ea typeface="Times New Roman" panose="02020603050405020304" pitchFamily="18" charset="0"/>
              </a:rPr>
              <a:t>during today's dispensation of the grace of God, and following Christ’s death and resurrection,</a:t>
            </a:r>
          </a:p>
          <a:p>
            <a:pPr marL="0" marR="0" algn="ctr">
              <a:spcBef>
                <a:spcPts val="0"/>
              </a:spcBef>
              <a:spcAft>
                <a:spcPts val="0"/>
              </a:spcAft>
            </a:pPr>
            <a:r>
              <a:rPr lang="en-US" sz="1600" dirty="0">
                <a:effectLst/>
                <a:latin typeface="Times New Roman" panose="02020603050405020304" pitchFamily="18" charset="0"/>
                <a:ea typeface="Times New Roman" panose="02020603050405020304" pitchFamily="18" charset="0"/>
              </a:rPr>
              <a:t>Christ Himself actually pays for our </a:t>
            </a:r>
            <a:r>
              <a:rPr lang="en-US" sz="1400" i="1" dirty="0">
                <a:effectLst/>
                <a:latin typeface="Times New Roman" panose="02020603050405020304" pitchFamily="18" charset="0"/>
                <a:ea typeface="Times New Roman" panose="02020603050405020304" pitchFamily="18" charset="0"/>
              </a:rPr>
              <a:t>(heathen/Gentile)</a:t>
            </a:r>
            <a:r>
              <a:rPr lang="en-US" sz="1600" dirty="0">
                <a:effectLst/>
                <a:latin typeface="Times New Roman" panose="02020603050405020304" pitchFamily="18" charset="0"/>
                <a:ea typeface="Times New Roman" panose="02020603050405020304" pitchFamily="18" charset="0"/>
              </a:rPr>
              <a:t> ‘sin and sins’ and takes God’s judgment upon Himself… ‘for’ us! </a:t>
            </a:r>
            <a:endParaRPr lang="en-US" sz="1200" dirty="0">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300" dirty="0">
                <a:effectLst/>
                <a:latin typeface="Times New Roman" panose="02020603050405020304" pitchFamily="18" charset="0"/>
                <a:ea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600" dirty="0">
                <a:effectLst/>
                <a:latin typeface="Times New Roman" panose="02020603050405020304" pitchFamily="18" charset="0"/>
                <a:ea typeface="Times New Roman" panose="02020603050405020304" pitchFamily="18" charset="0"/>
              </a:rPr>
              <a:t>In </a:t>
            </a:r>
            <a:r>
              <a:rPr lang="en-US" sz="1600" dirty="0">
                <a:latin typeface="Times New Roman" panose="02020603050405020304" pitchFamily="18" charset="0"/>
                <a:ea typeface="Times New Roman" panose="02020603050405020304" pitchFamily="18" charset="0"/>
              </a:rPr>
              <a:t>other</a:t>
            </a:r>
            <a:r>
              <a:rPr lang="en-US" sz="1600" dirty="0">
                <a:effectLst/>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words, </a:t>
            </a:r>
            <a:r>
              <a:rPr lang="en-US" sz="1600" b="1" dirty="0">
                <a:latin typeface="Times New Roman" panose="02020603050405020304" pitchFamily="18" charset="0"/>
                <a:ea typeface="Times New Roman" panose="02020603050405020304" pitchFamily="18" charset="0"/>
              </a:rPr>
              <a:t>“The Risen </a:t>
            </a:r>
            <a:r>
              <a:rPr lang="en-US" sz="1600" b="1" dirty="0">
                <a:effectLst/>
                <a:latin typeface="Times New Roman" panose="02020603050405020304" pitchFamily="18" charset="0"/>
                <a:ea typeface="Times New Roman" panose="02020603050405020304" pitchFamily="18" charset="0"/>
              </a:rPr>
              <a:t>Christ MAKES us free!”  “The Risen Christ MAKES us holy and without blame!”</a:t>
            </a:r>
            <a:endParaRPr lang="en-US" sz="1200" dirty="0">
              <a:effectLst/>
              <a:latin typeface="Calibri" panose="020F0502020204030204" pitchFamily="34" charset="0"/>
              <a:ea typeface="Times New Roman" panose="02020603050405020304" pitchFamily="18" charset="0"/>
            </a:endParaRPr>
          </a:p>
        </p:txBody>
      </p:sp>
      <p:sp>
        <p:nvSpPr>
          <p:cNvPr id="28" name="TextBox 27">
            <a:extLst>
              <a:ext uri="{FF2B5EF4-FFF2-40B4-BE49-F238E27FC236}">
                <a16:creationId xmlns:a16="http://schemas.microsoft.com/office/drawing/2014/main" id="{B4ECEA4A-B034-4511-B588-9C845DF6E4D0}"/>
              </a:ext>
            </a:extLst>
          </p:cNvPr>
          <p:cNvSpPr txBox="1"/>
          <p:nvPr/>
        </p:nvSpPr>
        <p:spPr>
          <a:xfrm>
            <a:off x="140033" y="1257030"/>
            <a:ext cx="8273988" cy="584775"/>
          </a:xfrm>
          <a:prstGeom prst="rect">
            <a:avLst/>
          </a:prstGeom>
          <a:noFill/>
        </p:spPr>
        <p:txBody>
          <a:bodyPr wrap="square" rtlCol="0">
            <a:spAutoFit/>
          </a:bodyPr>
          <a:lstStyle/>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Who shall also confirm you unto the end,</a:t>
            </a:r>
            <a:endParaRPr lang="en-US" sz="16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that </a:t>
            </a:r>
            <a:r>
              <a:rPr lang="en-US" sz="1600" b="1" i="1" u="sng" dirty="0">
                <a:solidFill>
                  <a:srgbClr val="CC6600"/>
                </a:solidFill>
                <a:effectLst/>
                <a:latin typeface="Times New Roman" panose="02020603050405020304" pitchFamily="18" charset="0"/>
                <a:ea typeface="Times New Roman" panose="02020603050405020304" pitchFamily="18" charset="0"/>
              </a:rPr>
              <a:t>ye may be blameless </a:t>
            </a:r>
            <a:r>
              <a:rPr lang="en-US" sz="1600" b="1" i="1" dirty="0">
                <a:solidFill>
                  <a:srgbClr val="CC6600"/>
                </a:solidFill>
                <a:effectLst/>
                <a:latin typeface="Times New Roman" panose="02020603050405020304" pitchFamily="18" charset="0"/>
                <a:ea typeface="Times New Roman" panose="02020603050405020304" pitchFamily="18" charset="0"/>
              </a:rPr>
              <a:t>in the day of our Lord Jesus Christ. </a:t>
            </a:r>
            <a:r>
              <a:rPr lang="en-US" sz="1200" b="1" dirty="0">
                <a:solidFill>
                  <a:srgbClr val="FF0000"/>
                </a:solidFill>
                <a:effectLst/>
                <a:latin typeface="Times New Roman" panose="02020603050405020304" pitchFamily="18" charset="0"/>
                <a:ea typeface="Times New Roman" panose="02020603050405020304" pitchFamily="18" charset="0"/>
              </a:rPr>
              <a:t>I Corinthians 1:8</a:t>
            </a:r>
            <a:endParaRPr lang="en-US" sz="1400" dirty="0">
              <a:effectLst/>
              <a:latin typeface="Calibri" panose="020F0502020204030204" pitchFamily="34" charset="0"/>
              <a:ea typeface="Times New Roman" panose="02020603050405020304" pitchFamily="18" charset="0"/>
            </a:endParaRPr>
          </a:p>
        </p:txBody>
      </p:sp>
      <p:sp>
        <p:nvSpPr>
          <p:cNvPr id="29" name="TextBox 28">
            <a:extLst>
              <a:ext uri="{FF2B5EF4-FFF2-40B4-BE49-F238E27FC236}">
                <a16:creationId xmlns:a16="http://schemas.microsoft.com/office/drawing/2014/main" id="{F2984F92-2475-479D-9C96-315B4AB4F5C9}"/>
              </a:ext>
            </a:extLst>
          </p:cNvPr>
          <p:cNvSpPr txBox="1"/>
          <p:nvPr/>
        </p:nvSpPr>
        <p:spPr>
          <a:xfrm>
            <a:off x="709132" y="1828512"/>
            <a:ext cx="7123592" cy="830997"/>
          </a:xfrm>
          <a:prstGeom prst="rect">
            <a:avLst/>
          </a:prstGeom>
          <a:noFill/>
        </p:spPr>
        <p:txBody>
          <a:bodyPr wrap="square" rtlCol="0">
            <a:spAutoFit/>
          </a:bodyPr>
          <a:lstStyle/>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And the very God of peace </a:t>
            </a:r>
            <a:r>
              <a:rPr lang="en-US" sz="1600" b="1" i="1" u="sng" dirty="0">
                <a:solidFill>
                  <a:srgbClr val="CC6600"/>
                </a:solidFill>
                <a:effectLst/>
                <a:latin typeface="Times New Roman" panose="02020603050405020304" pitchFamily="18" charset="0"/>
                <a:ea typeface="Times New Roman" panose="02020603050405020304" pitchFamily="18" charset="0"/>
              </a:rPr>
              <a:t>sanctify you wholly</a:t>
            </a:r>
            <a:r>
              <a:rPr lang="en-US" sz="1600" b="1" i="1" dirty="0">
                <a:solidFill>
                  <a:srgbClr val="CC6600"/>
                </a:solidFill>
                <a:effectLst/>
                <a:latin typeface="Times New Roman" panose="02020603050405020304" pitchFamily="18" charset="0"/>
                <a:ea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and I pray God </a:t>
            </a:r>
            <a:r>
              <a:rPr lang="en-US" sz="1600" b="1" i="1" u="sng" dirty="0">
                <a:solidFill>
                  <a:srgbClr val="CC6600"/>
                </a:solidFill>
                <a:effectLst/>
                <a:latin typeface="Times New Roman" panose="02020603050405020304" pitchFamily="18" charset="0"/>
                <a:ea typeface="Times New Roman" panose="02020603050405020304" pitchFamily="18" charset="0"/>
              </a:rPr>
              <a:t>your whole spirit and soul and body be preserved blameless</a:t>
            </a:r>
            <a:endParaRPr lang="en-US" sz="1600" u="sng"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rPr>
              <a:t>unto the coming of our Lord Jesus Christ. </a:t>
            </a:r>
            <a:r>
              <a:rPr lang="en-US" sz="1200" b="1" dirty="0">
                <a:solidFill>
                  <a:srgbClr val="FF0000"/>
                </a:solidFill>
                <a:effectLst/>
                <a:latin typeface="Times New Roman" panose="02020603050405020304" pitchFamily="18" charset="0"/>
                <a:ea typeface="Times New Roman" panose="02020603050405020304" pitchFamily="18" charset="0"/>
              </a:rPr>
              <a:t>I Thessalonians 5:23</a:t>
            </a:r>
            <a:endParaRPr lang="en-US" sz="1400" dirty="0">
              <a:effectLst/>
              <a:latin typeface="Calibri" panose="020F0502020204030204" pitchFamily="34" charset="0"/>
              <a:ea typeface="Times New Roman" panose="02020603050405020304" pitchFamily="18" charset="0"/>
            </a:endParaRPr>
          </a:p>
        </p:txBody>
      </p:sp>
      <p:sp>
        <p:nvSpPr>
          <p:cNvPr id="30" name="TextBox 29">
            <a:extLst>
              <a:ext uri="{FF2B5EF4-FFF2-40B4-BE49-F238E27FC236}">
                <a16:creationId xmlns:a16="http://schemas.microsoft.com/office/drawing/2014/main" id="{874B23BC-67D5-4BEF-87DE-EC901855A73F}"/>
              </a:ext>
            </a:extLst>
          </p:cNvPr>
          <p:cNvSpPr txBox="1"/>
          <p:nvPr/>
        </p:nvSpPr>
        <p:spPr>
          <a:xfrm>
            <a:off x="66531" y="4746877"/>
            <a:ext cx="12034055" cy="692497"/>
          </a:xfrm>
          <a:prstGeom prst="rect">
            <a:avLst/>
          </a:prstGeom>
          <a:noFill/>
        </p:spPr>
        <p:txBody>
          <a:bodyPr wrap="square" rtlCol="0">
            <a:spAutoFit/>
          </a:bodyPr>
          <a:lstStyle/>
          <a:p>
            <a:pPr algn="ctr"/>
            <a:r>
              <a:rPr lang="en-US" sz="1300" b="1" dirty="0">
                <a:effectLst/>
                <a:latin typeface="Times New Roman" panose="02020603050405020304" pitchFamily="18" charset="0"/>
                <a:ea typeface="Times New Roman" panose="02020603050405020304" pitchFamily="18" charset="0"/>
              </a:rPr>
              <a:t>1)</a:t>
            </a:r>
            <a:r>
              <a:rPr lang="en-US" sz="1300" dirty="0">
                <a:effectLst/>
                <a:latin typeface="Times New Roman" panose="02020603050405020304" pitchFamily="18" charset="0"/>
                <a:ea typeface="Times New Roman" panose="02020603050405020304" pitchFamily="18" charset="0"/>
              </a:rPr>
              <a:t> following your false man-made religions of ‘good works’ and self-righteousness, rituals, confessions, baptisms, communion rituals, wafers, inner false ‘anointed’ feelings, signs, wonders and miracles as taught by fancy evil seducing preachers with their good words and fair speeches </a:t>
            </a:r>
            <a:r>
              <a:rPr lang="en-US" sz="1300" dirty="0">
                <a:latin typeface="Times New Roman" panose="02020603050405020304" pitchFamily="18" charset="0"/>
                <a:ea typeface="Times New Roman" panose="02020603050405020304" pitchFamily="18" charset="0"/>
              </a:rPr>
              <a:t>from the</a:t>
            </a:r>
            <a:r>
              <a:rPr lang="en-US" sz="1300" dirty="0">
                <a:effectLst/>
                <a:latin typeface="Times New Roman" panose="02020603050405020304" pitchFamily="18" charset="0"/>
                <a:ea typeface="Times New Roman" panose="02020603050405020304" pitchFamily="18" charset="0"/>
              </a:rPr>
              <a:t> many denominations who are all following over 400+ various modern bible versions</a:t>
            </a:r>
            <a:r>
              <a:rPr lang="en-US" sz="1300" dirty="0">
                <a:latin typeface="Times New Roman" panose="02020603050405020304" pitchFamily="18" charset="0"/>
                <a:ea typeface="Times New Roman" panose="02020603050405020304" pitchFamily="18" charset="0"/>
              </a:rPr>
              <a:t>, or… </a:t>
            </a:r>
            <a:r>
              <a:rPr lang="en-US" sz="1300" b="1" dirty="0">
                <a:latin typeface="Times New Roman" panose="02020603050405020304" pitchFamily="18" charset="0"/>
                <a:ea typeface="Times New Roman" panose="02020603050405020304" pitchFamily="18" charset="0"/>
              </a:rPr>
              <a:t>2)</a:t>
            </a:r>
            <a:r>
              <a:rPr lang="en-US" sz="1300" dirty="0">
                <a:latin typeface="Times New Roman" panose="02020603050405020304" pitchFamily="18" charset="0"/>
                <a:ea typeface="Times New Roman" panose="02020603050405020304" pitchFamily="18" charset="0"/>
              </a:rPr>
              <a:t> ignoring it all and living life and the ways of the world to the fullest, or…</a:t>
            </a:r>
            <a:r>
              <a:rPr lang="en-US" sz="1300" b="1" dirty="0">
                <a:latin typeface="Times New Roman" panose="02020603050405020304" pitchFamily="18" charset="0"/>
                <a:ea typeface="Times New Roman" panose="02020603050405020304" pitchFamily="18" charset="0"/>
              </a:rPr>
              <a:t>3) </a:t>
            </a:r>
            <a:r>
              <a:rPr lang="en-US" sz="1300" dirty="0">
                <a:latin typeface="Times New Roman" panose="02020603050405020304" pitchFamily="18" charset="0"/>
                <a:ea typeface="Times New Roman" panose="02020603050405020304" pitchFamily="18" charset="0"/>
              </a:rPr>
              <a:t>rejecting God totally…</a:t>
            </a:r>
          </a:p>
        </p:txBody>
      </p:sp>
      <p:sp>
        <p:nvSpPr>
          <p:cNvPr id="31" name="Rectangle: Rounded Corners 30">
            <a:extLst>
              <a:ext uri="{FF2B5EF4-FFF2-40B4-BE49-F238E27FC236}">
                <a16:creationId xmlns:a16="http://schemas.microsoft.com/office/drawing/2014/main" id="{A0FC6207-A44A-4B39-899A-2231C2CAB437}"/>
              </a:ext>
            </a:extLst>
          </p:cNvPr>
          <p:cNvSpPr/>
          <p:nvPr/>
        </p:nvSpPr>
        <p:spPr>
          <a:xfrm>
            <a:off x="621786" y="2779747"/>
            <a:ext cx="11022817" cy="998572"/>
          </a:xfrm>
          <a:prstGeom prst="roundRect">
            <a:avLst/>
          </a:prstGeom>
          <a:noFill/>
          <a:ln w="57150">
            <a:solidFill>
              <a:schemeClr val="tx1"/>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DFCEA62-68E0-46D8-807D-7F5621EA5E92}"/>
              </a:ext>
            </a:extLst>
          </p:cNvPr>
          <p:cNvSpPr txBox="1"/>
          <p:nvPr/>
        </p:nvSpPr>
        <p:spPr>
          <a:xfrm>
            <a:off x="8404694" y="568975"/>
            <a:ext cx="3396343" cy="738664"/>
          </a:xfrm>
          <a:custGeom>
            <a:avLst/>
            <a:gdLst>
              <a:gd name="connsiteX0" fmla="*/ 0 w 3396343"/>
              <a:gd name="connsiteY0" fmla="*/ 0 h 738664"/>
              <a:gd name="connsiteX1" fmla="*/ 532094 w 3396343"/>
              <a:gd name="connsiteY1" fmla="*/ 0 h 738664"/>
              <a:gd name="connsiteX2" fmla="*/ 996261 w 3396343"/>
              <a:gd name="connsiteY2" fmla="*/ 0 h 738664"/>
              <a:gd name="connsiteX3" fmla="*/ 1630245 w 3396343"/>
              <a:gd name="connsiteY3" fmla="*/ 0 h 738664"/>
              <a:gd name="connsiteX4" fmla="*/ 2264229 w 3396343"/>
              <a:gd name="connsiteY4" fmla="*/ 0 h 738664"/>
              <a:gd name="connsiteX5" fmla="*/ 2898213 w 3396343"/>
              <a:gd name="connsiteY5" fmla="*/ 0 h 738664"/>
              <a:gd name="connsiteX6" fmla="*/ 3396343 w 3396343"/>
              <a:gd name="connsiteY6" fmla="*/ 0 h 738664"/>
              <a:gd name="connsiteX7" fmla="*/ 3396343 w 3396343"/>
              <a:gd name="connsiteY7" fmla="*/ 354559 h 738664"/>
              <a:gd name="connsiteX8" fmla="*/ 3396343 w 3396343"/>
              <a:gd name="connsiteY8" fmla="*/ 738664 h 738664"/>
              <a:gd name="connsiteX9" fmla="*/ 2796322 w 3396343"/>
              <a:gd name="connsiteY9" fmla="*/ 738664 h 738664"/>
              <a:gd name="connsiteX10" fmla="*/ 2230265 w 3396343"/>
              <a:gd name="connsiteY10" fmla="*/ 738664 h 738664"/>
              <a:gd name="connsiteX11" fmla="*/ 1664208 w 3396343"/>
              <a:gd name="connsiteY11" fmla="*/ 738664 h 738664"/>
              <a:gd name="connsiteX12" fmla="*/ 1166078 w 3396343"/>
              <a:gd name="connsiteY12" fmla="*/ 738664 h 738664"/>
              <a:gd name="connsiteX13" fmla="*/ 701911 w 3396343"/>
              <a:gd name="connsiteY13" fmla="*/ 738664 h 738664"/>
              <a:gd name="connsiteX14" fmla="*/ 0 w 3396343"/>
              <a:gd name="connsiteY14" fmla="*/ 738664 h 738664"/>
              <a:gd name="connsiteX15" fmla="*/ 0 w 3396343"/>
              <a:gd name="connsiteY15" fmla="*/ 354559 h 738664"/>
              <a:gd name="connsiteX16" fmla="*/ 0 w 3396343"/>
              <a:gd name="connsiteY16" fmla="*/ 0 h 738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96343" h="738664" extrusionOk="0">
                <a:moveTo>
                  <a:pt x="0" y="0"/>
                </a:moveTo>
                <a:cubicBezTo>
                  <a:pt x="259562" y="-24604"/>
                  <a:pt x="329523" y="45474"/>
                  <a:pt x="532094" y="0"/>
                </a:cubicBezTo>
                <a:cubicBezTo>
                  <a:pt x="734665" y="-45474"/>
                  <a:pt x="775527" y="45964"/>
                  <a:pt x="996261" y="0"/>
                </a:cubicBezTo>
                <a:cubicBezTo>
                  <a:pt x="1216995" y="-45964"/>
                  <a:pt x="1449673" y="33382"/>
                  <a:pt x="1630245" y="0"/>
                </a:cubicBezTo>
                <a:cubicBezTo>
                  <a:pt x="1810817" y="-33382"/>
                  <a:pt x="2014421" y="35316"/>
                  <a:pt x="2264229" y="0"/>
                </a:cubicBezTo>
                <a:cubicBezTo>
                  <a:pt x="2514037" y="-35316"/>
                  <a:pt x="2728141" y="7869"/>
                  <a:pt x="2898213" y="0"/>
                </a:cubicBezTo>
                <a:cubicBezTo>
                  <a:pt x="3068285" y="-7869"/>
                  <a:pt x="3211875" y="5900"/>
                  <a:pt x="3396343" y="0"/>
                </a:cubicBezTo>
                <a:cubicBezTo>
                  <a:pt x="3419352" y="170740"/>
                  <a:pt x="3386046" y="210849"/>
                  <a:pt x="3396343" y="354559"/>
                </a:cubicBezTo>
                <a:cubicBezTo>
                  <a:pt x="3406640" y="498269"/>
                  <a:pt x="3363582" y="643082"/>
                  <a:pt x="3396343" y="738664"/>
                </a:cubicBezTo>
                <a:cubicBezTo>
                  <a:pt x="3104768" y="756907"/>
                  <a:pt x="3044399" y="726603"/>
                  <a:pt x="2796322" y="738664"/>
                </a:cubicBezTo>
                <a:cubicBezTo>
                  <a:pt x="2548245" y="750725"/>
                  <a:pt x="2394364" y="673517"/>
                  <a:pt x="2230265" y="738664"/>
                </a:cubicBezTo>
                <a:cubicBezTo>
                  <a:pt x="2066166" y="803811"/>
                  <a:pt x="1786985" y="694705"/>
                  <a:pt x="1664208" y="738664"/>
                </a:cubicBezTo>
                <a:cubicBezTo>
                  <a:pt x="1541431" y="782623"/>
                  <a:pt x="1412586" y="699176"/>
                  <a:pt x="1166078" y="738664"/>
                </a:cubicBezTo>
                <a:cubicBezTo>
                  <a:pt x="919570" y="778152"/>
                  <a:pt x="893564" y="724766"/>
                  <a:pt x="701911" y="738664"/>
                </a:cubicBezTo>
                <a:cubicBezTo>
                  <a:pt x="510258" y="752562"/>
                  <a:pt x="325493" y="667862"/>
                  <a:pt x="0" y="738664"/>
                </a:cubicBezTo>
                <a:cubicBezTo>
                  <a:pt x="-13243" y="614119"/>
                  <a:pt x="31022" y="472944"/>
                  <a:pt x="0" y="354559"/>
                </a:cubicBezTo>
                <a:cubicBezTo>
                  <a:pt x="-31022" y="236175"/>
                  <a:pt x="39289" y="158680"/>
                  <a:pt x="0" y="0"/>
                </a:cubicBezTo>
                <a:close/>
              </a:path>
            </a:pathLst>
          </a:custGeom>
          <a:noFill/>
          <a:ln>
            <a:solidFill>
              <a:schemeClr val="tx1"/>
            </a:solidFill>
            <a:extLst>
              <a:ext uri="{C807C97D-BFC1-408E-A445-0C87EB9F89A2}">
                <ask:lineSketchStyleProps xmlns:ask="http://schemas.microsoft.com/office/drawing/2018/sketchyshapes" sd="2534076623">
                  <a:prstGeom prst="rect">
                    <a:avLst/>
                  </a:prstGeom>
                  <ask:type>
                    <ask:lineSketchScribble/>
                  </ask:type>
                </ask:lineSketchStyleProps>
              </a:ext>
            </a:extLst>
          </a:ln>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As we learned from Paul, we see that the risen Christ MAKES and KEEPS us holy and without blame on the inside - NOW!</a:t>
            </a:r>
          </a:p>
        </p:txBody>
      </p:sp>
      <p:sp>
        <p:nvSpPr>
          <p:cNvPr id="4" name="TextBox 3">
            <a:extLst>
              <a:ext uri="{FF2B5EF4-FFF2-40B4-BE49-F238E27FC236}">
                <a16:creationId xmlns:a16="http://schemas.microsoft.com/office/drawing/2014/main" id="{AC489596-AD29-4839-BB47-F642047BCDCD}"/>
              </a:ext>
            </a:extLst>
          </p:cNvPr>
          <p:cNvSpPr txBox="1"/>
          <p:nvPr/>
        </p:nvSpPr>
        <p:spPr>
          <a:xfrm>
            <a:off x="8410234" y="1376834"/>
            <a:ext cx="2823825" cy="523220"/>
          </a:xfrm>
          <a:custGeom>
            <a:avLst/>
            <a:gdLst>
              <a:gd name="connsiteX0" fmla="*/ 0 w 2823825"/>
              <a:gd name="connsiteY0" fmla="*/ 0 h 523220"/>
              <a:gd name="connsiteX1" fmla="*/ 564765 w 2823825"/>
              <a:gd name="connsiteY1" fmla="*/ 0 h 523220"/>
              <a:gd name="connsiteX2" fmla="*/ 1073054 w 2823825"/>
              <a:gd name="connsiteY2" fmla="*/ 0 h 523220"/>
              <a:gd name="connsiteX3" fmla="*/ 1637819 w 2823825"/>
              <a:gd name="connsiteY3" fmla="*/ 0 h 523220"/>
              <a:gd name="connsiteX4" fmla="*/ 2174345 w 2823825"/>
              <a:gd name="connsiteY4" fmla="*/ 0 h 523220"/>
              <a:gd name="connsiteX5" fmla="*/ 2823825 w 2823825"/>
              <a:gd name="connsiteY5" fmla="*/ 0 h 523220"/>
              <a:gd name="connsiteX6" fmla="*/ 2823825 w 2823825"/>
              <a:gd name="connsiteY6" fmla="*/ 523220 h 523220"/>
              <a:gd name="connsiteX7" fmla="*/ 2343775 w 2823825"/>
              <a:gd name="connsiteY7" fmla="*/ 523220 h 523220"/>
              <a:gd name="connsiteX8" fmla="*/ 1835486 w 2823825"/>
              <a:gd name="connsiteY8" fmla="*/ 523220 h 523220"/>
              <a:gd name="connsiteX9" fmla="*/ 1298960 w 2823825"/>
              <a:gd name="connsiteY9" fmla="*/ 523220 h 523220"/>
              <a:gd name="connsiteX10" fmla="*/ 818909 w 2823825"/>
              <a:gd name="connsiteY10" fmla="*/ 523220 h 523220"/>
              <a:gd name="connsiteX11" fmla="*/ 0 w 2823825"/>
              <a:gd name="connsiteY11" fmla="*/ 523220 h 523220"/>
              <a:gd name="connsiteX12" fmla="*/ 0 w 2823825"/>
              <a:gd name="connsiteY12"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23825" h="523220" extrusionOk="0">
                <a:moveTo>
                  <a:pt x="0" y="0"/>
                </a:moveTo>
                <a:cubicBezTo>
                  <a:pt x="235843" y="-38382"/>
                  <a:pt x="302208" y="19609"/>
                  <a:pt x="564765" y="0"/>
                </a:cubicBezTo>
                <a:cubicBezTo>
                  <a:pt x="827322" y="-19609"/>
                  <a:pt x="952547" y="53650"/>
                  <a:pt x="1073054" y="0"/>
                </a:cubicBezTo>
                <a:cubicBezTo>
                  <a:pt x="1193561" y="-53650"/>
                  <a:pt x="1389454" y="46950"/>
                  <a:pt x="1637819" y="0"/>
                </a:cubicBezTo>
                <a:cubicBezTo>
                  <a:pt x="1886184" y="-46950"/>
                  <a:pt x="2030412" y="64104"/>
                  <a:pt x="2174345" y="0"/>
                </a:cubicBezTo>
                <a:cubicBezTo>
                  <a:pt x="2318278" y="-64104"/>
                  <a:pt x="2680112" y="48177"/>
                  <a:pt x="2823825" y="0"/>
                </a:cubicBezTo>
                <a:cubicBezTo>
                  <a:pt x="2845535" y="129947"/>
                  <a:pt x="2804184" y="399033"/>
                  <a:pt x="2823825" y="523220"/>
                </a:cubicBezTo>
                <a:cubicBezTo>
                  <a:pt x="2717886" y="531529"/>
                  <a:pt x="2490767" y="476312"/>
                  <a:pt x="2343775" y="523220"/>
                </a:cubicBezTo>
                <a:cubicBezTo>
                  <a:pt x="2196783" y="570128"/>
                  <a:pt x="1962615" y="520376"/>
                  <a:pt x="1835486" y="523220"/>
                </a:cubicBezTo>
                <a:cubicBezTo>
                  <a:pt x="1708357" y="526064"/>
                  <a:pt x="1482568" y="490767"/>
                  <a:pt x="1298960" y="523220"/>
                </a:cubicBezTo>
                <a:cubicBezTo>
                  <a:pt x="1115352" y="555673"/>
                  <a:pt x="996386" y="519331"/>
                  <a:pt x="818909" y="523220"/>
                </a:cubicBezTo>
                <a:cubicBezTo>
                  <a:pt x="641432" y="527109"/>
                  <a:pt x="241056" y="430529"/>
                  <a:pt x="0" y="523220"/>
                </a:cubicBezTo>
                <a:cubicBezTo>
                  <a:pt x="-43915" y="405490"/>
                  <a:pt x="29741" y="164032"/>
                  <a:pt x="0" y="0"/>
                </a:cubicBezTo>
                <a:close/>
              </a:path>
            </a:pathLst>
          </a:custGeom>
          <a:noFill/>
          <a:ln>
            <a:solidFill>
              <a:schemeClr val="tx1"/>
            </a:solidFill>
            <a:extLst>
              <a:ext uri="{C807C97D-BFC1-408E-A445-0C87EB9F89A2}">
                <ask:lineSketchStyleProps xmlns:ask="http://schemas.microsoft.com/office/drawing/2018/sketchyshapes" sd="450562898">
                  <a:prstGeom prst="rect">
                    <a:avLst/>
                  </a:prstGeom>
                  <ask:type>
                    <ask:lineSketchScribble/>
                  </ask:type>
                </ask:lineSketchStyleProps>
              </a:ext>
            </a:extLst>
          </a:ln>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Our judgment seat of Christ will take care of the ‘outside’ works later.</a:t>
            </a:r>
          </a:p>
        </p:txBody>
      </p:sp>
      <p:sp>
        <p:nvSpPr>
          <p:cNvPr id="6" name="TextBox 5">
            <a:extLst>
              <a:ext uri="{FF2B5EF4-FFF2-40B4-BE49-F238E27FC236}">
                <a16:creationId xmlns:a16="http://schemas.microsoft.com/office/drawing/2014/main" id="{08864C95-9E66-4946-97B7-EA68EC2B6E8C}"/>
              </a:ext>
            </a:extLst>
          </p:cNvPr>
          <p:cNvSpPr txBox="1"/>
          <p:nvPr/>
        </p:nvSpPr>
        <p:spPr>
          <a:xfrm>
            <a:off x="8410832" y="2009569"/>
            <a:ext cx="2068854" cy="307777"/>
          </a:xfrm>
          <a:custGeom>
            <a:avLst/>
            <a:gdLst>
              <a:gd name="connsiteX0" fmla="*/ 0 w 2068854"/>
              <a:gd name="connsiteY0" fmla="*/ 0 h 307777"/>
              <a:gd name="connsiteX1" fmla="*/ 475836 w 2068854"/>
              <a:gd name="connsiteY1" fmla="*/ 0 h 307777"/>
              <a:gd name="connsiteX2" fmla="*/ 972361 w 2068854"/>
              <a:gd name="connsiteY2" fmla="*/ 0 h 307777"/>
              <a:gd name="connsiteX3" fmla="*/ 1489575 w 2068854"/>
              <a:gd name="connsiteY3" fmla="*/ 0 h 307777"/>
              <a:gd name="connsiteX4" fmla="*/ 2068854 w 2068854"/>
              <a:gd name="connsiteY4" fmla="*/ 0 h 307777"/>
              <a:gd name="connsiteX5" fmla="*/ 2068854 w 2068854"/>
              <a:gd name="connsiteY5" fmla="*/ 307777 h 307777"/>
              <a:gd name="connsiteX6" fmla="*/ 1510263 w 2068854"/>
              <a:gd name="connsiteY6" fmla="*/ 307777 h 307777"/>
              <a:gd name="connsiteX7" fmla="*/ 972361 w 2068854"/>
              <a:gd name="connsiteY7" fmla="*/ 307777 h 307777"/>
              <a:gd name="connsiteX8" fmla="*/ 455148 w 2068854"/>
              <a:gd name="connsiteY8" fmla="*/ 307777 h 307777"/>
              <a:gd name="connsiteX9" fmla="*/ 0 w 2068854"/>
              <a:gd name="connsiteY9" fmla="*/ 307777 h 307777"/>
              <a:gd name="connsiteX10" fmla="*/ 0 w 2068854"/>
              <a:gd name="connsiteY10" fmla="*/ 0 h 30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8854" h="307777" extrusionOk="0">
                <a:moveTo>
                  <a:pt x="0" y="0"/>
                </a:moveTo>
                <a:cubicBezTo>
                  <a:pt x="202418" y="-48690"/>
                  <a:pt x="278019" y="6379"/>
                  <a:pt x="475836" y="0"/>
                </a:cubicBezTo>
                <a:cubicBezTo>
                  <a:pt x="673653" y="-6379"/>
                  <a:pt x="751453" y="39077"/>
                  <a:pt x="972361" y="0"/>
                </a:cubicBezTo>
                <a:cubicBezTo>
                  <a:pt x="1193269" y="-39077"/>
                  <a:pt x="1381928" y="609"/>
                  <a:pt x="1489575" y="0"/>
                </a:cubicBezTo>
                <a:cubicBezTo>
                  <a:pt x="1597222" y="-609"/>
                  <a:pt x="1826460" y="21759"/>
                  <a:pt x="2068854" y="0"/>
                </a:cubicBezTo>
                <a:cubicBezTo>
                  <a:pt x="2079818" y="86906"/>
                  <a:pt x="2049614" y="226151"/>
                  <a:pt x="2068854" y="307777"/>
                </a:cubicBezTo>
                <a:cubicBezTo>
                  <a:pt x="1877652" y="370353"/>
                  <a:pt x="1653216" y="272801"/>
                  <a:pt x="1510263" y="307777"/>
                </a:cubicBezTo>
                <a:cubicBezTo>
                  <a:pt x="1367310" y="342753"/>
                  <a:pt x="1141673" y="276022"/>
                  <a:pt x="972361" y="307777"/>
                </a:cubicBezTo>
                <a:cubicBezTo>
                  <a:pt x="803049" y="339532"/>
                  <a:pt x="644079" y="286515"/>
                  <a:pt x="455148" y="307777"/>
                </a:cubicBezTo>
                <a:cubicBezTo>
                  <a:pt x="266217" y="329039"/>
                  <a:pt x="174538" y="253912"/>
                  <a:pt x="0" y="307777"/>
                </a:cubicBezTo>
                <a:cubicBezTo>
                  <a:pt x="-25089" y="217956"/>
                  <a:pt x="22540" y="63808"/>
                  <a:pt x="0" y="0"/>
                </a:cubicBezTo>
                <a:close/>
              </a:path>
            </a:pathLst>
          </a:custGeom>
          <a:noFill/>
          <a:ln>
            <a:solidFill>
              <a:schemeClr val="tx1"/>
            </a:solidFill>
            <a:extLst>
              <a:ext uri="{C807C97D-BFC1-408E-A445-0C87EB9F89A2}">
                <ask:lineSketchStyleProps xmlns:ask="http://schemas.microsoft.com/office/drawing/2018/sketchyshapes" sd="1370688753">
                  <a:prstGeom prst="rect">
                    <a:avLst/>
                  </a:prstGeom>
                  <ask:type>
                    <ask:lineSketchScribble/>
                  </ask:type>
                </ask:lineSketchStyleProps>
              </a:ext>
            </a:extLst>
          </a:ln>
        </p:spPr>
        <p:txBody>
          <a:bodyPr wrap="square" rtlCol="0">
            <a:spAutoFit/>
          </a:bodyPr>
          <a:lstStyle/>
          <a:p>
            <a:r>
              <a:rPr lang="en-US" sz="1400" dirty="0">
                <a:latin typeface="Times New Roman" panose="02020603050405020304" pitchFamily="18" charset="0"/>
                <a:cs typeface="Times New Roman" panose="02020603050405020304" pitchFamily="18" charset="0"/>
              </a:rPr>
              <a:t>The Final Eternal Product</a:t>
            </a:r>
          </a:p>
        </p:txBody>
      </p:sp>
      <p:sp>
        <p:nvSpPr>
          <p:cNvPr id="7" name="TextBox 6">
            <a:extLst>
              <a:ext uri="{FF2B5EF4-FFF2-40B4-BE49-F238E27FC236}">
                <a16:creationId xmlns:a16="http://schemas.microsoft.com/office/drawing/2014/main" id="{E1F964C2-07B6-4E6A-AC67-435765DFF23E}"/>
              </a:ext>
            </a:extLst>
          </p:cNvPr>
          <p:cNvSpPr txBox="1"/>
          <p:nvPr/>
        </p:nvSpPr>
        <p:spPr>
          <a:xfrm>
            <a:off x="867747" y="3890291"/>
            <a:ext cx="10580912" cy="584775"/>
          </a:xfrm>
          <a:prstGeom prst="rect">
            <a:avLst/>
          </a:prstGeom>
          <a:noFill/>
          <a:ln w="28575">
            <a:noFill/>
          </a:ln>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 For where a testament is, there must also of necessity be the death of the testator. </a:t>
            </a:r>
          </a:p>
          <a:p>
            <a:pPr algn="ctr"/>
            <a:r>
              <a:rPr lang="en-US" sz="1600" b="1" i="1" dirty="0">
                <a:solidFill>
                  <a:srgbClr val="CC6600"/>
                </a:solidFill>
                <a:latin typeface="Times New Roman" panose="02020603050405020304" pitchFamily="18" charset="0"/>
                <a:cs typeface="Times New Roman" panose="02020603050405020304" pitchFamily="18" charset="0"/>
              </a:rPr>
              <a:t>For a testament is of force after men are dead: otherwise it is of no strength at all while the testator </a:t>
            </a:r>
            <a:r>
              <a:rPr lang="en-US" sz="1600" b="1" i="1" dirty="0" err="1">
                <a:solidFill>
                  <a:srgbClr val="CC6600"/>
                </a:solidFill>
                <a:latin typeface="Times New Roman" panose="02020603050405020304" pitchFamily="18" charset="0"/>
                <a:cs typeface="Times New Roman" panose="02020603050405020304" pitchFamily="18" charset="0"/>
              </a:rPr>
              <a:t>liveth</a:t>
            </a:r>
            <a:r>
              <a:rPr lang="en-US" sz="1600" b="1" i="1" dirty="0">
                <a:solidFill>
                  <a:srgbClr val="CC6600"/>
                </a:solidFill>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Hebrews 9:16,17</a:t>
            </a:r>
          </a:p>
        </p:txBody>
      </p:sp>
      <p:cxnSp>
        <p:nvCxnSpPr>
          <p:cNvPr id="10" name="Straight Connector 9">
            <a:extLst>
              <a:ext uri="{FF2B5EF4-FFF2-40B4-BE49-F238E27FC236}">
                <a16:creationId xmlns:a16="http://schemas.microsoft.com/office/drawing/2014/main" id="{4D02078B-D7A3-4FC1-9A48-EF48157C0508}"/>
              </a:ext>
            </a:extLst>
          </p:cNvPr>
          <p:cNvCxnSpPr>
            <a:cxnSpLocks/>
          </p:cNvCxnSpPr>
          <p:nvPr/>
        </p:nvCxnSpPr>
        <p:spPr>
          <a:xfrm>
            <a:off x="8401501" y="484996"/>
            <a:ext cx="0" cy="21089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Rounded Corners 10">
            <a:extLst>
              <a:ext uri="{FF2B5EF4-FFF2-40B4-BE49-F238E27FC236}">
                <a16:creationId xmlns:a16="http://schemas.microsoft.com/office/drawing/2014/main" id="{A8BDAAFD-CC91-4D1C-BBE1-8E8A42635DF7}"/>
              </a:ext>
            </a:extLst>
          </p:cNvPr>
          <p:cNvSpPr/>
          <p:nvPr/>
        </p:nvSpPr>
        <p:spPr>
          <a:xfrm>
            <a:off x="743341" y="3892352"/>
            <a:ext cx="10702210" cy="57305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70443D0-5FE0-0D61-DBB1-DAC2ACA32055}"/>
              </a:ext>
            </a:extLst>
          </p:cNvPr>
          <p:cNvSpPr txBox="1"/>
          <p:nvPr/>
        </p:nvSpPr>
        <p:spPr>
          <a:xfrm>
            <a:off x="102637" y="5386067"/>
            <a:ext cx="11961844" cy="692497"/>
          </a:xfrm>
          <a:prstGeom prst="rect">
            <a:avLst/>
          </a:prstGeom>
          <a:noFill/>
        </p:spPr>
        <p:txBody>
          <a:bodyPr wrap="square" rtlCol="0">
            <a:spAutoFit/>
          </a:bodyPr>
          <a:lstStyle/>
          <a:p>
            <a:pPr algn="just"/>
            <a:r>
              <a:rPr lang="en-US" sz="1300" dirty="0">
                <a:latin typeface="Times New Roman" panose="02020603050405020304" pitchFamily="18" charset="0"/>
                <a:ea typeface="Times New Roman" panose="02020603050405020304" pitchFamily="18" charset="0"/>
              </a:rPr>
              <a:t>…you will be </a:t>
            </a:r>
            <a:r>
              <a:rPr lang="en-US" sz="1300" b="1" i="1" dirty="0">
                <a:solidFill>
                  <a:srgbClr val="CC6600"/>
                </a:solidFill>
                <a:latin typeface="Times New Roman" panose="02020603050405020304" pitchFamily="18" charset="0"/>
                <a:ea typeface="Times New Roman" panose="02020603050405020304" pitchFamily="18" charset="0"/>
              </a:rPr>
              <a:t>without excuse </a:t>
            </a:r>
            <a:r>
              <a:rPr lang="en-US" sz="1100" dirty="0">
                <a:latin typeface="Times New Roman" panose="02020603050405020304" pitchFamily="18" charset="0"/>
                <a:ea typeface="Times New Roman" panose="02020603050405020304" pitchFamily="18" charset="0"/>
              </a:rPr>
              <a:t>(</a:t>
            </a:r>
            <a:r>
              <a:rPr lang="en-US" sz="1100" b="1" dirty="0">
                <a:solidFill>
                  <a:srgbClr val="FF0000"/>
                </a:solidFill>
                <a:latin typeface="Times New Roman" panose="02020603050405020304" pitchFamily="18" charset="0"/>
                <a:ea typeface="Times New Roman" panose="02020603050405020304" pitchFamily="18" charset="0"/>
              </a:rPr>
              <a:t>Rom 1:20-32</a:t>
            </a:r>
            <a:r>
              <a:rPr lang="en-US" sz="1100" dirty="0">
                <a:latin typeface="Times New Roman" panose="02020603050405020304" pitchFamily="18" charset="0"/>
                <a:ea typeface="Times New Roman" panose="02020603050405020304" pitchFamily="18" charset="0"/>
              </a:rPr>
              <a:t>), </a:t>
            </a:r>
            <a:r>
              <a:rPr lang="en-US" sz="1300" dirty="0">
                <a:latin typeface="Times New Roman" panose="02020603050405020304" pitchFamily="18" charset="0"/>
                <a:ea typeface="Times New Roman" panose="02020603050405020304" pitchFamily="18" charset="0"/>
              </a:rPr>
              <a:t>having become vain in your imaginations; with a darkened foolish heart; professing yourself to be wise, but becoming fools; serving the creature more than the Creator; living unto vile affections, receiving in yourselves that recompence of your own error with a God-given reprobate mind, now being a person who at one time knew the judgment of the very living God through the risen Jesus Christ you are rejecting, you </a:t>
            </a:r>
            <a:r>
              <a:rPr lang="en-US" sz="1300" b="1" dirty="0">
                <a:solidFill>
                  <a:srgbClr val="CC6600"/>
                </a:solidFill>
                <a:latin typeface="Times New Roman" panose="02020603050405020304" pitchFamily="18" charset="0"/>
                <a:ea typeface="Times New Roman" panose="02020603050405020304" pitchFamily="18" charset="0"/>
              </a:rPr>
              <a:t>are worthy of death </a:t>
            </a:r>
            <a:r>
              <a:rPr lang="en-US" sz="1300" dirty="0">
                <a:latin typeface="Times New Roman" panose="02020603050405020304" pitchFamily="18" charset="0"/>
                <a:ea typeface="Times New Roman" panose="02020603050405020304" pitchFamily="18" charset="0"/>
              </a:rPr>
              <a:t>and </a:t>
            </a:r>
            <a:r>
              <a:rPr lang="en-US" sz="1300" b="1" dirty="0">
                <a:solidFill>
                  <a:srgbClr val="CC6600"/>
                </a:solidFill>
                <a:latin typeface="Times New Roman" panose="02020603050405020304" pitchFamily="18" charset="0"/>
                <a:ea typeface="Times New Roman" panose="02020603050405020304" pitchFamily="18" charset="0"/>
              </a:rPr>
              <a:t>dead in your sins</a:t>
            </a:r>
            <a:r>
              <a:rPr lang="en-US" sz="1100" b="1" dirty="0">
                <a:solidFill>
                  <a:srgbClr val="CC6600"/>
                </a:solidFill>
                <a:latin typeface="Times New Roman" panose="02020603050405020304" pitchFamily="18" charset="0"/>
                <a:ea typeface="Times New Roman" panose="02020603050405020304" pitchFamily="18" charset="0"/>
              </a:rPr>
              <a:t>.</a:t>
            </a:r>
            <a:r>
              <a:rPr lang="en-US" sz="1100" b="1" dirty="0">
                <a:solidFill>
                  <a:srgbClr val="FF0000"/>
                </a:solidFill>
                <a:latin typeface="Times New Roman" panose="02020603050405020304" pitchFamily="18" charset="0"/>
                <a:ea typeface="Times New Roman" panose="02020603050405020304" pitchFamily="18" charset="0"/>
              </a:rPr>
              <a:t>  Eph 2:1,4; Col 2:13</a:t>
            </a:r>
            <a:endParaRPr lang="en-US" sz="1300" b="1" dirty="0">
              <a:solidFill>
                <a:srgbClr val="FF0000"/>
              </a:solidFill>
              <a:effectLst/>
              <a:latin typeface="Calibri" panose="020F0502020204030204" pitchFamily="34" charset="0"/>
              <a:ea typeface="Times New Roman" panose="02020603050405020304" pitchFamily="18" charset="0"/>
            </a:endParaRPr>
          </a:p>
        </p:txBody>
      </p:sp>
      <p:sp>
        <p:nvSpPr>
          <p:cNvPr id="13" name="TextBox 12">
            <a:extLst>
              <a:ext uri="{FF2B5EF4-FFF2-40B4-BE49-F238E27FC236}">
                <a16:creationId xmlns:a16="http://schemas.microsoft.com/office/drawing/2014/main" id="{B6AA03D3-CC12-AB39-19DD-5A6F453CC806}"/>
              </a:ext>
            </a:extLst>
          </p:cNvPr>
          <p:cNvSpPr txBox="1"/>
          <p:nvPr/>
        </p:nvSpPr>
        <p:spPr>
          <a:xfrm>
            <a:off x="102637" y="6068745"/>
            <a:ext cx="12024724" cy="669414"/>
          </a:xfrm>
          <a:prstGeom prst="rect">
            <a:avLst/>
          </a:prstGeom>
          <a:noFill/>
          <a:ln w="38100">
            <a:solidFill>
              <a:schemeClr val="tx1"/>
            </a:solidFill>
          </a:ln>
        </p:spPr>
        <p:txBody>
          <a:bodyPr wrap="square" rtlCol="0">
            <a:spAutoFit/>
          </a:bodyPr>
          <a:lstStyle/>
          <a:p>
            <a:pPr algn="just"/>
            <a:r>
              <a:rPr lang="en-US" sz="1250" b="1" i="1" dirty="0">
                <a:solidFill>
                  <a:srgbClr val="CC6600"/>
                </a:solidFill>
                <a:latin typeface="Times New Roman" panose="02020603050405020304" pitchFamily="18" charset="0"/>
                <a:cs typeface="Times New Roman" panose="02020603050405020304" pitchFamily="18" charset="0"/>
              </a:rPr>
              <a:t>But after thy hardness and impenitent heart </a:t>
            </a:r>
            <a:r>
              <a:rPr lang="en-US" sz="1250" b="1" i="1" dirty="0" err="1">
                <a:solidFill>
                  <a:srgbClr val="CC6600"/>
                </a:solidFill>
                <a:latin typeface="Times New Roman" panose="02020603050405020304" pitchFamily="18" charset="0"/>
                <a:cs typeface="Times New Roman" panose="02020603050405020304" pitchFamily="18" charset="0"/>
              </a:rPr>
              <a:t>treasurest</a:t>
            </a:r>
            <a:r>
              <a:rPr lang="en-US" sz="1250" b="1" i="1" dirty="0">
                <a:solidFill>
                  <a:srgbClr val="CC6600"/>
                </a:solidFill>
                <a:latin typeface="Times New Roman" panose="02020603050405020304" pitchFamily="18" charset="0"/>
                <a:cs typeface="Times New Roman" panose="02020603050405020304" pitchFamily="18" charset="0"/>
              </a:rPr>
              <a:t> up unto thyself wrath against the day of wrath and revelation of the righteous judgment of God; Who will render to every man according to his deeds: To them who by patient continuance in well doing seek for glory and honour and immortality, eternal life: But unto them that are contentious, and do not obey the truth, but obey unrighteousness, indignation and wrath, Tribulation and anguish, upon every soul of man that doeth evil, of the Jew first, and also of the Gentile; </a:t>
            </a:r>
            <a:r>
              <a:rPr lang="en-US" sz="1100" b="1" dirty="0">
                <a:solidFill>
                  <a:srgbClr val="FF0000"/>
                </a:solidFill>
                <a:latin typeface="Times New Roman" panose="02020603050405020304" pitchFamily="18" charset="0"/>
                <a:cs typeface="Times New Roman" panose="02020603050405020304" pitchFamily="18" charset="0"/>
              </a:rPr>
              <a:t>Rom 2:5-9</a:t>
            </a:r>
            <a:endParaRPr lang="en-US" sz="1250" b="1" dirty="0">
              <a:solidFill>
                <a:srgbClr val="FF00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6A450FFC-75A8-AD11-16F3-53AF25641C04}"/>
              </a:ext>
            </a:extLst>
          </p:cNvPr>
          <p:cNvSpPr txBox="1"/>
          <p:nvPr/>
        </p:nvSpPr>
        <p:spPr>
          <a:xfrm>
            <a:off x="867747" y="4475066"/>
            <a:ext cx="10086392" cy="307777"/>
          </a:xfrm>
          <a:prstGeom prst="rect">
            <a:avLst/>
          </a:prstGeom>
          <a:noFill/>
        </p:spPr>
        <p:txBody>
          <a:bodyPr wrap="square" rtlCol="0">
            <a:spAutoFit/>
          </a:bodyPr>
          <a:lstStyle/>
          <a:p>
            <a:r>
              <a:rPr lang="en-US" sz="1400" b="1" dirty="0">
                <a:latin typeface="Times New Roman" panose="02020603050405020304" pitchFamily="18" charset="0"/>
                <a:ea typeface="Times New Roman" panose="02020603050405020304" pitchFamily="18" charset="0"/>
              </a:rPr>
              <a:t>However, if you think you are able to</a:t>
            </a:r>
            <a:r>
              <a:rPr lang="en-US" sz="1400" b="1" dirty="0">
                <a:effectLst/>
                <a:latin typeface="Times New Roman" panose="02020603050405020304" pitchFamily="18" charset="0"/>
                <a:ea typeface="Times New Roman" panose="02020603050405020304" pitchFamily="18" charset="0"/>
              </a:rPr>
              <a:t> escape Satan’s deceitfully subtle physical and spiritually seductive snares and darts by…</a:t>
            </a:r>
          </a:p>
        </p:txBody>
      </p:sp>
      <p:sp>
        <p:nvSpPr>
          <p:cNvPr id="15" name="Rectangle 14">
            <a:extLst>
              <a:ext uri="{FF2B5EF4-FFF2-40B4-BE49-F238E27FC236}">
                <a16:creationId xmlns:a16="http://schemas.microsoft.com/office/drawing/2014/main" id="{2AC62F31-739B-0DB2-64D4-6701337F13E8}"/>
              </a:ext>
            </a:extLst>
          </p:cNvPr>
          <p:cNvSpPr/>
          <p:nvPr/>
        </p:nvSpPr>
        <p:spPr>
          <a:xfrm>
            <a:off x="3844212" y="5215812"/>
            <a:ext cx="5057192" cy="1772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F13BA4A-604D-6432-8A43-A6DE5EEF7CD0}"/>
              </a:ext>
            </a:extLst>
          </p:cNvPr>
          <p:cNvSpPr/>
          <p:nvPr/>
        </p:nvSpPr>
        <p:spPr>
          <a:xfrm>
            <a:off x="8929396" y="5225146"/>
            <a:ext cx="1847461" cy="1605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96263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fltVal val="0"/>
                                          </p:val>
                                        </p:tav>
                                        <p:tav tm="100000">
                                          <p:val>
                                            <p:strVal val="#ppt_w"/>
                                          </p:val>
                                        </p:tav>
                                      </p:tavLst>
                                    </p:anim>
                                    <p:anim calcmode="lin" valueType="num">
                                      <p:cBhvr>
                                        <p:cTn id="31" dur="1000" fill="hold"/>
                                        <p:tgtEl>
                                          <p:spTgt spid="13"/>
                                        </p:tgtEl>
                                        <p:attrNameLst>
                                          <p:attrName>ppt_h</p:attrName>
                                        </p:attrNameLst>
                                      </p:cBhvr>
                                      <p:tavLst>
                                        <p:tav tm="0">
                                          <p:val>
                                            <p:fltVal val="0"/>
                                          </p:val>
                                        </p:tav>
                                        <p:tav tm="100000">
                                          <p:val>
                                            <p:strVal val="#ppt_h"/>
                                          </p:val>
                                        </p:tav>
                                      </p:tavLst>
                                    </p:anim>
                                    <p:animEffect transition="in" filter="fade">
                                      <p:cBhvr>
                                        <p:cTn id="3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 grpId="0"/>
      <p:bldP spid="13" grpId="0" animBg="1"/>
      <p:bldP spid="14" grpId="0"/>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An open book on a desk&#10;&#10;Description automatically generated">
            <a:extLst>
              <a:ext uri="{FF2B5EF4-FFF2-40B4-BE49-F238E27FC236}">
                <a16:creationId xmlns:a16="http://schemas.microsoft.com/office/drawing/2014/main" id="{428FE8D8-556E-49AA-80E7-2D98B72A1AE7}"/>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0"/>
            <a:ext cx="12192001" cy="6858000"/>
          </a:xfrm>
          <a:prstGeom prst="rect">
            <a:avLst/>
          </a:prstGeom>
          <a:ln w="88900" cap="sq" cmpd="thickThin">
            <a:solidFill>
              <a:srgbClr val="CC6600"/>
            </a:solidFill>
            <a:prstDash val="solid"/>
            <a:miter lim="800000"/>
          </a:ln>
          <a:effectLst>
            <a:innerShdw blurRad="76200">
              <a:srgbClr val="000000"/>
            </a:innerShdw>
          </a:effectLst>
        </p:spPr>
      </p:pic>
      <p:sp>
        <p:nvSpPr>
          <p:cNvPr id="4" name="Rectangle 3">
            <a:extLst>
              <a:ext uri="{FF2B5EF4-FFF2-40B4-BE49-F238E27FC236}">
                <a16:creationId xmlns:a16="http://schemas.microsoft.com/office/drawing/2014/main" id="{DABB89B5-BCAD-4990-92B9-A091705B4F9A}"/>
              </a:ext>
            </a:extLst>
          </p:cNvPr>
          <p:cNvSpPr/>
          <p:nvPr/>
        </p:nvSpPr>
        <p:spPr>
          <a:xfrm>
            <a:off x="89452" y="97026"/>
            <a:ext cx="12006470" cy="6663948"/>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B144814E-67FA-4FAF-BB80-9B7D71F23D60}"/>
              </a:ext>
            </a:extLst>
          </p:cNvPr>
          <p:cNvSpPr txBox="1"/>
          <p:nvPr/>
        </p:nvSpPr>
        <p:spPr>
          <a:xfrm>
            <a:off x="301293" y="213415"/>
            <a:ext cx="5313710" cy="1477328"/>
          </a:xfrm>
          <a:prstGeom prst="rect">
            <a:avLst/>
          </a:prstGeom>
          <a:noFill/>
        </p:spPr>
        <p:txBody>
          <a:bodyPr wrap="square">
            <a:spAutoFit/>
          </a:bodyPr>
          <a:lstStyle/>
          <a:p>
            <a:pPr algn="just"/>
            <a:r>
              <a:rPr lang="en-US" b="1" dirty="0">
                <a:latin typeface="Times New Roman" panose="02020603050405020304" pitchFamily="18" charset="0"/>
                <a:cs typeface="Times New Roman" panose="02020603050405020304" pitchFamily="18" charset="0"/>
              </a:rPr>
              <a:t>Because of the “goodness of God” that is taught only by Paul and found only in a King James 1611 Bible, I sincerely hope this Bible study/commentary presentation has brought you to a new level of Biblical / Scriptural awareness and understanding… </a:t>
            </a:r>
          </a:p>
        </p:txBody>
      </p:sp>
      <p:sp>
        <p:nvSpPr>
          <p:cNvPr id="9" name="TextBox 8">
            <a:extLst>
              <a:ext uri="{FF2B5EF4-FFF2-40B4-BE49-F238E27FC236}">
                <a16:creationId xmlns:a16="http://schemas.microsoft.com/office/drawing/2014/main" id="{5798A24C-7757-4D87-977D-A04E7C3825BB}"/>
              </a:ext>
            </a:extLst>
          </p:cNvPr>
          <p:cNvSpPr txBox="1"/>
          <p:nvPr/>
        </p:nvSpPr>
        <p:spPr>
          <a:xfrm>
            <a:off x="5467234" y="5997257"/>
            <a:ext cx="6548268" cy="646331"/>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Alas, be comforted today: The goodness of God is still in place ‘</a:t>
            </a:r>
            <a:r>
              <a:rPr lang="en-US" b="1" i="1" dirty="0">
                <a:latin typeface="Times New Roman" panose="02020603050405020304" pitchFamily="18" charset="0"/>
                <a:cs typeface="Times New Roman" panose="02020603050405020304" pitchFamily="18" charset="0"/>
              </a:rPr>
              <a:t>for</a:t>
            </a:r>
            <a:r>
              <a:rPr lang="en-US" b="1" dirty="0">
                <a:latin typeface="Times New Roman" panose="02020603050405020304" pitchFamily="18" charset="0"/>
                <a:cs typeface="Times New Roman" panose="02020603050405020304" pitchFamily="18" charset="0"/>
              </a:rPr>
              <a:t>’ us and ‘</a:t>
            </a:r>
            <a:r>
              <a:rPr lang="en-US" b="1" i="1" dirty="0">
                <a:latin typeface="Times New Roman" panose="02020603050405020304" pitchFamily="18" charset="0"/>
                <a:cs typeface="Times New Roman" panose="02020603050405020304" pitchFamily="18" charset="0"/>
              </a:rPr>
              <a:t>to</a:t>
            </a:r>
            <a:r>
              <a:rPr lang="en-US" b="1" dirty="0">
                <a:latin typeface="Times New Roman" panose="02020603050405020304" pitchFamily="18" charset="0"/>
                <a:cs typeface="Times New Roman" panose="02020603050405020304" pitchFamily="18" charset="0"/>
              </a:rPr>
              <a:t>’ us during this Dispensation of the Grace of God.</a:t>
            </a:r>
          </a:p>
        </p:txBody>
      </p:sp>
      <p:sp>
        <p:nvSpPr>
          <p:cNvPr id="11" name="TextBox 10">
            <a:extLst>
              <a:ext uri="{FF2B5EF4-FFF2-40B4-BE49-F238E27FC236}">
                <a16:creationId xmlns:a16="http://schemas.microsoft.com/office/drawing/2014/main" id="{F93B4A9C-9059-4237-BFEB-BC27F27B502B}"/>
              </a:ext>
            </a:extLst>
          </p:cNvPr>
          <p:cNvSpPr txBox="1"/>
          <p:nvPr/>
        </p:nvSpPr>
        <p:spPr>
          <a:xfrm>
            <a:off x="7882973" y="578582"/>
            <a:ext cx="3906078" cy="1384995"/>
          </a:xfrm>
          <a:prstGeom prst="rect">
            <a:avLst/>
          </a:prstGeom>
          <a:noFill/>
        </p:spPr>
        <p:txBody>
          <a:bodyPr wrap="square">
            <a:spAutoFit/>
          </a:bodyPr>
          <a:lstStyle/>
          <a:p>
            <a:pPr algn="ctr"/>
            <a:r>
              <a:rPr lang="en-US" sz="1200" dirty="0">
                <a:latin typeface="Times New Roman" panose="02020603050405020304" pitchFamily="18" charset="0"/>
                <a:cs typeface="Times New Roman" panose="02020603050405020304" pitchFamily="18" charset="0"/>
              </a:rPr>
              <a:t>This presentation was created and presented by</a:t>
            </a:r>
          </a:p>
          <a:p>
            <a:pPr algn="ctr"/>
            <a:r>
              <a:rPr lang="en-US" b="1" dirty="0">
                <a:latin typeface="Times New Roman" panose="02020603050405020304" pitchFamily="18" charset="0"/>
                <a:cs typeface="Times New Roman" panose="02020603050405020304" pitchFamily="18" charset="0"/>
              </a:rPr>
              <a:t>Mikel Paulson</a:t>
            </a:r>
          </a:p>
          <a:p>
            <a:pPr algn="ctr"/>
            <a:r>
              <a:rPr lang="en-US" sz="1200" b="1" dirty="0">
                <a:latin typeface="Times New Roman" panose="02020603050405020304" pitchFamily="18" charset="0"/>
                <a:cs typeface="Times New Roman" panose="02020603050405020304" pitchFamily="18" charset="0"/>
              </a:rPr>
              <a:t>2 Gretchen Ln, Bella Vista, AR 72715 509-876-1611   </a:t>
            </a:r>
            <a:r>
              <a:rPr lang="en-US" sz="1400" b="1" dirty="0">
                <a:latin typeface="Times New Roman" panose="02020603050405020304" pitchFamily="18" charset="0"/>
                <a:cs typeface="Times New Roman" panose="02020603050405020304" pitchFamily="18" charset="0"/>
              </a:rPr>
              <a:t>www.scatteredchristians.org www.paulson1611rd.org</a:t>
            </a:r>
          </a:p>
          <a:p>
            <a:pPr algn="ctr"/>
            <a:r>
              <a:rPr lang="en-US" sz="1400" b="1" dirty="0">
                <a:latin typeface="Times New Roman" panose="02020603050405020304" pitchFamily="18" charset="0"/>
                <a:cs typeface="Times New Roman" panose="02020603050405020304" pitchFamily="18" charset="0"/>
              </a:rPr>
              <a:t>Email: sousaman1611@cox.net</a:t>
            </a:r>
          </a:p>
        </p:txBody>
      </p:sp>
      <p:sp>
        <p:nvSpPr>
          <p:cNvPr id="13" name="TextBox 12">
            <a:extLst>
              <a:ext uri="{FF2B5EF4-FFF2-40B4-BE49-F238E27FC236}">
                <a16:creationId xmlns:a16="http://schemas.microsoft.com/office/drawing/2014/main" id="{6277311C-2A12-4FC5-862F-BCCC77D66FAD}"/>
              </a:ext>
            </a:extLst>
          </p:cNvPr>
          <p:cNvSpPr txBox="1"/>
          <p:nvPr/>
        </p:nvSpPr>
        <p:spPr>
          <a:xfrm>
            <a:off x="335121" y="3131447"/>
            <a:ext cx="5092521" cy="646331"/>
          </a:xfrm>
          <a:prstGeom prst="rect">
            <a:avLst/>
          </a:prstGeom>
          <a:noFill/>
        </p:spPr>
        <p:txBody>
          <a:bodyPr wrap="square">
            <a:spAutoFit/>
          </a:bodyPr>
          <a:lstStyle/>
          <a:p>
            <a:pPr algn="ctr"/>
            <a:r>
              <a:rPr lang="en-US" b="1" dirty="0">
                <a:latin typeface="Times New Roman" panose="02020603050405020304" pitchFamily="18" charset="0"/>
                <a:cs typeface="Times New Roman" panose="02020603050405020304" pitchFamily="18" charset="0"/>
              </a:rPr>
              <a:t>Remember, it is NOT the ‘severity of God’ that will lead you or anyone else to repentance today. </a:t>
            </a:r>
          </a:p>
        </p:txBody>
      </p:sp>
      <p:sp>
        <p:nvSpPr>
          <p:cNvPr id="17" name="TextBox 16">
            <a:extLst>
              <a:ext uri="{FF2B5EF4-FFF2-40B4-BE49-F238E27FC236}">
                <a16:creationId xmlns:a16="http://schemas.microsoft.com/office/drawing/2014/main" id="{0EA3F924-6B6E-43F3-9658-C44F0A7BC38B}"/>
              </a:ext>
            </a:extLst>
          </p:cNvPr>
          <p:cNvSpPr txBox="1"/>
          <p:nvPr/>
        </p:nvSpPr>
        <p:spPr>
          <a:xfrm>
            <a:off x="6100114" y="3679950"/>
            <a:ext cx="5488911" cy="1415772"/>
          </a:xfrm>
          <a:prstGeom prst="rect">
            <a:avLst/>
          </a:prstGeom>
          <a:noFill/>
        </p:spPr>
        <p:txBody>
          <a:bodyPr wrap="square">
            <a:spAutoFit/>
          </a:bodyPr>
          <a:lstStyle/>
          <a:p>
            <a:pPr algn="just"/>
            <a:r>
              <a:rPr lang="en-US" b="1" dirty="0">
                <a:latin typeface="Times New Roman" panose="02020603050405020304" pitchFamily="18" charset="0"/>
                <a:cs typeface="Times New Roman" panose="02020603050405020304" pitchFamily="18" charset="0"/>
              </a:rPr>
              <a:t>However, during the coming ‘</a:t>
            </a:r>
            <a:r>
              <a:rPr lang="en-US" b="1" i="1" dirty="0">
                <a:latin typeface="Times New Roman" panose="02020603050405020304" pitchFamily="18" charset="0"/>
                <a:cs typeface="Times New Roman" panose="02020603050405020304" pitchFamily="18" charset="0"/>
              </a:rPr>
              <a:t>time of great tribulation</a:t>
            </a:r>
            <a:r>
              <a:rPr lang="en-US" b="1" dirty="0">
                <a:latin typeface="Times New Roman" panose="02020603050405020304" pitchFamily="18" charset="0"/>
                <a:cs typeface="Times New Roman" panose="02020603050405020304" pitchFamily="18" charset="0"/>
              </a:rPr>
              <a:t>,’ this marvelous ‘goodness of God’ ends and the ‘severity of God’ returns! </a:t>
            </a:r>
            <a:r>
              <a:rPr lang="en-US" sz="1600" b="1" i="1" dirty="0">
                <a:latin typeface="Times New Roman" panose="02020603050405020304" pitchFamily="18" charset="0"/>
                <a:cs typeface="Times New Roman" panose="02020603050405020304" pitchFamily="18" charset="0"/>
              </a:rPr>
              <a:t>(and I personally do believe that this ‘time of great tribulation’ appears to be coming soon than we ever realized before!)</a:t>
            </a:r>
            <a:endParaRPr lang="en-US" b="1" i="1"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E7A25E59-F5B0-4E9B-85D2-6039C15E68B7}"/>
              </a:ext>
            </a:extLst>
          </p:cNvPr>
          <p:cNvSpPr txBox="1"/>
          <p:nvPr/>
        </p:nvSpPr>
        <p:spPr>
          <a:xfrm>
            <a:off x="5579706" y="2135365"/>
            <a:ext cx="6442709" cy="1384995"/>
          </a:xfrm>
          <a:prstGeom prst="rect">
            <a:avLst/>
          </a:prstGeom>
          <a:noFill/>
        </p:spPr>
        <p:txBody>
          <a:bodyPr wrap="square">
            <a:spAutoFit/>
          </a:bodyPr>
          <a:lstStyle/>
          <a:p>
            <a:pPr algn="ctr"/>
            <a:r>
              <a:rPr lang="en-US" b="1" dirty="0">
                <a:latin typeface="Times New Roman" panose="02020603050405020304" pitchFamily="18" charset="0"/>
                <a:cs typeface="Times New Roman" panose="02020603050405020304" pitchFamily="18" charset="0"/>
              </a:rPr>
              <a:t>It is the </a:t>
            </a:r>
            <a:r>
              <a:rPr lang="en-US" b="1" dirty="0">
                <a:solidFill>
                  <a:srgbClr val="CC6600"/>
                </a:solidFill>
                <a:latin typeface="Times New Roman" panose="02020603050405020304" pitchFamily="18" charset="0"/>
                <a:cs typeface="Times New Roman" panose="02020603050405020304" pitchFamily="18" charset="0"/>
              </a:rPr>
              <a:t>‘</a:t>
            </a:r>
            <a:r>
              <a:rPr lang="en-US" b="1" i="1" dirty="0">
                <a:solidFill>
                  <a:srgbClr val="CC6600"/>
                </a:solidFill>
                <a:latin typeface="Times New Roman" panose="02020603050405020304" pitchFamily="18" charset="0"/>
                <a:cs typeface="Times New Roman" panose="02020603050405020304" pitchFamily="18" charset="0"/>
              </a:rPr>
              <a:t>goodness of God’ that leadeth thee to repentance</a:t>
            </a:r>
            <a:r>
              <a:rPr lang="en-US" b="1" dirty="0">
                <a:latin typeface="Times New Roman" panose="02020603050405020304" pitchFamily="18" charset="0"/>
                <a:cs typeface="Times New Roman" panose="02020603050405020304" pitchFamily="18" charset="0"/>
              </a:rPr>
              <a:t> today, and it is a peaceful and excitingly joyful repentance with </a:t>
            </a:r>
          </a:p>
          <a:p>
            <a:pPr algn="ctr"/>
            <a:r>
              <a:rPr lang="en-US" b="1" i="1" dirty="0">
                <a:solidFill>
                  <a:srgbClr val="CC6600"/>
                </a:solidFill>
                <a:latin typeface="Times New Roman" panose="02020603050405020304" pitchFamily="18" charset="0"/>
                <a:cs typeface="Times New Roman" panose="02020603050405020304" pitchFamily="18" charset="0"/>
              </a:rPr>
              <a:t>the riches of the full assurance of understanding </a:t>
            </a:r>
          </a:p>
          <a:p>
            <a:pPr algn="ctr"/>
            <a:r>
              <a:rPr lang="en-US" b="1" dirty="0">
                <a:latin typeface="Times New Roman" panose="02020603050405020304" pitchFamily="18" charset="0"/>
                <a:cs typeface="Times New Roman" panose="02020603050405020304" pitchFamily="18" charset="0"/>
              </a:rPr>
              <a:t>and the </a:t>
            </a:r>
            <a:r>
              <a:rPr lang="en-US" b="1" i="1" dirty="0">
                <a:solidFill>
                  <a:srgbClr val="CC6600"/>
                </a:solidFill>
                <a:latin typeface="Times New Roman" panose="02020603050405020304" pitchFamily="18" charset="0"/>
                <a:cs typeface="Times New Roman" panose="02020603050405020304" pitchFamily="18" charset="0"/>
              </a:rPr>
              <a:t>peace of God that </a:t>
            </a:r>
            <a:r>
              <a:rPr lang="en-US" b="1" i="1" dirty="0" err="1">
                <a:solidFill>
                  <a:srgbClr val="CC6600"/>
                </a:solidFill>
                <a:latin typeface="Times New Roman" panose="02020603050405020304" pitchFamily="18" charset="0"/>
                <a:cs typeface="Times New Roman" panose="02020603050405020304" pitchFamily="18" charset="0"/>
              </a:rPr>
              <a:t>passeth</a:t>
            </a:r>
            <a:r>
              <a:rPr lang="en-US" b="1" i="1" dirty="0">
                <a:solidFill>
                  <a:srgbClr val="CC6600"/>
                </a:solidFill>
                <a:latin typeface="Times New Roman" panose="02020603050405020304" pitchFamily="18" charset="0"/>
                <a:cs typeface="Times New Roman" panose="02020603050405020304" pitchFamily="18" charset="0"/>
              </a:rPr>
              <a:t> all understanding</a:t>
            </a:r>
            <a:r>
              <a:rPr lang="en-US" b="1" dirty="0">
                <a:latin typeface="Times New Roman" panose="02020603050405020304" pitchFamily="18" charset="0"/>
                <a:cs typeface="Times New Roman" panose="02020603050405020304" pitchFamily="18" charset="0"/>
              </a:rPr>
              <a:t>.  </a:t>
            </a:r>
          </a:p>
          <a:p>
            <a:pPr algn="ctr"/>
            <a:r>
              <a:rPr lang="en-US" sz="1200" b="1" dirty="0">
                <a:solidFill>
                  <a:srgbClr val="FF0000"/>
                </a:solidFill>
                <a:latin typeface="Times New Roman" panose="02020603050405020304" pitchFamily="18" charset="0"/>
                <a:cs typeface="Times New Roman" panose="02020603050405020304" pitchFamily="18" charset="0"/>
              </a:rPr>
              <a:t>Romans 2:4; Colossians 2:2; Philippians 4:7</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01C48B7B-C03A-4519-9A89-AE70D1936EA0}"/>
              </a:ext>
            </a:extLst>
          </p:cNvPr>
          <p:cNvSpPr txBox="1"/>
          <p:nvPr/>
        </p:nvSpPr>
        <p:spPr>
          <a:xfrm>
            <a:off x="277970" y="1661201"/>
            <a:ext cx="5313710" cy="1477328"/>
          </a:xfrm>
          <a:prstGeom prst="rect">
            <a:avLst/>
          </a:prstGeom>
          <a:noFill/>
        </p:spPr>
        <p:txBody>
          <a:bodyPr wrap="square">
            <a:spAutoFit/>
          </a:bodyPr>
          <a:lstStyle/>
          <a:p>
            <a:pPr algn="just"/>
            <a:r>
              <a:rPr lang="en-US" b="1" dirty="0">
                <a:latin typeface="Times New Roman" panose="02020603050405020304" pitchFamily="18" charset="0"/>
                <a:cs typeface="Times New Roman" panose="02020603050405020304" pitchFamily="18" charset="0"/>
              </a:rPr>
              <a:t>…or maybe you just need to receive that ‘new beginning’ with a soul saving ‘quickening’ in your life based on what you have just learned from the Risen Christ, through Paul, and as found only in the King James 1611 Bible.</a:t>
            </a:r>
          </a:p>
        </p:txBody>
      </p:sp>
      <p:pic>
        <p:nvPicPr>
          <p:cNvPr id="25" name="Picture 24" descr="A picture containing indoor&#10;&#10;Description automatically generated">
            <a:extLst>
              <a:ext uri="{FF2B5EF4-FFF2-40B4-BE49-F238E27FC236}">
                <a16:creationId xmlns:a16="http://schemas.microsoft.com/office/drawing/2014/main" id="{22E884B1-D422-4368-A2F6-AC322BEBAA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106" y="3851163"/>
            <a:ext cx="5027596" cy="2686050"/>
          </a:xfrm>
          <a:prstGeom prst="ellipse">
            <a:avLst/>
          </a:prstGeom>
          <a:ln>
            <a:noFill/>
          </a:ln>
          <a:effectLst>
            <a:softEdge rad="112500"/>
          </a:effectLst>
        </p:spPr>
      </p:pic>
      <p:sp>
        <p:nvSpPr>
          <p:cNvPr id="5" name="Rectangle: Rounded Corners 4">
            <a:extLst>
              <a:ext uri="{FF2B5EF4-FFF2-40B4-BE49-F238E27FC236}">
                <a16:creationId xmlns:a16="http://schemas.microsoft.com/office/drawing/2014/main" id="{4B2C1D12-81E3-41BC-8724-0016FDD20DDC}"/>
              </a:ext>
            </a:extLst>
          </p:cNvPr>
          <p:cNvSpPr/>
          <p:nvPr/>
        </p:nvSpPr>
        <p:spPr>
          <a:xfrm>
            <a:off x="6265377" y="498638"/>
            <a:ext cx="5444630" cy="1477328"/>
          </a:xfrm>
          <a:prstGeom prst="round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484CB18-A9CA-43DC-B8B5-987F2FBF1A77}"/>
              </a:ext>
            </a:extLst>
          </p:cNvPr>
          <p:cNvSpPr txBox="1"/>
          <p:nvPr/>
        </p:nvSpPr>
        <p:spPr>
          <a:xfrm>
            <a:off x="6479874" y="5071303"/>
            <a:ext cx="5027597" cy="830997"/>
          </a:xfrm>
          <a:prstGeom prst="rect">
            <a:avLst/>
          </a:prstGeom>
          <a:noFill/>
        </p:spPr>
        <p:txBody>
          <a:bodyPr wrap="square">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then shall be great tribulation, such as was not </a:t>
            </a:r>
          </a:p>
          <a:p>
            <a:pPr algn="ctr"/>
            <a:r>
              <a:rPr lang="en-US" sz="1600" b="1" i="1" dirty="0">
                <a:solidFill>
                  <a:srgbClr val="CC6600"/>
                </a:solidFill>
                <a:latin typeface="Times New Roman" panose="02020603050405020304" pitchFamily="18" charset="0"/>
                <a:cs typeface="Times New Roman" panose="02020603050405020304" pitchFamily="18" charset="0"/>
              </a:rPr>
              <a:t>since the beginning of the world to this time, no,</a:t>
            </a:r>
          </a:p>
          <a:p>
            <a:pPr algn="ctr"/>
            <a:r>
              <a:rPr lang="en-US" sz="1600" b="1" i="1" dirty="0">
                <a:solidFill>
                  <a:srgbClr val="CC6600"/>
                </a:solidFill>
                <a:latin typeface="Times New Roman" panose="02020603050405020304" pitchFamily="18" charset="0"/>
                <a:cs typeface="Times New Roman" panose="02020603050405020304" pitchFamily="18" charset="0"/>
              </a:rPr>
              <a:t>nor ever shall be.    </a:t>
            </a:r>
            <a:r>
              <a:rPr lang="en-US" sz="1200" b="1" dirty="0">
                <a:solidFill>
                  <a:srgbClr val="FF0000"/>
                </a:solidFill>
                <a:latin typeface="Times New Roman" panose="02020603050405020304" pitchFamily="18" charset="0"/>
                <a:cs typeface="Times New Roman" panose="02020603050405020304" pitchFamily="18" charset="0"/>
              </a:rPr>
              <a:t>Matthew 24:21 </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29" name="Rectangle: Rounded Corners 28">
            <a:extLst>
              <a:ext uri="{FF2B5EF4-FFF2-40B4-BE49-F238E27FC236}">
                <a16:creationId xmlns:a16="http://schemas.microsoft.com/office/drawing/2014/main" id="{4423C711-BE0E-4311-BCA3-17DBEDF3077E}"/>
              </a:ext>
            </a:extLst>
          </p:cNvPr>
          <p:cNvSpPr/>
          <p:nvPr/>
        </p:nvSpPr>
        <p:spPr>
          <a:xfrm>
            <a:off x="5990786" y="3609524"/>
            <a:ext cx="5719221" cy="2389801"/>
          </a:xfrm>
          <a:custGeom>
            <a:avLst/>
            <a:gdLst>
              <a:gd name="connsiteX0" fmla="*/ 0 w 5719221"/>
              <a:gd name="connsiteY0" fmla="*/ 398308 h 2389801"/>
              <a:gd name="connsiteX1" fmla="*/ 398308 w 5719221"/>
              <a:gd name="connsiteY1" fmla="*/ 0 h 2389801"/>
              <a:gd name="connsiteX2" fmla="*/ 1043716 w 5719221"/>
              <a:gd name="connsiteY2" fmla="*/ 0 h 2389801"/>
              <a:gd name="connsiteX3" fmla="*/ 1541446 w 5719221"/>
              <a:gd name="connsiteY3" fmla="*/ 0 h 2389801"/>
              <a:gd name="connsiteX4" fmla="*/ 1989950 w 5719221"/>
              <a:gd name="connsiteY4" fmla="*/ 0 h 2389801"/>
              <a:gd name="connsiteX5" fmla="*/ 2586132 w 5719221"/>
              <a:gd name="connsiteY5" fmla="*/ 0 h 2389801"/>
              <a:gd name="connsiteX6" fmla="*/ 3083863 w 5719221"/>
              <a:gd name="connsiteY6" fmla="*/ 0 h 2389801"/>
              <a:gd name="connsiteX7" fmla="*/ 3729271 w 5719221"/>
              <a:gd name="connsiteY7" fmla="*/ 0 h 2389801"/>
              <a:gd name="connsiteX8" fmla="*/ 4177775 w 5719221"/>
              <a:gd name="connsiteY8" fmla="*/ 0 h 2389801"/>
              <a:gd name="connsiteX9" fmla="*/ 4823183 w 5719221"/>
              <a:gd name="connsiteY9" fmla="*/ 0 h 2389801"/>
              <a:gd name="connsiteX10" fmla="*/ 5320913 w 5719221"/>
              <a:gd name="connsiteY10" fmla="*/ 0 h 2389801"/>
              <a:gd name="connsiteX11" fmla="*/ 5719221 w 5719221"/>
              <a:gd name="connsiteY11" fmla="*/ 398308 h 2389801"/>
              <a:gd name="connsiteX12" fmla="*/ 5719221 w 5719221"/>
              <a:gd name="connsiteY12" fmla="*/ 945302 h 2389801"/>
              <a:gd name="connsiteX13" fmla="*/ 5719221 w 5719221"/>
              <a:gd name="connsiteY13" fmla="*/ 1508227 h 2389801"/>
              <a:gd name="connsiteX14" fmla="*/ 5719221 w 5719221"/>
              <a:gd name="connsiteY14" fmla="*/ 1991493 h 2389801"/>
              <a:gd name="connsiteX15" fmla="*/ 5320913 w 5719221"/>
              <a:gd name="connsiteY15" fmla="*/ 2389801 h 2389801"/>
              <a:gd name="connsiteX16" fmla="*/ 4724731 w 5719221"/>
              <a:gd name="connsiteY16" fmla="*/ 2389801 h 2389801"/>
              <a:gd name="connsiteX17" fmla="*/ 4177775 w 5719221"/>
              <a:gd name="connsiteY17" fmla="*/ 2389801 h 2389801"/>
              <a:gd name="connsiteX18" fmla="*/ 3778497 w 5719221"/>
              <a:gd name="connsiteY18" fmla="*/ 2389801 h 2389801"/>
              <a:gd name="connsiteX19" fmla="*/ 3329993 w 5719221"/>
              <a:gd name="connsiteY19" fmla="*/ 2389801 h 2389801"/>
              <a:gd name="connsiteX20" fmla="*/ 2684585 w 5719221"/>
              <a:gd name="connsiteY20" fmla="*/ 2389801 h 2389801"/>
              <a:gd name="connsiteX21" fmla="*/ 2137628 w 5719221"/>
              <a:gd name="connsiteY21" fmla="*/ 2389801 h 2389801"/>
              <a:gd name="connsiteX22" fmla="*/ 1689124 w 5719221"/>
              <a:gd name="connsiteY22" fmla="*/ 2389801 h 2389801"/>
              <a:gd name="connsiteX23" fmla="*/ 1142168 w 5719221"/>
              <a:gd name="connsiteY23" fmla="*/ 2389801 h 2389801"/>
              <a:gd name="connsiteX24" fmla="*/ 398308 w 5719221"/>
              <a:gd name="connsiteY24" fmla="*/ 2389801 h 2389801"/>
              <a:gd name="connsiteX25" fmla="*/ 0 w 5719221"/>
              <a:gd name="connsiteY25" fmla="*/ 1991493 h 2389801"/>
              <a:gd name="connsiteX26" fmla="*/ 0 w 5719221"/>
              <a:gd name="connsiteY26" fmla="*/ 1428568 h 2389801"/>
              <a:gd name="connsiteX27" fmla="*/ 0 w 5719221"/>
              <a:gd name="connsiteY27" fmla="*/ 881574 h 2389801"/>
              <a:gd name="connsiteX28" fmla="*/ 0 w 5719221"/>
              <a:gd name="connsiteY28" fmla="*/ 398308 h 2389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719221" h="2389801" extrusionOk="0">
                <a:moveTo>
                  <a:pt x="0" y="398308"/>
                </a:moveTo>
                <a:cubicBezTo>
                  <a:pt x="-31748" y="158746"/>
                  <a:pt x="139503" y="14572"/>
                  <a:pt x="398308" y="0"/>
                </a:cubicBezTo>
                <a:cubicBezTo>
                  <a:pt x="628609" y="-24525"/>
                  <a:pt x="886074" y="30121"/>
                  <a:pt x="1043716" y="0"/>
                </a:cubicBezTo>
                <a:cubicBezTo>
                  <a:pt x="1201358" y="-30121"/>
                  <a:pt x="1313482" y="27129"/>
                  <a:pt x="1541446" y="0"/>
                </a:cubicBezTo>
                <a:cubicBezTo>
                  <a:pt x="1769410" y="-27129"/>
                  <a:pt x="1825887" y="16343"/>
                  <a:pt x="1989950" y="0"/>
                </a:cubicBezTo>
                <a:cubicBezTo>
                  <a:pt x="2154013" y="-16343"/>
                  <a:pt x="2401609" y="27143"/>
                  <a:pt x="2586132" y="0"/>
                </a:cubicBezTo>
                <a:cubicBezTo>
                  <a:pt x="2770655" y="-27143"/>
                  <a:pt x="2965707" y="3640"/>
                  <a:pt x="3083863" y="0"/>
                </a:cubicBezTo>
                <a:cubicBezTo>
                  <a:pt x="3202019" y="-3640"/>
                  <a:pt x="3500848" y="74243"/>
                  <a:pt x="3729271" y="0"/>
                </a:cubicBezTo>
                <a:cubicBezTo>
                  <a:pt x="3957694" y="-74243"/>
                  <a:pt x="3960795" y="37035"/>
                  <a:pt x="4177775" y="0"/>
                </a:cubicBezTo>
                <a:cubicBezTo>
                  <a:pt x="4394755" y="-37035"/>
                  <a:pt x="4531995" y="63237"/>
                  <a:pt x="4823183" y="0"/>
                </a:cubicBezTo>
                <a:cubicBezTo>
                  <a:pt x="5114371" y="-63237"/>
                  <a:pt x="5199269" y="23146"/>
                  <a:pt x="5320913" y="0"/>
                </a:cubicBezTo>
                <a:cubicBezTo>
                  <a:pt x="5531082" y="-561"/>
                  <a:pt x="5735035" y="134963"/>
                  <a:pt x="5719221" y="398308"/>
                </a:cubicBezTo>
                <a:cubicBezTo>
                  <a:pt x="5763746" y="645626"/>
                  <a:pt x="5671008" y="708586"/>
                  <a:pt x="5719221" y="945302"/>
                </a:cubicBezTo>
                <a:cubicBezTo>
                  <a:pt x="5767434" y="1182018"/>
                  <a:pt x="5688844" y="1259320"/>
                  <a:pt x="5719221" y="1508227"/>
                </a:cubicBezTo>
                <a:cubicBezTo>
                  <a:pt x="5749598" y="1757135"/>
                  <a:pt x="5680324" y="1785833"/>
                  <a:pt x="5719221" y="1991493"/>
                </a:cubicBezTo>
                <a:cubicBezTo>
                  <a:pt x="5693421" y="2215709"/>
                  <a:pt x="5515394" y="2372208"/>
                  <a:pt x="5320913" y="2389801"/>
                </a:cubicBezTo>
                <a:cubicBezTo>
                  <a:pt x="5085275" y="2397568"/>
                  <a:pt x="5019968" y="2375519"/>
                  <a:pt x="4724731" y="2389801"/>
                </a:cubicBezTo>
                <a:cubicBezTo>
                  <a:pt x="4429494" y="2404083"/>
                  <a:pt x="4333596" y="2376529"/>
                  <a:pt x="4177775" y="2389801"/>
                </a:cubicBezTo>
                <a:cubicBezTo>
                  <a:pt x="4021954" y="2403073"/>
                  <a:pt x="3866440" y="2354358"/>
                  <a:pt x="3778497" y="2389801"/>
                </a:cubicBezTo>
                <a:cubicBezTo>
                  <a:pt x="3690554" y="2425244"/>
                  <a:pt x="3491400" y="2375725"/>
                  <a:pt x="3329993" y="2389801"/>
                </a:cubicBezTo>
                <a:cubicBezTo>
                  <a:pt x="3168586" y="2403877"/>
                  <a:pt x="3001144" y="2386257"/>
                  <a:pt x="2684585" y="2389801"/>
                </a:cubicBezTo>
                <a:cubicBezTo>
                  <a:pt x="2368026" y="2393345"/>
                  <a:pt x="2298658" y="2361183"/>
                  <a:pt x="2137628" y="2389801"/>
                </a:cubicBezTo>
                <a:cubicBezTo>
                  <a:pt x="1976598" y="2418419"/>
                  <a:pt x="1843376" y="2358278"/>
                  <a:pt x="1689124" y="2389801"/>
                </a:cubicBezTo>
                <a:cubicBezTo>
                  <a:pt x="1534872" y="2421324"/>
                  <a:pt x="1327305" y="2335044"/>
                  <a:pt x="1142168" y="2389801"/>
                </a:cubicBezTo>
                <a:cubicBezTo>
                  <a:pt x="957031" y="2444558"/>
                  <a:pt x="713767" y="2307882"/>
                  <a:pt x="398308" y="2389801"/>
                </a:cubicBezTo>
                <a:cubicBezTo>
                  <a:pt x="182067" y="2378303"/>
                  <a:pt x="35529" y="2249888"/>
                  <a:pt x="0" y="1991493"/>
                </a:cubicBezTo>
                <a:cubicBezTo>
                  <a:pt x="-37889" y="1871715"/>
                  <a:pt x="14809" y="1701887"/>
                  <a:pt x="0" y="1428568"/>
                </a:cubicBezTo>
                <a:cubicBezTo>
                  <a:pt x="-14809" y="1155250"/>
                  <a:pt x="33018" y="1015187"/>
                  <a:pt x="0" y="881574"/>
                </a:cubicBezTo>
                <a:cubicBezTo>
                  <a:pt x="-33018" y="747961"/>
                  <a:pt x="22547" y="621204"/>
                  <a:pt x="0" y="398308"/>
                </a:cubicBezTo>
                <a:close/>
              </a:path>
            </a:pathLst>
          </a:custGeom>
          <a:noFill/>
          <a:ln w="28575">
            <a:solidFill>
              <a:srgbClr val="C00000"/>
            </a:solidFill>
            <a:extLst>
              <a:ext uri="{C807C97D-BFC1-408E-A445-0C87EB9F89A2}">
                <ask:lineSketchStyleProps xmlns:ask="http://schemas.microsoft.com/office/drawing/2018/sketchyshapes" sd="1219033472">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erson with his eyes closed&#10;&#10;Description automatically generated with medium confidence">
            <a:extLst>
              <a:ext uri="{FF2B5EF4-FFF2-40B4-BE49-F238E27FC236}">
                <a16:creationId xmlns:a16="http://schemas.microsoft.com/office/drawing/2014/main" id="{C9A8BE75-17C7-4B80-A08B-E264BA54B6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0686" y="543123"/>
            <a:ext cx="1704310" cy="1249577"/>
          </a:xfrm>
          <a:prstGeom prst="rect">
            <a:avLst/>
          </a:prstGeom>
          <a:ln>
            <a:noFill/>
          </a:ln>
          <a:effectLst>
            <a:softEdge rad="112500"/>
          </a:effectLst>
        </p:spPr>
      </p:pic>
    </p:spTree>
    <p:extLst>
      <p:ext uri="{BB962C8B-B14F-4D97-AF65-F5344CB8AC3E}">
        <p14:creationId xmlns:p14="http://schemas.microsoft.com/office/powerpoint/2010/main" val="5239312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1250" fill="hold"/>
                                        <p:tgtEl>
                                          <p:spTgt spid="29"/>
                                        </p:tgtEl>
                                        <p:attrNameLst>
                                          <p:attrName>ppt_w</p:attrName>
                                        </p:attrNameLst>
                                      </p:cBhvr>
                                      <p:tavLst>
                                        <p:tav tm="0">
                                          <p:val>
                                            <p:fltVal val="0"/>
                                          </p:val>
                                        </p:tav>
                                        <p:tav tm="100000">
                                          <p:val>
                                            <p:strVal val="#ppt_w"/>
                                          </p:val>
                                        </p:tav>
                                      </p:tavLst>
                                    </p:anim>
                                    <p:anim calcmode="lin" valueType="num">
                                      <p:cBhvr>
                                        <p:cTn id="23" dur="1250" fill="hold"/>
                                        <p:tgtEl>
                                          <p:spTgt spid="29"/>
                                        </p:tgtEl>
                                        <p:attrNameLst>
                                          <p:attrName>ppt_h</p:attrName>
                                        </p:attrNameLst>
                                      </p:cBhvr>
                                      <p:tavLst>
                                        <p:tav tm="0">
                                          <p:val>
                                            <p:fltVal val="0"/>
                                          </p:val>
                                        </p:tav>
                                        <p:tav tm="100000">
                                          <p:val>
                                            <p:strVal val="#ppt_h"/>
                                          </p:val>
                                        </p:tav>
                                      </p:tavLst>
                                    </p:anim>
                                    <p:animEffect transition="in" filter="fade">
                                      <p:cBhvr>
                                        <p:cTn id="24" dur="1250"/>
                                        <p:tgtEl>
                                          <p:spTgt spid="2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75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p:cTn id="32" dur="1500" fill="hold"/>
                                        <p:tgtEl>
                                          <p:spTgt spid="28"/>
                                        </p:tgtEl>
                                        <p:attrNameLst>
                                          <p:attrName>ppt_w</p:attrName>
                                        </p:attrNameLst>
                                      </p:cBhvr>
                                      <p:tavLst>
                                        <p:tav tm="0">
                                          <p:val>
                                            <p:fltVal val="0"/>
                                          </p:val>
                                        </p:tav>
                                        <p:tav tm="100000">
                                          <p:val>
                                            <p:strVal val="#ppt_w"/>
                                          </p:val>
                                        </p:tav>
                                      </p:tavLst>
                                    </p:anim>
                                    <p:anim calcmode="lin" valueType="num">
                                      <p:cBhvr>
                                        <p:cTn id="33" dur="1500" fill="hold"/>
                                        <p:tgtEl>
                                          <p:spTgt spid="28"/>
                                        </p:tgtEl>
                                        <p:attrNameLst>
                                          <p:attrName>ppt_h</p:attrName>
                                        </p:attrNameLst>
                                      </p:cBhvr>
                                      <p:tavLst>
                                        <p:tav tm="0">
                                          <p:val>
                                            <p:fltVal val="0"/>
                                          </p:val>
                                        </p:tav>
                                        <p:tav tm="100000">
                                          <p:val>
                                            <p:strVal val="#ppt_h"/>
                                          </p:val>
                                        </p:tav>
                                      </p:tavLst>
                                    </p:anim>
                                    <p:animEffect transition="in" filter="fade">
                                      <p:cBhvr>
                                        <p:cTn id="34" dur="1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75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childTnLst>
                                </p:cTn>
                              </p:par>
                              <p:par>
                                <p:cTn id="45" presetID="10" presetClass="entr" presetSubtype="0"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10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1000"/>
                                        <p:tgtEl>
                                          <p:spTgt spid="5"/>
                                        </p:tgtEl>
                                      </p:cBhvr>
                                    </p:animEffect>
                                  </p:childTnLst>
                                </p:cTn>
                              </p:par>
                              <p:par>
                                <p:cTn id="51" presetID="10"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7" grpId="0"/>
      <p:bldP spid="19" grpId="0"/>
      <p:bldP spid="21" grpId="0"/>
      <p:bldP spid="5" grpId="0" animBg="1"/>
      <p:bldP spid="28" grpId="0"/>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BB89B5-BCAD-4990-92B9-A091705B4F9A}"/>
              </a:ext>
            </a:extLst>
          </p:cNvPr>
          <p:cNvSpPr/>
          <p:nvPr/>
        </p:nvSpPr>
        <p:spPr>
          <a:xfrm>
            <a:off x="89452" y="97026"/>
            <a:ext cx="12006470" cy="6663948"/>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n open book on a desk&#10;&#10;Description automatically generated">
            <a:extLst>
              <a:ext uri="{FF2B5EF4-FFF2-40B4-BE49-F238E27FC236}">
                <a16:creationId xmlns:a16="http://schemas.microsoft.com/office/drawing/2014/main" id="{6B1494D9-5B0D-4773-9653-B8BBB3F69C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a:ln w="88900" cap="sq" cmpd="thickThin">
            <a:solidFill>
              <a:srgbClr val="CC6600"/>
            </a:solidFill>
            <a:prstDash val="solid"/>
            <a:miter lim="800000"/>
          </a:ln>
          <a:effectLst>
            <a:innerShdw blurRad="76200">
              <a:srgbClr val="000000"/>
            </a:innerShdw>
          </a:effectLst>
        </p:spPr>
      </p:pic>
      <p:sp>
        <p:nvSpPr>
          <p:cNvPr id="2" name="TextBox 1">
            <a:extLst>
              <a:ext uri="{FF2B5EF4-FFF2-40B4-BE49-F238E27FC236}">
                <a16:creationId xmlns:a16="http://schemas.microsoft.com/office/drawing/2014/main" id="{7FEDD257-58BC-4760-8BA2-F0B3EFBBB87B}"/>
              </a:ext>
            </a:extLst>
          </p:cNvPr>
          <p:cNvSpPr txBox="1"/>
          <p:nvPr/>
        </p:nvSpPr>
        <p:spPr>
          <a:xfrm>
            <a:off x="3359020" y="429205"/>
            <a:ext cx="5505059" cy="2246769"/>
          </a:xfrm>
          <a:prstGeom prst="rect">
            <a:avLst/>
          </a:prstGeom>
          <a:blipFill>
            <a:blip r:embed="rId3"/>
            <a:tile tx="0" ty="0" sx="100000" sy="100000" flip="none" algn="tl"/>
          </a:blipFill>
          <a:ln>
            <a:gradFill>
              <a:gsLst>
                <a:gs pos="43000">
                  <a:schemeClr val="accent1">
                    <a:lumMod val="5000"/>
                    <a:lumOff val="95000"/>
                  </a:schemeClr>
                </a:gs>
                <a:gs pos="66000">
                  <a:schemeClr val="tx1"/>
                </a:gs>
                <a:gs pos="83000">
                  <a:schemeClr val="accent1">
                    <a:lumMod val="45000"/>
                    <a:lumOff val="55000"/>
                  </a:schemeClr>
                </a:gs>
                <a:gs pos="100000">
                  <a:schemeClr val="accent1">
                    <a:lumMod val="30000"/>
                    <a:lumOff val="70000"/>
                  </a:schemeClr>
                </a:gs>
              </a:gsLst>
              <a:lin ang="5400000" scaled="1"/>
            </a:gradFill>
          </a:ln>
          <a:effectLst>
            <a:glow rad="139700">
              <a:schemeClr val="accent2">
                <a:satMod val="175000"/>
                <a:alpha val="40000"/>
              </a:schemeClr>
            </a:glow>
          </a:effectLst>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Charity never faileth:</a:t>
            </a:r>
          </a:p>
          <a:p>
            <a:pPr algn="ctr"/>
            <a:r>
              <a:rPr lang="en-US" b="1" i="1" dirty="0">
                <a:solidFill>
                  <a:srgbClr val="CC6600"/>
                </a:solidFill>
                <a:latin typeface="Times New Roman" panose="02020603050405020304" pitchFamily="18" charset="0"/>
                <a:cs typeface="Times New Roman" panose="02020603050405020304" pitchFamily="18" charset="0"/>
              </a:rPr>
              <a:t>but whether there be prophecies, they shall fail;</a:t>
            </a:r>
          </a:p>
          <a:p>
            <a:pPr algn="ctr"/>
            <a:r>
              <a:rPr lang="en-US" b="1" i="1" dirty="0">
                <a:solidFill>
                  <a:srgbClr val="CC6600"/>
                </a:solidFill>
                <a:latin typeface="Times New Roman" panose="02020603050405020304" pitchFamily="18" charset="0"/>
                <a:cs typeface="Times New Roman" panose="02020603050405020304" pitchFamily="18" charset="0"/>
              </a:rPr>
              <a:t>whether there be tongues, they shall cease;</a:t>
            </a:r>
          </a:p>
          <a:p>
            <a:pPr algn="ctr"/>
            <a:r>
              <a:rPr lang="en-US" b="1" i="1" dirty="0">
                <a:solidFill>
                  <a:srgbClr val="CC6600"/>
                </a:solidFill>
                <a:latin typeface="Times New Roman" panose="02020603050405020304" pitchFamily="18" charset="0"/>
                <a:cs typeface="Times New Roman" panose="02020603050405020304" pitchFamily="18" charset="0"/>
              </a:rPr>
              <a:t>whether there be knowledge, it shall vanish away. </a:t>
            </a:r>
          </a:p>
          <a:p>
            <a:pPr algn="ctr"/>
            <a:r>
              <a:rPr lang="en-US" b="1" i="1" dirty="0">
                <a:solidFill>
                  <a:srgbClr val="CC6600"/>
                </a:solidFill>
                <a:latin typeface="Times New Roman" panose="02020603050405020304" pitchFamily="18" charset="0"/>
                <a:cs typeface="Times New Roman" panose="02020603050405020304" pitchFamily="18" charset="0"/>
              </a:rPr>
              <a:t>For we know in part, and we prophesy in part.</a:t>
            </a:r>
          </a:p>
          <a:p>
            <a:pPr algn="ctr"/>
            <a:r>
              <a:rPr lang="en-US" b="1" i="1" dirty="0">
                <a:solidFill>
                  <a:srgbClr val="CC6600"/>
                </a:solidFill>
                <a:latin typeface="Times New Roman" panose="02020603050405020304" pitchFamily="18" charset="0"/>
                <a:cs typeface="Times New Roman" panose="02020603050405020304" pitchFamily="18" charset="0"/>
              </a:rPr>
              <a:t>But when that which is perfect is come,</a:t>
            </a:r>
          </a:p>
          <a:p>
            <a:pPr algn="ctr"/>
            <a:r>
              <a:rPr lang="en-US" b="1" i="1" dirty="0">
                <a:solidFill>
                  <a:srgbClr val="CC6600"/>
                </a:solidFill>
                <a:latin typeface="Times New Roman" panose="02020603050405020304" pitchFamily="18" charset="0"/>
                <a:cs typeface="Times New Roman" panose="02020603050405020304" pitchFamily="18" charset="0"/>
              </a:rPr>
              <a:t>then that which is in part shall be done away.  </a:t>
            </a:r>
          </a:p>
          <a:p>
            <a:pPr algn="ctr"/>
            <a:r>
              <a:rPr lang="en-US" sz="1400" b="1" dirty="0">
                <a:solidFill>
                  <a:srgbClr val="FF0000"/>
                </a:solidFill>
                <a:latin typeface="Times New Roman" panose="02020603050405020304" pitchFamily="18" charset="0"/>
                <a:cs typeface="Times New Roman" panose="02020603050405020304" pitchFamily="18" charset="0"/>
              </a:rPr>
              <a:t>I Corinthians 13:8-10</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9A49C22-151B-4CF1-8663-2C8FE8C6F5B7}"/>
              </a:ext>
            </a:extLst>
          </p:cNvPr>
          <p:cNvSpPr txBox="1"/>
          <p:nvPr/>
        </p:nvSpPr>
        <p:spPr>
          <a:xfrm>
            <a:off x="3442994" y="2687209"/>
            <a:ext cx="5421085" cy="615553"/>
          </a:xfrm>
          <a:prstGeom prst="rect">
            <a:avLst/>
          </a:prstGeom>
          <a:noFill/>
          <a:effectLst>
            <a:glow rad="139700">
              <a:schemeClr val="accent3">
                <a:satMod val="175000"/>
                <a:alpha val="40000"/>
              </a:schemeClr>
            </a:glow>
          </a:effectLst>
        </p:spPr>
        <p:txBody>
          <a:bodyPr wrap="square" rtlCol="0">
            <a:spAutoFit/>
          </a:bodyPr>
          <a:lstStyle/>
          <a:p>
            <a:pPr algn="ctr"/>
            <a:r>
              <a:rPr lang="en-US" sz="1600" b="1" dirty="0">
                <a:solidFill>
                  <a:schemeClr val="bg1"/>
                </a:solidFill>
                <a:latin typeface="Times New Roman" panose="02020603050405020304" pitchFamily="18" charset="0"/>
                <a:cs typeface="Times New Roman" panose="02020603050405020304" pitchFamily="18" charset="0"/>
              </a:rPr>
              <a:t>“That which is perfect” came in 1611.</a:t>
            </a:r>
          </a:p>
          <a:p>
            <a:pPr algn="ctr"/>
            <a:r>
              <a:rPr lang="en-US" sz="1400" b="1" dirty="0">
                <a:solidFill>
                  <a:schemeClr val="bg1"/>
                </a:solidFill>
                <a:latin typeface="Times New Roman" panose="02020603050405020304" pitchFamily="18" charset="0"/>
                <a:cs typeface="Times New Roman" panose="02020603050405020304" pitchFamily="18" charset="0"/>
              </a:rPr>
              <a:t>It was, still is and always will be</a:t>
            </a:r>
            <a:r>
              <a:rPr lang="en-US" sz="1400" b="1" dirty="0">
                <a:solidFill>
                  <a:schemeClr val="bg1"/>
                </a:solidFill>
                <a:effectLst/>
                <a:latin typeface="Times New Roman" panose="02020603050405020304" pitchFamily="18" charset="0"/>
                <a:cs typeface="Times New Roman" panose="02020603050405020304" pitchFamily="18" charset="0"/>
              </a:rPr>
              <a:t> the</a:t>
            </a:r>
            <a:r>
              <a:rPr lang="en-US" sz="1600" b="1" dirty="0">
                <a:solidFill>
                  <a:schemeClr val="bg1"/>
                </a:solidFill>
                <a:effectLst/>
                <a:latin typeface="Times New Roman" panose="02020603050405020304" pitchFamily="18" charset="0"/>
                <a:cs typeface="Times New Roman" panose="02020603050405020304" pitchFamily="18" charset="0"/>
              </a:rPr>
              <a:t> </a:t>
            </a:r>
            <a:r>
              <a:rPr lang="en-US" b="1" dirty="0">
                <a:solidFill>
                  <a:schemeClr val="bg1"/>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King James 1611 Bible</a:t>
            </a:r>
          </a:p>
        </p:txBody>
      </p:sp>
      <p:sp>
        <p:nvSpPr>
          <p:cNvPr id="6" name="TextBox 5">
            <a:extLst>
              <a:ext uri="{FF2B5EF4-FFF2-40B4-BE49-F238E27FC236}">
                <a16:creationId xmlns:a16="http://schemas.microsoft.com/office/drawing/2014/main" id="{5A9F1848-D55E-408B-9208-232D05B7F738}"/>
              </a:ext>
            </a:extLst>
          </p:cNvPr>
          <p:cNvSpPr txBox="1"/>
          <p:nvPr/>
        </p:nvSpPr>
        <p:spPr>
          <a:xfrm>
            <a:off x="3442995" y="3340355"/>
            <a:ext cx="5421085" cy="3139321"/>
          </a:xfrm>
          <a:prstGeom prst="rect">
            <a:avLst/>
          </a:prstGeom>
          <a:blipFill>
            <a:blip r:embed="rId3"/>
            <a:tile tx="0" ty="0" sx="100000" sy="100000" flip="none" algn="tl"/>
          </a:blipFill>
          <a:effectLst>
            <a:glow rad="139700">
              <a:srgbClr val="FF0000">
                <a:alpha val="40000"/>
              </a:srgbClr>
            </a:glow>
          </a:effectLst>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Behold, the days come, saith the Lord GOD,</a:t>
            </a:r>
          </a:p>
          <a:p>
            <a:pPr algn="ctr"/>
            <a:r>
              <a:rPr lang="en-US" b="1" i="1" dirty="0">
                <a:solidFill>
                  <a:srgbClr val="CC6600"/>
                </a:solidFill>
                <a:latin typeface="Times New Roman" panose="02020603050405020304" pitchFamily="18" charset="0"/>
                <a:cs typeface="Times New Roman" panose="02020603050405020304" pitchFamily="18" charset="0"/>
              </a:rPr>
              <a:t>that I will send a famine in the land,</a:t>
            </a:r>
          </a:p>
          <a:p>
            <a:pPr algn="ctr"/>
            <a:r>
              <a:rPr lang="en-US" b="1" i="1" dirty="0">
                <a:solidFill>
                  <a:srgbClr val="CC6600"/>
                </a:solidFill>
                <a:latin typeface="Times New Roman" panose="02020603050405020304" pitchFamily="18" charset="0"/>
                <a:cs typeface="Times New Roman" panose="02020603050405020304" pitchFamily="18" charset="0"/>
              </a:rPr>
              <a:t>not a famine of bread,</a:t>
            </a:r>
          </a:p>
          <a:p>
            <a:pPr algn="ctr"/>
            <a:r>
              <a:rPr lang="en-US" b="1" i="1" dirty="0">
                <a:solidFill>
                  <a:srgbClr val="CC6600"/>
                </a:solidFill>
                <a:latin typeface="Times New Roman" panose="02020603050405020304" pitchFamily="18" charset="0"/>
                <a:cs typeface="Times New Roman" panose="02020603050405020304" pitchFamily="18" charset="0"/>
              </a:rPr>
              <a:t>nor a thirst for water,</a:t>
            </a:r>
          </a:p>
          <a:p>
            <a:pPr algn="ctr"/>
            <a:r>
              <a:rPr lang="en-US" b="1" i="1" dirty="0">
                <a:solidFill>
                  <a:srgbClr val="CC6600"/>
                </a:solidFill>
                <a:latin typeface="Times New Roman" panose="02020603050405020304" pitchFamily="18" charset="0"/>
                <a:cs typeface="Times New Roman" panose="02020603050405020304" pitchFamily="18" charset="0"/>
              </a:rPr>
              <a:t>but of hearing the words of the LORD: </a:t>
            </a:r>
          </a:p>
          <a:p>
            <a:pPr algn="ctr"/>
            <a:r>
              <a:rPr lang="en-US" b="1" i="1" dirty="0">
                <a:solidFill>
                  <a:srgbClr val="CC6600"/>
                </a:solidFill>
                <a:latin typeface="Times New Roman" panose="02020603050405020304" pitchFamily="18" charset="0"/>
                <a:cs typeface="Times New Roman" panose="02020603050405020304" pitchFamily="18" charset="0"/>
              </a:rPr>
              <a:t>And they shall wander from sea to sea,</a:t>
            </a:r>
          </a:p>
          <a:p>
            <a:pPr algn="ctr"/>
            <a:r>
              <a:rPr lang="en-US" b="1" i="1" dirty="0">
                <a:solidFill>
                  <a:srgbClr val="CC6600"/>
                </a:solidFill>
                <a:latin typeface="Times New Roman" panose="02020603050405020304" pitchFamily="18" charset="0"/>
                <a:cs typeface="Times New Roman" panose="02020603050405020304" pitchFamily="18" charset="0"/>
              </a:rPr>
              <a:t>and from the north even to the east,</a:t>
            </a:r>
          </a:p>
          <a:p>
            <a:pPr algn="ctr"/>
            <a:r>
              <a:rPr lang="en-US" b="1" i="1" dirty="0">
                <a:solidFill>
                  <a:srgbClr val="CC6600"/>
                </a:solidFill>
                <a:latin typeface="Times New Roman" panose="02020603050405020304" pitchFamily="18" charset="0"/>
                <a:cs typeface="Times New Roman" panose="02020603050405020304" pitchFamily="18" charset="0"/>
              </a:rPr>
              <a:t>they shall run to and fro to seek the word of the LORD,</a:t>
            </a:r>
          </a:p>
          <a:p>
            <a:pPr algn="ctr"/>
            <a:r>
              <a:rPr lang="en-US" b="1" i="1" dirty="0">
                <a:solidFill>
                  <a:srgbClr val="CC6600"/>
                </a:solidFill>
                <a:latin typeface="Times New Roman" panose="02020603050405020304" pitchFamily="18" charset="0"/>
                <a:cs typeface="Times New Roman" panose="02020603050405020304" pitchFamily="18" charset="0"/>
              </a:rPr>
              <a:t>and shall not find it. </a:t>
            </a:r>
          </a:p>
          <a:p>
            <a:pPr algn="ctr"/>
            <a:r>
              <a:rPr lang="en-US" b="1" i="1" dirty="0">
                <a:solidFill>
                  <a:srgbClr val="CC6600"/>
                </a:solidFill>
                <a:latin typeface="Times New Roman" panose="02020603050405020304" pitchFamily="18" charset="0"/>
                <a:cs typeface="Times New Roman" panose="02020603050405020304" pitchFamily="18" charset="0"/>
              </a:rPr>
              <a:t>In that day shall the fair virgins and young men</a:t>
            </a:r>
          </a:p>
          <a:p>
            <a:pPr algn="ctr"/>
            <a:r>
              <a:rPr lang="en-US" b="1" i="1" dirty="0">
                <a:solidFill>
                  <a:srgbClr val="CC6600"/>
                </a:solidFill>
                <a:latin typeface="Times New Roman" panose="02020603050405020304" pitchFamily="18" charset="0"/>
                <a:cs typeface="Times New Roman" panose="02020603050405020304" pitchFamily="18" charset="0"/>
              </a:rPr>
              <a:t>faint for thirst. </a:t>
            </a:r>
          </a:p>
        </p:txBody>
      </p:sp>
    </p:spTree>
    <p:extLst>
      <p:ext uri="{BB962C8B-B14F-4D97-AF65-F5344CB8AC3E}">
        <p14:creationId xmlns:p14="http://schemas.microsoft.com/office/powerpoint/2010/main" val="37915999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750" fill="hold"/>
                                        <p:tgtEl>
                                          <p:spTgt spid="6"/>
                                        </p:tgtEl>
                                        <p:attrNameLst>
                                          <p:attrName>ppt_w</p:attrName>
                                        </p:attrNameLst>
                                      </p:cBhvr>
                                      <p:tavLst>
                                        <p:tav tm="0">
                                          <p:val>
                                            <p:fltVal val="0"/>
                                          </p:val>
                                        </p:tav>
                                        <p:tav tm="100000">
                                          <p:val>
                                            <p:strVal val="#ppt_w"/>
                                          </p:val>
                                        </p:tav>
                                      </p:tavLst>
                                    </p:anim>
                                    <p:anim calcmode="lin" valueType="num">
                                      <p:cBhvr>
                                        <p:cTn id="13" dur="750" fill="hold"/>
                                        <p:tgtEl>
                                          <p:spTgt spid="6"/>
                                        </p:tgtEl>
                                        <p:attrNameLst>
                                          <p:attrName>ppt_h</p:attrName>
                                        </p:attrNameLst>
                                      </p:cBhvr>
                                      <p:tavLst>
                                        <p:tav tm="0">
                                          <p:val>
                                            <p:fltVal val="0"/>
                                          </p:val>
                                        </p:tav>
                                        <p:tav tm="100000">
                                          <p:val>
                                            <p:strVal val="#ppt_h"/>
                                          </p:val>
                                        </p:tav>
                                      </p:tavLst>
                                    </p:anim>
                                    <p:animEffect transition="in" filter="fade">
                                      <p:cBhvr>
                                        <p:cTn id="14"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BB89B5-BCAD-4990-92B9-A091705B4F9A}"/>
              </a:ext>
            </a:extLst>
          </p:cNvPr>
          <p:cNvSpPr/>
          <p:nvPr/>
        </p:nvSpPr>
        <p:spPr>
          <a:xfrm>
            <a:off x="89452" y="97026"/>
            <a:ext cx="12006470" cy="6663948"/>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n open book on a desk&#10;&#10;Description automatically generated">
            <a:extLst>
              <a:ext uri="{FF2B5EF4-FFF2-40B4-BE49-F238E27FC236}">
                <a16:creationId xmlns:a16="http://schemas.microsoft.com/office/drawing/2014/main" id="{5BD1B128-9740-4761-8DB3-AD4BC2C300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31"/>
            <a:ext cx="12192001" cy="6858000"/>
          </a:xfrm>
          <a:prstGeom prst="rect">
            <a:avLst/>
          </a:prstGeom>
          <a:ln w="88900" cap="sq" cmpd="thickThin">
            <a:solidFill>
              <a:srgbClr val="CC6600"/>
            </a:solidFill>
            <a:prstDash val="solid"/>
            <a:miter lim="800000"/>
          </a:ln>
          <a:effectLst>
            <a:innerShdw blurRad="76200">
              <a:srgbClr val="000000"/>
            </a:innerShdw>
          </a:effectLst>
        </p:spPr>
      </p:pic>
      <p:sp>
        <p:nvSpPr>
          <p:cNvPr id="5" name="TextBox 4">
            <a:extLst>
              <a:ext uri="{FF2B5EF4-FFF2-40B4-BE49-F238E27FC236}">
                <a16:creationId xmlns:a16="http://schemas.microsoft.com/office/drawing/2014/main" id="{F403A041-E987-48DD-AD38-A2F980D6BBF1}"/>
              </a:ext>
            </a:extLst>
          </p:cNvPr>
          <p:cNvSpPr txBox="1"/>
          <p:nvPr/>
        </p:nvSpPr>
        <p:spPr>
          <a:xfrm>
            <a:off x="1141850" y="697555"/>
            <a:ext cx="9924256" cy="307777"/>
          </a:xfrm>
          <a:prstGeom prst="rect">
            <a:avLst/>
          </a:prstGeom>
          <a:solidFill>
            <a:schemeClr val="bg1"/>
          </a:solidFill>
          <a:ln w="76200">
            <a:noFill/>
          </a:ln>
        </p:spPr>
        <p:txBody>
          <a:bodyPr wrap="square" rtlCol="0">
            <a:spAutoFit/>
          </a:bodyPr>
          <a:lstStyle/>
          <a:p>
            <a:pPr algn="ctr"/>
            <a:r>
              <a:rPr lang="en-US" sz="1400" b="1" i="1" dirty="0">
                <a:latin typeface="Times New Roman" panose="02020603050405020304" pitchFamily="18" charset="0"/>
                <a:ea typeface="Times New Roman" panose="02020603050405020304" pitchFamily="18" charset="0"/>
              </a:rPr>
              <a:t>One more time and I will tell you it won’t be my last</a:t>
            </a:r>
            <a:r>
              <a:rPr lang="en-US" sz="1400" b="1" i="1" dirty="0">
                <a:effectLst/>
                <a:latin typeface="Times New Roman" panose="02020603050405020304" pitchFamily="18" charset="0"/>
                <a:ea typeface="Times New Roman" panose="02020603050405020304" pitchFamily="18" charset="0"/>
              </a:rPr>
              <a:t>… but it is </a:t>
            </a:r>
            <a:r>
              <a:rPr lang="en-US" sz="1400" b="1" i="1" dirty="0">
                <a:latin typeface="Times New Roman" panose="02020603050405020304" pitchFamily="18" charset="0"/>
                <a:ea typeface="Times New Roman" panose="02020603050405020304" pitchFamily="18" charset="0"/>
              </a:rPr>
              <a:t>so incredibly</a:t>
            </a:r>
            <a:r>
              <a:rPr lang="en-US" sz="1400" b="1" i="1" dirty="0">
                <a:effectLst/>
                <a:latin typeface="Times New Roman" panose="02020603050405020304" pitchFamily="18" charset="0"/>
                <a:ea typeface="Times New Roman" panose="02020603050405020304" pitchFamily="18" charset="0"/>
              </a:rPr>
              <a:t> important in order to simply understand the Scriptures:</a:t>
            </a:r>
          </a:p>
        </p:txBody>
      </p:sp>
      <p:sp>
        <p:nvSpPr>
          <p:cNvPr id="8" name="TextBox 7">
            <a:extLst>
              <a:ext uri="{FF2B5EF4-FFF2-40B4-BE49-F238E27FC236}">
                <a16:creationId xmlns:a16="http://schemas.microsoft.com/office/drawing/2014/main" id="{D9027B6E-E64B-B2EE-B5CA-F3DE36484D37}"/>
              </a:ext>
            </a:extLst>
          </p:cNvPr>
          <p:cNvSpPr txBox="1"/>
          <p:nvPr/>
        </p:nvSpPr>
        <p:spPr>
          <a:xfrm>
            <a:off x="1953511" y="1239149"/>
            <a:ext cx="8304446" cy="800219"/>
          </a:xfrm>
          <a:prstGeom prst="rect">
            <a:avLst/>
          </a:prstGeom>
          <a:solidFill>
            <a:schemeClr val="bg1"/>
          </a:solidFill>
        </p:spPr>
        <p:txBody>
          <a:bodyPr wrap="square" rtlCol="0">
            <a:spAutoFit/>
          </a:bodyPr>
          <a:lstStyle/>
          <a:p>
            <a:pPr algn="ctr"/>
            <a:r>
              <a:rPr lang="en-US" sz="1400" b="1" dirty="0">
                <a:latin typeface="Times New Roman" panose="02020603050405020304" pitchFamily="18" charset="0"/>
                <a:ea typeface="Times New Roman" panose="02020603050405020304" pitchFamily="18" charset="0"/>
              </a:rPr>
              <a:t>That while we realize that </a:t>
            </a:r>
            <a:r>
              <a:rPr lang="en-US" sz="1400" b="1" dirty="0">
                <a:solidFill>
                  <a:srgbClr val="FF0000"/>
                </a:solidFill>
                <a:latin typeface="Times New Roman" panose="02020603050405020304" pitchFamily="18" charset="0"/>
                <a:ea typeface="Times New Roman" panose="02020603050405020304" pitchFamily="18" charset="0"/>
              </a:rPr>
              <a:t>Genesis </a:t>
            </a:r>
            <a:r>
              <a:rPr lang="en-US" sz="1400" b="1" dirty="0">
                <a:latin typeface="Times New Roman" panose="02020603050405020304" pitchFamily="18" charset="0"/>
                <a:ea typeface="Times New Roman" panose="02020603050405020304" pitchFamily="18" charset="0"/>
              </a:rPr>
              <a:t>to </a:t>
            </a:r>
            <a:r>
              <a:rPr lang="en-US" sz="1400" b="1" dirty="0">
                <a:solidFill>
                  <a:srgbClr val="FF0000"/>
                </a:solidFill>
                <a:latin typeface="Times New Roman" panose="02020603050405020304" pitchFamily="18" charset="0"/>
                <a:ea typeface="Times New Roman" panose="02020603050405020304" pitchFamily="18" charset="0"/>
              </a:rPr>
              <a:t>Revelation </a:t>
            </a:r>
            <a:r>
              <a:rPr lang="en-US" sz="1400" b="1" dirty="0">
                <a:latin typeface="Times New Roman" panose="02020603050405020304" pitchFamily="18" charset="0"/>
                <a:ea typeface="Times New Roman" panose="02020603050405020304" pitchFamily="18" charset="0"/>
              </a:rPr>
              <a:t>was all written ‘FOR’ all of us according to </a:t>
            </a:r>
            <a:r>
              <a:rPr lang="en-US" sz="1200" b="1" dirty="0">
                <a:solidFill>
                  <a:srgbClr val="FF0000"/>
                </a:solidFill>
                <a:latin typeface="Times New Roman" panose="02020603050405020304" pitchFamily="18" charset="0"/>
                <a:ea typeface="Times New Roman" panose="02020603050405020304" pitchFamily="18" charset="0"/>
              </a:rPr>
              <a:t>Romans 15:4</a:t>
            </a:r>
            <a:r>
              <a:rPr lang="en-US" sz="1400" b="1" dirty="0">
                <a:latin typeface="Times New Roman" panose="02020603050405020304" pitchFamily="18" charset="0"/>
                <a:ea typeface="Times New Roman" panose="02020603050405020304" pitchFamily="18" charset="0"/>
              </a:rPr>
              <a:t>,</a:t>
            </a:r>
          </a:p>
          <a:p>
            <a:pPr algn="ctr"/>
            <a:r>
              <a:rPr lang="en-US" sz="1400" b="1" i="1" dirty="0">
                <a:solidFill>
                  <a:srgbClr val="CC6600"/>
                </a:solidFill>
                <a:latin typeface="Times New Roman" panose="02020603050405020304" pitchFamily="18" charset="0"/>
                <a:ea typeface="Times New Roman" panose="02020603050405020304" pitchFamily="18" charset="0"/>
              </a:rPr>
              <a:t>For whatsoever things were written aforetime were written for our learning,</a:t>
            </a:r>
          </a:p>
          <a:p>
            <a:pPr algn="ctr"/>
            <a:r>
              <a:rPr lang="en-US" sz="1400" b="1" i="1" dirty="0">
                <a:solidFill>
                  <a:srgbClr val="CC6600"/>
                </a:solidFill>
                <a:latin typeface="Times New Roman" panose="02020603050405020304" pitchFamily="18" charset="0"/>
                <a:ea typeface="Times New Roman" panose="02020603050405020304" pitchFamily="18" charset="0"/>
              </a:rPr>
              <a:t>that we through patience and comfort of the scriptures might have hope</a:t>
            </a:r>
            <a:r>
              <a:rPr lang="en-US" sz="1400" b="1" dirty="0">
                <a:latin typeface="Times New Roman" panose="02020603050405020304" pitchFamily="18" charset="0"/>
                <a:ea typeface="Times New Roman" panose="02020603050405020304" pitchFamily="18" charset="0"/>
              </a:rPr>
              <a:t>…</a:t>
            </a:r>
            <a:endParaRPr lang="en-US" sz="1400" b="1" dirty="0">
              <a:solidFill>
                <a:srgbClr val="FF0000"/>
              </a:solidFill>
              <a:latin typeface="Times New Roman" panose="02020603050405020304" pitchFamily="18" charset="0"/>
              <a:ea typeface="Times New Roman" panose="02020603050405020304" pitchFamily="18" charset="0"/>
            </a:endParaRPr>
          </a:p>
          <a:p>
            <a:pPr algn="ctr"/>
            <a:endParaRPr lang="en-US" sz="400" b="1" dirty="0">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0C7F745D-C8F4-A2EF-F313-E8AB60BC513B}"/>
              </a:ext>
            </a:extLst>
          </p:cNvPr>
          <p:cNvSpPr txBox="1"/>
          <p:nvPr/>
        </p:nvSpPr>
        <p:spPr>
          <a:xfrm>
            <a:off x="1953511" y="2123894"/>
            <a:ext cx="8304446" cy="1169551"/>
          </a:xfrm>
          <a:prstGeom prst="rect">
            <a:avLst/>
          </a:prstGeom>
          <a:solidFill>
            <a:schemeClr val="bg1"/>
          </a:solidFill>
        </p:spPr>
        <p:txBody>
          <a:bodyPr wrap="square" rtlCol="0">
            <a:spAutoFit/>
          </a:bodyPr>
          <a:lstStyle/>
          <a:p>
            <a:pPr algn="ctr"/>
            <a:r>
              <a:rPr lang="en-US" sz="1400" b="1" dirty="0">
                <a:latin typeface="Times New Roman" panose="02020603050405020304" pitchFamily="18" charset="0"/>
                <a:ea typeface="Times New Roman" panose="02020603050405020304" pitchFamily="18" charset="0"/>
              </a:rPr>
              <a:t>…we must also realize and remember that God is directing Paul’s books ‘TO’ the Gentiles/Heathen - US…</a:t>
            </a:r>
          </a:p>
          <a:p>
            <a:pPr algn="ctr"/>
            <a:r>
              <a:rPr lang="en-US" sz="1200" b="1" dirty="0">
                <a:solidFill>
                  <a:srgbClr val="FF0000"/>
                </a:solidFill>
                <a:latin typeface="Times New Roman" panose="02020603050405020304" pitchFamily="18" charset="0"/>
                <a:ea typeface="Times New Roman" panose="02020603050405020304" pitchFamily="18" charset="0"/>
              </a:rPr>
              <a:t>Romans 11:13</a:t>
            </a:r>
            <a:r>
              <a:rPr lang="en-US" sz="1200" b="1" i="1" dirty="0">
                <a:solidFill>
                  <a:srgbClr val="CC6600"/>
                </a:solidFill>
                <a:latin typeface="Times New Roman" panose="02020603050405020304" pitchFamily="18" charset="0"/>
                <a:ea typeface="Times New Roman" panose="02020603050405020304" pitchFamily="18" charset="0"/>
              </a:rPr>
              <a:t> - </a:t>
            </a:r>
            <a:r>
              <a:rPr lang="en-US" sz="1400" b="1" i="1" dirty="0">
                <a:solidFill>
                  <a:srgbClr val="CC6600"/>
                </a:solidFill>
                <a:latin typeface="Times New Roman" panose="02020603050405020304" pitchFamily="18" charset="0"/>
                <a:ea typeface="Times New Roman" panose="02020603050405020304" pitchFamily="18" charset="0"/>
              </a:rPr>
              <a:t>For I speak to you Gentiles, inasmuch as I am the apostle of the Gentiles, I magnify mine office: </a:t>
            </a:r>
          </a:p>
          <a:p>
            <a:pPr algn="ctr"/>
            <a:r>
              <a:rPr lang="en-US" sz="1200" b="1" dirty="0">
                <a:solidFill>
                  <a:srgbClr val="FF0000"/>
                </a:solidFill>
                <a:latin typeface="Times New Roman" panose="02020603050405020304" pitchFamily="18" charset="0"/>
                <a:ea typeface="Times New Roman" panose="02020603050405020304" pitchFamily="18" charset="0"/>
              </a:rPr>
              <a:t>I Timothy 2:7  </a:t>
            </a:r>
            <a:r>
              <a:rPr lang="en-US" sz="1400" b="1" i="1" dirty="0">
                <a:solidFill>
                  <a:srgbClr val="CC6600"/>
                </a:solidFill>
                <a:latin typeface="Times New Roman" panose="02020603050405020304" pitchFamily="18" charset="0"/>
                <a:ea typeface="Times New Roman" panose="02020603050405020304" pitchFamily="18" charset="0"/>
              </a:rPr>
              <a:t>- Whereunto I am ordained a preacher, and an apostle, (I speak the truth in Christ, and lie not;) </a:t>
            </a:r>
          </a:p>
          <a:p>
            <a:pPr algn="ctr"/>
            <a:r>
              <a:rPr lang="en-US" sz="1400" b="1" i="1" dirty="0">
                <a:solidFill>
                  <a:srgbClr val="CC6600"/>
                </a:solidFill>
                <a:latin typeface="Times New Roman" panose="02020603050405020304" pitchFamily="18" charset="0"/>
                <a:ea typeface="Times New Roman" panose="02020603050405020304" pitchFamily="18" charset="0"/>
              </a:rPr>
              <a:t>a teacher of the Gentiles in faith and verity. </a:t>
            </a:r>
          </a:p>
          <a:p>
            <a:pPr algn="ctr"/>
            <a:r>
              <a:rPr lang="en-US" sz="1200" b="1" dirty="0">
                <a:solidFill>
                  <a:srgbClr val="FF0000"/>
                </a:solidFill>
                <a:latin typeface="Times New Roman" panose="02020603050405020304" pitchFamily="18" charset="0"/>
                <a:ea typeface="Times New Roman" panose="02020603050405020304" pitchFamily="18" charset="0"/>
              </a:rPr>
              <a:t>II Timothy 1:11 </a:t>
            </a:r>
            <a:r>
              <a:rPr lang="en-US" sz="1400" b="1" i="1" dirty="0">
                <a:solidFill>
                  <a:srgbClr val="CC6600"/>
                </a:solidFill>
                <a:latin typeface="Times New Roman" panose="02020603050405020304" pitchFamily="18" charset="0"/>
                <a:ea typeface="Times New Roman" panose="02020603050405020304" pitchFamily="18" charset="0"/>
              </a:rPr>
              <a:t>- Whereunto I am appointed a preacher, and an apostle, and a teacher of the Gentiles. </a:t>
            </a:r>
          </a:p>
        </p:txBody>
      </p:sp>
      <p:sp>
        <p:nvSpPr>
          <p:cNvPr id="11" name="TextBox 10">
            <a:extLst>
              <a:ext uri="{FF2B5EF4-FFF2-40B4-BE49-F238E27FC236}">
                <a16:creationId xmlns:a16="http://schemas.microsoft.com/office/drawing/2014/main" id="{4CE7B62E-99EA-F0F8-6E36-4B565F09002F}"/>
              </a:ext>
            </a:extLst>
          </p:cNvPr>
          <p:cNvSpPr txBox="1"/>
          <p:nvPr/>
        </p:nvSpPr>
        <p:spPr>
          <a:xfrm>
            <a:off x="2289619" y="3388058"/>
            <a:ext cx="7628826" cy="523220"/>
          </a:xfrm>
          <a:prstGeom prst="rect">
            <a:avLst/>
          </a:prstGeom>
          <a:solidFill>
            <a:schemeClr val="bg1"/>
          </a:solidFill>
        </p:spPr>
        <p:txBody>
          <a:bodyPr wrap="square" rtlCol="0">
            <a:spAutoFit/>
          </a:bodyPr>
          <a:lstStyle/>
          <a:p>
            <a:pPr algn="ctr"/>
            <a:r>
              <a:rPr lang="en-US" sz="1400" b="1" dirty="0">
                <a:latin typeface="Times New Roman" panose="02020603050405020304" pitchFamily="18" charset="0"/>
                <a:ea typeface="Times New Roman" panose="02020603050405020304" pitchFamily="18" charset="0"/>
              </a:rPr>
              <a:t>…and that also includes those who think the judgment of God is ‘not fair’ or even ‘not true’, etc.</a:t>
            </a:r>
          </a:p>
          <a:p>
            <a:pPr algn="ctr"/>
            <a:r>
              <a:rPr lang="en-US" sz="1400" b="1" dirty="0">
                <a:latin typeface="Times New Roman" panose="02020603050405020304" pitchFamily="18" charset="0"/>
              </a:rPr>
              <a:t>We see that the Judgment of God IS fair and includes everyone, believe it or not!</a:t>
            </a:r>
          </a:p>
        </p:txBody>
      </p:sp>
      <p:sp>
        <p:nvSpPr>
          <p:cNvPr id="12" name="TextBox 11">
            <a:extLst>
              <a:ext uri="{FF2B5EF4-FFF2-40B4-BE49-F238E27FC236}">
                <a16:creationId xmlns:a16="http://schemas.microsoft.com/office/drawing/2014/main" id="{C18C4852-5571-EF24-4489-41DDFDA7F1AF}"/>
              </a:ext>
            </a:extLst>
          </p:cNvPr>
          <p:cNvSpPr txBox="1"/>
          <p:nvPr/>
        </p:nvSpPr>
        <p:spPr>
          <a:xfrm>
            <a:off x="2667403" y="3999638"/>
            <a:ext cx="6876661" cy="738664"/>
          </a:xfrm>
          <a:prstGeom prst="rect">
            <a:avLst/>
          </a:prstGeom>
          <a:solidFill>
            <a:schemeClr val="bg1"/>
          </a:solidFill>
        </p:spPr>
        <p:txBody>
          <a:bodyPr wrap="square" rtlCol="0">
            <a:spAutoFit/>
          </a:bodyPr>
          <a:lstStyle/>
          <a:p>
            <a:pPr algn="ctr"/>
            <a:r>
              <a:rPr lang="en-US" sz="1400" b="1" dirty="0">
                <a:latin typeface="Times New Roman" panose="02020603050405020304" pitchFamily="18" charset="0"/>
              </a:rPr>
              <a:t>The simple and obvious truth is that during today’s dispensation of the grace of God, </a:t>
            </a:r>
          </a:p>
          <a:p>
            <a:pPr algn="ctr"/>
            <a:r>
              <a:rPr lang="en-US" sz="1400" b="1" dirty="0">
                <a:latin typeface="Times New Roman" panose="02020603050405020304" pitchFamily="18" charset="0"/>
              </a:rPr>
              <a:t>God provided Himself and gave us the option to stand before Him on your terms </a:t>
            </a:r>
          </a:p>
          <a:p>
            <a:pPr algn="ctr"/>
            <a:r>
              <a:rPr lang="en-US" sz="1400" b="1" dirty="0">
                <a:latin typeface="Times New Roman" panose="02020603050405020304" pitchFamily="18" charset="0"/>
              </a:rPr>
              <a:t>or put your faith and trust on Him to take your judgment Himself!</a:t>
            </a:r>
          </a:p>
        </p:txBody>
      </p:sp>
      <p:sp>
        <p:nvSpPr>
          <p:cNvPr id="13" name="TextBox 12">
            <a:extLst>
              <a:ext uri="{FF2B5EF4-FFF2-40B4-BE49-F238E27FC236}">
                <a16:creationId xmlns:a16="http://schemas.microsoft.com/office/drawing/2014/main" id="{97898EBD-3F90-6185-7364-4CD723EDEAD8}"/>
              </a:ext>
            </a:extLst>
          </p:cNvPr>
          <p:cNvSpPr txBox="1"/>
          <p:nvPr/>
        </p:nvSpPr>
        <p:spPr>
          <a:xfrm>
            <a:off x="3446513" y="4849140"/>
            <a:ext cx="5296273" cy="523220"/>
          </a:xfrm>
          <a:prstGeom prst="rect">
            <a:avLst/>
          </a:prstGeom>
          <a:solidFill>
            <a:schemeClr val="bg1"/>
          </a:solidFill>
        </p:spPr>
        <p:txBody>
          <a:bodyPr wrap="square" rtlCol="0">
            <a:spAutoFit/>
          </a:bodyPr>
          <a:lstStyle/>
          <a:p>
            <a:pPr algn="ctr"/>
            <a:r>
              <a:rPr lang="en-US" sz="1400" b="1" dirty="0">
                <a:latin typeface="Times New Roman" panose="02020603050405020304" pitchFamily="18" charset="0"/>
              </a:rPr>
              <a:t>Don’t wait until it is too late because then you will have no choice.</a:t>
            </a:r>
          </a:p>
          <a:p>
            <a:pPr algn="ctr"/>
            <a:r>
              <a:rPr lang="en-US" sz="1400" b="1" dirty="0">
                <a:latin typeface="Times New Roman" panose="02020603050405020304" pitchFamily="18" charset="0"/>
              </a:rPr>
              <a:t>You will stand before God ‘</a:t>
            </a:r>
            <a:r>
              <a:rPr lang="en-US" sz="1400" b="1" i="1" dirty="0">
                <a:solidFill>
                  <a:srgbClr val="CC6600"/>
                </a:solidFill>
                <a:latin typeface="Times New Roman" panose="02020603050405020304" pitchFamily="18" charset="0"/>
              </a:rPr>
              <a:t>dead in your trespasses and sins</a:t>
            </a:r>
            <a:r>
              <a:rPr lang="en-US" sz="1400" b="1" dirty="0">
                <a:latin typeface="Times New Roman" panose="02020603050405020304" pitchFamily="18" charset="0"/>
              </a:rPr>
              <a:t>’</a:t>
            </a:r>
            <a:endParaRPr lang="en-US" sz="1400" b="1" dirty="0"/>
          </a:p>
        </p:txBody>
      </p:sp>
      <p:sp>
        <p:nvSpPr>
          <p:cNvPr id="14" name="TextBox 13">
            <a:extLst>
              <a:ext uri="{FF2B5EF4-FFF2-40B4-BE49-F238E27FC236}">
                <a16:creationId xmlns:a16="http://schemas.microsoft.com/office/drawing/2014/main" id="{96B96F56-C719-DFAD-8C1B-439E6D6DAAEA}"/>
              </a:ext>
            </a:extLst>
          </p:cNvPr>
          <p:cNvSpPr txBox="1"/>
          <p:nvPr/>
        </p:nvSpPr>
        <p:spPr>
          <a:xfrm>
            <a:off x="2649894" y="5467742"/>
            <a:ext cx="6876662" cy="584775"/>
          </a:xfrm>
          <a:prstGeom prst="rect">
            <a:avLst/>
          </a:prstGeom>
          <a:solidFill>
            <a:schemeClr val="bg1"/>
          </a:solidFill>
          <a:effectLst>
            <a:glow rad="139700">
              <a:schemeClr val="accent2">
                <a:satMod val="175000"/>
                <a:alpha val="40000"/>
              </a:schemeClr>
            </a:glow>
          </a:effectLst>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t>
            </a:r>
            <a:r>
              <a:rPr lang="en-US" sz="1600" b="1" i="1" dirty="0" err="1">
                <a:solidFill>
                  <a:srgbClr val="CC6600"/>
                </a:solidFill>
                <a:latin typeface="Times New Roman" panose="02020603050405020304" pitchFamily="18" charset="0"/>
                <a:cs typeface="Times New Roman" panose="02020603050405020304" pitchFamily="18" charset="0"/>
              </a:rPr>
              <a:t>despisest</a:t>
            </a:r>
            <a:r>
              <a:rPr lang="en-US" sz="1600" b="1" i="1" dirty="0">
                <a:solidFill>
                  <a:srgbClr val="CC6600"/>
                </a:solidFill>
                <a:latin typeface="Times New Roman" panose="02020603050405020304" pitchFamily="18" charset="0"/>
                <a:cs typeface="Times New Roman" panose="02020603050405020304" pitchFamily="18" charset="0"/>
              </a:rPr>
              <a:t> thou the riches of his goodness and forbearance and longsuffering; </a:t>
            </a:r>
          </a:p>
          <a:p>
            <a:pPr algn="ctr"/>
            <a:r>
              <a:rPr lang="en-US" sz="1600" b="1" i="1" dirty="0">
                <a:solidFill>
                  <a:srgbClr val="CC6600"/>
                </a:solidFill>
                <a:latin typeface="Times New Roman" panose="02020603050405020304" pitchFamily="18" charset="0"/>
                <a:cs typeface="Times New Roman" panose="02020603050405020304" pitchFamily="18" charset="0"/>
              </a:rPr>
              <a:t>not knowing that the goodness of God leadeth thee to repentance? </a:t>
            </a:r>
            <a:r>
              <a:rPr lang="en-US" sz="1200" b="1" dirty="0">
                <a:solidFill>
                  <a:srgbClr val="FF0000"/>
                </a:solidFill>
                <a:latin typeface="Times New Roman" panose="02020603050405020304" pitchFamily="18" charset="0"/>
                <a:cs typeface="Times New Roman" panose="02020603050405020304" pitchFamily="18" charset="0"/>
              </a:rPr>
              <a:t>Romans1` 2:4 </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20696E31-5FDB-C16A-4993-A9E56197830A}"/>
              </a:ext>
            </a:extLst>
          </p:cNvPr>
          <p:cNvSpPr txBox="1"/>
          <p:nvPr/>
        </p:nvSpPr>
        <p:spPr>
          <a:xfrm>
            <a:off x="1352943" y="6229537"/>
            <a:ext cx="9489233" cy="338554"/>
          </a:xfrm>
          <a:prstGeom prst="rect">
            <a:avLst/>
          </a:prstGeom>
          <a:solidFill>
            <a:schemeClr val="bg1"/>
          </a:solidFill>
          <a:effectLst>
            <a:glow rad="228600">
              <a:schemeClr val="accent2">
                <a:satMod val="175000"/>
                <a:alpha val="40000"/>
              </a:schemeClr>
            </a:glow>
          </a:effectLst>
        </p:spPr>
        <p:txBody>
          <a:bodyPr wrap="square" rtlCol="0">
            <a:spAutoFit/>
          </a:bodyPr>
          <a:lstStyle/>
          <a:p>
            <a:r>
              <a:rPr lang="en-US" sz="1600" b="1" i="1" dirty="0">
                <a:solidFill>
                  <a:srgbClr val="CC6600"/>
                </a:solidFill>
                <a:latin typeface="Times New Roman" panose="02020603050405020304" pitchFamily="18" charset="0"/>
                <a:cs typeface="Times New Roman" panose="02020603050405020304" pitchFamily="18" charset="0"/>
              </a:rPr>
              <a:t>Even when we were dead in sins, hath quickened us together with Christ, (by grace ye are saved;) </a:t>
            </a:r>
            <a:r>
              <a:rPr lang="en-US" sz="1200" b="1" dirty="0">
                <a:solidFill>
                  <a:srgbClr val="FF0000"/>
                </a:solidFill>
                <a:latin typeface="Times New Roman" panose="02020603050405020304" pitchFamily="18" charset="0"/>
                <a:cs typeface="Times New Roman" panose="02020603050405020304" pitchFamily="18" charset="0"/>
              </a:rPr>
              <a:t>Ephesians 2:5</a:t>
            </a:r>
            <a:endParaRPr lang="en-US" sz="1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80635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000" fill="hold"/>
                                        <p:tgtEl>
                                          <p:spTgt spid="14"/>
                                        </p:tgtEl>
                                        <p:attrNameLst>
                                          <p:attrName>ppt_w</p:attrName>
                                        </p:attrNameLst>
                                      </p:cBhvr>
                                      <p:tavLst>
                                        <p:tav tm="0">
                                          <p:val>
                                            <p:fltVal val="0"/>
                                          </p:val>
                                        </p:tav>
                                        <p:tav tm="100000">
                                          <p:val>
                                            <p:strVal val="#ppt_w"/>
                                          </p:val>
                                        </p:tav>
                                      </p:tavLst>
                                    </p:anim>
                                    <p:anim calcmode="lin" valueType="num">
                                      <p:cBhvr>
                                        <p:cTn id="33" dur="1000" fill="hold"/>
                                        <p:tgtEl>
                                          <p:spTgt spid="14"/>
                                        </p:tgtEl>
                                        <p:attrNameLst>
                                          <p:attrName>ppt_h</p:attrName>
                                        </p:attrNameLst>
                                      </p:cBhvr>
                                      <p:tavLst>
                                        <p:tav tm="0">
                                          <p:val>
                                            <p:fltVal val="0"/>
                                          </p:val>
                                        </p:tav>
                                        <p:tav tm="100000">
                                          <p:val>
                                            <p:strVal val="#ppt_h"/>
                                          </p:val>
                                        </p:tav>
                                      </p:tavLst>
                                    </p:anim>
                                    <p:animEffect transition="in" filter="fade">
                                      <p:cBhvr>
                                        <p:cTn id="34" dur="10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1000" fill="hold"/>
                                        <p:tgtEl>
                                          <p:spTgt spid="15"/>
                                        </p:tgtEl>
                                        <p:attrNameLst>
                                          <p:attrName>ppt_w</p:attrName>
                                        </p:attrNameLst>
                                      </p:cBhvr>
                                      <p:tavLst>
                                        <p:tav tm="0">
                                          <p:val>
                                            <p:fltVal val="0"/>
                                          </p:val>
                                        </p:tav>
                                        <p:tav tm="100000">
                                          <p:val>
                                            <p:strVal val="#ppt_w"/>
                                          </p:val>
                                        </p:tav>
                                      </p:tavLst>
                                    </p:anim>
                                    <p:anim calcmode="lin" valueType="num">
                                      <p:cBhvr>
                                        <p:cTn id="40" dur="1000" fill="hold"/>
                                        <p:tgtEl>
                                          <p:spTgt spid="15"/>
                                        </p:tgtEl>
                                        <p:attrNameLst>
                                          <p:attrName>ppt_h</p:attrName>
                                        </p:attrNameLst>
                                      </p:cBhvr>
                                      <p:tavLst>
                                        <p:tav tm="0">
                                          <p:val>
                                            <p:fltVal val="0"/>
                                          </p:val>
                                        </p:tav>
                                        <p:tav tm="100000">
                                          <p:val>
                                            <p:strVal val="#ppt_h"/>
                                          </p:val>
                                        </p:tav>
                                      </p:tavLst>
                                    </p:anim>
                                    <p:animEffect transition="in" filter="fade">
                                      <p:cBhvr>
                                        <p:cTn id="4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BB89B5-BCAD-4990-92B9-A091705B4F9A}"/>
              </a:ext>
            </a:extLst>
          </p:cNvPr>
          <p:cNvSpPr/>
          <p:nvPr/>
        </p:nvSpPr>
        <p:spPr>
          <a:xfrm>
            <a:off x="89452" y="97026"/>
            <a:ext cx="12006470" cy="6663948"/>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n open book on a desk&#10;&#10;Description automatically generated">
            <a:extLst>
              <a:ext uri="{FF2B5EF4-FFF2-40B4-BE49-F238E27FC236}">
                <a16:creationId xmlns:a16="http://schemas.microsoft.com/office/drawing/2014/main" id="{6B1494D9-5B0D-4773-9653-B8BBB3F69C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a:ln w="88900" cap="sq" cmpd="thickThin">
            <a:solidFill>
              <a:srgbClr val="CC6600"/>
            </a:solidFill>
            <a:prstDash val="solid"/>
            <a:miter lim="800000"/>
          </a:ln>
          <a:effectLst>
            <a:innerShdw blurRad="76200">
              <a:srgbClr val="000000"/>
            </a:innerShdw>
          </a:effectLst>
        </p:spPr>
      </p:pic>
      <p:sp>
        <p:nvSpPr>
          <p:cNvPr id="5" name="TextBox 4">
            <a:extLst>
              <a:ext uri="{FF2B5EF4-FFF2-40B4-BE49-F238E27FC236}">
                <a16:creationId xmlns:a16="http://schemas.microsoft.com/office/drawing/2014/main" id="{B9A49C22-151B-4CF1-8663-2C8FE8C6F5B7}"/>
              </a:ext>
            </a:extLst>
          </p:cNvPr>
          <p:cNvSpPr txBox="1"/>
          <p:nvPr/>
        </p:nvSpPr>
        <p:spPr>
          <a:xfrm>
            <a:off x="3442994" y="2687209"/>
            <a:ext cx="5421085" cy="954107"/>
          </a:xfrm>
          <a:prstGeom prst="rect">
            <a:avLst/>
          </a:prstGeom>
          <a:noFill/>
          <a:effectLst>
            <a:glow rad="139700">
              <a:schemeClr val="accent3">
                <a:satMod val="175000"/>
                <a:alpha val="40000"/>
              </a:schemeClr>
            </a:glow>
          </a:effectLst>
        </p:spPr>
        <p:txBody>
          <a:bodyPr wrap="square" rtlCol="0">
            <a:spAutoFit/>
          </a:bodyPr>
          <a:lstStyle/>
          <a:p>
            <a:pPr algn="ctr"/>
            <a:r>
              <a:rPr lang="en-US" sz="1600" b="1" dirty="0">
                <a:solidFill>
                  <a:schemeClr val="bg1"/>
                </a:solidFill>
                <a:latin typeface="Times New Roman" panose="02020603050405020304" pitchFamily="18" charset="0"/>
                <a:cs typeface="Times New Roman" panose="02020603050405020304" pitchFamily="18" charset="0"/>
              </a:rPr>
              <a:t>“</a:t>
            </a:r>
            <a:r>
              <a:rPr lang="en-US" sz="1600" b="1" i="1" dirty="0">
                <a:solidFill>
                  <a:schemeClr val="bg1"/>
                </a:solidFill>
                <a:latin typeface="Times New Roman" panose="02020603050405020304" pitchFamily="18" charset="0"/>
                <a:cs typeface="Times New Roman" panose="02020603050405020304" pitchFamily="18" charset="0"/>
              </a:rPr>
              <a:t>That which is perfect” </a:t>
            </a:r>
            <a:r>
              <a:rPr lang="en-US" sz="1600" b="1" dirty="0">
                <a:solidFill>
                  <a:schemeClr val="bg1"/>
                </a:solidFill>
                <a:latin typeface="Times New Roman" panose="02020603050405020304" pitchFamily="18" charset="0"/>
                <a:cs typeface="Times New Roman" panose="02020603050405020304" pitchFamily="18" charset="0"/>
              </a:rPr>
              <a:t>came in 1611.</a:t>
            </a:r>
          </a:p>
          <a:p>
            <a:pPr algn="ctr"/>
            <a:r>
              <a:rPr lang="en-US" sz="1600" b="1" dirty="0">
                <a:solidFill>
                  <a:schemeClr val="bg1"/>
                </a:solidFill>
                <a:latin typeface="Times New Roman" panose="02020603050405020304" pitchFamily="18" charset="0"/>
                <a:cs typeface="Times New Roman" panose="02020603050405020304" pitchFamily="18" charset="0"/>
              </a:rPr>
              <a:t>It was, still </a:t>
            </a:r>
            <a:r>
              <a:rPr lang="en-US" sz="1600" b="1" dirty="0">
                <a:solidFill>
                  <a:schemeClr val="bg1"/>
                </a:solidFill>
                <a:effectLst/>
                <a:latin typeface="Times New Roman" panose="02020603050405020304" pitchFamily="18" charset="0"/>
                <a:cs typeface="Times New Roman" panose="02020603050405020304" pitchFamily="18" charset="0"/>
              </a:rPr>
              <a:t>is, and always will be </a:t>
            </a:r>
          </a:p>
          <a:p>
            <a:pPr algn="ctr"/>
            <a:r>
              <a:rPr lang="en-US" sz="2000" b="1" dirty="0">
                <a:solidFill>
                  <a:schemeClr val="bg1"/>
                </a:solidFill>
                <a:effectLst/>
                <a:latin typeface="Times New Roman" panose="02020603050405020304" pitchFamily="18" charset="0"/>
                <a:cs typeface="Times New Roman" panose="02020603050405020304" pitchFamily="18" charset="0"/>
              </a:rPr>
              <a:t>the</a:t>
            </a:r>
            <a:r>
              <a:rPr lang="en-US" sz="2400" b="1" dirty="0">
                <a:solidFill>
                  <a:schemeClr val="bg1"/>
                </a:solidFill>
                <a:effectLst/>
                <a:latin typeface="Times New Roman" panose="02020603050405020304" pitchFamily="18" charset="0"/>
                <a:cs typeface="Times New Roman" panose="02020603050405020304" pitchFamily="18" charset="0"/>
              </a:rPr>
              <a:t> </a:t>
            </a:r>
            <a:r>
              <a:rPr lang="en-US" sz="2400" b="1" dirty="0">
                <a:solidFill>
                  <a:schemeClr val="bg1"/>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King James 1611 Bible</a:t>
            </a:r>
          </a:p>
        </p:txBody>
      </p:sp>
      <p:sp>
        <p:nvSpPr>
          <p:cNvPr id="7" name="TextBox 6">
            <a:extLst>
              <a:ext uri="{FF2B5EF4-FFF2-40B4-BE49-F238E27FC236}">
                <a16:creationId xmlns:a16="http://schemas.microsoft.com/office/drawing/2014/main" id="{7B7555B3-D05B-4E26-2BBC-293FE150AC1C}"/>
              </a:ext>
            </a:extLst>
          </p:cNvPr>
          <p:cNvSpPr txBox="1"/>
          <p:nvPr/>
        </p:nvSpPr>
        <p:spPr>
          <a:xfrm>
            <a:off x="4926558" y="6120882"/>
            <a:ext cx="2351315" cy="307777"/>
          </a:xfrm>
          <a:prstGeom prst="rect">
            <a:avLst/>
          </a:prstGeom>
          <a:noFill/>
        </p:spPr>
        <p:txBody>
          <a:bodyPr wrap="square" rtlCol="0">
            <a:spAutoFit/>
          </a:bodyPr>
          <a:lstStyle/>
          <a:p>
            <a:pPr algn="ctr"/>
            <a:r>
              <a:rPr lang="en-US" sz="1400" i="1" dirty="0">
                <a:solidFill>
                  <a:schemeClr val="bg1"/>
                </a:solidFill>
                <a:latin typeface="Times New Roman" panose="02020603050405020304" pitchFamily="18" charset="0"/>
                <a:cs typeface="Times New Roman" panose="02020603050405020304" pitchFamily="18" charset="0"/>
              </a:rPr>
              <a:t>Believe it or not!</a:t>
            </a:r>
          </a:p>
        </p:txBody>
      </p:sp>
    </p:spTree>
    <p:extLst>
      <p:ext uri="{BB962C8B-B14F-4D97-AF65-F5344CB8AC3E}">
        <p14:creationId xmlns:p14="http://schemas.microsoft.com/office/powerpoint/2010/main" val="18341528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00815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785</TotalTime>
  <Words>3051</Words>
  <Application>Microsoft Office PowerPoint</Application>
  <PresentationFormat>Widescreen</PresentationFormat>
  <Paragraphs>183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10</cp:revision>
  <dcterms:created xsi:type="dcterms:W3CDTF">2022-04-29T05:46:41Z</dcterms:created>
  <dcterms:modified xsi:type="dcterms:W3CDTF">2022-05-11T16:32:14Z</dcterms:modified>
</cp:coreProperties>
</file>