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335" r:id="rId3"/>
    <p:sldId id="328" r:id="rId4"/>
    <p:sldId id="327" r:id="rId5"/>
    <p:sldId id="333" r:id="rId6"/>
    <p:sldId id="334" r:id="rId7"/>
    <p:sldId id="324" r:id="rId8"/>
    <p:sldId id="325" r:id="rId9"/>
    <p:sldId id="326" r:id="rId10"/>
    <p:sldId id="329" r:id="rId11"/>
    <p:sldId id="330" r:id="rId12"/>
    <p:sldId id="257" r:id="rId13"/>
    <p:sldId id="318" r:id="rId14"/>
    <p:sldId id="303" r:id="rId15"/>
    <p:sldId id="304" r:id="rId16"/>
    <p:sldId id="30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47" autoAdjust="0"/>
    <p:restoredTop sz="94660"/>
  </p:normalViewPr>
  <p:slideViewPr>
    <p:cSldViewPr snapToGrid="0">
      <p:cViewPr varScale="1">
        <p:scale>
          <a:sx n="112" d="100"/>
          <a:sy n="112" d="100"/>
        </p:scale>
        <p:origin x="7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E0F1-688B-40D8-A515-7187EE5ED0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B2B626-C736-4E47-ADE5-24C5F85FF8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A4F48E-75C5-4705-AFA8-DBD5A53C0511}"/>
              </a:ext>
            </a:extLst>
          </p:cNvPr>
          <p:cNvSpPr>
            <a:spLocks noGrp="1"/>
          </p:cNvSpPr>
          <p:nvPr>
            <p:ph type="dt" sz="half" idx="10"/>
          </p:nvPr>
        </p:nvSpPr>
        <p:spPr/>
        <p:txBody>
          <a:bodyPr/>
          <a:lstStyle/>
          <a:p>
            <a:fld id="{630D4134-B1DB-4EB6-8929-1F0612573F01}" type="datetimeFigureOut">
              <a:rPr lang="en-US" smtClean="0"/>
              <a:t>4/25/2021</a:t>
            </a:fld>
            <a:endParaRPr lang="en-US"/>
          </a:p>
        </p:txBody>
      </p:sp>
      <p:sp>
        <p:nvSpPr>
          <p:cNvPr id="5" name="Footer Placeholder 4">
            <a:extLst>
              <a:ext uri="{FF2B5EF4-FFF2-40B4-BE49-F238E27FC236}">
                <a16:creationId xmlns:a16="http://schemas.microsoft.com/office/drawing/2014/main" id="{A2A3CA35-9C59-4C25-8BE4-DE929BBD1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D2C64-B8B2-4908-874E-77E26DD56813}"/>
              </a:ext>
            </a:extLst>
          </p:cNvPr>
          <p:cNvSpPr>
            <a:spLocks noGrp="1"/>
          </p:cNvSpPr>
          <p:nvPr>
            <p:ph type="sldNum" sz="quarter" idx="12"/>
          </p:nvPr>
        </p:nvSpPr>
        <p:spPr/>
        <p:txBody>
          <a:bodyPr/>
          <a:lstStyle/>
          <a:p>
            <a:fld id="{D99B2E02-1B33-4A6E-A66E-B9DA74A6C848}" type="slidenum">
              <a:rPr lang="en-US" smtClean="0"/>
              <a:t>‹#›</a:t>
            </a:fld>
            <a:endParaRPr lang="en-US"/>
          </a:p>
        </p:txBody>
      </p:sp>
    </p:spTree>
    <p:extLst>
      <p:ext uri="{BB962C8B-B14F-4D97-AF65-F5344CB8AC3E}">
        <p14:creationId xmlns:p14="http://schemas.microsoft.com/office/powerpoint/2010/main" val="277480947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DE53-F6CC-4612-885E-D32BE7F48D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F982D4-9E63-4F22-8253-5192B2CF25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FD384-A530-4819-9463-ED878DECC4FE}"/>
              </a:ext>
            </a:extLst>
          </p:cNvPr>
          <p:cNvSpPr>
            <a:spLocks noGrp="1"/>
          </p:cNvSpPr>
          <p:nvPr>
            <p:ph type="dt" sz="half" idx="10"/>
          </p:nvPr>
        </p:nvSpPr>
        <p:spPr/>
        <p:txBody>
          <a:bodyPr/>
          <a:lstStyle/>
          <a:p>
            <a:fld id="{630D4134-B1DB-4EB6-8929-1F0612573F01}" type="datetimeFigureOut">
              <a:rPr lang="en-US" smtClean="0"/>
              <a:t>4/25/2021</a:t>
            </a:fld>
            <a:endParaRPr lang="en-US"/>
          </a:p>
        </p:txBody>
      </p:sp>
      <p:sp>
        <p:nvSpPr>
          <p:cNvPr id="5" name="Footer Placeholder 4">
            <a:extLst>
              <a:ext uri="{FF2B5EF4-FFF2-40B4-BE49-F238E27FC236}">
                <a16:creationId xmlns:a16="http://schemas.microsoft.com/office/drawing/2014/main" id="{05B3AAF7-4EAE-4D97-B8C5-34BD673F3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667A8-A2E7-48C8-9E34-232E1EEF6A9D}"/>
              </a:ext>
            </a:extLst>
          </p:cNvPr>
          <p:cNvSpPr>
            <a:spLocks noGrp="1"/>
          </p:cNvSpPr>
          <p:nvPr>
            <p:ph type="sldNum" sz="quarter" idx="12"/>
          </p:nvPr>
        </p:nvSpPr>
        <p:spPr/>
        <p:txBody>
          <a:bodyPr/>
          <a:lstStyle/>
          <a:p>
            <a:fld id="{D99B2E02-1B33-4A6E-A66E-B9DA74A6C848}" type="slidenum">
              <a:rPr lang="en-US" smtClean="0"/>
              <a:t>‹#›</a:t>
            </a:fld>
            <a:endParaRPr lang="en-US"/>
          </a:p>
        </p:txBody>
      </p:sp>
    </p:spTree>
    <p:extLst>
      <p:ext uri="{BB962C8B-B14F-4D97-AF65-F5344CB8AC3E}">
        <p14:creationId xmlns:p14="http://schemas.microsoft.com/office/powerpoint/2010/main" val="197353975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70F329-23A0-4D86-8D22-E564E271EF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ECB58F-ABED-48BB-B21A-E2EE9590AD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B6FA7-4B97-41A7-BEBC-A3A40A818797}"/>
              </a:ext>
            </a:extLst>
          </p:cNvPr>
          <p:cNvSpPr>
            <a:spLocks noGrp="1"/>
          </p:cNvSpPr>
          <p:nvPr>
            <p:ph type="dt" sz="half" idx="10"/>
          </p:nvPr>
        </p:nvSpPr>
        <p:spPr/>
        <p:txBody>
          <a:bodyPr/>
          <a:lstStyle/>
          <a:p>
            <a:fld id="{630D4134-B1DB-4EB6-8929-1F0612573F01}" type="datetimeFigureOut">
              <a:rPr lang="en-US" smtClean="0"/>
              <a:t>4/25/2021</a:t>
            </a:fld>
            <a:endParaRPr lang="en-US"/>
          </a:p>
        </p:txBody>
      </p:sp>
      <p:sp>
        <p:nvSpPr>
          <p:cNvPr id="5" name="Footer Placeholder 4">
            <a:extLst>
              <a:ext uri="{FF2B5EF4-FFF2-40B4-BE49-F238E27FC236}">
                <a16:creationId xmlns:a16="http://schemas.microsoft.com/office/drawing/2014/main" id="{3FD0D8C8-4187-4C41-9E11-1CF831196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C96F6-008A-45D3-B8F7-E8CE83253D72}"/>
              </a:ext>
            </a:extLst>
          </p:cNvPr>
          <p:cNvSpPr>
            <a:spLocks noGrp="1"/>
          </p:cNvSpPr>
          <p:nvPr>
            <p:ph type="sldNum" sz="quarter" idx="12"/>
          </p:nvPr>
        </p:nvSpPr>
        <p:spPr/>
        <p:txBody>
          <a:bodyPr/>
          <a:lstStyle/>
          <a:p>
            <a:fld id="{D99B2E02-1B33-4A6E-A66E-B9DA74A6C848}" type="slidenum">
              <a:rPr lang="en-US" smtClean="0"/>
              <a:t>‹#›</a:t>
            </a:fld>
            <a:endParaRPr lang="en-US"/>
          </a:p>
        </p:txBody>
      </p:sp>
    </p:spTree>
    <p:extLst>
      <p:ext uri="{BB962C8B-B14F-4D97-AF65-F5344CB8AC3E}">
        <p14:creationId xmlns:p14="http://schemas.microsoft.com/office/powerpoint/2010/main" val="351152859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9E6D-4343-4D67-AFC9-F30FD9AFA6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6DBBF0-37A0-41D1-9F71-7B9AAA370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05EE0-28CB-43E3-B596-892D1EE99503}"/>
              </a:ext>
            </a:extLst>
          </p:cNvPr>
          <p:cNvSpPr>
            <a:spLocks noGrp="1"/>
          </p:cNvSpPr>
          <p:nvPr>
            <p:ph type="dt" sz="half" idx="10"/>
          </p:nvPr>
        </p:nvSpPr>
        <p:spPr/>
        <p:txBody>
          <a:bodyPr/>
          <a:lstStyle/>
          <a:p>
            <a:fld id="{630D4134-B1DB-4EB6-8929-1F0612573F01}" type="datetimeFigureOut">
              <a:rPr lang="en-US" smtClean="0"/>
              <a:t>4/25/2021</a:t>
            </a:fld>
            <a:endParaRPr lang="en-US"/>
          </a:p>
        </p:txBody>
      </p:sp>
      <p:sp>
        <p:nvSpPr>
          <p:cNvPr id="5" name="Footer Placeholder 4">
            <a:extLst>
              <a:ext uri="{FF2B5EF4-FFF2-40B4-BE49-F238E27FC236}">
                <a16:creationId xmlns:a16="http://schemas.microsoft.com/office/drawing/2014/main" id="{CE970349-BB44-4628-904A-AB4D49619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17216-2855-41E7-A193-E2E737ADCC81}"/>
              </a:ext>
            </a:extLst>
          </p:cNvPr>
          <p:cNvSpPr>
            <a:spLocks noGrp="1"/>
          </p:cNvSpPr>
          <p:nvPr>
            <p:ph type="sldNum" sz="quarter" idx="12"/>
          </p:nvPr>
        </p:nvSpPr>
        <p:spPr/>
        <p:txBody>
          <a:bodyPr/>
          <a:lstStyle/>
          <a:p>
            <a:fld id="{D99B2E02-1B33-4A6E-A66E-B9DA74A6C848}" type="slidenum">
              <a:rPr lang="en-US" smtClean="0"/>
              <a:t>‹#›</a:t>
            </a:fld>
            <a:endParaRPr lang="en-US"/>
          </a:p>
        </p:txBody>
      </p:sp>
    </p:spTree>
    <p:extLst>
      <p:ext uri="{BB962C8B-B14F-4D97-AF65-F5344CB8AC3E}">
        <p14:creationId xmlns:p14="http://schemas.microsoft.com/office/powerpoint/2010/main" val="240107227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0B41-7C8E-4B3B-926C-7EB465DDD6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BC5AC9-C73A-4B87-99AF-5D43FBFA1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A8E424-1A03-47C0-8765-CF7E26E819BA}"/>
              </a:ext>
            </a:extLst>
          </p:cNvPr>
          <p:cNvSpPr>
            <a:spLocks noGrp="1"/>
          </p:cNvSpPr>
          <p:nvPr>
            <p:ph type="dt" sz="half" idx="10"/>
          </p:nvPr>
        </p:nvSpPr>
        <p:spPr/>
        <p:txBody>
          <a:bodyPr/>
          <a:lstStyle/>
          <a:p>
            <a:fld id="{630D4134-B1DB-4EB6-8929-1F0612573F01}" type="datetimeFigureOut">
              <a:rPr lang="en-US" smtClean="0"/>
              <a:t>4/25/2021</a:t>
            </a:fld>
            <a:endParaRPr lang="en-US"/>
          </a:p>
        </p:txBody>
      </p:sp>
      <p:sp>
        <p:nvSpPr>
          <p:cNvPr id="5" name="Footer Placeholder 4">
            <a:extLst>
              <a:ext uri="{FF2B5EF4-FFF2-40B4-BE49-F238E27FC236}">
                <a16:creationId xmlns:a16="http://schemas.microsoft.com/office/drawing/2014/main" id="{233E9089-2D55-4938-BE3A-A708C9CA4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BDFF3-6EC4-42FA-B351-142B878CF770}"/>
              </a:ext>
            </a:extLst>
          </p:cNvPr>
          <p:cNvSpPr>
            <a:spLocks noGrp="1"/>
          </p:cNvSpPr>
          <p:nvPr>
            <p:ph type="sldNum" sz="quarter" idx="12"/>
          </p:nvPr>
        </p:nvSpPr>
        <p:spPr/>
        <p:txBody>
          <a:bodyPr/>
          <a:lstStyle/>
          <a:p>
            <a:fld id="{D99B2E02-1B33-4A6E-A66E-B9DA74A6C848}" type="slidenum">
              <a:rPr lang="en-US" smtClean="0"/>
              <a:t>‹#›</a:t>
            </a:fld>
            <a:endParaRPr lang="en-US"/>
          </a:p>
        </p:txBody>
      </p:sp>
    </p:spTree>
    <p:extLst>
      <p:ext uri="{BB962C8B-B14F-4D97-AF65-F5344CB8AC3E}">
        <p14:creationId xmlns:p14="http://schemas.microsoft.com/office/powerpoint/2010/main" val="194646926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F69C-C4E1-46B8-B424-15ADEB5E39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46436-CB61-4395-A04F-AF9C1B8CD0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349600-CEA5-4371-9401-5213B39580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219977-B43A-48BB-80BF-C36993215262}"/>
              </a:ext>
            </a:extLst>
          </p:cNvPr>
          <p:cNvSpPr>
            <a:spLocks noGrp="1"/>
          </p:cNvSpPr>
          <p:nvPr>
            <p:ph type="dt" sz="half" idx="10"/>
          </p:nvPr>
        </p:nvSpPr>
        <p:spPr/>
        <p:txBody>
          <a:bodyPr/>
          <a:lstStyle/>
          <a:p>
            <a:fld id="{630D4134-B1DB-4EB6-8929-1F0612573F01}" type="datetimeFigureOut">
              <a:rPr lang="en-US" smtClean="0"/>
              <a:t>4/25/2021</a:t>
            </a:fld>
            <a:endParaRPr lang="en-US"/>
          </a:p>
        </p:txBody>
      </p:sp>
      <p:sp>
        <p:nvSpPr>
          <p:cNvPr id="6" name="Footer Placeholder 5">
            <a:extLst>
              <a:ext uri="{FF2B5EF4-FFF2-40B4-BE49-F238E27FC236}">
                <a16:creationId xmlns:a16="http://schemas.microsoft.com/office/drawing/2014/main" id="{2434FA59-60A8-4674-8BC7-D5779DF64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8287A6-8F9F-416C-8790-D796F69F7AD1}"/>
              </a:ext>
            </a:extLst>
          </p:cNvPr>
          <p:cNvSpPr>
            <a:spLocks noGrp="1"/>
          </p:cNvSpPr>
          <p:nvPr>
            <p:ph type="sldNum" sz="quarter" idx="12"/>
          </p:nvPr>
        </p:nvSpPr>
        <p:spPr/>
        <p:txBody>
          <a:bodyPr/>
          <a:lstStyle/>
          <a:p>
            <a:fld id="{D99B2E02-1B33-4A6E-A66E-B9DA74A6C848}" type="slidenum">
              <a:rPr lang="en-US" smtClean="0"/>
              <a:t>‹#›</a:t>
            </a:fld>
            <a:endParaRPr lang="en-US"/>
          </a:p>
        </p:txBody>
      </p:sp>
    </p:spTree>
    <p:extLst>
      <p:ext uri="{BB962C8B-B14F-4D97-AF65-F5344CB8AC3E}">
        <p14:creationId xmlns:p14="http://schemas.microsoft.com/office/powerpoint/2010/main" val="116586242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B7AC4-7EBD-491C-BAF0-D239FF1702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C2A6C3-28FF-4CDC-84E5-0ABAF2AEE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A39003-3557-45E4-BE8A-7F3C4C144F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CEFC62-2CAC-45F1-84C3-544EF556B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79962E-4AD6-4112-B024-D78C90086B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325FEF-5296-4838-8CD3-49F8BD648E05}"/>
              </a:ext>
            </a:extLst>
          </p:cNvPr>
          <p:cNvSpPr>
            <a:spLocks noGrp="1"/>
          </p:cNvSpPr>
          <p:nvPr>
            <p:ph type="dt" sz="half" idx="10"/>
          </p:nvPr>
        </p:nvSpPr>
        <p:spPr/>
        <p:txBody>
          <a:bodyPr/>
          <a:lstStyle/>
          <a:p>
            <a:fld id="{630D4134-B1DB-4EB6-8929-1F0612573F01}" type="datetimeFigureOut">
              <a:rPr lang="en-US" smtClean="0"/>
              <a:t>4/25/2021</a:t>
            </a:fld>
            <a:endParaRPr lang="en-US"/>
          </a:p>
        </p:txBody>
      </p:sp>
      <p:sp>
        <p:nvSpPr>
          <p:cNvPr id="8" name="Footer Placeholder 7">
            <a:extLst>
              <a:ext uri="{FF2B5EF4-FFF2-40B4-BE49-F238E27FC236}">
                <a16:creationId xmlns:a16="http://schemas.microsoft.com/office/drawing/2014/main" id="{0F81DE9A-0E90-42E7-994F-ECB400F32F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75FF23-300D-4313-A459-8AD4AFA24D6E}"/>
              </a:ext>
            </a:extLst>
          </p:cNvPr>
          <p:cNvSpPr>
            <a:spLocks noGrp="1"/>
          </p:cNvSpPr>
          <p:nvPr>
            <p:ph type="sldNum" sz="quarter" idx="12"/>
          </p:nvPr>
        </p:nvSpPr>
        <p:spPr/>
        <p:txBody>
          <a:bodyPr/>
          <a:lstStyle/>
          <a:p>
            <a:fld id="{D99B2E02-1B33-4A6E-A66E-B9DA74A6C848}" type="slidenum">
              <a:rPr lang="en-US" smtClean="0"/>
              <a:t>‹#›</a:t>
            </a:fld>
            <a:endParaRPr lang="en-US"/>
          </a:p>
        </p:txBody>
      </p:sp>
    </p:spTree>
    <p:extLst>
      <p:ext uri="{BB962C8B-B14F-4D97-AF65-F5344CB8AC3E}">
        <p14:creationId xmlns:p14="http://schemas.microsoft.com/office/powerpoint/2010/main" val="239549867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91BC-2F1B-48A3-84E4-04DEBFC04A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AA04D5-2712-47CD-AA19-E97F358DE953}"/>
              </a:ext>
            </a:extLst>
          </p:cNvPr>
          <p:cNvSpPr>
            <a:spLocks noGrp="1"/>
          </p:cNvSpPr>
          <p:nvPr>
            <p:ph type="dt" sz="half" idx="10"/>
          </p:nvPr>
        </p:nvSpPr>
        <p:spPr/>
        <p:txBody>
          <a:bodyPr/>
          <a:lstStyle/>
          <a:p>
            <a:fld id="{630D4134-B1DB-4EB6-8929-1F0612573F01}" type="datetimeFigureOut">
              <a:rPr lang="en-US" smtClean="0"/>
              <a:t>4/25/2021</a:t>
            </a:fld>
            <a:endParaRPr lang="en-US"/>
          </a:p>
        </p:txBody>
      </p:sp>
      <p:sp>
        <p:nvSpPr>
          <p:cNvPr id="4" name="Footer Placeholder 3">
            <a:extLst>
              <a:ext uri="{FF2B5EF4-FFF2-40B4-BE49-F238E27FC236}">
                <a16:creationId xmlns:a16="http://schemas.microsoft.com/office/drawing/2014/main" id="{FC32D483-EEAA-41C7-8726-1A8CDC265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2239FC-CCCD-4FB7-B37F-8E45CE810CB4}"/>
              </a:ext>
            </a:extLst>
          </p:cNvPr>
          <p:cNvSpPr>
            <a:spLocks noGrp="1"/>
          </p:cNvSpPr>
          <p:nvPr>
            <p:ph type="sldNum" sz="quarter" idx="12"/>
          </p:nvPr>
        </p:nvSpPr>
        <p:spPr/>
        <p:txBody>
          <a:bodyPr/>
          <a:lstStyle/>
          <a:p>
            <a:fld id="{D99B2E02-1B33-4A6E-A66E-B9DA74A6C848}" type="slidenum">
              <a:rPr lang="en-US" smtClean="0"/>
              <a:t>‹#›</a:t>
            </a:fld>
            <a:endParaRPr lang="en-US"/>
          </a:p>
        </p:txBody>
      </p:sp>
    </p:spTree>
    <p:extLst>
      <p:ext uri="{BB962C8B-B14F-4D97-AF65-F5344CB8AC3E}">
        <p14:creationId xmlns:p14="http://schemas.microsoft.com/office/powerpoint/2010/main" val="66614068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AE46A-DD32-4210-9EF0-97D8FB572C6B}"/>
              </a:ext>
            </a:extLst>
          </p:cNvPr>
          <p:cNvSpPr>
            <a:spLocks noGrp="1"/>
          </p:cNvSpPr>
          <p:nvPr>
            <p:ph type="dt" sz="half" idx="10"/>
          </p:nvPr>
        </p:nvSpPr>
        <p:spPr/>
        <p:txBody>
          <a:bodyPr/>
          <a:lstStyle/>
          <a:p>
            <a:fld id="{630D4134-B1DB-4EB6-8929-1F0612573F01}" type="datetimeFigureOut">
              <a:rPr lang="en-US" smtClean="0"/>
              <a:t>4/25/2021</a:t>
            </a:fld>
            <a:endParaRPr lang="en-US"/>
          </a:p>
        </p:txBody>
      </p:sp>
      <p:sp>
        <p:nvSpPr>
          <p:cNvPr id="3" name="Footer Placeholder 2">
            <a:extLst>
              <a:ext uri="{FF2B5EF4-FFF2-40B4-BE49-F238E27FC236}">
                <a16:creationId xmlns:a16="http://schemas.microsoft.com/office/drawing/2014/main" id="{F48E139A-4FC3-4F59-B825-74A3091DFA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81C1E1-4321-4F12-9070-FD5CD32FDCD9}"/>
              </a:ext>
            </a:extLst>
          </p:cNvPr>
          <p:cNvSpPr>
            <a:spLocks noGrp="1"/>
          </p:cNvSpPr>
          <p:nvPr>
            <p:ph type="sldNum" sz="quarter" idx="12"/>
          </p:nvPr>
        </p:nvSpPr>
        <p:spPr/>
        <p:txBody>
          <a:bodyPr/>
          <a:lstStyle/>
          <a:p>
            <a:fld id="{D99B2E02-1B33-4A6E-A66E-B9DA74A6C848}" type="slidenum">
              <a:rPr lang="en-US" smtClean="0"/>
              <a:t>‹#›</a:t>
            </a:fld>
            <a:endParaRPr lang="en-US"/>
          </a:p>
        </p:txBody>
      </p:sp>
    </p:spTree>
    <p:extLst>
      <p:ext uri="{BB962C8B-B14F-4D97-AF65-F5344CB8AC3E}">
        <p14:creationId xmlns:p14="http://schemas.microsoft.com/office/powerpoint/2010/main" val="427255063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05C1-40E6-4442-8EC3-B42F7833B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E5D386-9D30-402D-8CAA-78EA3EE8DC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69DAB0-5028-4889-A525-D3239E9DC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D4D1A0-1A8B-4C5B-B3BA-F3F6212C4787}"/>
              </a:ext>
            </a:extLst>
          </p:cNvPr>
          <p:cNvSpPr>
            <a:spLocks noGrp="1"/>
          </p:cNvSpPr>
          <p:nvPr>
            <p:ph type="dt" sz="half" idx="10"/>
          </p:nvPr>
        </p:nvSpPr>
        <p:spPr/>
        <p:txBody>
          <a:bodyPr/>
          <a:lstStyle/>
          <a:p>
            <a:fld id="{630D4134-B1DB-4EB6-8929-1F0612573F01}" type="datetimeFigureOut">
              <a:rPr lang="en-US" smtClean="0"/>
              <a:t>4/25/2021</a:t>
            </a:fld>
            <a:endParaRPr lang="en-US"/>
          </a:p>
        </p:txBody>
      </p:sp>
      <p:sp>
        <p:nvSpPr>
          <p:cNvPr id="6" name="Footer Placeholder 5">
            <a:extLst>
              <a:ext uri="{FF2B5EF4-FFF2-40B4-BE49-F238E27FC236}">
                <a16:creationId xmlns:a16="http://schemas.microsoft.com/office/drawing/2014/main" id="{6AC9DE11-4509-4E84-88D9-D04AEB8F7C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ED587E-1355-424B-AD20-ACA8420DDDA1}"/>
              </a:ext>
            </a:extLst>
          </p:cNvPr>
          <p:cNvSpPr>
            <a:spLocks noGrp="1"/>
          </p:cNvSpPr>
          <p:nvPr>
            <p:ph type="sldNum" sz="quarter" idx="12"/>
          </p:nvPr>
        </p:nvSpPr>
        <p:spPr/>
        <p:txBody>
          <a:bodyPr/>
          <a:lstStyle/>
          <a:p>
            <a:fld id="{D99B2E02-1B33-4A6E-A66E-B9DA74A6C848}" type="slidenum">
              <a:rPr lang="en-US" smtClean="0"/>
              <a:t>‹#›</a:t>
            </a:fld>
            <a:endParaRPr lang="en-US"/>
          </a:p>
        </p:txBody>
      </p:sp>
    </p:spTree>
    <p:extLst>
      <p:ext uri="{BB962C8B-B14F-4D97-AF65-F5344CB8AC3E}">
        <p14:creationId xmlns:p14="http://schemas.microsoft.com/office/powerpoint/2010/main" val="273044763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3A69-C697-4AC6-B230-779029D671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1C2392-6BD9-44EF-A238-27F5E66C1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584DC6-D333-4792-B90A-89C812CC9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A16422-9437-4026-AB5E-EDF21D8BBDC7}"/>
              </a:ext>
            </a:extLst>
          </p:cNvPr>
          <p:cNvSpPr>
            <a:spLocks noGrp="1"/>
          </p:cNvSpPr>
          <p:nvPr>
            <p:ph type="dt" sz="half" idx="10"/>
          </p:nvPr>
        </p:nvSpPr>
        <p:spPr/>
        <p:txBody>
          <a:bodyPr/>
          <a:lstStyle/>
          <a:p>
            <a:fld id="{630D4134-B1DB-4EB6-8929-1F0612573F01}" type="datetimeFigureOut">
              <a:rPr lang="en-US" smtClean="0"/>
              <a:t>4/25/2021</a:t>
            </a:fld>
            <a:endParaRPr lang="en-US"/>
          </a:p>
        </p:txBody>
      </p:sp>
      <p:sp>
        <p:nvSpPr>
          <p:cNvPr id="6" name="Footer Placeholder 5">
            <a:extLst>
              <a:ext uri="{FF2B5EF4-FFF2-40B4-BE49-F238E27FC236}">
                <a16:creationId xmlns:a16="http://schemas.microsoft.com/office/drawing/2014/main" id="{24C25FCA-0871-4BE7-A5EB-374DDDA6D3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5EC5E1-9FC6-49BA-A54A-13C7B5D0D6B9}"/>
              </a:ext>
            </a:extLst>
          </p:cNvPr>
          <p:cNvSpPr>
            <a:spLocks noGrp="1"/>
          </p:cNvSpPr>
          <p:nvPr>
            <p:ph type="sldNum" sz="quarter" idx="12"/>
          </p:nvPr>
        </p:nvSpPr>
        <p:spPr/>
        <p:txBody>
          <a:bodyPr/>
          <a:lstStyle/>
          <a:p>
            <a:fld id="{D99B2E02-1B33-4A6E-A66E-B9DA74A6C848}" type="slidenum">
              <a:rPr lang="en-US" smtClean="0"/>
              <a:t>‹#›</a:t>
            </a:fld>
            <a:endParaRPr lang="en-US"/>
          </a:p>
        </p:txBody>
      </p:sp>
    </p:spTree>
    <p:extLst>
      <p:ext uri="{BB962C8B-B14F-4D97-AF65-F5344CB8AC3E}">
        <p14:creationId xmlns:p14="http://schemas.microsoft.com/office/powerpoint/2010/main" val="54030428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8E82C-1464-4301-8C86-A43AA7A9FA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CC69A6-A5DD-474C-838F-C1B64CF0A4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C557B-62B9-4E98-902B-96804A85A4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D4134-B1DB-4EB6-8929-1F0612573F01}" type="datetimeFigureOut">
              <a:rPr lang="en-US" smtClean="0"/>
              <a:t>4/25/2021</a:t>
            </a:fld>
            <a:endParaRPr lang="en-US"/>
          </a:p>
        </p:txBody>
      </p:sp>
      <p:sp>
        <p:nvSpPr>
          <p:cNvPr id="5" name="Footer Placeholder 4">
            <a:extLst>
              <a:ext uri="{FF2B5EF4-FFF2-40B4-BE49-F238E27FC236}">
                <a16:creationId xmlns:a16="http://schemas.microsoft.com/office/drawing/2014/main" id="{64674EEB-0BD1-49BA-8178-1D569D9BC5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9D470A-1F1C-4CD0-8588-58FBC8DF72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B2E02-1B33-4A6E-A66E-B9DA74A6C848}" type="slidenum">
              <a:rPr lang="en-US" smtClean="0"/>
              <a:t>‹#›</a:t>
            </a:fld>
            <a:endParaRPr lang="en-US"/>
          </a:p>
        </p:txBody>
      </p:sp>
    </p:spTree>
    <p:extLst>
      <p:ext uri="{BB962C8B-B14F-4D97-AF65-F5344CB8AC3E}">
        <p14:creationId xmlns:p14="http://schemas.microsoft.com/office/powerpoint/2010/main" val="2408675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9.JPG"/><Relationship Id="rId7"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howtobeastoic.files.wordpress.com/2015/12/stoic-passions.jp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945E8F-8130-498F-AEAE-1928CE7B983B}"/>
              </a:ext>
            </a:extLst>
          </p:cNvPr>
          <p:cNvSpPr/>
          <p:nvPr/>
        </p:nvSpPr>
        <p:spPr>
          <a:xfrm>
            <a:off x="0" y="0"/>
            <a:ext cx="12192000" cy="6858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ook on a table&#10;&#10;Description automatically generated with medium confidence">
            <a:extLst>
              <a:ext uri="{FF2B5EF4-FFF2-40B4-BE49-F238E27FC236}">
                <a16:creationId xmlns:a16="http://schemas.microsoft.com/office/drawing/2014/main" id="{A348E104-88FE-43EF-945E-C6E9776F9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5"/>
            <a:ext cx="12192000" cy="6861675"/>
          </a:xfrm>
          <a:prstGeom prst="rect">
            <a:avLst/>
          </a:prstGeom>
          <a:ln w="38100">
            <a:solidFill>
              <a:srgbClr val="CC6600"/>
            </a:solidFill>
          </a:ln>
        </p:spPr>
      </p:pic>
      <p:sp>
        <p:nvSpPr>
          <p:cNvPr id="11" name="TextBox 10">
            <a:extLst>
              <a:ext uri="{FF2B5EF4-FFF2-40B4-BE49-F238E27FC236}">
                <a16:creationId xmlns:a16="http://schemas.microsoft.com/office/drawing/2014/main" id="{5CE770E3-F34F-46E7-87FF-08C5CB2C7508}"/>
              </a:ext>
            </a:extLst>
          </p:cNvPr>
          <p:cNvSpPr txBox="1"/>
          <p:nvPr/>
        </p:nvSpPr>
        <p:spPr>
          <a:xfrm>
            <a:off x="640078" y="6113417"/>
            <a:ext cx="10972800" cy="646331"/>
          </a:xfrm>
          <a:prstGeom prst="rect">
            <a:avLst/>
          </a:prstGeom>
          <a:noFill/>
        </p:spPr>
        <p:txBody>
          <a:bodyPr wrap="square" rtlCol="0">
            <a:spAutoFit/>
          </a:bodyPr>
          <a:lstStyle/>
          <a:p>
            <a:pPr algn="ctr"/>
            <a:r>
              <a:rPr lang="en-US" b="1" dirty="0">
                <a:solidFill>
                  <a:srgbClr val="00B0F0"/>
                </a:solidFill>
              </a:rPr>
              <a:t>Teaching the ‘</a:t>
            </a:r>
            <a:r>
              <a:rPr lang="en-US" b="1" i="1" dirty="0">
                <a:solidFill>
                  <a:srgbClr val="00B0F0"/>
                </a:solidFill>
              </a:rPr>
              <a:t>Greater Commission</a:t>
            </a:r>
            <a:r>
              <a:rPr lang="en-US" b="1" dirty="0">
                <a:solidFill>
                  <a:srgbClr val="00B0F0"/>
                </a:solidFill>
              </a:rPr>
              <a:t>’ According to the Apostle </a:t>
            </a:r>
            <a:r>
              <a:rPr lang="en-US" b="1" i="1" dirty="0">
                <a:solidFill>
                  <a:srgbClr val="00B0F0"/>
                </a:solidFill>
              </a:rPr>
              <a:t>Paul</a:t>
            </a:r>
            <a:r>
              <a:rPr lang="en-US" b="1" dirty="0">
                <a:solidFill>
                  <a:srgbClr val="00B0F0"/>
                </a:solidFill>
              </a:rPr>
              <a:t>!</a:t>
            </a:r>
          </a:p>
          <a:p>
            <a:pPr algn="ctr"/>
            <a:r>
              <a:rPr lang="en-US" b="1" dirty="0">
                <a:solidFill>
                  <a:srgbClr val="00B0F0"/>
                </a:solidFill>
              </a:rPr>
              <a:t>Emphasizing the ‘</a:t>
            </a:r>
            <a:r>
              <a:rPr lang="en-US" b="1" i="1" dirty="0">
                <a:solidFill>
                  <a:srgbClr val="00B0F0"/>
                </a:solidFill>
              </a:rPr>
              <a:t>Goodness of God</a:t>
            </a:r>
            <a:r>
              <a:rPr lang="en-US" b="1" dirty="0">
                <a:solidFill>
                  <a:srgbClr val="00B0F0"/>
                </a:solidFill>
              </a:rPr>
              <a:t>’ During Today’s “</a:t>
            </a:r>
            <a:r>
              <a:rPr lang="en-US" b="1" i="1" dirty="0">
                <a:solidFill>
                  <a:srgbClr val="00B0F0"/>
                </a:solidFill>
              </a:rPr>
              <a:t>Dispensation of the Grace of God</a:t>
            </a:r>
            <a:r>
              <a:rPr lang="en-US" b="1" dirty="0">
                <a:solidFill>
                  <a:srgbClr val="00B0F0"/>
                </a:solidFill>
              </a:rPr>
              <a:t>.”</a:t>
            </a:r>
          </a:p>
        </p:txBody>
      </p:sp>
      <p:sp>
        <p:nvSpPr>
          <p:cNvPr id="12" name="TextBox 11">
            <a:extLst>
              <a:ext uri="{FF2B5EF4-FFF2-40B4-BE49-F238E27FC236}">
                <a16:creationId xmlns:a16="http://schemas.microsoft.com/office/drawing/2014/main" id="{510EAB9E-F135-468F-9464-2741C3B74F43}"/>
              </a:ext>
            </a:extLst>
          </p:cNvPr>
          <p:cNvSpPr txBox="1"/>
          <p:nvPr/>
        </p:nvSpPr>
        <p:spPr>
          <a:xfrm>
            <a:off x="457200" y="98252"/>
            <a:ext cx="11351623" cy="954107"/>
          </a:xfrm>
          <a:prstGeom prst="rect">
            <a:avLst/>
          </a:prstGeom>
          <a:noFill/>
        </p:spPr>
        <p:txBody>
          <a:bodyPr wrap="square" rtlCol="0">
            <a:spAutoFit/>
          </a:bodyPr>
          <a:lstStyle/>
          <a:p>
            <a:pPr algn="ctr"/>
            <a:r>
              <a:rPr lang="en-US" sz="2400" b="1" dirty="0">
                <a:ln w="12700">
                  <a:solidFill>
                    <a:srgbClr val="CC6600"/>
                  </a:solidFill>
                </a:ln>
                <a:solidFill>
                  <a:srgbClr val="FFFF00"/>
                </a:solidFill>
              </a:rPr>
              <a:t>…Praise thy name for thy lovingkindness and for thy truth:</a:t>
            </a:r>
          </a:p>
          <a:p>
            <a:pPr algn="ctr"/>
            <a:r>
              <a:rPr lang="en-US" sz="3200" b="1" dirty="0">
                <a:ln w="12700">
                  <a:solidFill>
                    <a:srgbClr val="CC6600"/>
                  </a:solidFill>
                </a:ln>
                <a:solidFill>
                  <a:srgbClr val="FFFF00"/>
                </a:solidFill>
                <a:effectLst>
                  <a:glow rad="139700">
                    <a:schemeClr val="accent2">
                      <a:satMod val="175000"/>
                      <a:alpha val="40000"/>
                    </a:schemeClr>
                  </a:glow>
                </a:effectLst>
              </a:rPr>
              <a:t>for Thou Hast Magnified Thy Word Above All Thy Name </a:t>
            </a:r>
          </a:p>
        </p:txBody>
      </p:sp>
      <p:sp>
        <p:nvSpPr>
          <p:cNvPr id="13" name="TextBox 12">
            <a:extLst>
              <a:ext uri="{FF2B5EF4-FFF2-40B4-BE49-F238E27FC236}">
                <a16:creationId xmlns:a16="http://schemas.microsoft.com/office/drawing/2014/main" id="{AB90A98B-265F-40BB-A5D7-30B91B64E1D6}"/>
              </a:ext>
            </a:extLst>
          </p:cNvPr>
          <p:cNvSpPr txBox="1"/>
          <p:nvPr/>
        </p:nvSpPr>
        <p:spPr>
          <a:xfrm>
            <a:off x="1042585" y="4685064"/>
            <a:ext cx="2964176" cy="1015663"/>
          </a:xfrm>
          <a:prstGeom prst="rect">
            <a:avLst/>
          </a:prstGeom>
          <a:solidFill>
            <a:schemeClr val="tx1"/>
          </a:solidFill>
          <a:ln w="38100" cmpd="thickThin">
            <a:solidFill>
              <a:srgbClr val="CC6600"/>
            </a:solidFill>
          </a:ln>
        </p:spPr>
        <p:txBody>
          <a:bodyPr wrap="square" rtlCol="0">
            <a:spAutoFit/>
          </a:bodyPr>
          <a:lstStyle/>
          <a:p>
            <a:pPr algn="ctr"/>
            <a:r>
              <a:rPr lang="en-US" sz="2000" b="1" dirty="0">
                <a:ln>
                  <a:solidFill>
                    <a:srgbClr val="CC6600"/>
                  </a:solidFill>
                </a:ln>
                <a:solidFill>
                  <a:srgbClr val="FFFF00"/>
                </a:solidFill>
                <a:effectLst>
                  <a:glow rad="139700">
                    <a:schemeClr val="accent2">
                      <a:satMod val="175000"/>
                      <a:alpha val="40000"/>
                    </a:schemeClr>
                  </a:glow>
                </a:effectLst>
              </a:rPr>
              <a:t>Rightly Dividing </a:t>
            </a:r>
          </a:p>
          <a:p>
            <a:pPr algn="ctr"/>
            <a:r>
              <a:rPr lang="en-US" sz="2000" b="1" dirty="0">
                <a:ln>
                  <a:solidFill>
                    <a:srgbClr val="CC6600"/>
                  </a:solidFill>
                </a:ln>
                <a:solidFill>
                  <a:srgbClr val="FFFF00"/>
                </a:solidFill>
                <a:effectLst>
                  <a:glow rad="139700">
                    <a:schemeClr val="accent2">
                      <a:satMod val="175000"/>
                      <a:alpha val="40000"/>
                    </a:schemeClr>
                  </a:glow>
                </a:effectLst>
              </a:rPr>
              <a:t>the Word of Truth</a:t>
            </a:r>
          </a:p>
          <a:p>
            <a:pPr algn="ctr"/>
            <a:r>
              <a:rPr lang="en-US" sz="2000" b="1" dirty="0">
                <a:ln>
                  <a:solidFill>
                    <a:srgbClr val="CC6600"/>
                  </a:solidFill>
                </a:ln>
                <a:solidFill>
                  <a:srgbClr val="FFFF00"/>
                </a:solidFill>
                <a:effectLst>
                  <a:glow rad="139700">
                    <a:schemeClr val="accent2">
                      <a:satMod val="175000"/>
                      <a:alpha val="40000"/>
                    </a:schemeClr>
                  </a:glow>
                </a:effectLst>
              </a:rPr>
              <a:t> by the Apostle Paul Only</a:t>
            </a:r>
          </a:p>
        </p:txBody>
      </p:sp>
      <p:sp>
        <p:nvSpPr>
          <p:cNvPr id="14" name="TextBox 13">
            <a:extLst>
              <a:ext uri="{FF2B5EF4-FFF2-40B4-BE49-F238E27FC236}">
                <a16:creationId xmlns:a16="http://schemas.microsoft.com/office/drawing/2014/main" id="{5D2A72FF-EA97-4B90-B1F2-160ABCD883C8}"/>
              </a:ext>
            </a:extLst>
          </p:cNvPr>
          <p:cNvSpPr txBox="1"/>
          <p:nvPr/>
        </p:nvSpPr>
        <p:spPr>
          <a:xfrm>
            <a:off x="8168069" y="4693611"/>
            <a:ext cx="3418318" cy="1015663"/>
          </a:xfrm>
          <a:prstGeom prst="rect">
            <a:avLst/>
          </a:prstGeom>
          <a:solidFill>
            <a:schemeClr val="tx1"/>
          </a:solidFill>
          <a:ln w="38100" cmpd="thickThin">
            <a:solidFill>
              <a:srgbClr val="CC6600"/>
            </a:solidFill>
          </a:ln>
        </p:spPr>
        <p:txBody>
          <a:bodyPr wrap="square" rtlCol="0">
            <a:spAutoFit/>
          </a:bodyPr>
          <a:lstStyle/>
          <a:p>
            <a:pPr algn="ctr"/>
            <a:r>
              <a:rPr lang="en-US" sz="2000" b="1" dirty="0">
                <a:ln>
                  <a:solidFill>
                    <a:srgbClr val="CC6600"/>
                  </a:solidFill>
                </a:ln>
                <a:solidFill>
                  <a:srgbClr val="FFFF00"/>
                </a:solidFill>
                <a:effectLst>
                  <a:glow rad="139700">
                    <a:schemeClr val="accent2">
                      <a:satMod val="175000"/>
                      <a:alpha val="40000"/>
                    </a:schemeClr>
                  </a:glow>
                </a:effectLst>
              </a:rPr>
              <a:t>Bible Studies from the        Risen Saviour Jesus Christ </a:t>
            </a:r>
          </a:p>
          <a:p>
            <a:pPr algn="ctr"/>
            <a:r>
              <a:rPr lang="en-US" sz="2000" b="1" dirty="0">
                <a:ln>
                  <a:solidFill>
                    <a:srgbClr val="CC6600"/>
                  </a:solidFill>
                </a:ln>
                <a:solidFill>
                  <a:srgbClr val="FFFF00"/>
                </a:solidFill>
                <a:effectLst>
                  <a:glow rad="139700">
                    <a:schemeClr val="accent2">
                      <a:satMod val="175000"/>
                      <a:alpha val="40000"/>
                    </a:schemeClr>
                  </a:glow>
                </a:effectLst>
              </a:rPr>
              <a:t>from a King James 1611 Bible</a:t>
            </a:r>
          </a:p>
        </p:txBody>
      </p:sp>
      <p:sp>
        <p:nvSpPr>
          <p:cNvPr id="15" name="TextBox 14">
            <a:extLst>
              <a:ext uri="{FF2B5EF4-FFF2-40B4-BE49-F238E27FC236}">
                <a16:creationId xmlns:a16="http://schemas.microsoft.com/office/drawing/2014/main" id="{BA58162D-B7AD-499F-8B73-03ACB3B601BA}"/>
              </a:ext>
            </a:extLst>
          </p:cNvPr>
          <p:cNvSpPr txBox="1"/>
          <p:nvPr/>
        </p:nvSpPr>
        <p:spPr>
          <a:xfrm>
            <a:off x="4454554" y="3997234"/>
            <a:ext cx="3265722" cy="1919865"/>
          </a:xfrm>
          <a:prstGeom prst="rect">
            <a:avLst/>
          </a:prstGeom>
          <a:solidFill>
            <a:schemeClr val="tx1"/>
          </a:solidFill>
          <a:ln w="76200" cmpd="thickThin">
            <a:solidFill>
              <a:srgbClr val="CC6600"/>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1572A9D2-EF91-424D-A362-E5912F492EED}"/>
              </a:ext>
            </a:extLst>
          </p:cNvPr>
          <p:cNvSpPr txBox="1"/>
          <p:nvPr/>
        </p:nvSpPr>
        <p:spPr>
          <a:xfrm>
            <a:off x="4563088" y="4101737"/>
            <a:ext cx="3030585" cy="1661993"/>
          </a:xfrm>
          <a:prstGeom prst="rect">
            <a:avLst/>
          </a:prstGeom>
          <a:noFill/>
        </p:spPr>
        <p:txBody>
          <a:bodyPr wrap="square" rtlCol="0">
            <a:spAutoFit/>
          </a:bodyPr>
          <a:lstStyle/>
          <a:p>
            <a:pPr algn="ctr"/>
            <a:r>
              <a:rPr lang="en-US" sz="2800" b="1" i="1" dirty="0">
                <a:ln>
                  <a:solidFill>
                    <a:srgbClr val="FFC000"/>
                  </a:solidFill>
                </a:ln>
                <a:solidFill>
                  <a:schemeClr val="bg1"/>
                </a:solidFill>
                <a:latin typeface="Palatino Linotype" panose="02040502050505030304" pitchFamily="18" charset="0"/>
                <a:cs typeface="Quire Sans" panose="020B0502040204020203" pitchFamily="34" charset="0"/>
              </a:rPr>
              <a:t>Mikel Paulson</a:t>
            </a:r>
          </a:p>
          <a:p>
            <a:pPr algn="ctr"/>
            <a:r>
              <a:rPr lang="en-US" sz="1200" b="1" dirty="0">
                <a:solidFill>
                  <a:schemeClr val="bg1">
                    <a:lumMod val="75000"/>
                  </a:schemeClr>
                </a:solidFill>
                <a:latin typeface="Times New Roman" panose="02020603050405020304" pitchFamily="18" charset="0"/>
                <a:cs typeface="Times New Roman" panose="02020603050405020304" pitchFamily="18" charset="0"/>
              </a:rPr>
              <a:t>2 Gretchen Ln., Bella Vista, AR  72715</a:t>
            </a:r>
          </a:p>
          <a:p>
            <a:pPr algn="ctr"/>
            <a:endParaRPr lang="en-US" sz="700" b="1" dirty="0">
              <a:ln w="3175">
                <a:noFill/>
              </a:ln>
              <a:solidFill>
                <a:srgbClr val="FFFF0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a:p>
            <a:pPr algn="ctr"/>
            <a:r>
              <a:rPr lang="en-US" sz="1200" b="1" dirty="0">
                <a:ln w="3175">
                  <a:noFill/>
                </a:ln>
                <a:solidFill>
                  <a:srgbClr val="FFFF0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sousaman1611@cox.net</a:t>
            </a:r>
          </a:p>
          <a:p>
            <a:pPr algn="ctr"/>
            <a:r>
              <a:rPr lang="en-US" sz="1200" b="1" dirty="0">
                <a:ln w="3175">
                  <a:noFill/>
                </a:ln>
                <a:solidFill>
                  <a:srgbClr val="FFFF0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www.scatteredchristians.org</a:t>
            </a:r>
          </a:p>
          <a:p>
            <a:pPr algn="ctr"/>
            <a:r>
              <a:rPr lang="en-US" sz="1200" b="1" dirty="0">
                <a:ln w="3175">
                  <a:noFill/>
                </a:ln>
                <a:solidFill>
                  <a:srgbClr val="FFFF0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www.paulson1611rd.org</a:t>
            </a:r>
          </a:p>
          <a:p>
            <a:pPr algn="ctr"/>
            <a:endParaRPr lang="en-US" sz="700" b="1" dirty="0">
              <a:ln w="3175">
                <a:noFill/>
              </a:ln>
              <a:solidFill>
                <a:srgbClr val="FFFF0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a:p>
            <a:pPr algn="ctr"/>
            <a:r>
              <a:rPr lang="en-US" sz="1200" b="1" dirty="0">
                <a:ln w="3175">
                  <a:noFill/>
                </a:ln>
                <a:solidFill>
                  <a:srgbClr val="FFFF0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YouTube – “</a:t>
            </a:r>
            <a:r>
              <a:rPr lang="en-US" sz="1200" b="1" i="1" dirty="0">
                <a:ln w="3175">
                  <a:noFill/>
                </a:ln>
                <a:solidFill>
                  <a:srgbClr val="FFFF0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Retired Music Educator</a:t>
            </a:r>
            <a:r>
              <a:rPr lang="en-US" sz="1200" b="1" dirty="0">
                <a:ln w="3175">
                  <a:noFill/>
                </a:ln>
                <a:solidFill>
                  <a:srgbClr val="FFFF0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rPr>
              <a:t>”</a:t>
            </a:r>
            <a:endParaRPr lang="en-US" sz="1100" b="1" dirty="0">
              <a:ln w="3175">
                <a:noFill/>
              </a:ln>
              <a:solidFill>
                <a:srgbClr val="FFFF00"/>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AAAA7F4-9D18-41DA-AD79-AC32F2A6DCDF}"/>
              </a:ext>
            </a:extLst>
          </p:cNvPr>
          <p:cNvSpPr txBox="1"/>
          <p:nvPr/>
        </p:nvSpPr>
        <p:spPr>
          <a:xfrm>
            <a:off x="5095660" y="1174287"/>
            <a:ext cx="2000680" cy="369332"/>
          </a:xfrm>
          <a:prstGeom prst="rect">
            <a:avLst/>
          </a:prstGeom>
          <a:solidFill>
            <a:schemeClr val="bg1">
              <a:lumMod val="95000"/>
            </a:schemeClr>
          </a:solidFill>
          <a:ln w="57150" cmpd="tri">
            <a:solidFill>
              <a:srgbClr val="CC6600"/>
            </a:solidFill>
          </a:ln>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Acts 17:16-34</a:t>
            </a:r>
          </a:p>
        </p:txBody>
      </p:sp>
      <p:sp>
        <p:nvSpPr>
          <p:cNvPr id="3" name="TextBox 2">
            <a:extLst>
              <a:ext uri="{FF2B5EF4-FFF2-40B4-BE49-F238E27FC236}">
                <a16:creationId xmlns:a16="http://schemas.microsoft.com/office/drawing/2014/main" id="{B07541F0-607E-403B-8862-1A348FBD4721}"/>
              </a:ext>
            </a:extLst>
          </p:cNvPr>
          <p:cNvSpPr txBox="1"/>
          <p:nvPr/>
        </p:nvSpPr>
        <p:spPr>
          <a:xfrm>
            <a:off x="3390900" y="1687064"/>
            <a:ext cx="5410200" cy="584775"/>
          </a:xfrm>
          <a:prstGeom prst="rect">
            <a:avLst/>
          </a:prstGeom>
          <a:solidFill>
            <a:schemeClr val="tx1"/>
          </a:solidFill>
          <a:ln w="76200" cmpd="thickThin">
            <a:solidFill>
              <a:srgbClr val="CC6600"/>
            </a:solidFill>
          </a:ln>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Our Ensample On Mars’ Hill</a:t>
            </a:r>
          </a:p>
        </p:txBody>
      </p:sp>
      <p:sp>
        <p:nvSpPr>
          <p:cNvPr id="5" name="TextBox 4">
            <a:extLst>
              <a:ext uri="{FF2B5EF4-FFF2-40B4-BE49-F238E27FC236}">
                <a16:creationId xmlns:a16="http://schemas.microsoft.com/office/drawing/2014/main" id="{8C9D65ED-C8AF-4F4F-B395-DE277DA1CA39}"/>
              </a:ext>
            </a:extLst>
          </p:cNvPr>
          <p:cNvSpPr txBox="1"/>
          <p:nvPr/>
        </p:nvSpPr>
        <p:spPr>
          <a:xfrm>
            <a:off x="4538938" y="2976686"/>
            <a:ext cx="3128688" cy="907941"/>
          </a:xfrm>
          <a:prstGeom prst="rect">
            <a:avLst/>
          </a:prstGeom>
          <a:solidFill>
            <a:schemeClr val="bg1"/>
          </a:solidFill>
          <a:ln w="38100" cmpd="thickThin">
            <a:solidFill>
              <a:srgbClr val="CC6600"/>
            </a:solidFill>
          </a:ln>
        </p:spPr>
        <p:txBody>
          <a:bodyPr wrap="square" rtlCol="0">
            <a:spAutoFit/>
          </a:bodyPr>
          <a:lstStyle/>
          <a:p>
            <a:pPr algn="ctr"/>
            <a:r>
              <a:rPr lang="en-US" sz="1400" b="1" i="1" dirty="0">
                <a:solidFill>
                  <a:srgbClr val="CC6600"/>
                </a:solidFill>
                <a:latin typeface="Times New Roman" panose="02020603050405020304" pitchFamily="18" charset="0"/>
                <a:cs typeface="Times New Roman" panose="02020603050405020304" pitchFamily="18" charset="0"/>
              </a:rPr>
              <a:t>Brethren, be followers together of me, </a:t>
            </a:r>
          </a:p>
          <a:p>
            <a:pPr algn="ctr"/>
            <a:r>
              <a:rPr lang="en-US" sz="1400" b="1" i="1" dirty="0">
                <a:solidFill>
                  <a:srgbClr val="CC6600"/>
                </a:solidFill>
                <a:latin typeface="Times New Roman" panose="02020603050405020304" pitchFamily="18" charset="0"/>
                <a:cs typeface="Times New Roman" panose="02020603050405020304" pitchFamily="18" charset="0"/>
              </a:rPr>
              <a:t>and mark them which walk so </a:t>
            </a:r>
          </a:p>
          <a:p>
            <a:pPr algn="ctr"/>
            <a:r>
              <a:rPr lang="en-US" sz="1400" b="1" i="1" dirty="0">
                <a:solidFill>
                  <a:srgbClr val="CC6600"/>
                </a:solidFill>
                <a:latin typeface="Times New Roman" panose="02020603050405020304" pitchFamily="18" charset="0"/>
                <a:cs typeface="Times New Roman" panose="02020603050405020304" pitchFamily="18" charset="0"/>
              </a:rPr>
              <a:t>as ye have us for an ensample. </a:t>
            </a:r>
          </a:p>
          <a:p>
            <a:pPr algn="ctr"/>
            <a:r>
              <a:rPr lang="en-US" sz="1100" b="1" dirty="0">
                <a:solidFill>
                  <a:srgbClr val="FF0000"/>
                </a:solidFill>
                <a:latin typeface="Times New Roman" panose="02020603050405020304" pitchFamily="18" charset="0"/>
                <a:cs typeface="Times New Roman" panose="02020603050405020304" pitchFamily="18" charset="0"/>
              </a:rPr>
              <a:t>Philippians 3:17</a:t>
            </a:r>
          </a:p>
        </p:txBody>
      </p:sp>
      <p:sp>
        <p:nvSpPr>
          <p:cNvPr id="4" name="TextBox 3">
            <a:extLst>
              <a:ext uri="{FF2B5EF4-FFF2-40B4-BE49-F238E27FC236}">
                <a16:creationId xmlns:a16="http://schemas.microsoft.com/office/drawing/2014/main" id="{6C82529C-025E-4ED7-85DA-1F2C97060DE7}"/>
              </a:ext>
            </a:extLst>
          </p:cNvPr>
          <p:cNvSpPr txBox="1"/>
          <p:nvPr/>
        </p:nvSpPr>
        <p:spPr>
          <a:xfrm>
            <a:off x="2777377" y="2444098"/>
            <a:ext cx="6648632" cy="369332"/>
          </a:xfrm>
          <a:prstGeom prst="rect">
            <a:avLst/>
          </a:prstGeom>
          <a:solidFill>
            <a:schemeClr val="tx1"/>
          </a:solidFill>
          <a:ln w="38100" cmpd="thickThin">
            <a:solidFill>
              <a:srgbClr val="CC6600"/>
            </a:solidFill>
          </a:ln>
        </p:spPr>
        <p:txBody>
          <a:bodyPr wrap="square" rtlCol="0">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Learning from Paul on Today’s Modern Church-Going Christian!</a:t>
            </a:r>
          </a:p>
        </p:txBody>
      </p:sp>
    </p:spTree>
    <p:extLst>
      <p:ext uri="{BB962C8B-B14F-4D97-AF65-F5344CB8AC3E}">
        <p14:creationId xmlns:p14="http://schemas.microsoft.com/office/powerpoint/2010/main" val="3226216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155BF6-5C12-4BB4-BCA8-47E0E87FBFC9}"/>
              </a:ext>
            </a:extLst>
          </p:cNvPr>
          <p:cNvSpPr txBox="1"/>
          <p:nvPr/>
        </p:nvSpPr>
        <p:spPr>
          <a:xfrm>
            <a:off x="134178" y="79423"/>
            <a:ext cx="8473109" cy="861774"/>
          </a:xfrm>
          <a:prstGeom prst="rect">
            <a:avLst/>
          </a:prstGeom>
          <a:noFill/>
        </p:spPr>
        <p:txBody>
          <a:bodyPr wrap="square">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18-20 </a:t>
            </a:r>
            <a:r>
              <a:rPr lang="en-US" sz="1800" b="1" i="1" dirty="0">
                <a:solidFill>
                  <a:srgbClr val="CC6600"/>
                </a:solidFill>
                <a:latin typeface="Times New Roman" panose="02020603050405020304" pitchFamily="18" charset="0"/>
                <a:cs typeface="Times New Roman" panose="02020603050405020304" pitchFamily="18" charset="0"/>
              </a:rPr>
              <a:t>- </a:t>
            </a:r>
            <a:r>
              <a:rPr lang="en-US" sz="1600" b="1" i="1" dirty="0">
                <a:solidFill>
                  <a:srgbClr val="CC6600"/>
                </a:solidFill>
                <a:latin typeface="Times New Roman" panose="02020603050405020304" pitchFamily="18" charset="0"/>
                <a:cs typeface="Times New Roman" panose="02020603050405020304" pitchFamily="18" charset="0"/>
              </a:rPr>
              <a:t>And some said, What will this </a:t>
            </a:r>
            <a:r>
              <a:rPr lang="en-US" sz="1600" b="1" i="1" u="sng" dirty="0">
                <a:solidFill>
                  <a:srgbClr val="CC6600"/>
                </a:solidFill>
                <a:latin typeface="Times New Roman" panose="02020603050405020304" pitchFamily="18" charset="0"/>
                <a:cs typeface="Times New Roman" panose="02020603050405020304" pitchFamily="18" charset="0"/>
              </a:rPr>
              <a:t>babbler</a:t>
            </a:r>
            <a:r>
              <a:rPr lang="en-US" sz="1600" b="1" i="1" dirty="0">
                <a:solidFill>
                  <a:srgbClr val="CC6600"/>
                </a:solidFill>
                <a:latin typeface="Times New Roman" panose="02020603050405020304" pitchFamily="18" charset="0"/>
                <a:cs typeface="Times New Roman" panose="02020603050405020304" pitchFamily="18" charset="0"/>
              </a:rPr>
              <a:t> say? other some, He </a:t>
            </a:r>
            <a:r>
              <a:rPr lang="en-US" sz="1600" b="1" i="1" dirty="0" err="1">
                <a:solidFill>
                  <a:srgbClr val="CC6600"/>
                </a:solidFill>
                <a:latin typeface="Times New Roman" panose="02020603050405020304" pitchFamily="18" charset="0"/>
                <a:cs typeface="Times New Roman" panose="02020603050405020304" pitchFamily="18" charset="0"/>
              </a:rPr>
              <a:t>seemeth</a:t>
            </a:r>
            <a:r>
              <a:rPr lang="en-US" sz="1600" b="1" i="1" dirty="0">
                <a:solidFill>
                  <a:srgbClr val="CC6600"/>
                </a:solidFill>
                <a:latin typeface="Times New Roman" panose="02020603050405020304" pitchFamily="18" charset="0"/>
                <a:cs typeface="Times New Roman" panose="02020603050405020304" pitchFamily="18" charset="0"/>
              </a:rPr>
              <a:t> to be a setter forth of strange gods… May we know what this new doctrine, whereof thou </a:t>
            </a:r>
            <a:r>
              <a:rPr lang="en-US" sz="1600" b="1" i="1" dirty="0" err="1">
                <a:solidFill>
                  <a:srgbClr val="CC6600"/>
                </a:solidFill>
                <a:latin typeface="Times New Roman" panose="02020603050405020304" pitchFamily="18" charset="0"/>
                <a:cs typeface="Times New Roman" panose="02020603050405020304" pitchFamily="18" charset="0"/>
              </a:rPr>
              <a:t>speakest</a:t>
            </a:r>
            <a:r>
              <a:rPr lang="en-US" sz="1600" b="1" i="1" dirty="0">
                <a:solidFill>
                  <a:srgbClr val="CC6600"/>
                </a:solidFill>
                <a:latin typeface="Times New Roman" panose="02020603050405020304" pitchFamily="18" charset="0"/>
                <a:cs typeface="Times New Roman" panose="02020603050405020304" pitchFamily="18" charset="0"/>
              </a:rPr>
              <a:t>, is? …For thou </a:t>
            </a:r>
            <a:r>
              <a:rPr lang="en-US" sz="1600" b="1" i="1" dirty="0" err="1">
                <a:solidFill>
                  <a:srgbClr val="CC6600"/>
                </a:solidFill>
                <a:latin typeface="Times New Roman" panose="02020603050405020304" pitchFamily="18" charset="0"/>
                <a:cs typeface="Times New Roman" panose="02020603050405020304" pitchFamily="18" charset="0"/>
              </a:rPr>
              <a:t>bringest</a:t>
            </a:r>
            <a:r>
              <a:rPr lang="en-US" sz="1600" b="1" i="1" dirty="0">
                <a:solidFill>
                  <a:srgbClr val="CC6600"/>
                </a:solidFill>
                <a:latin typeface="Times New Roman" panose="02020603050405020304" pitchFamily="18" charset="0"/>
                <a:cs typeface="Times New Roman" panose="02020603050405020304" pitchFamily="18" charset="0"/>
              </a:rPr>
              <a:t> certain </a:t>
            </a:r>
            <a:r>
              <a:rPr lang="en-US" sz="1600" b="1" i="1" u="sng" dirty="0">
                <a:solidFill>
                  <a:srgbClr val="CC6600"/>
                </a:solidFill>
                <a:latin typeface="Times New Roman" panose="02020603050405020304" pitchFamily="18" charset="0"/>
                <a:cs typeface="Times New Roman" panose="02020603050405020304" pitchFamily="18" charset="0"/>
              </a:rPr>
              <a:t>strange things to our ears</a:t>
            </a:r>
            <a:r>
              <a:rPr lang="en-US" sz="1600" b="1" i="1" dirty="0">
                <a:solidFill>
                  <a:srgbClr val="CC6600"/>
                </a:solidFill>
                <a:latin typeface="Times New Roman" panose="02020603050405020304" pitchFamily="18" charset="0"/>
                <a:cs typeface="Times New Roman" panose="02020603050405020304" pitchFamily="18" charset="0"/>
              </a:rPr>
              <a:t>: we would know therefore what these things mean.  </a:t>
            </a:r>
          </a:p>
        </p:txBody>
      </p:sp>
      <p:sp>
        <p:nvSpPr>
          <p:cNvPr id="2" name="TextBox 1">
            <a:extLst>
              <a:ext uri="{FF2B5EF4-FFF2-40B4-BE49-F238E27FC236}">
                <a16:creationId xmlns:a16="http://schemas.microsoft.com/office/drawing/2014/main" id="{1AAE3FC6-2D26-4035-A708-502B350292C9}"/>
              </a:ext>
            </a:extLst>
          </p:cNvPr>
          <p:cNvSpPr txBox="1"/>
          <p:nvPr/>
        </p:nvSpPr>
        <p:spPr>
          <a:xfrm>
            <a:off x="0" y="855192"/>
            <a:ext cx="8607287"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Ya, right!!!  We have certainly heard that a ‘few’ times over the years, haven’t we!  How many times have we…</a:t>
            </a:r>
          </a:p>
        </p:txBody>
      </p:sp>
      <p:sp>
        <p:nvSpPr>
          <p:cNvPr id="3" name="TextBox 2">
            <a:extLst>
              <a:ext uri="{FF2B5EF4-FFF2-40B4-BE49-F238E27FC236}">
                <a16:creationId xmlns:a16="http://schemas.microsoft.com/office/drawing/2014/main" id="{6A77B0C5-ED68-4E99-8350-B50FBAB15F36}"/>
              </a:ext>
            </a:extLst>
          </p:cNvPr>
          <p:cNvSpPr txBox="1"/>
          <p:nvPr/>
        </p:nvSpPr>
        <p:spPr>
          <a:xfrm>
            <a:off x="467142" y="1090629"/>
            <a:ext cx="7583557"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P.S. And doesn’t it seem ‘particularly interesting’ that they use the same term Paul uses– </a:t>
            </a:r>
            <a:r>
              <a:rPr lang="en-US" sz="1400" b="1" i="1" dirty="0">
                <a:latin typeface="Times New Roman" panose="02020603050405020304" pitchFamily="18" charset="0"/>
                <a:cs typeface="Times New Roman" panose="02020603050405020304" pitchFamily="18" charset="0"/>
              </a:rPr>
              <a:t>babblings</a:t>
            </a:r>
            <a:r>
              <a:rPr lang="en-US" sz="1400"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0703F94C-99A1-41C4-9C70-3702D9AD1705}"/>
              </a:ext>
            </a:extLst>
          </p:cNvPr>
          <p:cNvSpPr txBox="1"/>
          <p:nvPr/>
        </p:nvSpPr>
        <p:spPr>
          <a:xfrm>
            <a:off x="556590" y="1313033"/>
            <a:ext cx="11321085" cy="523220"/>
          </a:xfrm>
          <a:prstGeom prst="rect">
            <a:avLst/>
          </a:prstGeom>
          <a:noFill/>
        </p:spPr>
        <p:txBody>
          <a:bodyPr wrap="square" rtlCol="0">
            <a:spAutoFit/>
          </a:bodyPr>
          <a:lstStyle/>
          <a:p>
            <a:r>
              <a:rPr lang="en-US" sz="1400" b="1" dirty="0">
                <a:solidFill>
                  <a:srgbClr val="FF0000"/>
                </a:solidFill>
                <a:latin typeface="Times New Roman" panose="02020603050405020304" pitchFamily="18" charset="0"/>
                <a:cs typeface="Times New Roman" panose="02020603050405020304" pitchFamily="18" charset="0"/>
              </a:rPr>
              <a:t>I Timothy 6:20 </a:t>
            </a:r>
            <a:r>
              <a:rPr lang="en-US" sz="1400" b="1" i="1" dirty="0">
                <a:solidFill>
                  <a:srgbClr val="CC6600"/>
                </a:solidFill>
                <a:latin typeface="Times New Roman" panose="02020603050405020304" pitchFamily="18" charset="0"/>
                <a:cs typeface="Times New Roman" panose="02020603050405020304" pitchFamily="18" charset="0"/>
              </a:rPr>
              <a:t>O</a:t>
            </a:r>
            <a:r>
              <a:rPr lang="en-US" sz="1400" dirty="0">
                <a:latin typeface="Times New Roman" panose="02020603050405020304" pitchFamily="18" charset="0"/>
                <a:cs typeface="Times New Roman" panose="02020603050405020304" pitchFamily="18" charset="0"/>
              </a:rPr>
              <a:t> </a:t>
            </a:r>
            <a:r>
              <a:rPr lang="en-US" sz="1400" b="1" i="1" dirty="0">
                <a:solidFill>
                  <a:srgbClr val="CC6600"/>
                </a:solidFill>
                <a:latin typeface="Times New Roman" panose="02020603050405020304" pitchFamily="18" charset="0"/>
                <a:cs typeface="Times New Roman" panose="02020603050405020304" pitchFamily="18" charset="0"/>
              </a:rPr>
              <a:t>Timothy, keep that which is committed to thy trust, avoiding profane and vain </a:t>
            </a:r>
            <a:r>
              <a:rPr lang="en-US" sz="1400" b="1" i="1" u="sng" dirty="0">
                <a:solidFill>
                  <a:srgbClr val="CC6600"/>
                </a:solidFill>
                <a:latin typeface="Times New Roman" panose="02020603050405020304" pitchFamily="18" charset="0"/>
                <a:cs typeface="Times New Roman" panose="02020603050405020304" pitchFamily="18" charset="0"/>
              </a:rPr>
              <a:t>babblings</a:t>
            </a:r>
            <a:r>
              <a:rPr lang="en-US" sz="1400" b="1" i="1" dirty="0">
                <a:solidFill>
                  <a:srgbClr val="CC6600"/>
                </a:solidFill>
                <a:latin typeface="Times New Roman" panose="02020603050405020304" pitchFamily="18" charset="0"/>
                <a:cs typeface="Times New Roman" panose="02020603050405020304" pitchFamily="18" charset="0"/>
              </a:rPr>
              <a:t>, and oppositions of science falsely so called: </a:t>
            </a:r>
            <a:r>
              <a:rPr lang="en-US" sz="1400" b="1" dirty="0">
                <a:solidFill>
                  <a:srgbClr val="FF0000"/>
                </a:solidFill>
                <a:latin typeface="Times New Roman" panose="02020603050405020304" pitchFamily="18" charset="0"/>
                <a:cs typeface="Times New Roman" panose="02020603050405020304" pitchFamily="18" charset="0"/>
              </a:rPr>
              <a:t>II Timothy 2:16 </a:t>
            </a:r>
            <a:r>
              <a:rPr lang="en-US" sz="1400" b="1" i="1" dirty="0">
                <a:solidFill>
                  <a:srgbClr val="CC6600"/>
                </a:solidFill>
                <a:latin typeface="Times New Roman" panose="02020603050405020304" pitchFamily="18" charset="0"/>
                <a:cs typeface="Times New Roman" panose="02020603050405020304" pitchFamily="18" charset="0"/>
              </a:rPr>
              <a:t>But shun profane and vain </a:t>
            </a:r>
            <a:r>
              <a:rPr lang="en-US" sz="1400" b="1" i="1" u="sng" dirty="0">
                <a:solidFill>
                  <a:srgbClr val="CC6600"/>
                </a:solidFill>
                <a:latin typeface="Times New Roman" panose="02020603050405020304" pitchFamily="18" charset="0"/>
                <a:cs typeface="Times New Roman" panose="02020603050405020304" pitchFamily="18" charset="0"/>
              </a:rPr>
              <a:t>babblings</a:t>
            </a:r>
            <a:r>
              <a:rPr lang="en-US" sz="1400" b="1" i="1" dirty="0">
                <a:solidFill>
                  <a:srgbClr val="CC6600"/>
                </a:solidFill>
                <a:latin typeface="Times New Roman" panose="02020603050405020304" pitchFamily="18" charset="0"/>
                <a:cs typeface="Times New Roman" panose="02020603050405020304" pitchFamily="18" charset="0"/>
              </a:rPr>
              <a:t>: for they will increase unto more ungodliness. </a:t>
            </a:r>
          </a:p>
        </p:txBody>
      </p:sp>
      <p:sp>
        <p:nvSpPr>
          <p:cNvPr id="7" name="TextBox 6">
            <a:extLst>
              <a:ext uri="{FF2B5EF4-FFF2-40B4-BE49-F238E27FC236}">
                <a16:creationId xmlns:a16="http://schemas.microsoft.com/office/drawing/2014/main" id="{118A2A3C-ECD9-4980-A9BB-8A525DDEE5F8}"/>
              </a:ext>
            </a:extLst>
          </p:cNvPr>
          <p:cNvSpPr txBox="1"/>
          <p:nvPr/>
        </p:nvSpPr>
        <p:spPr>
          <a:xfrm>
            <a:off x="134178" y="3028481"/>
            <a:ext cx="11908725"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Remember those two groups from </a:t>
            </a:r>
            <a:r>
              <a:rPr lang="en-US" sz="1400" b="1" dirty="0">
                <a:solidFill>
                  <a:srgbClr val="FF0000"/>
                </a:solidFill>
                <a:latin typeface="Times New Roman" panose="02020603050405020304" pitchFamily="18" charset="0"/>
                <a:cs typeface="Times New Roman" panose="02020603050405020304" pitchFamily="18" charset="0"/>
              </a:rPr>
              <a:t>Romans 2</a:t>
            </a:r>
            <a:r>
              <a:rPr lang="en-US" sz="1400" dirty="0">
                <a:solidFill>
                  <a:srgbClr val="FF0000"/>
                </a:solidFill>
                <a:latin typeface="Times New Roman" panose="02020603050405020304" pitchFamily="18" charset="0"/>
                <a:cs typeface="Times New Roman" panose="02020603050405020304" pitchFamily="18" charset="0"/>
              </a:rPr>
              <a:t>:3,4: </a:t>
            </a:r>
            <a:r>
              <a:rPr lang="en-US" sz="1400" b="1" dirty="0">
                <a:latin typeface="Times New Roman" panose="02020603050405020304" pitchFamily="18" charset="0"/>
                <a:cs typeface="Times New Roman" panose="02020603050405020304" pitchFamily="18" charset="0"/>
              </a:rPr>
              <a:t>1) </a:t>
            </a:r>
            <a:r>
              <a:rPr lang="en-US" sz="1400" dirty="0">
                <a:latin typeface="Times New Roman" panose="02020603050405020304" pitchFamily="18" charset="0"/>
                <a:cs typeface="Times New Roman" panose="02020603050405020304" pitchFamily="18" charset="0"/>
              </a:rPr>
              <a:t>those that laugh at the judgment of God and </a:t>
            </a:r>
            <a:r>
              <a:rPr lang="en-US" sz="1400" b="1" dirty="0">
                <a:latin typeface="Times New Roman" panose="02020603050405020304" pitchFamily="18" charset="0"/>
                <a:cs typeface="Times New Roman" panose="02020603050405020304" pitchFamily="18" charset="0"/>
              </a:rPr>
              <a:t>2) </a:t>
            </a:r>
            <a:r>
              <a:rPr lang="en-US" sz="1400" dirty="0">
                <a:latin typeface="Times New Roman" panose="02020603050405020304" pitchFamily="18" charset="0"/>
                <a:cs typeface="Times New Roman" panose="02020603050405020304" pitchFamily="18" charset="0"/>
              </a:rPr>
              <a:t>those that despise the goodness of God!  </a:t>
            </a:r>
          </a:p>
        </p:txBody>
      </p:sp>
      <p:sp>
        <p:nvSpPr>
          <p:cNvPr id="8" name="TextBox 7">
            <a:extLst>
              <a:ext uri="{FF2B5EF4-FFF2-40B4-BE49-F238E27FC236}">
                <a16:creationId xmlns:a16="http://schemas.microsoft.com/office/drawing/2014/main" id="{BC3BD0C9-10AC-4906-A353-A01DD408999A}"/>
              </a:ext>
            </a:extLst>
          </p:cNvPr>
          <p:cNvSpPr txBox="1"/>
          <p:nvPr/>
        </p:nvSpPr>
        <p:spPr>
          <a:xfrm>
            <a:off x="114300" y="3307401"/>
            <a:ext cx="11976227" cy="553998"/>
          </a:xfrm>
          <a:prstGeom prst="rect">
            <a:avLst/>
          </a:prstGeom>
          <a:noFill/>
        </p:spPr>
        <p:txBody>
          <a:bodyPr wrap="square" rtlCol="0">
            <a:spAutoFit/>
          </a:bodyPr>
          <a:lstStyle/>
          <a:p>
            <a:pPr algn="ctr"/>
            <a:r>
              <a:rPr lang="en-US" sz="1500" b="1" i="1" dirty="0">
                <a:solidFill>
                  <a:srgbClr val="CC6600"/>
                </a:solidFill>
                <a:latin typeface="Times New Roman" panose="02020603050405020304" pitchFamily="18" charset="0"/>
                <a:cs typeface="Times New Roman" panose="02020603050405020304" pitchFamily="18" charset="0"/>
              </a:rPr>
              <a:t>And </a:t>
            </a:r>
            <a:r>
              <a:rPr lang="en-US" sz="1500" b="1" i="1" dirty="0" err="1">
                <a:solidFill>
                  <a:srgbClr val="CC6600"/>
                </a:solidFill>
                <a:latin typeface="Times New Roman" panose="02020603050405020304" pitchFamily="18" charset="0"/>
                <a:cs typeface="Times New Roman" panose="02020603050405020304" pitchFamily="18" charset="0"/>
              </a:rPr>
              <a:t>thinkest</a:t>
            </a:r>
            <a:r>
              <a:rPr lang="en-US" sz="1500" b="1" i="1" dirty="0">
                <a:solidFill>
                  <a:srgbClr val="CC6600"/>
                </a:solidFill>
                <a:latin typeface="Times New Roman" panose="02020603050405020304" pitchFamily="18" charset="0"/>
                <a:cs typeface="Times New Roman" panose="02020603050405020304" pitchFamily="18" charset="0"/>
              </a:rPr>
              <a:t> thou this, O man, that </a:t>
            </a:r>
            <a:r>
              <a:rPr lang="en-US" sz="1500" b="1" i="1" dirty="0" err="1">
                <a:solidFill>
                  <a:srgbClr val="CC6600"/>
                </a:solidFill>
                <a:latin typeface="Times New Roman" panose="02020603050405020304" pitchFamily="18" charset="0"/>
                <a:cs typeface="Times New Roman" panose="02020603050405020304" pitchFamily="18" charset="0"/>
              </a:rPr>
              <a:t>judgest</a:t>
            </a:r>
            <a:r>
              <a:rPr lang="en-US" sz="1500" b="1" i="1" dirty="0">
                <a:solidFill>
                  <a:srgbClr val="CC6600"/>
                </a:solidFill>
                <a:latin typeface="Times New Roman" panose="02020603050405020304" pitchFamily="18" charset="0"/>
                <a:cs typeface="Times New Roman" panose="02020603050405020304" pitchFamily="18" charset="0"/>
              </a:rPr>
              <a:t> them which do such things, and </a:t>
            </a:r>
            <a:r>
              <a:rPr lang="en-US" sz="1500" b="1" i="1" dirty="0" err="1">
                <a:solidFill>
                  <a:srgbClr val="CC6600"/>
                </a:solidFill>
                <a:latin typeface="Times New Roman" panose="02020603050405020304" pitchFamily="18" charset="0"/>
                <a:cs typeface="Times New Roman" panose="02020603050405020304" pitchFamily="18" charset="0"/>
              </a:rPr>
              <a:t>doest</a:t>
            </a:r>
            <a:r>
              <a:rPr lang="en-US" sz="1500" b="1" i="1" dirty="0">
                <a:solidFill>
                  <a:srgbClr val="CC6600"/>
                </a:solidFill>
                <a:latin typeface="Times New Roman" panose="02020603050405020304" pitchFamily="18" charset="0"/>
                <a:cs typeface="Times New Roman" panose="02020603050405020304" pitchFamily="18" charset="0"/>
              </a:rPr>
              <a:t> the same, that </a:t>
            </a:r>
            <a:r>
              <a:rPr lang="en-US" sz="1500" b="1" i="1" u="sng" dirty="0">
                <a:solidFill>
                  <a:srgbClr val="CC6600"/>
                </a:solidFill>
                <a:latin typeface="Times New Roman" panose="02020603050405020304" pitchFamily="18" charset="0"/>
                <a:cs typeface="Times New Roman" panose="02020603050405020304" pitchFamily="18" charset="0"/>
              </a:rPr>
              <a:t>thou shalt escape the judgment of God</a:t>
            </a:r>
            <a:r>
              <a:rPr lang="en-US" sz="1500" b="1" i="1" dirty="0">
                <a:solidFill>
                  <a:srgbClr val="CC6600"/>
                </a:solidFill>
                <a:latin typeface="Times New Roman" panose="02020603050405020304" pitchFamily="18" charset="0"/>
                <a:cs typeface="Times New Roman" panose="02020603050405020304" pitchFamily="18" charset="0"/>
              </a:rPr>
              <a:t>? </a:t>
            </a:r>
          </a:p>
          <a:p>
            <a:pPr algn="ctr"/>
            <a:r>
              <a:rPr lang="en-US" sz="1500" b="1" i="1" dirty="0">
                <a:solidFill>
                  <a:srgbClr val="CC6600"/>
                </a:solidFill>
                <a:latin typeface="Times New Roman" panose="02020603050405020304" pitchFamily="18" charset="0"/>
                <a:cs typeface="Times New Roman" panose="02020603050405020304" pitchFamily="18" charset="0"/>
              </a:rPr>
              <a:t>Or </a:t>
            </a:r>
            <a:r>
              <a:rPr lang="en-US" sz="1500" b="1" i="1" u="sng" dirty="0" err="1">
                <a:solidFill>
                  <a:srgbClr val="CC6600"/>
                </a:solidFill>
                <a:latin typeface="Times New Roman" panose="02020603050405020304" pitchFamily="18" charset="0"/>
                <a:cs typeface="Times New Roman" panose="02020603050405020304" pitchFamily="18" charset="0"/>
              </a:rPr>
              <a:t>despisest</a:t>
            </a:r>
            <a:r>
              <a:rPr lang="en-US" sz="1500" b="1" i="1" u="sng" dirty="0">
                <a:solidFill>
                  <a:srgbClr val="CC6600"/>
                </a:solidFill>
                <a:latin typeface="Times New Roman" panose="02020603050405020304" pitchFamily="18" charset="0"/>
                <a:cs typeface="Times New Roman" panose="02020603050405020304" pitchFamily="18" charset="0"/>
              </a:rPr>
              <a:t> thou the riches of his goodness </a:t>
            </a:r>
            <a:r>
              <a:rPr lang="en-US" sz="1500" b="1" i="1" dirty="0">
                <a:solidFill>
                  <a:srgbClr val="CC6600"/>
                </a:solidFill>
                <a:latin typeface="Times New Roman" panose="02020603050405020304" pitchFamily="18" charset="0"/>
                <a:cs typeface="Times New Roman" panose="02020603050405020304" pitchFamily="18" charset="0"/>
              </a:rPr>
              <a:t>and forbearance and longsuffering; </a:t>
            </a:r>
            <a:r>
              <a:rPr lang="en-US" sz="1500" b="1" i="1" u="sng" dirty="0">
                <a:solidFill>
                  <a:srgbClr val="CC6600"/>
                </a:solidFill>
                <a:latin typeface="Times New Roman" panose="02020603050405020304" pitchFamily="18" charset="0"/>
                <a:cs typeface="Times New Roman" panose="02020603050405020304" pitchFamily="18" charset="0"/>
              </a:rPr>
              <a:t>not knowing </a:t>
            </a:r>
            <a:r>
              <a:rPr lang="en-US" sz="1500" b="1" i="1" dirty="0">
                <a:solidFill>
                  <a:srgbClr val="CC6600"/>
                </a:solidFill>
                <a:latin typeface="Times New Roman" panose="02020603050405020304" pitchFamily="18" charset="0"/>
                <a:cs typeface="Times New Roman" panose="02020603050405020304" pitchFamily="18" charset="0"/>
              </a:rPr>
              <a:t>that the goodness of God leadeth thee to repentance?</a:t>
            </a:r>
          </a:p>
        </p:txBody>
      </p:sp>
      <p:sp>
        <p:nvSpPr>
          <p:cNvPr id="9" name="TextBox 8">
            <a:extLst>
              <a:ext uri="{FF2B5EF4-FFF2-40B4-BE49-F238E27FC236}">
                <a16:creationId xmlns:a16="http://schemas.microsoft.com/office/drawing/2014/main" id="{1BDAB8A0-5B1B-4579-BB3F-E6094ECE8EDC}"/>
              </a:ext>
            </a:extLst>
          </p:cNvPr>
          <p:cNvSpPr txBox="1"/>
          <p:nvPr/>
        </p:nvSpPr>
        <p:spPr>
          <a:xfrm>
            <a:off x="149087" y="3894903"/>
            <a:ext cx="5834268" cy="2893100"/>
          </a:xfrm>
          <a:prstGeom prst="rect">
            <a:avLst/>
          </a:prstGeom>
          <a:noFill/>
          <a:ln w="12700">
            <a:solidFill>
              <a:schemeClr val="tx1"/>
            </a:solidFill>
          </a:ln>
        </p:spPr>
        <p:txBody>
          <a:bodyPr wrap="square" rtlCol="0">
            <a:spAutoFit/>
          </a:bodyPr>
          <a:lstStyle/>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They have seen the hypocrisy of ‘religion’ and ‘religions!’</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They have seen an increase in a perverted and nonsensical ‘Christianity!’</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They have been brought up ‘against’ any existence of God!</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NEA has done their job!  It has </a:t>
            </a:r>
            <a:r>
              <a:rPr lang="en-US" sz="1400" b="1" i="1" dirty="0">
                <a:solidFill>
                  <a:srgbClr val="CC6600"/>
                </a:solidFill>
                <a:latin typeface="Times New Roman" panose="02020603050405020304" pitchFamily="18" charset="0"/>
                <a:cs typeface="Times New Roman" panose="02020603050405020304" pitchFamily="18" charset="0"/>
              </a:rPr>
              <a:t>changed the truth of God into a lie</a:t>
            </a:r>
            <a:r>
              <a:rPr lang="en-US" sz="14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They are trusting science more than ever today!</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They now trust their government to provide for their happiness </a:t>
            </a:r>
            <a:r>
              <a:rPr lang="en-US" sz="1200" dirty="0">
                <a:latin typeface="Times New Roman" panose="02020603050405020304" pitchFamily="18" charset="0"/>
                <a:cs typeface="Times New Roman" panose="02020603050405020304" pitchFamily="18" charset="0"/>
              </a:rPr>
              <a:t>(not pursuit)!</a:t>
            </a:r>
            <a:endParaRPr lang="en-US"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They have had their minds ‘reprobated’ based on </a:t>
            </a:r>
            <a:r>
              <a:rPr lang="en-US" sz="1400" b="1" dirty="0">
                <a:solidFill>
                  <a:srgbClr val="FF0000"/>
                </a:solidFill>
                <a:latin typeface="Times New Roman" panose="02020603050405020304" pitchFamily="18" charset="0"/>
                <a:cs typeface="Times New Roman" panose="02020603050405020304" pitchFamily="18" charset="0"/>
              </a:rPr>
              <a:t>Romans 1:16-32</a:t>
            </a:r>
            <a:r>
              <a:rPr lang="en-US" sz="14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They are more willing to live under communism, socialism, fascism because they have been duped by the ‘east.’ </a:t>
            </a:r>
            <a:r>
              <a:rPr lang="en-US" sz="1400" b="1" i="1" dirty="0">
                <a:solidFill>
                  <a:srgbClr val="CC6600"/>
                </a:solidFill>
                <a:latin typeface="Times New Roman" panose="02020603050405020304" pitchFamily="18" charset="0"/>
                <a:cs typeface="Times New Roman" panose="02020603050405020304" pitchFamily="18" charset="0"/>
              </a:rPr>
              <a:t>Therefore thou hast forsaken thy people the house of Jacob, because they be replenished from the east, and are soothsayers like the Philistines, and they please themselves in the children of strangers. </a:t>
            </a:r>
            <a:r>
              <a:rPr lang="en-US" sz="1400" b="1" dirty="0">
                <a:solidFill>
                  <a:srgbClr val="FF0000"/>
                </a:solidFill>
                <a:latin typeface="Times New Roman" panose="02020603050405020304" pitchFamily="18" charset="0"/>
                <a:cs typeface="Times New Roman" panose="02020603050405020304" pitchFamily="18" charset="0"/>
              </a:rPr>
              <a:t>Isaiah 2:6</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They worship and serve </a:t>
            </a:r>
            <a:r>
              <a:rPr lang="en-US" sz="1400" b="1" i="1" dirty="0">
                <a:solidFill>
                  <a:srgbClr val="CC6600"/>
                </a:solidFill>
                <a:latin typeface="Times New Roman" panose="02020603050405020304" pitchFamily="18" charset="0"/>
                <a:cs typeface="Times New Roman" panose="02020603050405020304" pitchFamily="18" charset="0"/>
              </a:rPr>
              <a:t>the creature more than the Creator</a:t>
            </a:r>
            <a:r>
              <a:rPr lang="en-US" sz="14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6EBBFB3B-8DFB-44C3-905E-AFBE788A4FDF}"/>
              </a:ext>
            </a:extLst>
          </p:cNvPr>
          <p:cNvSpPr txBox="1"/>
          <p:nvPr/>
        </p:nvSpPr>
        <p:spPr>
          <a:xfrm>
            <a:off x="6036366" y="3894903"/>
            <a:ext cx="6006548" cy="2893100"/>
          </a:xfrm>
          <a:prstGeom prst="rect">
            <a:avLst/>
          </a:prstGeom>
          <a:noFill/>
          <a:ln w="12700">
            <a:solidFill>
              <a:schemeClr val="tx1"/>
            </a:solidFill>
          </a:ln>
        </p:spPr>
        <p:txBody>
          <a:bodyPr wrap="square" rtlCol="0">
            <a:spAutoFit/>
          </a:bodyPr>
          <a:lstStyle/>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They say they believe that Jesus ‘died and rose again’ but they reject the words He spoke to Paul, who is called to be the </a:t>
            </a:r>
            <a:r>
              <a:rPr lang="en-US" sz="1400" b="1" dirty="0">
                <a:latin typeface="Times New Roman" panose="02020603050405020304" pitchFamily="18" charset="0"/>
                <a:cs typeface="Times New Roman" panose="02020603050405020304" pitchFamily="18" charset="0"/>
              </a:rPr>
              <a:t>only</a:t>
            </a:r>
            <a:r>
              <a:rPr lang="en-US" sz="1400" dirty="0">
                <a:latin typeface="Times New Roman" panose="02020603050405020304" pitchFamily="18" charset="0"/>
                <a:cs typeface="Times New Roman" panose="02020603050405020304" pitchFamily="18" charset="0"/>
              </a:rPr>
              <a:t> apostle to the Gentiles!</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They have allowed their pastors to scratch their itchy, lustful, fleshy ears.</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There are over 300+ modern bibles today; they all say it </a:t>
            </a:r>
            <a:r>
              <a:rPr lang="en-US" sz="1400" dirty="0" err="1">
                <a:latin typeface="Times New Roman" panose="02020603050405020304" pitchFamily="18" charset="0"/>
                <a:cs typeface="Times New Roman" panose="02020603050405020304" pitchFamily="18" charset="0"/>
              </a:rPr>
              <a:t>differently,and</a:t>
            </a:r>
            <a:r>
              <a:rPr lang="en-US" sz="1400" dirty="0">
                <a:latin typeface="Times New Roman" panose="02020603050405020304" pitchFamily="18" charset="0"/>
                <a:cs typeface="Times New Roman" panose="02020603050405020304" pitchFamily="18" charset="0"/>
              </a:rPr>
              <a:t> silly me, but I always thought that things that are different are not the same.  How can all those different versions be the ‘word of God?’ They carry the modern ones and completely reject the King James 1611-  because they are told to!</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They have allowed their arrogant and conceited selves to be their own final authority in all matters of faith and practice!</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They have been taught wrong division thus following the severity of God!</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They have replaced “</a:t>
            </a:r>
            <a:r>
              <a:rPr lang="en-US" sz="1400" b="1" i="1" dirty="0">
                <a:solidFill>
                  <a:srgbClr val="CC6600"/>
                </a:solidFill>
                <a:latin typeface="Times New Roman" panose="02020603050405020304" pitchFamily="18" charset="0"/>
                <a:cs typeface="Times New Roman" panose="02020603050405020304" pitchFamily="18" charset="0"/>
              </a:rPr>
              <a:t>preach the word; be instant in season, out of season; reprove, rebuke, exhort with all longsuffering and doctrine</a:t>
            </a:r>
            <a:r>
              <a:rPr lang="en-US" sz="1400" dirty="0">
                <a:latin typeface="Times New Roman" panose="02020603050405020304" pitchFamily="18" charset="0"/>
                <a:cs typeface="Times New Roman" panose="02020603050405020304" pitchFamily="18" charset="0"/>
              </a:rPr>
              <a:t>” with a “</a:t>
            </a:r>
            <a:r>
              <a:rPr lang="en-US" sz="1400" b="1" i="1" dirty="0">
                <a:solidFill>
                  <a:srgbClr val="CC6600"/>
                </a:solidFill>
                <a:latin typeface="Times New Roman" panose="02020603050405020304" pitchFamily="18" charset="0"/>
                <a:cs typeface="Times New Roman" panose="02020603050405020304" pitchFamily="18" charset="0"/>
              </a:rPr>
              <a:t>Mars’ Hill</a:t>
            </a:r>
            <a:r>
              <a:rPr lang="en-US" sz="1400" dirty="0">
                <a:latin typeface="Times New Roman" panose="02020603050405020304" pitchFamily="18" charset="0"/>
                <a:cs typeface="Times New Roman" panose="02020603050405020304" pitchFamily="18" charset="0"/>
              </a:rPr>
              <a:t>” style of false ‘worship’ using </a:t>
            </a:r>
            <a:r>
              <a:rPr lang="en-US" sz="1400" b="1" i="1" dirty="0">
                <a:solidFill>
                  <a:srgbClr val="CC6600"/>
                </a:solidFill>
                <a:latin typeface="Times New Roman" panose="02020603050405020304" pitchFamily="18" charset="0"/>
                <a:cs typeface="Times New Roman" panose="02020603050405020304" pitchFamily="18" charset="0"/>
              </a:rPr>
              <a:t>all kinds of music</a:t>
            </a:r>
            <a:r>
              <a:rPr lang="en-US" sz="1400" dirty="0">
                <a:latin typeface="Times New Roman" panose="02020603050405020304" pitchFamily="18" charset="0"/>
                <a:cs typeface="Times New Roman" panose="02020603050405020304" pitchFamily="18" charset="0"/>
              </a:rPr>
              <a:t>!</a:t>
            </a:r>
          </a:p>
        </p:txBody>
      </p:sp>
      <p:cxnSp>
        <p:nvCxnSpPr>
          <p:cNvPr id="15" name="Straight Arrow Connector 14">
            <a:extLst>
              <a:ext uri="{FF2B5EF4-FFF2-40B4-BE49-F238E27FC236}">
                <a16:creationId xmlns:a16="http://schemas.microsoft.com/office/drawing/2014/main" id="{E8588772-BCE2-4F6A-ADD3-A6EA27975CF9}"/>
              </a:ext>
            </a:extLst>
          </p:cNvPr>
          <p:cNvCxnSpPr/>
          <p:nvPr/>
        </p:nvCxnSpPr>
        <p:spPr>
          <a:xfrm>
            <a:off x="2037523" y="3498574"/>
            <a:ext cx="0" cy="39757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0119227B-C7E9-467D-ACCB-2C28B0F0B017}"/>
              </a:ext>
            </a:extLst>
          </p:cNvPr>
          <p:cNvCxnSpPr/>
          <p:nvPr/>
        </p:nvCxnSpPr>
        <p:spPr>
          <a:xfrm>
            <a:off x="7099854" y="3498574"/>
            <a:ext cx="0" cy="39757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AC3BE833-84CD-4A38-BC27-75D634F276EE}"/>
              </a:ext>
            </a:extLst>
          </p:cNvPr>
          <p:cNvSpPr txBox="1"/>
          <p:nvPr/>
        </p:nvSpPr>
        <p:spPr>
          <a:xfrm>
            <a:off x="8595693" y="95820"/>
            <a:ext cx="3361081" cy="1077218"/>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 </a:t>
            </a:r>
            <a:r>
              <a:rPr lang="en-US" sz="1400" b="1" dirty="0">
                <a:solidFill>
                  <a:srgbClr val="FF0000"/>
                </a:solidFill>
                <a:latin typeface="Times New Roman" panose="02020603050405020304" pitchFamily="18" charset="0"/>
                <a:cs typeface="Times New Roman" panose="02020603050405020304" pitchFamily="18" charset="0"/>
              </a:rPr>
              <a:t>21 - </a:t>
            </a:r>
            <a:r>
              <a:rPr lang="en-US" sz="1600" b="1" i="1" dirty="0">
                <a:solidFill>
                  <a:srgbClr val="CC6600"/>
                </a:solidFill>
                <a:latin typeface="Times New Roman" panose="02020603050405020304" pitchFamily="18" charset="0"/>
                <a:cs typeface="Times New Roman" panose="02020603050405020304" pitchFamily="18" charset="0"/>
              </a:rPr>
              <a:t>(For all the Athenians and strangers which were there spent their time in nothing else, but either to tell, or to hear some new thing.) </a:t>
            </a:r>
            <a:endParaRPr lang="en-US" sz="1600" dirty="0"/>
          </a:p>
        </p:txBody>
      </p:sp>
      <p:sp>
        <p:nvSpPr>
          <p:cNvPr id="18" name="Rectangle 17">
            <a:extLst>
              <a:ext uri="{FF2B5EF4-FFF2-40B4-BE49-F238E27FC236}">
                <a16:creationId xmlns:a16="http://schemas.microsoft.com/office/drawing/2014/main" id="{01119650-CE91-4565-895D-C2EE8E4C6B94}"/>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7915195-C23B-4AC7-ADF1-22B88023A722}"/>
              </a:ext>
            </a:extLst>
          </p:cNvPr>
          <p:cNvSpPr txBox="1"/>
          <p:nvPr/>
        </p:nvSpPr>
        <p:spPr>
          <a:xfrm>
            <a:off x="39750" y="2045419"/>
            <a:ext cx="12125325" cy="1015663"/>
          </a:xfrm>
          <a:prstGeom prst="rect">
            <a:avLst/>
          </a:prstGeom>
          <a:noFill/>
        </p:spPr>
        <p:txBody>
          <a:bodyPr wrap="square" rtlCol="0">
            <a:spAutoFit/>
          </a:bodyPr>
          <a:lstStyle/>
          <a:p>
            <a:pPr algn="just"/>
            <a:r>
              <a:rPr lang="en-US" sz="1200" b="1" dirty="0">
                <a:solidFill>
                  <a:schemeClr val="accent1">
                    <a:lumMod val="75000"/>
                  </a:schemeClr>
                </a:solidFill>
                <a:latin typeface="Times New Roman" panose="02020603050405020304" pitchFamily="18" charset="0"/>
                <a:cs typeface="Times New Roman" panose="02020603050405020304" pitchFamily="18" charset="0"/>
              </a:rPr>
              <a:t>Today that includes: the KJB1611; words from the Risen Christ; the ‘goodness’ and NOT the ‘severity’ of God; ‘no OT church’; the dispensation of the grace of God, not the ‘church age;’ no fleshly Sunday/Sabbath worship; conceited and arrogant Christians; evil seducing deceived and deceiving pastors with their good words and fair speeches that deceive the simple; rightly dividing the word of truth meaning the </a:t>
            </a:r>
            <a:r>
              <a:rPr lang="en-US" sz="1200" b="1" dirty="0">
                <a:solidFill>
                  <a:srgbClr val="FF0000"/>
                </a:solidFill>
                <a:latin typeface="Times New Roman" panose="02020603050405020304" pitchFamily="18" charset="0"/>
                <a:cs typeface="Times New Roman" panose="02020603050405020304" pitchFamily="18" charset="0"/>
              </a:rPr>
              <a:t>Gospels</a:t>
            </a:r>
            <a:r>
              <a:rPr lang="en-US" sz="1200" b="1" dirty="0">
                <a:solidFill>
                  <a:schemeClr val="accent1">
                    <a:lumMod val="75000"/>
                  </a:schemeClr>
                </a:solidFill>
                <a:latin typeface="Times New Roman" panose="02020603050405020304" pitchFamily="18" charset="0"/>
                <a:cs typeface="Times New Roman" panose="02020603050405020304" pitchFamily="18" charset="0"/>
              </a:rPr>
              <a:t>, </a:t>
            </a:r>
            <a:r>
              <a:rPr lang="en-US" sz="1200" b="1" dirty="0">
                <a:solidFill>
                  <a:srgbClr val="FF0000"/>
                </a:solidFill>
                <a:latin typeface="Times New Roman" panose="02020603050405020304" pitchFamily="18" charset="0"/>
                <a:cs typeface="Times New Roman" panose="02020603050405020304" pitchFamily="18" charset="0"/>
              </a:rPr>
              <a:t>Acts 1-8 </a:t>
            </a:r>
            <a:r>
              <a:rPr lang="en-US" sz="1200" b="1" dirty="0">
                <a:solidFill>
                  <a:schemeClr val="accent1">
                    <a:lumMod val="75000"/>
                  </a:schemeClr>
                </a:solidFill>
                <a:latin typeface="Times New Roman" panose="02020603050405020304" pitchFamily="18" charset="0"/>
                <a:cs typeface="Times New Roman" panose="02020603050405020304" pitchFamily="18" charset="0"/>
              </a:rPr>
              <a:t>and </a:t>
            </a:r>
            <a:r>
              <a:rPr lang="en-US" sz="1200" b="1" dirty="0">
                <a:solidFill>
                  <a:srgbClr val="FF0000"/>
                </a:solidFill>
                <a:latin typeface="Times New Roman" panose="02020603050405020304" pitchFamily="18" charset="0"/>
                <a:cs typeface="Times New Roman" panose="02020603050405020304" pitchFamily="18" charset="0"/>
              </a:rPr>
              <a:t>Hebrews</a:t>
            </a:r>
            <a:r>
              <a:rPr lang="en-US" sz="1200" b="1" dirty="0">
                <a:solidFill>
                  <a:schemeClr val="accent1">
                    <a:lumMod val="75000"/>
                  </a:schemeClr>
                </a:solidFill>
                <a:latin typeface="Times New Roman" panose="02020603050405020304" pitchFamily="18" charset="0"/>
                <a:cs typeface="Times New Roman" panose="02020603050405020304" pitchFamily="18" charset="0"/>
              </a:rPr>
              <a:t> to </a:t>
            </a:r>
            <a:r>
              <a:rPr lang="en-US" sz="1200" b="1" dirty="0">
                <a:solidFill>
                  <a:srgbClr val="FF0000"/>
                </a:solidFill>
                <a:latin typeface="Times New Roman" panose="02020603050405020304" pitchFamily="18" charset="0"/>
                <a:cs typeface="Times New Roman" panose="02020603050405020304" pitchFamily="18" charset="0"/>
              </a:rPr>
              <a:t>Jude</a:t>
            </a:r>
            <a:r>
              <a:rPr lang="en-US" sz="1200" b="1" dirty="0">
                <a:solidFill>
                  <a:schemeClr val="accent1">
                    <a:lumMod val="75000"/>
                  </a:schemeClr>
                </a:solidFill>
                <a:latin typeface="Times New Roman" panose="02020603050405020304" pitchFamily="18" charset="0"/>
                <a:cs typeface="Times New Roman" panose="02020603050405020304" pitchFamily="18" charset="0"/>
              </a:rPr>
              <a:t> are TO Jews only while Paul’s books, </a:t>
            </a:r>
            <a:r>
              <a:rPr lang="en-US" sz="1200" b="1" dirty="0">
                <a:solidFill>
                  <a:srgbClr val="FF0000"/>
                </a:solidFill>
                <a:latin typeface="Times New Roman" panose="02020603050405020304" pitchFamily="18" charset="0"/>
                <a:cs typeface="Times New Roman" panose="02020603050405020304" pitchFamily="18" charset="0"/>
              </a:rPr>
              <a:t>Romans</a:t>
            </a:r>
            <a:r>
              <a:rPr lang="en-US" sz="1200" b="1" dirty="0">
                <a:solidFill>
                  <a:schemeClr val="accent1">
                    <a:lumMod val="75000"/>
                  </a:schemeClr>
                </a:solidFill>
                <a:latin typeface="Times New Roman" panose="02020603050405020304" pitchFamily="18" charset="0"/>
                <a:cs typeface="Times New Roman" panose="02020603050405020304" pitchFamily="18" charset="0"/>
              </a:rPr>
              <a:t> to </a:t>
            </a:r>
            <a:r>
              <a:rPr lang="en-US" sz="1200" b="1" dirty="0">
                <a:solidFill>
                  <a:srgbClr val="FF0000"/>
                </a:solidFill>
                <a:latin typeface="Times New Roman" panose="02020603050405020304" pitchFamily="18" charset="0"/>
                <a:cs typeface="Times New Roman" panose="02020603050405020304" pitchFamily="18" charset="0"/>
              </a:rPr>
              <a:t>Philemon</a:t>
            </a:r>
            <a:r>
              <a:rPr lang="en-US" sz="1200" b="1" dirty="0">
                <a:solidFill>
                  <a:schemeClr val="accent1">
                    <a:lumMod val="75000"/>
                  </a:schemeClr>
                </a:solidFill>
                <a:latin typeface="Times New Roman" panose="02020603050405020304" pitchFamily="18" charset="0"/>
                <a:cs typeface="Times New Roman" panose="02020603050405020304" pitchFamily="18" charset="0"/>
              </a:rPr>
              <a:t>, are TO Gentiles Only; the Devil not being on the earth, yet; Anti-Globalism, America falling but never was a solid Christian nation and has no place in prophecy, etc. No personal confession or confessions needed; no water baptism and no ‘Lord’s Supper’ needed; knowledge, prophecies and tongues were only ‘</a:t>
            </a:r>
            <a:r>
              <a:rPr lang="en-US" sz="1200" b="1" i="1" dirty="0">
                <a:solidFill>
                  <a:schemeClr val="accent1">
                    <a:lumMod val="75000"/>
                  </a:schemeClr>
                </a:solidFill>
                <a:latin typeface="Times New Roman" panose="02020603050405020304" pitchFamily="18" charset="0"/>
                <a:cs typeface="Times New Roman" panose="02020603050405020304" pitchFamily="18" charset="0"/>
              </a:rPr>
              <a:t>in part</a:t>
            </a:r>
            <a:r>
              <a:rPr lang="en-US" sz="1200" b="1" dirty="0">
                <a:solidFill>
                  <a:schemeClr val="accent1">
                    <a:lumMod val="75000"/>
                  </a:schemeClr>
                </a:solidFill>
                <a:latin typeface="Times New Roman" panose="02020603050405020304" pitchFamily="18" charset="0"/>
                <a:cs typeface="Times New Roman" panose="02020603050405020304" pitchFamily="18" charset="0"/>
              </a:rPr>
              <a:t>’ but are now gone ‘</a:t>
            </a:r>
            <a:r>
              <a:rPr lang="en-US" sz="1200" b="1" i="1" dirty="0">
                <a:solidFill>
                  <a:schemeClr val="accent1">
                    <a:lumMod val="75000"/>
                  </a:schemeClr>
                </a:solidFill>
                <a:latin typeface="Times New Roman" panose="02020603050405020304" pitchFamily="18" charset="0"/>
                <a:cs typeface="Times New Roman" panose="02020603050405020304" pitchFamily="18" charset="0"/>
              </a:rPr>
              <a:t>because of</a:t>
            </a:r>
            <a:r>
              <a:rPr lang="en-US" sz="1200" b="1" dirty="0">
                <a:solidFill>
                  <a:schemeClr val="accent1">
                    <a:lumMod val="75000"/>
                  </a:schemeClr>
                </a:solidFill>
                <a:latin typeface="Times New Roman" panose="02020603050405020304" pitchFamily="18" charset="0"/>
                <a:cs typeface="Times New Roman" panose="02020603050405020304" pitchFamily="18" charset="0"/>
              </a:rPr>
              <a:t>’ and now ‘</a:t>
            </a:r>
            <a:r>
              <a:rPr lang="en-US" sz="1200" b="1" i="1" dirty="0">
                <a:solidFill>
                  <a:schemeClr val="accent1">
                    <a:lumMod val="75000"/>
                  </a:schemeClr>
                </a:solidFill>
                <a:latin typeface="Times New Roman" panose="02020603050405020304" pitchFamily="18" charset="0"/>
                <a:cs typeface="Times New Roman" panose="02020603050405020304" pitchFamily="18" charset="0"/>
              </a:rPr>
              <a:t>through</a:t>
            </a:r>
            <a:r>
              <a:rPr lang="en-US" sz="1200" b="1" dirty="0">
                <a:solidFill>
                  <a:schemeClr val="accent1">
                    <a:lumMod val="75000"/>
                  </a:schemeClr>
                </a:solidFill>
                <a:latin typeface="Times New Roman" panose="02020603050405020304" pitchFamily="18" charset="0"/>
                <a:cs typeface="Times New Roman" panose="02020603050405020304" pitchFamily="18" charset="0"/>
              </a:rPr>
              <a:t>’ only the KJB1611.</a:t>
            </a:r>
          </a:p>
        </p:txBody>
      </p:sp>
      <p:sp>
        <p:nvSpPr>
          <p:cNvPr id="20" name="TextBox 19">
            <a:extLst>
              <a:ext uri="{FF2B5EF4-FFF2-40B4-BE49-F238E27FC236}">
                <a16:creationId xmlns:a16="http://schemas.microsoft.com/office/drawing/2014/main" id="{242FD833-3732-4136-885A-9755C50E2CFC}"/>
              </a:ext>
            </a:extLst>
          </p:cNvPr>
          <p:cNvSpPr txBox="1"/>
          <p:nvPr/>
        </p:nvSpPr>
        <p:spPr>
          <a:xfrm>
            <a:off x="1762125" y="1777339"/>
            <a:ext cx="869632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And notice about what it was that Paul was talking - </a:t>
            </a:r>
            <a:r>
              <a:rPr lang="en-US" sz="1400" b="1" i="1" dirty="0">
                <a:solidFill>
                  <a:srgbClr val="CC6600"/>
                </a:solidFill>
                <a:latin typeface="Times New Roman" panose="02020603050405020304" pitchFamily="18" charset="0"/>
                <a:cs typeface="Times New Roman" panose="02020603050405020304" pitchFamily="18" charset="0"/>
              </a:rPr>
              <a:t>…because he preached unto them Jesus, and the resurrection.</a:t>
            </a:r>
            <a:endParaRPr lang="en-US" sz="14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A871004C-FFCB-4006-9D3D-57B48A4198B8}"/>
              </a:ext>
            </a:extLst>
          </p:cNvPr>
          <p:cNvSpPr/>
          <p:nvPr/>
        </p:nvSpPr>
        <p:spPr>
          <a:xfrm>
            <a:off x="85725" y="2085115"/>
            <a:ext cx="12020550" cy="9433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2368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750" fill="hold"/>
                                        <p:tgtEl>
                                          <p:spTgt spid="21"/>
                                        </p:tgtEl>
                                        <p:attrNameLst>
                                          <p:attrName>ppt_w</p:attrName>
                                        </p:attrNameLst>
                                      </p:cBhvr>
                                      <p:tavLst>
                                        <p:tav tm="0">
                                          <p:val>
                                            <p:fltVal val="0"/>
                                          </p:val>
                                        </p:tav>
                                        <p:tav tm="100000">
                                          <p:val>
                                            <p:strVal val="#ppt_w"/>
                                          </p:val>
                                        </p:tav>
                                      </p:tavLst>
                                    </p:anim>
                                    <p:anim calcmode="lin" valueType="num">
                                      <p:cBhvr>
                                        <p:cTn id="33" dur="750" fill="hold"/>
                                        <p:tgtEl>
                                          <p:spTgt spid="21"/>
                                        </p:tgtEl>
                                        <p:attrNameLst>
                                          <p:attrName>ppt_h</p:attrName>
                                        </p:attrNameLst>
                                      </p:cBhvr>
                                      <p:tavLst>
                                        <p:tav tm="0">
                                          <p:val>
                                            <p:fltVal val="0"/>
                                          </p:val>
                                        </p:tav>
                                        <p:tav tm="100000">
                                          <p:val>
                                            <p:strVal val="#ppt_h"/>
                                          </p:val>
                                        </p:tav>
                                      </p:tavLst>
                                    </p:anim>
                                    <p:animEffect transition="in" filter="fade">
                                      <p:cBhvr>
                                        <p:cTn id="34" dur="750"/>
                                        <p:tgtEl>
                                          <p:spTgt spid="2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125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750"/>
                                        <p:tgtEl>
                                          <p:spTgt spid="15"/>
                                        </p:tgtEl>
                                      </p:cBhvr>
                                    </p:animEffect>
                                  </p:childTnLst>
                                </p:cTn>
                              </p:par>
                            </p:childTnLst>
                          </p:cTn>
                        </p:par>
                        <p:par>
                          <p:cTn id="53" fill="hold">
                            <p:stCondLst>
                              <p:cond delay="750"/>
                            </p:stCondLst>
                            <p:childTnLst>
                              <p:par>
                                <p:cTn id="54" presetID="22" presetClass="entr" presetSubtype="1"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up)">
                                      <p:cBhvr>
                                        <p:cTn id="56" dur="3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750"/>
                                        <p:tgtEl>
                                          <p:spTgt spid="16"/>
                                        </p:tgtEl>
                                      </p:cBhvr>
                                    </p:animEffect>
                                  </p:childTnLst>
                                </p:cTn>
                              </p:par>
                            </p:childTnLst>
                          </p:cTn>
                        </p:par>
                        <p:par>
                          <p:cTn id="62" fill="hold">
                            <p:stCondLst>
                              <p:cond delay="750"/>
                            </p:stCondLst>
                            <p:childTnLst>
                              <p:par>
                                <p:cTn id="63" presetID="22" presetClass="entr" presetSubtype="1"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up)">
                                      <p:cBhvr>
                                        <p:cTn id="65"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9" grpId="0" animBg="1"/>
      <p:bldP spid="11" grpId="0" animBg="1"/>
      <p:bldP spid="17" grpId="0"/>
      <p:bldP spid="19" grpId="0"/>
      <p:bldP spid="20"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1FCE98-6384-4008-9B3A-82C062A0D756}"/>
              </a:ext>
            </a:extLst>
          </p:cNvPr>
          <p:cNvSpPr txBox="1"/>
          <p:nvPr/>
        </p:nvSpPr>
        <p:spPr>
          <a:xfrm>
            <a:off x="513516" y="5950298"/>
            <a:ext cx="11171583"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Because he hath appointed a day, in the which he will judge the world in righteousness by that man whom he hath ordained;</a:t>
            </a:r>
            <a:endParaRPr lang="en-US" sz="1600" dirty="0"/>
          </a:p>
        </p:txBody>
      </p:sp>
      <p:sp>
        <p:nvSpPr>
          <p:cNvPr id="3" name="TextBox 2">
            <a:extLst>
              <a:ext uri="{FF2B5EF4-FFF2-40B4-BE49-F238E27FC236}">
                <a16:creationId xmlns:a16="http://schemas.microsoft.com/office/drawing/2014/main" id="{45F66373-5278-4CEB-A96A-3C52211B66C0}"/>
              </a:ext>
            </a:extLst>
          </p:cNvPr>
          <p:cNvSpPr txBox="1"/>
          <p:nvPr/>
        </p:nvSpPr>
        <p:spPr>
          <a:xfrm>
            <a:off x="5158409" y="0"/>
            <a:ext cx="1848678"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Acts 17:22-31</a:t>
            </a:r>
          </a:p>
        </p:txBody>
      </p:sp>
      <p:sp>
        <p:nvSpPr>
          <p:cNvPr id="4" name="TextBox 3">
            <a:extLst>
              <a:ext uri="{FF2B5EF4-FFF2-40B4-BE49-F238E27FC236}">
                <a16:creationId xmlns:a16="http://schemas.microsoft.com/office/drawing/2014/main" id="{A66E66D4-79C4-4D36-A2E4-5CC90FBFB8EF}"/>
              </a:ext>
            </a:extLst>
          </p:cNvPr>
          <p:cNvSpPr txBox="1"/>
          <p:nvPr/>
        </p:nvSpPr>
        <p:spPr>
          <a:xfrm>
            <a:off x="3816623" y="267060"/>
            <a:ext cx="4571997" cy="338554"/>
          </a:xfrm>
          <a:prstGeom prst="rect">
            <a:avLst/>
          </a:prstGeom>
          <a:noFill/>
        </p:spPr>
        <p:txBody>
          <a:bodyPr wrap="square" rtlCol="0">
            <a:spAutoFit/>
          </a:bodyPr>
          <a:lstStyle/>
          <a:p>
            <a:r>
              <a:rPr lang="en-US" sz="1600" b="1" i="1" dirty="0">
                <a:solidFill>
                  <a:srgbClr val="CC6600"/>
                </a:solidFill>
                <a:latin typeface="Times New Roman" panose="02020603050405020304" pitchFamily="18" charset="0"/>
                <a:cs typeface="Times New Roman" panose="02020603050405020304" pitchFamily="18" charset="0"/>
              </a:rPr>
              <a:t>Then Paul stood in the midst of Mars' hill, and said,</a:t>
            </a:r>
            <a:endParaRPr lang="en-US" sz="1600" dirty="0"/>
          </a:p>
        </p:txBody>
      </p:sp>
      <p:sp>
        <p:nvSpPr>
          <p:cNvPr id="6" name="TextBox 5">
            <a:extLst>
              <a:ext uri="{FF2B5EF4-FFF2-40B4-BE49-F238E27FC236}">
                <a16:creationId xmlns:a16="http://schemas.microsoft.com/office/drawing/2014/main" id="{7488A5CB-360E-4C74-B2E7-95702CCB6462}"/>
              </a:ext>
            </a:extLst>
          </p:cNvPr>
          <p:cNvSpPr txBox="1"/>
          <p:nvPr/>
        </p:nvSpPr>
        <p:spPr>
          <a:xfrm>
            <a:off x="3048831" y="605375"/>
            <a:ext cx="6097656" cy="338554"/>
          </a:xfrm>
          <a:prstGeom prst="rect">
            <a:avLst/>
          </a:prstGeom>
          <a:noFill/>
        </p:spPr>
        <p:txBody>
          <a:bodyPr wrap="square">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Ye men of Athens, I perceive that in all things ye are too superstitious. </a:t>
            </a:r>
            <a:endParaRPr lang="en-US" sz="1600" dirty="0"/>
          </a:p>
        </p:txBody>
      </p:sp>
      <p:sp>
        <p:nvSpPr>
          <p:cNvPr id="8" name="TextBox 7">
            <a:extLst>
              <a:ext uri="{FF2B5EF4-FFF2-40B4-BE49-F238E27FC236}">
                <a16:creationId xmlns:a16="http://schemas.microsoft.com/office/drawing/2014/main" id="{A563B266-CB14-460A-83AF-41ABCA08888E}"/>
              </a:ext>
            </a:extLst>
          </p:cNvPr>
          <p:cNvSpPr txBox="1"/>
          <p:nvPr/>
        </p:nvSpPr>
        <p:spPr>
          <a:xfrm>
            <a:off x="2126974" y="953868"/>
            <a:ext cx="7931426" cy="584775"/>
          </a:xfrm>
          <a:prstGeom prst="rect">
            <a:avLst/>
          </a:prstGeom>
          <a:noFill/>
        </p:spPr>
        <p:txBody>
          <a:bodyPr wrap="square">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 as I passed by, and beheld your devotions, I found an altar with this inscription,         TO THE UNKNOWN GOD. Whom therefore ye ignorantly worship, him declare I unto you. </a:t>
            </a:r>
          </a:p>
        </p:txBody>
      </p:sp>
      <p:sp>
        <p:nvSpPr>
          <p:cNvPr id="9" name="TextBox 8">
            <a:extLst>
              <a:ext uri="{FF2B5EF4-FFF2-40B4-BE49-F238E27FC236}">
                <a16:creationId xmlns:a16="http://schemas.microsoft.com/office/drawing/2014/main" id="{29BF3AE3-3908-4A67-8964-E29660DF6932}"/>
              </a:ext>
            </a:extLst>
          </p:cNvPr>
          <p:cNvSpPr txBox="1"/>
          <p:nvPr/>
        </p:nvSpPr>
        <p:spPr>
          <a:xfrm>
            <a:off x="2136908" y="1553149"/>
            <a:ext cx="7931426"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God that made the world and all things therein, seeing that he is Lord of heaven and earth, dwelleth not in temples made with hands; </a:t>
            </a:r>
          </a:p>
        </p:txBody>
      </p:sp>
      <p:sp>
        <p:nvSpPr>
          <p:cNvPr id="10" name="TextBox 9">
            <a:extLst>
              <a:ext uri="{FF2B5EF4-FFF2-40B4-BE49-F238E27FC236}">
                <a16:creationId xmlns:a16="http://schemas.microsoft.com/office/drawing/2014/main" id="{28E299B4-9A27-4540-BF86-1459C0C3923C}"/>
              </a:ext>
            </a:extLst>
          </p:cNvPr>
          <p:cNvSpPr txBox="1"/>
          <p:nvPr/>
        </p:nvSpPr>
        <p:spPr>
          <a:xfrm>
            <a:off x="2082242" y="2143033"/>
            <a:ext cx="8040757"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Neither is worshipped with men's hands, as though he needed any thing, </a:t>
            </a:r>
          </a:p>
          <a:p>
            <a:pPr algn="ctr"/>
            <a:r>
              <a:rPr lang="en-US" sz="1600" b="1" i="1" dirty="0">
                <a:solidFill>
                  <a:srgbClr val="CC6600"/>
                </a:solidFill>
                <a:latin typeface="Times New Roman" panose="02020603050405020304" pitchFamily="18" charset="0"/>
                <a:cs typeface="Times New Roman" panose="02020603050405020304" pitchFamily="18" charset="0"/>
              </a:rPr>
              <a:t>seeing he giveth to all life, and breath, and all things; </a:t>
            </a:r>
          </a:p>
        </p:txBody>
      </p:sp>
      <p:sp>
        <p:nvSpPr>
          <p:cNvPr id="11" name="TextBox 10">
            <a:extLst>
              <a:ext uri="{FF2B5EF4-FFF2-40B4-BE49-F238E27FC236}">
                <a16:creationId xmlns:a16="http://schemas.microsoft.com/office/drawing/2014/main" id="{CA7434BC-B21C-4671-B760-79E4E99A27B8}"/>
              </a:ext>
            </a:extLst>
          </p:cNvPr>
          <p:cNvSpPr txBox="1"/>
          <p:nvPr/>
        </p:nvSpPr>
        <p:spPr>
          <a:xfrm>
            <a:off x="1553817" y="2731958"/>
            <a:ext cx="9084365"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And hath made of one blood all nations of men for to dwell on all the face of the earth, </a:t>
            </a:r>
          </a:p>
          <a:p>
            <a:pPr algn="ctr"/>
            <a:r>
              <a:rPr lang="en-US" sz="1600" b="1" i="1" dirty="0">
                <a:solidFill>
                  <a:srgbClr val="CC6600"/>
                </a:solidFill>
                <a:latin typeface="Times New Roman" panose="02020603050405020304" pitchFamily="18" charset="0"/>
                <a:cs typeface="Times New Roman" panose="02020603050405020304" pitchFamily="18" charset="0"/>
              </a:rPr>
              <a:t>and hath determined the times before appointed, and the bounds of their habitation; </a:t>
            </a:r>
          </a:p>
        </p:txBody>
      </p:sp>
      <p:sp>
        <p:nvSpPr>
          <p:cNvPr id="12" name="TextBox 11">
            <a:extLst>
              <a:ext uri="{FF2B5EF4-FFF2-40B4-BE49-F238E27FC236}">
                <a16:creationId xmlns:a16="http://schemas.microsoft.com/office/drawing/2014/main" id="{89C757AE-5C55-4597-BF1E-CDD00AE8C539}"/>
              </a:ext>
            </a:extLst>
          </p:cNvPr>
          <p:cNvSpPr txBox="1"/>
          <p:nvPr/>
        </p:nvSpPr>
        <p:spPr>
          <a:xfrm>
            <a:off x="752060" y="3325168"/>
            <a:ext cx="10701131"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That they should seek the Lord, if haply they might feel after him, and find him, </a:t>
            </a:r>
          </a:p>
          <a:p>
            <a:pPr algn="ctr"/>
            <a:r>
              <a:rPr lang="en-US" sz="1600" b="1" i="1" dirty="0">
                <a:solidFill>
                  <a:srgbClr val="CC6600"/>
                </a:solidFill>
                <a:latin typeface="Times New Roman" panose="02020603050405020304" pitchFamily="18" charset="0"/>
                <a:cs typeface="Times New Roman" panose="02020603050405020304" pitchFamily="18" charset="0"/>
              </a:rPr>
              <a:t>though he be not far from every one of us: </a:t>
            </a:r>
          </a:p>
        </p:txBody>
      </p:sp>
      <p:sp>
        <p:nvSpPr>
          <p:cNvPr id="13" name="TextBox 12">
            <a:extLst>
              <a:ext uri="{FF2B5EF4-FFF2-40B4-BE49-F238E27FC236}">
                <a16:creationId xmlns:a16="http://schemas.microsoft.com/office/drawing/2014/main" id="{5FE9A5AC-CF46-47AA-AF05-B1FE4A9C1B09}"/>
              </a:ext>
            </a:extLst>
          </p:cNvPr>
          <p:cNvSpPr txBox="1"/>
          <p:nvPr/>
        </p:nvSpPr>
        <p:spPr>
          <a:xfrm>
            <a:off x="392589" y="3919465"/>
            <a:ext cx="11420061"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 in him we live, and move, and have our being;</a:t>
            </a:r>
          </a:p>
          <a:p>
            <a:pPr algn="ctr"/>
            <a:r>
              <a:rPr lang="en-US" sz="1600" b="1" i="1" dirty="0">
                <a:solidFill>
                  <a:srgbClr val="CC6600"/>
                </a:solidFill>
                <a:latin typeface="Times New Roman" panose="02020603050405020304" pitchFamily="18" charset="0"/>
                <a:cs typeface="Times New Roman" panose="02020603050405020304" pitchFamily="18" charset="0"/>
              </a:rPr>
              <a:t>as certain also of your own poets have said, For we are also his offspring. </a:t>
            </a:r>
          </a:p>
        </p:txBody>
      </p:sp>
      <p:sp>
        <p:nvSpPr>
          <p:cNvPr id="14" name="TextBox 13">
            <a:extLst>
              <a:ext uri="{FF2B5EF4-FFF2-40B4-BE49-F238E27FC236}">
                <a16:creationId xmlns:a16="http://schemas.microsoft.com/office/drawing/2014/main" id="{A9A64494-7609-41F8-90FB-6BE4AAD437A9}"/>
              </a:ext>
            </a:extLst>
          </p:cNvPr>
          <p:cNvSpPr txBox="1"/>
          <p:nvPr/>
        </p:nvSpPr>
        <p:spPr>
          <a:xfrm>
            <a:off x="1474305" y="4512366"/>
            <a:ext cx="9250009"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Forasmuch then as we are the offspring of God, </a:t>
            </a:r>
          </a:p>
          <a:p>
            <a:pPr algn="ctr"/>
            <a:r>
              <a:rPr lang="en-US" sz="1600" b="1" i="1" dirty="0">
                <a:solidFill>
                  <a:srgbClr val="CC6600"/>
                </a:solidFill>
                <a:latin typeface="Times New Roman" panose="02020603050405020304" pitchFamily="18" charset="0"/>
                <a:cs typeface="Times New Roman" panose="02020603050405020304" pitchFamily="18" charset="0"/>
              </a:rPr>
              <a:t>we ought not to think that the Godhead is like unto gold, or silver, or stone,</a:t>
            </a:r>
          </a:p>
          <a:p>
            <a:pPr algn="ctr"/>
            <a:r>
              <a:rPr lang="en-US" sz="1600" b="1" i="1" dirty="0">
                <a:solidFill>
                  <a:srgbClr val="CC6600"/>
                </a:solidFill>
                <a:latin typeface="Times New Roman" panose="02020603050405020304" pitchFamily="18" charset="0"/>
                <a:cs typeface="Times New Roman" panose="02020603050405020304" pitchFamily="18" charset="0"/>
              </a:rPr>
              <a:t>graven by art and man's device. </a:t>
            </a:r>
          </a:p>
        </p:txBody>
      </p:sp>
      <p:sp>
        <p:nvSpPr>
          <p:cNvPr id="15" name="TextBox 14">
            <a:extLst>
              <a:ext uri="{FF2B5EF4-FFF2-40B4-BE49-F238E27FC236}">
                <a16:creationId xmlns:a16="http://schemas.microsoft.com/office/drawing/2014/main" id="{94B52613-B516-417F-85C8-42236B8C16D6}"/>
              </a:ext>
            </a:extLst>
          </p:cNvPr>
          <p:cNvSpPr txBox="1"/>
          <p:nvPr/>
        </p:nvSpPr>
        <p:spPr>
          <a:xfrm>
            <a:off x="1398100" y="5361428"/>
            <a:ext cx="9402417"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And the times of this ignorance God winked at;</a:t>
            </a:r>
          </a:p>
          <a:p>
            <a:pPr algn="ctr"/>
            <a:r>
              <a:rPr lang="en-US" sz="1600" b="1" i="1" dirty="0">
                <a:solidFill>
                  <a:srgbClr val="CC6600"/>
                </a:solidFill>
                <a:latin typeface="Times New Roman" panose="02020603050405020304" pitchFamily="18" charset="0"/>
                <a:cs typeface="Times New Roman" panose="02020603050405020304" pitchFamily="18" charset="0"/>
              </a:rPr>
              <a:t>but now </a:t>
            </a:r>
            <a:r>
              <a:rPr lang="en-US" sz="1600" b="1" i="1" dirty="0" err="1">
                <a:solidFill>
                  <a:srgbClr val="CC6600"/>
                </a:solidFill>
                <a:latin typeface="Times New Roman" panose="02020603050405020304" pitchFamily="18" charset="0"/>
                <a:cs typeface="Times New Roman" panose="02020603050405020304" pitchFamily="18" charset="0"/>
              </a:rPr>
              <a:t>commandeth</a:t>
            </a:r>
            <a:r>
              <a:rPr lang="en-US" sz="1600" b="1" i="1" dirty="0">
                <a:solidFill>
                  <a:srgbClr val="CC6600"/>
                </a:solidFill>
                <a:latin typeface="Times New Roman" panose="02020603050405020304" pitchFamily="18" charset="0"/>
                <a:cs typeface="Times New Roman" panose="02020603050405020304" pitchFamily="18" charset="0"/>
              </a:rPr>
              <a:t> all men every where to repent: </a:t>
            </a:r>
          </a:p>
        </p:txBody>
      </p:sp>
      <p:sp>
        <p:nvSpPr>
          <p:cNvPr id="16" name="TextBox 15">
            <a:extLst>
              <a:ext uri="{FF2B5EF4-FFF2-40B4-BE49-F238E27FC236}">
                <a16:creationId xmlns:a16="http://schemas.microsoft.com/office/drawing/2014/main" id="{E8F608D5-3019-4EBF-81F8-A38837182AA7}"/>
              </a:ext>
            </a:extLst>
          </p:cNvPr>
          <p:cNvSpPr txBox="1"/>
          <p:nvPr/>
        </p:nvSpPr>
        <p:spPr>
          <a:xfrm>
            <a:off x="2023435" y="6222591"/>
            <a:ext cx="8151744"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whereof he hath given assurance unto all men, in that he hath raised him from the dead.</a:t>
            </a:r>
            <a:endParaRPr lang="en-US" sz="1600" dirty="0"/>
          </a:p>
        </p:txBody>
      </p:sp>
      <p:sp>
        <p:nvSpPr>
          <p:cNvPr id="17" name="Rectangle: Rounded Corners 16">
            <a:extLst>
              <a:ext uri="{FF2B5EF4-FFF2-40B4-BE49-F238E27FC236}">
                <a16:creationId xmlns:a16="http://schemas.microsoft.com/office/drawing/2014/main" id="{EBD3C617-4E52-4725-9C63-0EC6B532E582}"/>
              </a:ext>
            </a:extLst>
          </p:cNvPr>
          <p:cNvSpPr/>
          <p:nvPr/>
        </p:nvSpPr>
        <p:spPr>
          <a:xfrm>
            <a:off x="392589" y="605375"/>
            <a:ext cx="11603941" cy="610353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6B334449-5AB5-491D-A3D4-4708D36C9155}"/>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5766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250" fill="hold"/>
                                        <p:tgtEl>
                                          <p:spTgt spid="17"/>
                                        </p:tgtEl>
                                        <p:attrNameLst>
                                          <p:attrName>ppt_w</p:attrName>
                                        </p:attrNameLst>
                                      </p:cBhvr>
                                      <p:tavLst>
                                        <p:tav tm="0">
                                          <p:val>
                                            <p:fltVal val="0"/>
                                          </p:val>
                                        </p:tav>
                                        <p:tav tm="100000">
                                          <p:val>
                                            <p:strVal val="#ppt_w"/>
                                          </p:val>
                                        </p:tav>
                                      </p:tavLst>
                                    </p:anim>
                                    <p:anim calcmode="lin" valueType="num">
                                      <p:cBhvr>
                                        <p:cTn id="8" dur="1250" fill="hold"/>
                                        <p:tgtEl>
                                          <p:spTgt spid="17"/>
                                        </p:tgtEl>
                                        <p:attrNameLst>
                                          <p:attrName>ppt_h</p:attrName>
                                        </p:attrNameLst>
                                      </p:cBhvr>
                                      <p:tavLst>
                                        <p:tav tm="0">
                                          <p:val>
                                            <p:fltVal val="0"/>
                                          </p:val>
                                        </p:tav>
                                        <p:tav tm="100000">
                                          <p:val>
                                            <p:strVal val="#ppt_h"/>
                                          </p:val>
                                        </p:tav>
                                      </p:tavLst>
                                    </p:anim>
                                    <p:animEffect transition="in" filter="fade">
                                      <p:cBhvr>
                                        <p:cTn id="9" dur="1250"/>
                                        <p:tgtEl>
                                          <p:spTgt spid="17"/>
                                        </p:tgtEl>
                                      </p:cBhvr>
                                    </p:animEffect>
                                  </p:childTnLst>
                                </p:cTn>
                              </p:par>
                            </p:childTnLst>
                          </p:cTn>
                        </p:par>
                        <p:par>
                          <p:cTn id="10" fill="hold">
                            <p:stCondLst>
                              <p:cond delay="125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p:bldP spid="11" grpId="0"/>
      <p:bldP spid="12" grpId="0"/>
      <p:bldP spid="13" grpId="0"/>
      <p:bldP spid="14" grpId="0"/>
      <p:bldP spid="15" grpId="0"/>
      <p:bldP spid="16"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0E9CBF-0B70-4744-8FF2-F78DDB21AD1C}"/>
              </a:ext>
            </a:extLst>
          </p:cNvPr>
          <p:cNvSpPr txBox="1"/>
          <p:nvPr/>
        </p:nvSpPr>
        <p:spPr>
          <a:xfrm>
            <a:off x="3516793" y="1521715"/>
            <a:ext cx="5166254"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Howbeit certain men clave unto him, and believed:</a:t>
            </a:r>
          </a:p>
        </p:txBody>
      </p:sp>
      <p:sp>
        <p:nvSpPr>
          <p:cNvPr id="2" name="TextBox 1">
            <a:extLst>
              <a:ext uri="{FF2B5EF4-FFF2-40B4-BE49-F238E27FC236}">
                <a16:creationId xmlns:a16="http://schemas.microsoft.com/office/drawing/2014/main" id="{C20F6CC2-01DF-4AB6-A690-B1E270F552CE}"/>
              </a:ext>
            </a:extLst>
          </p:cNvPr>
          <p:cNvSpPr txBox="1"/>
          <p:nvPr/>
        </p:nvSpPr>
        <p:spPr>
          <a:xfrm>
            <a:off x="5019261" y="308702"/>
            <a:ext cx="2166731" cy="377687"/>
          </a:xfrm>
          <a:prstGeom prst="rect">
            <a:avLst/>
          </a:prstGeom>
          <a:noFill/>
        </p:spPr>
        <p:txBody>
          <a:bodyPr wrap="square" rtlCol="0">
            <a:spAutoFit/>
          </a:bodyPr>
          <a:lstStyle/>
          <a:p>
            <a:pPr algn="ctr"/>
            <a:r>
              <a:rPr lang="en-US" b="1" dirty="0"/>
              <a:t>And the Response?</a:t>
            </a:r>
          </a:p>
        </p:txBody>
      </p:sp>
      <p:sp>
        <p:nvSpPr>
          <p:cNvPr id="4" name="TextBox 3">
            <a:extLst>
              <a:ext uri="{FF2B5EF4-FFF2-40B4-BE49-F238E27FC236}">
                <a16:creationId xmlns:a16="http://schemas.microsoft.com/office/drawing/2014/main" id="{74354C61-97B8-42ED-BAA5-56620825D215}"/>
              </a:ext>
            </a:extLst>
          </p:cNvPr>
          <p:cNvSpPr txBox="1"/>
          <p:nvPr/>
        </p:nvSpPr>
        <p:spPr>
          <a:xfrm>
            <a:off x="4999383" y="60876"/>
            <a:ext cx="2206487" cy="307777"/>
          </a:xfrm>
          <a:prstGeom prst="rect">
            <a:avLst/>
          </a:prstGeom>
          <a:no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17:32-34</a:t>
            </a:r>
          </a:p>
        </p:txBody>
      </p:sp>
      <p:sp>
        <p:nvSpPr>
          <p:cNvPr id="5" name="TextBox 4">
            <a:extLst>
              <a:ext uri="{FF2B5EF4-FFF2-40B4-BE49-F238E27FC236}">
                <a16:creationId xmlns:a16="http://schemas.microsoft.com/office/drawing/2014/main" id="{7267E7DF-DD24-408D-AA69-1BA091778B8E}"/>
              </a:ext>
            </a:extLst>
          </p:cNvPr>
          <p:cNvSpPr txBox="1"/>
          <p:nvPr/>
        </p:nvSpPr>
        <p:spPr>
          <a:xfrm>
            <a:off x="2994991" y="731355"/>
            <a:ext cx="6178827"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And when they heard of the resurrection of the dead, some mocked…</a:t>
            </a:r>
          </a:p>
        </p:txBody>
      </p:sp>
      <p:sp>
        <p:nvSpPr>
          <p:cNvPr id="6" name="TextBox 5">
            <a:extLst>
              <a:ext uri="{FF2B5EF4-FFF2-40B4-BE49-F238E27FC236}">
                <a16:creationId xmlns:a16="http://schemas.microsoft.com/office/drawing/2014/main" id="{0360DAD7-628C-41E1-B345-34725B4EBDE6}"/>
              </a:ext>
            </a:extLst>
          </p:cNvPr>
          <p:cNvSpPr txBox="1"/>
          <p:nvPr/>
        </p:nvSpPr>
        <p:spPr>
          <a:xfrm>
            <a:off x="3417403" y="995281"/>
            <a:ext cx="5368789"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…and others said, We will hear thee again of this matter.</a:t>
            </a:r>
            <a:endParaRPr lang="en-US" sz="1600" dirty="0"/>
          </a:p>
        </p:txBody>
      </p:sp>
      <p:sp>
        <p:nvSpPr>
          <p:cNvPr id="7" name="TextBox 6">
            <a:extLst>
              <a:ext uri="{FF2B5EF4-FFF2-40B4-BE49-F238E27FC236}">
                <a16:creationId xmlns:a16="http://schemas.microsoft.com/office/drawing/2014/main" id="{CD0ED792-B8C5-4629-9018-414C68299016}"/>
              </a:ext>
            </a:extLst>
          </p:cNvPr>
          <p:cNvSpPr txBox="1"/>
          <p:nvPr/>
        </p:nvSpPr>
        <p:spPr>
          <a:xfrm>
            <a:off x="4417943" y="1258585"/>
            <a:ext cx="3369365"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So Paul departed from among them. </a:t>
            </a:r>
          </a:p>
        </p:txBody>
      </p:sp>
      <p:sp>
        <p:nvSpPr>
          <p:cNvPr id="8" name="TextBox 7">
            <a:extLst>
              <a:ext uri="{FF2B5EF4-FFF2-40B4-BE49-F238E27FC236}">
                <a16:creationId xmlns:a16="http://schemas.microsoft.com/office/drawing/2014/main" id="{018A8684-0204-4459-A37C-EBD06D42D58D}"/>
              </a:ext>
            </a:extLst>
          </p:cNvPr>
          <p:cNvSpPr txBox="1"/>
          <p:nvPr/>
        </p:nvSpPr>
        <p:spPr>
          <a:xfrm>
            <a:off x="3647661" y="1781805"/>
            <a:ext cx="4939748"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…among the which was Dionysius the Areopagite,</a:t>
            </a:r>
          </a:p>
          <a:p>
            <a:pPr algn="ctr"/>
            <a:r>
              <a:rPr lang="en-US" sz="1600" b="1" i="1" dirty="0">
                <a:solidFill>
                  <a:srgbClr val="CC6600"/>
                </a:solidFill>
                <a:latin typeface="Times New Roman" panose="02020603050405020304" pitchFamily="18" charset="0"/>
                <a:cs typeface="Times New Roman" panose="02020603050405020304" pitchFamily="18" charset="0"/>
              </a:rPr>
              <a:t> and a woman named Damaris,</a:t>
            </a:r>
          </a:p>
        </p:txBody>
      </p:sp>
      <p:sp>
        <p:nvSpPr>
          <p:cNvPr id="9" name="TextBox 8">
            <a:extLst>
              <a:ext uri="{FF2B5EF4-FFF2-40B4-BE49-F238E27FC236}">
                <a16:creationId xmlns:a16="http://schemas.microsoft.com/office/drawing/2014/main" id="{154143BD-91E1-4BAC-B996-90E13A2F4A3A}"/>
              </a:ext>
            </a:extLst>
          </p:cNvPr>
          <p:cNvSpPr txBox="1"/>
          <p:nvPr/>
        </p:nvSpPr>
        <p:spPr>
          <a:xfrm>
            <a:off x="4542183" y="2282715"/>
            <a:ext cx="3101008"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and others with them. </a:t>
            </a:r>
          </a:p>
        </p:txBody>
      </p:sp>
      <p:sp>
        <p:nvSpPr>
          <p:cNvPr id="10" name="TextBox 9">
            <a:extLst>
              <a:ext uri="{FF2B5EF4-FFF2-40B4-BE49-F238E27FC236}">
                <a16:creationId xmlns:a16="http://schemas.microsoft.com/office/drawing/2014/main" id="{76CE25BC-78AC-49E1-85D9-6AE62FE11601}"/>
              </a:ext>
            </a:extLst>
          </p:cNvPr>
          <p:cNvSpPr txBox="1"/>
          <p:nvPr/>
        </p:nvSpPr>
        <p:spPr>
          <a:xfrm>
            <a:off x="2097192" y="2716907"/>
            <a:ext cx="10217356"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 Behold therefore the </a:t>
            </a:r>
            <a:r>
              <a:rPr lang="en-US" sz="1600" b="1" i="1" u="sng" dirty="0">
                <a:solidFill>
                  <a:srgbClr val="CC6600"/>
                </a:solidFill>
                <a:latin typeface="Times New Roman" panose="02020603050405020304" pitchFamily="18" charset="0"/>
                <a:cs typeface="Times New Roman" panose="02020603050405020304" pitchFamily="18" charset="0"/>
              </a:rPr>
              <a:t>goodness</a:t>
            </a:r>
            <a:r>
              <a:rPr lang="en-US" sz="1600" b="1" i="1" dirty="0">
                <a:solidFill>
                  <a:srgbClr val="CC6600"/>
                </a:solidFill>
                <a:latin typeface="Times New Roman" panose="02020603050405020304" pitchFamily="18" charset="0"/>
                <a:cs typeface="Times New Roman" panose="02020603050405020304" pitchFamily="18" charset="0"/>
              </a:rPr>
              <a:t> and </a:t>
            </a:r>
            <a:r>
              <a:rPr lang="en-US" sz="1600" b="1" i="1" u="sng" dirty="0">
                <a:solidFill>
                  <a:srgbClr val="CC6600"/>
                </a:solidFill>
                <a:latin typeface="Times New Roman" panose="02020603050405020304" pitchFamily="18" charset="0"/>
                <a:cs typeface="Times New Roman" panose="02020603050405020304" pitchFamily="18" charset="0"/>
              </a:rPr>
              <a:t>severity</a:t>
            </a:r>
            <a:r>
              <a:rPr lang="en-US" sz="1600" b="1" i="1" dirty="0">
                <a:solidFill>
                  <a:srgbClr val="CC6600"/>
                </a:solidFill>
                <a:latin typeface="Times New Roman" panose="02020603050405020304" pitchFamily="18" charset="0"/>
                <a:cs typeface="Times New Roman" panose="02020603050405020304" pitchFamily="18" charset="0"/>
              </a:rPr>
              <a:t> of God: on them which fell, </a:t>
            </a:r>
            <a:r>
              <a:rPr lang="en-US" sz="1600" b="1" i="1" u="sng" dirty="0">
                <a:solidFill>
                  <a:srgbClr val="CC6600"/>
                </a:solidFill>
                <a:latin typeface="Times New Roman" panose="02020603050405020304" pitchFamily="18" charset="0"/>
                <a:cs typeface="Times New Roman" panose="02020603050405020304" pitchFamily="18" charset="0"/>
              </a:rPr>
              <a:t>severity</a:t>
            </a:r>
            <a:r>
              <a:rPr lang="en-US" sz="1600" b="1" i="1" dirty="0">
                <a:solidFill>
                  <a:srgbClr val="CC6600"/>
                </a:solidFill>
                <a:latin typeface="Times New Roman" panose="02020603050405020304" pitchFamily="18" charset="0"/>
                <a:cs typeface="Times New Roman" panose="02020603050405020304" pitchFamily="18" charset="0"/>
              </a:rPr>
              <a:t>; but toward thee, </a:t>
            </a:r>
          </a:p>
          <a:p>
            <a:pPr algn="ctr"/>
            <a:r>
              <a:rPr lang="en-US" sz="1600" b="1" i="1" u="sng" dirty="0">
                <a:solidFill>
                  <a:srgbClr val="CC6600"/>
                </a:solidFill>
                <a:latin typeface="Times New Roman" panose="02020603050405020304" pitchFamily="18" charset="0"/>
                <a:cs typeface="Times New Roman" panose="02020603050405020304" pitchFamily="18" charset="0"/>
              </a:rPr>
              <a:t>goodness</a:t>
            </a:r>
            <a:r>
              <a:rPr lang="en-US" sz="1600" b="1" i="1" dirty="0">
                <a:solidFill>
                  <a:srgbClr val="CC6600"/>
                </a:solidFill>
                <a:latin typeface="Times New Roman" panose="02020603050405020304" pitchFamily="18" charset="0"/>
                <a:cs typeface="Times New Roman" panose="02020603050405020304" pitchFamily="18" charset="0"/>
              </a:rPr>
              <a:t>, if thou </a:t>
            </a:r>
            <a:r>
              <a:rPr lang="en-US" sz="1600" b="1" i="1" u="sng" dirty="0">
                <a:solidFill>
                  <a:srgbClr val="CC6600"/>
                </a:solidFill>
                <a:latin typeface="Times New Roman" panose="02020603050405020304" pitchFamily="18" charset="0"/>
                <a:cs typeface="Times New Roman" panose="02020603050405020304" pitchFamily="18" charset="0"/>
              </a:rPr>
              <a:t>continue in his goodness</a:t>
            </a:r>
            <a:r>
              <a:rPr lang="en-US" sz="1600" b="1" i="1" dirty="0">
                <a:solidFill>
                  <a:srgbClr val="CC6600"/>
                </a:solidFill>
                <a:latin typeface="Times New Roman" panose="02020603050405020304" pitchFamily="18" charset="0"/>
                <a:cs typeface="Times New Roman" panose="02020603050405020304" pitchFamily="18" charset="0"/>
              </a:rPr>
              <a:t>: otherwise thou also shalt be </a:t>
            </a:r>
            <a:r>
              <a:rPr lang="en-US" sz="1600" b="1" i="1" u="sng" dirty="0">
                <a:solidFill>
                  <a:srgbClr val="CC6600"/>
                </a:solidFill>
                <a:latin typeface="Times New Roman" panose="02020603050405020304" pitchFamily="18" charset="0"/>
                <a:cs typeface="Times New Roman" panose="02020603050405020304" pitchFamily="18" charset="0"/>
              </a:rPr>
              <a:t>cut off</a:t>
            </a:r>
            <a:r>
              <a:rPr lang="en-US" sz="1600" b="1" i="1" dirty="0">
                <a:solidFill>
                  <a:srgbClr val="CC66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BFE8847D-0ED6-4FC1-98B2-3958D1CC633C}"/>
              </a:ext>
            </a:extLst>
          </p:cNvPr>
          <p:cNvSpPr txBox="1"/>
          <p:nvPr/>
        </p:nvSpPr>
        <p:spPr>
          <a:xfrm>
            <a:off x="99392" y="3257324"/>
            <a:ext cx="5973416" cy="2246769"/>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For this cause I Paul, the prisoner of Jesus Christ for you Gentiles, If ye have heard of the </a:t>
            </a:r>
            <a:r>
              <a:rPr lang="en-US" sz="1400" b="1" i="1" u="sng" dirty="0">
                <a:solidFill>
                  <a:srgbClr val="CC6600"/>
                </a:solidFill>
                <a:latin typeface="Times New Roman" panose="02020603050405020304" pitchFamily="18" charset="0"/>
                <a:cs typeface="Times New Roman" panose="02020603050405020304" pitchFamily="18" charset="0"/>
              </a:rPr>
              <a:t>dispensation of the grace of God </a:t>
            </a:r>
            <a:r>
              <a:rPr lang="en-US" sz="1400" b="1" i="1" dirty="0">
                <a:solidFill>
                  <a:srgbClr val="CC6600"/>
                </a:solidFill>
                <a:latin typeface="Times New Roman" panose="02020603050405020304" pitchFamily="18" charset="0"/>
                <a:cs typeface="Times New Roman" panose="02020603050405020304" pitchFamily="18" charset="0"/>
              </a:rPr>
              <a:t>which is given me to you-ward: How that by revelation he made known unto me the mystery; (as I wrote afore in few words, Whereby, when ye read, </a:t>
            </a:r>
            <a:r>
              <a:rPr lang="en-US" sz="1400" b="1" i="1" u="sng" dirty="0">
                <a:solidFill>
                  <a:srgbClr val="CC6600"/>
                </a:solidFill>
                <a:latin typeface="Times New Roman" panose="02020603050405020304" pitchFamily="18" charset="0"/>
                <a:cs typeface="Times New Roman" panose="02020603050405020304" pitchFamily="18" charset="0"/>
              </a:rPr>
              <a:t>ye may understand my knowledge in the mystery of Christ)</a:t>
            </a:r>
            <a:r>
              <a:rPr lang="en-US" sz="1400" b="1" i="1" dirty="0">
                <a:solidFill>
                  <a:srgbClr val="CC6600"/>
                </a:solidFill>
                <a:latin typeface="Times New Roman" panose="02020603050405020304" pitchFamily="18" charset="0"/>
                <a:cs typeface="Times New Roman" panose="02020603050405020304" pitchFamily="18" charset="0"/>
              </a:rPr>
              <a:t> Which in other ages was not made known unto the sons of men, as it is now revealed unto his holy apostles and prophets by the Spirit; </a:t>
            </a:r>
            <a:r>
              <a:rPr lang="en-US" sz="1400" b="1" i="1" u="sng" dirty="0">
                <a:solidFill>
                  <a:srgbClr val="CC6600"/>
                </a:solidFill>
                <a:latin typeface="Times New Roman" panose="02020603050405020304" pitchFamily="18" charset="0"/>
                <a:cs typeface="Times New Roman" panose="02020603050405020304" pitchFamily="18" charset="0"/>
              </a:rPr>
              <a:t>That the Gentiles should be </a:t>
            </a:r>
            <a:r>
              <a:rPr lang="en-US" sz="1400" b="1" i="1" u="sng" dirty="0" err="1">
                <a:solidFill>
                  <a:srgbClr val="CC6600"/>
                </a:solidFill>
                <a:latin typeface="Times New Roman" panose="02020603050405020304" pitchFamily="18" charset="0"/>
                <a:cs typeface="Times New Roman" panose="02020603050405020304" pitchFamily="18" charset="0"/>
              </a:rPr>
              <a:t>fellowheirs</a:t>
            </a:r>
            <a:r>
              <a:rPr lang="en-US" sz="1400" b="1" i="1" dirty="0">
                <a:solidFill>
                  <a:srgbClr val="CC6600"/>
                </a:solidFill>
                <a:latin typeface="Times New Roman" panose="02020603050405020304" pitchFamily="18" charset="0"/>
                <a:cs typeface="Times New Roman" panose="02020603050405020304" pitchFamily="18" charset="0"/>
              </a:rPr>
              <a:t>, and of the </a:t>
            </a:r>
            <a:r>
              <a:rPr lang="en-US" sz="1400" b="1" i="1" u="sng" dirty="0">
                <a:solidFill>
                  <a:srgbClr val="CC6600"/>
                </a:solidFill>
                <a:latin typeface="Times New Roman" panose="02020603050405020304" pitchFamily="18" charset="0"/>
                <a:cs typeface="Times New Roman" panose="02020603050405020304" pitchFamily="18" charset="0"/>
              </a:rPr>
              <a:t>same body</a:t>
            </a:r>
            <a:r>
              <a:rPr lang="en-US" sz="1400" b="1" i="1" dirty="0">
                <a:solidFill>
                  <a:srgbClr val="CC6600"/>
                </a:solidFill>
                <a:latin typeface="Times New Roman" panose="02020603050405020304" pitchFamily="18" charset="0"/>
                <a:cs typeface="Times New Roman" panose="02020603050405020304" pitchFamily="18" charset="0"/>
              </a:rPr>
              <a:t>, and </a:t>
            </a:r>
            <a:r>
              <a:rPr lang="en-US" sz="1400" b="1" i="1" u="sng" dirty="0">
                <a:solidFill>
                  <a:srgbClr val="CC6600"/>
                </a:solidFill>
                <a:latin typeface="Times New Roman" panose="02020603050405020304" pitchFamily="18" charset="0"/>
                <a:cs typeface="Times New Roman" panose="02020603050405020304" pitchFamily="18" charset="0"/>
              </a:rPr>
              <a:t>partakers of his promise in Christ</a:t>
            </a:r>
            <a:r>
              <a:rPr lang="en-US" sz="1400" b="1" i="1" dirty="0">
                <a:solidFill>
                  <a:srgbClr val="CC6600"/>
                </a:solidFill>
                <a:latin typeface="Times New Roman" panose="02020603050405020304" pitchFamily="18" charset="0"/>
                <a:cs typeface="Times New Roman" panose="02020603050405020304" pitchFamily="18" charset="0"/>
              </a:rPr>
              <a:t> by the gospel: Whereof </a:t>
            </a:r>
            <a:r>
              <a:rPr lang="en-US" sz="1400" b="1" i="1" u="sng" dirty="0">
                <a:solidFill>
                  <a:srgbClr val="CC6600"/>
                </a:solidFill>
                <a:latin typeface="Times New Roman" panose="02020603050405020304" pitchFamily="18" charset="0"/>
                <a:cs typeface="Times New Roman" panose="02020603050405020304" pitchFamily="18" charset="0"/>
              </a:rPr>
              <a:t>I was made a minister</a:t>
            </a:r>
            <a:r>
              <a:rPr lang="en-US" sz="1400" b="1" i="1" dirty="0">
                <a:solidFill>
                  <a:srgbClr val="CC6600"/>
                </a:solidFill>
                <a:latin typeface="Times New Roman" panose="02020603050405020304" pitchFamily="18" charset="0"/>
                <a:cs typeface="Times New Roman" panose="02020603050405020304" pitchFamily="18" charset="0"/>
              </a:rPr>
              <a:t>, according to the gift of the grace of God given unto me by the effectual working of his power. </a:t>
            </a:r>
          </a:p>
        </p:txBody>
      </p:sp>
      <p:sp>
        <p:nvSpPr>
          <p:cNvPr id="12" name="TextBox 11">
            <a:extLst>
              <a:ext uri="{FF2B5EF4-FFF2-40B4-BE49-F238E27FC236}">
                <a16:creationId xmlns:a16="http://schemas.microsoft.com/office/drawing/2014/main" id="{1A57C66E-9965-4D2B-A201-B25F058A6675}"/>
              </a:ext>
            </a:extLst>
          </p:cNvPr>
          <p:cNvSpPr txBox="1"/>
          <p:nvPr/>
        </p:nvSpPr>
        <p:spPr>
          <a:xfrm>
            <a:off x="6092687" y="3275569"/>
            <a:ext cx="5973417" cy="1815882"/>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Delivering thee from the people, and from the Gentiles, unto whom now I send thee, To </a:t>
            </a:r>
            <a:r>
              <a:rPr lang="en-US" sz="1400" b="1" i="1" u="sng" dirty="0">
                <a:solidFill>
                  <a:srgbClr val="CC6600"/>
                </a:solidFill>
                <a:latin typeface="Times New Roman" panose="02020603050405020304" pitchFamily="18" charset="0"/>
                <a:cs typeface="Times New Roman" panose="02020603050405020304" pitchFamily="18" charset="0"/>
              </a:rPr>
              <a:t>open their eyes</a:t>
            </a:r>
            <a:r>
              <a:rPr lang="en-US" sz="1400" b="1" i="1" dirty="0">
                <a:solidFill>
                  <a:srgbClr val="CC6600"/>
                </a:solidFill>
                <a:latin typeface="Times New Roman" panose="02020603050405020304" pitchFamily="18" charset="0"/>
                <a:cs typeface="Times New Roman" panose="02020603050405020304" pitchFamily="18" charset="0"/>
              </a:rPr>
              <a:t>, and to </a:t>
            </a:r>
            <a:r>
              <a:rPr lang="en-US" sz="1400" b="1" i="1" u="sng" dirty="0">
                <a:solidFill>
                  <a:srgbClr val="CC6600"/>
                </a:solidFill>
                <a:latin typeface="Times New Roman" panose="02020603050405020304" pitchFamily="18" charset="0"/>
                <a:cs typeface="Times New Roman" panose="02020603050405020304" pitchFamily="18" charset="0"/>
              </a:rPr>
              <a:t>turn them from darkness to light</a:t>
            </a:r>
            <a:r>
              <a:rPr lang="en-US" sz="1400" b="1" i="1" dirty="0">
                <a:solidFill>
                  <a:srgbClr val="CC6600"/>
                </a:solidFill>
                <a:latin typeface="Times New Roman" panose="02020603050405020304" pitchFamily="18" charset="0"/>
                <a:cs typeface="Times New Roman" panose="02020603050405020304" pitchFamily="18" charset="0"/>
              </a:rPr>
              <a:t>, and </a:t>
            </a:r>
            <a:r>
              <a:rPr lang="en-US" sz="1400" b="1" i="1" u="sng" dirty="0">
                <a:solidFill>
                  <a:srgbClr val="CC6600"/>
                </a:solidFill>
                <a:latin typeface="Times New Roman" panose="02020603050405020304" pitchFamily="18" charset="0"/>
                <a:cs typeface="Times New Roman" panose="02020603050405020304" pitchFamily="18" charset="0"/>
              </a:rPr>
              <a:t>from the power of Satan unto God</a:t>
            </a:r>
            <a:r>
              <a:rPr lang="en-US" sz="1400" b="1" i="1" dirty="0">
                <a:solidFill>
                  <a:srgbClr val="CC6600"/>
                </a:solidFill>
                <a:latin typeface="Times New Roman" panose="02020603050405020304" pitchFamily="18" charset="0"/>
                <a:cs typeface="Times New Roman" panose="02020603050405020304" pitchFamily="18" charset="0"/>
              </a:rPr>
              <a:t>, that they may receive </a:t>
            </a:r>
            <a:r>
              <a:rPr lang="en-US" sz="1400" b="1" i="1" u="sng" dirty="0">
                <a:solidFill>
                  <a:srgbClr val="CC6600"/>
                </a:solidFill>
                <a:latin typeface="Times New Roman" panose="02020603050405020304" pitchFamily="18" charset="0"/>
                <a:cs typeface="Times New Roman" panose="02020603050405020304" pitchFamily="18" charset="0"/>
              </a:rPr>
              <a:t>forgiveness of sins</a:t>
            </a:r>
            <a:r>
              <a:rPr lang="en-US" sz="1400" b="1" i="1" dirty="0">
                <a:solidFill>
                  <a:srgbClr val="CC6600"/>
                </a:solidFill>
                <a:latin typeface="Times New Roman" panose="02020603050405020304" pitchFamily="18" charset="0"/>
                <a:cs typeface="Times New Roman" panose="02020603050405020304" pitchFamily="18" charset="0"/>
              </a:rPr>
              <a:t>, and </a:t>
            </a:r>
            <a:r>
              <a:rPr lang="en-US" sz="1400" b="1" i="1" u="sng" dirty="0">
                <a:solidFill>
                  <a:srgbClr val="CC6600"/>
                </a:solidFill>
                <a:latin typeface="Times New Roman" panose="02020603050405020304" pitchFamily="18" charset="0"/>
                <a:cs typeface="Times New Roman" panose="02020603050405020304" pitchFamily="18" charset="0"/>
              </a:rPr>
              <a:t>inheritance</a:t>
            </a:r>
            <a:r>
              <a:rPr lang="en-US" sz="1400" b="1" i="1" dirty="0">
                <a:solidFill>
                  <a:srgbClr val="CC6600"/>
                </a:solidFill>
                <a:latin typeface="Times New Roman" panose="02020603050405020304" pitchFamily="18" charset="0"/>
                <a:cs typeface="Times New Roman" panose="02020603050405020304" pitchFamily="18" charset="0"/>
              </a:rPr>
              <a:t> among them which are sanctified by faith that is in me. Whereupon, O king Agrippa, I was not disobedient unto the heavenly vision: But shewed first unto them of Damascus, and at Jerusalem, and throughout all the coasts of Judaea, and then to the Gentiles, that </a:t>
            </a:r>
            <a:r>
              <a:rPr lang="en-US" sz="1400" b="1" i="1" u="sng" dirty="0">
                <a:solidFill>
                  <a:srgbClr val="CC6600"/>
                </a:solidFill>
                <a:latin typeface="Times New Roman" panose="02020603050405020304" pitchFamily="18" charset="0"/>
                <a:cs typeface="Times New Roman" panose="02020603050405020304" pitchFamily="18" charset="0"/>
              </a:rPr>
              <a:t>they should repent </a:t>
            </a:r>
            <a:r>
              <a:rPr lang="en-US" sz="1400" b="1" i="1" dirty="0">
                <a:solidFill>
                  <a:srgbClr val="CC6600"/>
                </a:solidFill>
                <a:latin typeface="Times New Roman" panose="02020603050405020304" pitchFamily="18" charset="0"/>
                <a:cs typeface="Times New Roman" panose="02020603050405020304" pitchFamily="18" charset="0"/>
              </a:rPr>
              <a:t>and </a:t>
            </a:r>
            <a:r>
              <a:rPr lang="en-US" sz="1400" b="1" i="1" u="sng" dirty="0">
                <a:solidFill>
                  <a:srgbClr val="CC6600"/>
                </a:solidFill>
                <a:latin typeface="Times New Roman" panose="02020603050405020304" pitchFamily="18" charset="0"/>
                <a:cs typeface="Times New Roman" panose="02020603050405020304" pitchFamily="18" charset="0"/>
              </a:rPr>
              <a:t>turn to God</a:t>
            </a:r>
            <a:r>
              <a:rPr lang="en-US" sz="1400" b="1" i="1" dirty="0">
                <a:solidFill>
                  <a:srgbClr val="CC6600"/>
                </a:solidFill>
                <a:latin typeface="Times New Roman" panose="02020603050405020304" pitchFamily="18" charset="0"/>
                <a:cs typeface="Times New Roman" panose="02020603050405020304" pitchFamily="18" charset="0"/>
              </a:rPr>
              <a:t>, and </a:t>
            </a:r>
            <a:r>
              <a:rPr lang="en-US" sz="1400" b="1" i="1" u="sng" dirty="0">
                <a:solidFill>
                  <a:srgbClr val="CC6600"/>
                </a:solidFill>
                <a:latin typeface="Times New Roman" panose="02020603050405020304" pitchFamily="18" charset="0"/>
                <a:cs typeface="Times New Roman" panose="02020603050405020304" pitchFamily="18" charset="0"/>
              </a:rPr>
              <a:t>do works meet for repentance</a:t>
            </a:r>
            <a:r>
              <a:rPr lang="en-US" sz="1400" b="1" i="1" dirty="0">
                <a:solidFill>
                  <a:srgbClr val="CC6600"/>
                </a:solidFill>
                <a:latin typeface="Times New Roman" panose="02020603050405020304" pitchFamily="18" charset="0"/>
                <a:cs typeface="Times New Roman" panose="02020603050405020304" pitchFamily="18" charset="0"/>
              </a:rPr>
              <a:t>. </a:t>
            </a:r>
          </a:p>
        </p:txBody>
      </p:sp>
      <p:sp>
        <p:nvSpPr>
          <p:cNvPr id="13" name="Rectangle: Rounded Corners 12">
            <a:extLst>
              <a:ext uri="{FF2B5EF4-FFF2-40B4-BE49-F238E27FC236}">
                <a16:creationId xmlns:a16="http://schemas.microsoft.com/office/drawing/2014/main" id="{B2D4601C-59A7-4CD9-AACC-87CA386E539E}"/>
              </a:ext>
            </a:extLst>
          </p:cNvPr>
          <p:cNvSpPr/>
          <p:nvPr/>
        </p:nvSpPr>
        <p:spPr>
          <a:xfrm>
            <a:off x="2663687" y="680420"/>
            <a:ext cx="6838122" cy="194085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569AD30-12B1-4A2F-A3D4-44ED09B89708}"/>
              </a:ext>
            </a:extLst>
          </p:cNvPr>
          <p:cNvSpPr txBox="1"/>
          <p:nvPr/>
        </p:nvSpPr>
        <p:spPr>
          <a:xfrm>
            <a:off x="62949" y="5432258"/>
            <a:ext cx="5973416" cy="1169551"/>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 </a:t>
            </a:r>
            <a:r>
              <a:rPr lang="en-US" sz="1400" b="1" i="1" u="sng" dirty="0">
                <a:solidFill>
                  <a:srgbClr val="CC6600"/>
                </a:solidFill>
                <a:latin typeface="Times New Roman" panose="02020603050405020304" pitchFamily="18" charset="0"/>
                <a:cs typeface="Times New Roman" panose="02020603050405020304" pitchFamily="18" charset="0"/>
              </a:rPr>
              <a:t>Preach the word; be instant in season, out of season; reprove, rebuke, exhort with all longsuffering and doctrine</a:t>
            </a:r>
            <a:r>
              <a:rPr lang="en-US" sz="1400" b="1" i="1" dirty="0">
                <a:solidFill>
                  <a:srgbClr val="CC6600"/>
                </a:solidFill>
                <a:latin typeface="Times New Roman" panose="02020603050405020304" pitchFamily="18" charset="0"/>
                <a:cs typeface="Times New Roman" panose="02020603050405020304" pitchFamily="18" charset="0"/>
              </a:rPr>
              <a:t>. For the time will come when they will </a:t>
            </a:r>
            <a:r>
              <a:rPr lang="en-US" sz="1400" b="1" i="1" u="sng" dirty="0">
                <a:solidFill>
                  <a:srgbClr val="CC6600"/>
                </a:solidFill>
                <a:latin typeface="Times New Roman" panose="02020603050405020304" pitchFamily="18" charset="0"/>
                <a:cs typeface="Times New Roman" panose="02020603050405020304" pitchFamily="18" charset="0"/>
              </a:rPr>
              <a:t>not endure sound doctrine</a:t>
            </a:r>
            <a:r>
              <a:rPr lang="en-US" sz="1400" b="1" i="1" dirty="0">
                <a:solidFill>
                  <a:srgbClr val="CC6600"/>
                </a:solidFill>
                <a:latin typeface="Times New Roman" panose="02020603050405020304" pitchFamily="18" charset="0"/>
                <a:cs typeface="Times New Roman" panose="02020603050405020304" pitchFamily="18" charset="0"/>
              </a:rPr>
              <a:t>; but </a:t>
            </a:r>
            <a:r>
              <a:rPr lang="en-US" sz="1400" b="1" i="1" u="sng" dirty="0">
                <a:solidFill>
                  <a:srgbClr val="CC6600"/>
                </a:solidFill>
                <a:latin typeface="Times New Roman" panose="02020603050405020304" pitchFamily="18" charset="0"/>
                <a:cs typeface="Times New Roman" panose="02020603050405020304" pitchFamily="18" charset="0"/>
              </a:rPr>
              <a:t>after their own lusts </a:t>
            </a:r>
            <a:r>
              <a:rPr lang="en-US" sz="1400" b="1" i="1" dirty="0">
                <a:solidFill>
                  <a:srgbClr val="CC6600"/>
                </a:solidFill>
                <a:latin typeface="Times New Roman" panose="02020603050405020304" pitchFamily="18" charset="0"/>
                <a:cs typeface="Times New Roman" panose="02020603050405020304" pitchFamily="18" charset="0"/>
              </a:rPr>
              <a:t>shall they </a:t>
            </a:r>
            <a:r>
              <a:rPr lang="en-US" sz="1400" b="1" i="1" u="sng" dirty="0">
                <a:solidFill>
                  <a:srgbClr val="CC6600"/>
                </a:solidFill>
                <a:latin typeface="Times New Roman" panose="02020603050405020304" pitchFamily="18" charset="0"/>
                <a:cs typeface="Times New Roman" panose="02020603050405020304" pitchFamily="18" charset="0"/>
              </a:rPr>
              <a:t>heap to themselves teachers</a:t>
            </a:r>
            <a:r>
              <a:rPr lang="en-US" sz="1400" b="1" i="1" dirty="0">
                <a:solidFill>
                  <a:srgbClr val="CC6600"/>
                </a:solidFill>
                <a:latin typeface="Times New Roman" panose="02020603050405020304" pitchFamily="18" charset="0"/>
                <a:cs typeface="Times New Roman" panose="02020603050405020304" pitchFamily="18" charset="0"/>
              </a:rPr>
              <a:t>, having </a:t>
            </a:r>
            <a:r>
              <a:rPr lang="en-US" sz="1400" b="1" i="1" u="sng" dirty="0">
                <a:solidFill>
                  <a:srgbClr val="CC6600"/>
                </a:solidFill>
                <a:latin typeface="Times New Roman" panose="02020603050405020304" pitchFamily="18" charset="0"/>
                <a:cs typeface="Times New Roman" panose="02020603050405020304" pitchFamily="18" charset="0"/>
              </a:rPr>
              <a:t>itching ears</a:t>
            </a:r>
            <a:r>
              <a:rPr lang="en-US" sz="1400" b="1" i="1" dirty="0">
                <a:solidFill>
                  <a:srgbClr val="CC6600"/>
                </a:solidFill>
                <a:latin typeface="Times New Roman" panose="02020603050405020304" pitchFamily="18" charset="0"/>
                <a:cs typeface="Times New Roman" panose="02020603050405020304" pitchFamily="18" charset="0"/>
              </a:rPr>
              <a:t>; And they shall </a:t>
            </a:r>
            <a:r>
              <a:rPr lang="en-US" sz="1400" b="1" i="1" u="sng" dirty="0">
                <a:solidFill>
                  <a:srgbClr val="CC6600"/>
                </a:solidFill>
                <a:latin typeface="Times New Roman" panose="02020603050405020304" pitchFamily="18" charset="0"/>
                <a:cs typeface="Times New Roman" panose="02020603050405020304" pitchFamily="18" charset="0"/>
              </a:rPr>
              <a:t>turn away their ears from the truth</a:t>
            </a:r>
            <a:r>
              <a:rPr lang="en-US" sz="1400" b="1" i="1" dirty="0">
                <a:solidFill>
                  <a:srgbClr val="CC6600"/>
                </a:solidFill>
                <a:latin typeface="Times New Roman" panose="02020603050405020304" pitchFamily="18" charset="0"/>
                <a:cs typeface="Times New Roman" panose="02020603050405020304" pitchFamily="18" charset="0"/>
              </a:rPr>
              <a:t>, and </a:t>
            </a:r>
            <a:r>
              <a:rPr lang="en-US" sz="1400" b="1" i="1" u="sng" dirty="0">
                <a:solidFill>
                  <a:srgbClr val="CC6600"/>
                </a:solidFill>
                <a:latin typeface="Times New Roman" panose="02020603050405020304" pitchFamily="18" charset="0"/>
                <a:cs typeface="Times New Roman" panose="02020603050405020304" pitchFamily="18" charset="0"/>
              </a:rPr>
              <a:t>shall be turned unto fables</a:t>
            </a:r>
            <a:r>
              <a:rPr lang="en-US" sz="1400" b="1" i="1" dirty="0">
                <a:solidFill>
                  <a:srgbClr val="CC6600"/>
                </a:solidFill>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685EDB81-630C-4F58-A9FE-67C187657779}"/>
              </a:ext>
            </a:extLst>
          </p:cNvPr>
          <p:cNvSpPr txBox="1"/>
          <p:nvPr/>
        </p:nvSpPr>
        <p:spPr>
          <a:xfrm>
            <a:off x="6096000" y="5017696"/>
            <a:ext cx="5970104" cy="1384995"/>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But </a:t>
            </a:r>
            <a:r>
              <a:rPr lang="en-US" sz="1400" b="1" i="1" u="sng" dirty="0">
                <a:solidFill>
                  <a:srgbClr val="CC6600"/>
                </a:solidFill>
                <a:latin typeface="Times New Roman" panose="02020603050405020304" pitchFamily="18" charset="0"/>
                <a:cs typeface="Times New Roman" panose="02020603050405020304" pitchFamily="18" charset="0"/>
              </a:rPr>
              <a:t>watch thou in all things</a:t>
            </a:r>
            <a:r>
              <a:rPr lang="en-US" sz="1400" b="1" i="1" dirty="0">
                <a:solidFill>
                  <a:srgbClr val="CC6600"/>
                </a:solidFill>
                <a:latin typeface="Times New Roman" panose="02020603050405020304" pitchFamily="18" charset="0"/>
                <a:cs typeface="Times New Roman" panose="02020603050405020304" pitchFamily="18" charset="0"/>
              </a:rPr>
              <a:t>, </a:t>
            </a:r>
            <a:r>
              <a:rPr lang="en-US" sz="1400" b="1" i="1" u="sng" dirty="0">
                <a:solidFill>
                  <a:srgbClr val="CC6600"/>
                </a:solidFill>
                <a:latin typeface="Times New Roman" panose="02020603050405020304" pitchFamily="18" charset="0"/>
                <a:cs typeface="Times New Roman" panose="02020603050405020304" pitchFamily="18" charset="0"/>
              </a:rPr>
              <a:t>endure afflictions</a:t>
            </a:r>
            <a:r>
              <a:rPr lang="en-US" sz="1400" b="1" i="1" dirty="0">
                <a:solidFill>
                  <a:srgbClr val="CC6600"/>
                </a:solidFill>
                <a:latin typeface="Times New Roman" panose="02020603050405020304" pitchFamily="18" charset="0"/>
                <a:cs typeface="Times New Roman" panose="02020603050405020304" pitchFamily="18" charset="0"/>
              </a:rPr>
              <a:t>, </a:t>
            </a:r>
            <a:r>
              <a:rPr lang="en-US" sz="1400" b="1" i="1" u="sng" dirty="0">
                <a:solidFill>
                  <a:srgbClr val="CC6600"/>
                </a:solidFill>
                <a:latin typeface="Times New Roman" panose="02020603050405020304" pitchFamily="18" charset="0"/>
                <a:cs typeface="Times New Roman" panose="02020603050405020304" pitchFamily="18" charset="0"/>
              </a:rPr>
              <a:t>do the work of an evangelist</a:t>
            </a:r>
            <a:r>
              <a:rPr lang="en-US" sz="1400" b="1" i="1" dirty="0">
                <a:solidFill>
                  <a:srgbClr val="CC6600"/>
                </a:solidFill>
                <a:latin typeface="Times New Roman" panose="02020603050405020304" pitchFamily="18" charset="0"/>
                <a:cs typeface="Times New Roman" panose="02020603050405020304" pitchFamily="18" charset="0"/>
              </a:rPr>
              <a:t>, </a:t>
            </a:r>
            <a:r>
              <a:rPr lang="en-US" sz="1400" b="1" i="1" u="sng" dirty="0">
                <a:solidFill>
                  <a:srgbClr val="CC6600"/>
                </a:solidFill>
                <a:latin typeface="Times New Roman" panose="02020603050405020304" pitchFamily="18" charset="0"/>
                <a:cs typeface="Times New Roman" panose="02020603050405020304" pitchFamily="18" charset="0"/>
              </a:rPr>
              <a:t>make full proof of thy ministry</a:t>
            </a:r>
            <a:r>
              <a:rPr lang="en-US" sz="1400" b="1" i="1" dirty="0">
                <a:solidFill>
                  <a:srgbClr val="CC6600"/>
                </a:solidFill>
                <a:latin typeface="Times New Roman" panose="02020603050405020304" pitchFamily="18" charset="0"/>
                <a:cs typeface="Times New Roman" panose="02020603050405020304" pitchFamily="18" charset="0"/>
              </a:rPr>
              <a:t>. For I am now ready to be offered, and the time of my departure is at hand. I have fought a good fight, I have finished my course, </a:t>
            </a:r>
            <a:r>
              <a:rPr lang="en-US" sz="1400" b="1" i="1" u="sng" dirty="0">
                <a:solidFill>
                  <a:srgbClr val="CC6600"/>
                </a:solidFill>
                <a:latin typeface="Times New Roman" panose="02020603050405020304" pitchFamily="18" charset="0"/>
                <a:cs typeface="Times New Roman" panose="02020603050405020304" pitchFamily="18" charset="0"/>
              </a:rPr>
              <a:t>I have kept the faith</a:t>
            </a:r>
            <a:r>
              <a:rPr lang="en-US" sz="1400" b="1" i="1" dirty="0">
                <a:solidFill>
                  <a:srgbClr val="CC6600"/>
                </a:solidFill>
                <a:latin typeface="Times New Roman" panose="02020603050405020304" pitchFamily="18" charset="0"/>
                <a:cs typeface="Times New Roman" panose="02020603050405020304" pitchFamily="18" charset="0"/>
              </a:rPr>
              <a:t>: Henceforth there is laid up for me a crown of righteousness, which the Lord, the righteous judge, shall give me at that day: and not to me only, but </a:t>
            </a:r>
            <a:r>
              <a:rPr lang="en-US" sz="1400" b="1" i="1" u="sng" dirty="0">
                <a:solidFill>
                  <a:srgbClr val="CC6600"/>
                </a:solidFill>
                <a:latin typeface="Times New Roman" panose="02020603050405020304" pitchFamily="18" charset="0"/>
                <a:cs typeface="Times New Roman" panose="02020603050405020304" pitchFamily="18" charset="0"/>
              </a:rPr>
              <a:t>unto all them also that love his appearing</a:t>
            </a:r>
            <a:r>
              <a:rPr lang="en-US" sz="1400" b="1" i="1" dirty="0">
                <a:solidFill>
                  <a:srgbClr val="CC6600"/>
                </a:solidFill>
                <a:latin typeface="Times New Roman" panose="02020603050405020304" pitchFamily="18" charset="0"/>
                <a:cs typeface="Times New Roman" panose="02020603050405020304" pitchFamily="18" charset="0"/>
              </a:rPr>
              <a:t>. </a:t>
            </a:r>
          </a:p>
        </p:txBody>
      </p:sp>
      <p:sp>
        <p:nvSpPr>
          <p:cNvPr id="16" name="Rectangle 15">
            <a:extLst>
              <a:ext uri="{FF2B5EF4-FFF2-40B4-BE49-F238E27FC236}">
                <a16:creationId xmlns:a16="http://schemas.microsoft.com/office/drawing/2014/main" id="{BBC7D3C5-6A10-454F-B9EE-19B5498F3F60}"/>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E4C07FA-38F8-4CE7-B853-AA84D82F0EF8}"/>
              </a:ext>
            </a:extLst>
          </p:cNvPr>
          <p:cNvSpPr txBox="1"/>
          <p:nvPr/>
        </p:nvSpPr>
        <p:spPr>
          <a:xfrm>
            <a:off x="10039350" y="142749"/>
            <a:ext cx="2026754" cy="1785104"/>
          </a:xfrm>
          <a:prstGeom prst="rect">
            <a:avLst/>
          </a:prstGeom>
          <a:noFill/>
        </p:spPr>
        <p:txBody>
          <a:bodyPr wrap="square" rtlCol="0">
            <a:spAutoFit/>
          </a:bodyPr>
          <a:lstStyle/>
          <a:p>
            <a:pPr algn="just"/>
            <a:r>
              <a:rPr lang="en-US" sz="1100" b="1" i="1" dirty="0">
                <a:solidFill>
                  <a:srgbClr val="CC6600"/>
                </a:solidFill>
                <a:latin typeface="Times New Roman" panose="02020603050405020304" pitchFamily="18" charset="0"/>
                <a:cs typeface="Times New Roman" panose="02020603050405020304" pitchFamily="18" charset="0"/>
              </a:rPr>
              <a:t>For the mystery of iniquity doth already work: only he who now letteth will let, until he be taken out of the way. And then shall that Wicked be revealed, whom the Lord shall consume with the spirit of his mouth, and shall destroy with the brightness of his coming: </a:t>
            </a:r>
            <a:r>
              <a:rPr lang="en-US" sz="1100" b="1" dirty="0">
                <a:solidFill>
                  <a:srgbClr val="FF0000"/>
                </a:solidFill>
                <a:latin typeface="Times New Roman" panose="02020603050405020304" pitchFamily="18" charset="0"/>
                <a:cs typeface="Times New Roman" panose="02020603050405020304" pitchFamily="18" charset="0"/>
              </a:rPr>
              <a:t>II </a:t>
            </a:r>
            <a:r>
              <a:rPr lang="en-US" sz="1100" b="1" dirty="0" err="1">
                <a:solidFill>
                  <a:srgbClr val="FF0000"/>
                </a:solidFill>
                <a:latin typeface="Times New Roman" panose="02020603050405020304" pitchFamily="18" charset="0"/>
                <a:cs typeface="Times New Roman" panose="02020603050405020304" pitchFamily="18" charset="0"/>
              </a:rPr>
              <a:t>Thess</a:t>
            </a:r>
            <a:r>
              <a:rPr lang="en-US" sz="1100" b="1" dirty="0">
                <a:solidFill>
                  <a:srgbClr val="FF0000"/>
                </a:solidFill>
                <a:latin typeface="Times New Roman" panose="02020603050405020304" pitchFamily="18" charset="0"/>
                <a:cs typeface="Times New Roman" panose="02020603050405020304" pitchFamily="18" charset="0"/>
              </a:rPr>
              <a:t> 2:7,8</a:t>
            </a:r>
          </a:p>
        </p:txBody>
      </p:sp>
      <p:cxnSp>
        <p:nvCxnSpPr>
          <p:cNvPr id="19" name="Straight Arrow Connector 18">
            <a:extLst>
              <a:ext uri="{FF2B5EF4-FFF2-40B4-BE49-F238E27FC236}">
                <a16:creationId xmlns:a16="http://schemas.microsoft.com/office/drawing/2014/main" id="{B33988B8-7091-4582-99D1-B816F2EF7026}"/>
              </a:ext>
            </a:extLst>
          </p:cNvPr>
          <p:cNvCxnSpPr>
            <a:cxnSpLocks/>
          </p:cNvCxnSpPr>
          <p:nvPr/>
        </p:nvCxnSpPr>
        <p:spPr>
          <a:xfrm flipV="1">
            <a:off x="10191499" y="1900778"/>
            <a:ext cx="162176" cy="111641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AB826040-91C7-4396-99C0-5A443CBBA079}"/>
              </a:ext>
            </a:extLst>
          </p:cNvPr>
          <p:cNvSpPr txBox="1"/>
          <p:nvPr/>
        </p:nvSpPr>
        <p:spPr>
          <a:xfrm>
            <a:off x="3607836" y="6315342"/>
            <a:ext cx="7734617" cy="523220"/>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For I would not, brethren, that ye should be ignorant of this mystery, lest ye should be </a:t>
            </a:r>
            <a:r>
              <a:rPr lang="en-US" sz="1400" b="1" i="1" u="sng" dirty="0">
                <a:solidFill>
                  <a:srgbClr val="CC6600"/>
                </a:solidFill>
                <a:latin typeface="Times New Roman" panose="02020603050405020304" pitchFamily="18" charset="0"/>
                <a:cs typeface="Times New Roman" panose="02020603050405020304" pitchFamily="18" charset="0"/>
              </a:rPr>
              <a:t>wise in your own conceits; </a:t>
            </a:r>
            <a:r>
              <a:rPr lang="en-US" sz="1400" b="1" i="1" dirty="0">
                <a:solidFill>
                  <a:srgbClr val="CC6600"/>
                </a:solidFill>
                <a:latin typeface="Times New Roman" panose="02020603050405020304" pitchFamily="18" charset="0"/>
                <a:cs typeface="Times New Roman" panose="02020603050405020304" pitchFamily="18" charset="0"/>
              </a:rPr>
              <a:t>that blindness in part is happened to Israel, until the </a:t>
            </a:r>
            <a:r>
              <a:rPr lang="en-US" sz="1400" b="1" i="1" u="sng" dirty="0">
                <a:solidFill>
                  <a:srgbClr val="CC6600"/>
                </a:solidFill>
                <a:latin typeface="Times New Roman" panose="02020603050405020304" pitchFamily="18" charset="0"/>
                <a:cs typeface="Times New Roman" panose="02020603050405020304" pitchFamily="18" charset="0"/>
              </a:rPr>
              <a:t>fulness of the Gentiles be come in</a:t>
            </a:r>
            <a:r>
              <a:rPr lang="en-US" sz="1400" b="1" i="1" dirty="0">
                <a:solidFill>
                  <a:srgbClr val="CC6600"/>
                </a:solidFill>
                <a:latin typeface="Times New Roman" panose="02020603050405020304" pitchFamily="18" charset="0"/>
                <a:cs typeface="Times New Roman" panose="02020603050405020304" pitchFamily="18" charset="0"/>
              </a:rPr>
              <a:t>. </a:t>
            </a:r>
          </a:p>
        </p:txBody>
      </p:sp>
      <p:cxnSp>
        <p:nvCxnSpPr>
          <p:cNvPr id="22" name="Straight Arrow Connector 21">
            <a:extLst>
              <a:ext uri="{FF2B5EF4-FFF2-40B4-BE49-F238E27FC236}">
                <a16:creationId xmlns:a16="http://schemas.microsoft.com/office/drawing/2014/main" id="{4C80CF32-757A-4847-B6C4-4646F2F99CB7}"/>
              </a:ext>
            </a:extLst>
          </p:cNvPr>
          <p:cNvCxnSpPr>
            <a:cxnSpLocks/>
          </p:cNvCxnSpPr>
          <p:nvPr/>
        </p:nvCxnSpPr>
        <p:spPr>
          <a:xfrm flipV="1">
            <a:off x="10848087" y="1927853"/>
            <a:ext cx="11838" cy="47355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9E18EB6-71C1-4D2F-A10F-DD31EFDF8D7C}"/>
              </a:ext>
            </a:extLst>
          </p:cNvPr>
          <p:cNvSpPr txBox="1"/>
          <p:nvPr/>
        </p:nvSpPr>
        <p:spPr>
          <a:xfrm>
            <a:off x="87691" y="76593"/>
            <a:ext cx="2430222" cy="1015663"/>
          </a:xfrm>
          <a:prstGeom prst="rect">
            <a:avLst/>
          </a:prstGeom>
          <a:noFill/>
        </p:spPr>
        <p:txBody>
          <a:bodyPr wrap="square" rtlCol="0">
            <a:spAutoFit/>
          </a:bodyPr>
          <a:lstStyle/>
          <a:p>
            <a:pPr algn="just"/>
            <a:r>
              <a:rPr lang="en-US" sz="1200" b="1" dirty="0">
                <a:solidFill>
                  <a:srgbClr val="FF0000"/>
                </a:solidFill>
              </a:rPr>
              <a:t>Revelation 6:2 </a:t>
            </a:r>
            <a:r>
              <a:rPr lang="en-US" sz="1200" b="1" dirty="0">
                <a:solidFill>
                  <a:srgbClr val="CC6600"/>
                </a:solidFill>
              </a:rPr>
              <a:t>- </a:t>
            </a:r>
            <a:r>
              <a:rPr lang="en-US" sz="1200" b="1" i="1" dirty="0">
                <a:solidFill>
                  <a:srgbClr val="CC6600"/>
                </a:solidFill>
              </a:rPr>
              <a:t>And I saw, and behold a white horse: and he that sat on him had a bow; and a crown was given unto him: and he went forth conquering, and to conquer. </a:t>
            </a:r>
          </a:p>
        </p:txBody>
      </p:sp>
      <p:sp>
        <p:nvSpPr>
          <p:cNvPr id="24" name="TextBox 23">
            <a:extLst>
              <a:ext uri="{FF2B5EF4-FFF2-40B4-BE49-F238E27FC236}">
                <a16:creationId xmlns:a16="http://schemas.microsoft.com/office/drawing/2014/main" id="{D0A74F09-FD45-43C3-A986-D3B1824DDDB9}"/>
              </a:ext>
            </a:extLst>
          </p:cNvPr>
          <p:cNvSpPr txBox="1"/>
          <p:nvPr/>
        </p:nvSpPr>
        <p:spPr>
          <a:xfrm>
            <a:off x="76150" y="1045478"/>
            <a:ext cx="2491899" cy="830997"/>
          </a:xfrm>
          <a:prstGeom prst="rect">
            <a:avLst/>
          </a:prstGeom>
          <a:noFill/>
        </p:spPr>
        <p:txBody>
          <a:bodyPr wrap="square" rtlCol="0">
            <a:spAutoFit/>
          </a:bodyPr>
          <a:lstStyle/>
          <a:p>
            <a:pPr algn="just"/>
            <a:r>
              <a:rPr lang="en-US" sz="1200" b="1" dirty="0">
                <a:solidFill>
                  <a:srgbClr val="FF0000"/>
                </a:solidFill>
              </a:rPr>
              <a:t>I Peter 5:8 </a:t>
            </a:r>
            <a:r>
              <a:rPr lang="en-US" sz="1200" b="1" dirty="0">
                <a:solidFill>
                  <a:srgbClr val="CC6600"/>
                </a:solidFill>
              </a:rPr>
              <a:t>- </a:t>
            </a:r>
            <a:r>
              <a:rPr lang="en-US" sz="1200" b="1" i="1" dirty="0">
                <a:solidFill>
                  <a:srgbClr val="CC6600"/>
                </a:solidFill>
              </a:rPr>
              <a:t>Be sober, be vigilant; because your adversary the devil, as a roaring lion, walketh about, seeking whom he may devour: </a:t>
            </a:r>
          </a:p>
        </p:txBody>
      </p:sp>
      <p:sp>
        <p:nvSpPr>
          <p:cNvPr id="25" name="TextBox 24">
            <a:extLst>
              <a:ext uri="{FF2B5EF4-FFF2-40B4-BE49-F238E27FC236}">
                <a16:creationId xmlns:a16="http://schemas.microsoft.com/office/drawing/2014/main" id="{75A37062-B169-4723-81C2-1AD9E10459B6}"/>
              </a:ext>
            </a:extLst>
          </p:cNvPr>
          <p:cNvSpPr txBox="1"/>
          <p:nvPr/>
        </p:nvSpPr>
        <p:spPr>
          <a:xfrm>
            <a:off x="88985" y="1852305"/>
            <a:ext cx="2428928" cy="1384995"/>
          </a:xfrm>
          <a:prstGeom prst="rect">
            <a:avLst/>
          </a:prstGeom>
          <a:noFill/>
          <a:ln w="28575">
            <a:solidFill>
              <a:srgbClr val="FF0000"/>
            </a:solidFill>
          </a:ln>
        </p:spPr>
        <p:txBody>
          <a:bodyPr wrap="square" rtlCol="0">
            <a:spAutoFit/>
          </a:bodyPr>
          <a:lstStyle/>
          <a:p>
            <a:pPr algn="just"/>
            <a:r>
              <a:rPr lang="en-US" sz="1200" b="1" dirty="0">
                <a:solidFill>
                  <a:srgbClr val="FF0000"/>
                </a:solidFill>
                <a:latin typeface="Times New Roman" panose="02020603050405020304" pitchFamily="18" charset="0"/>
                <a:cs typeface="Times New Roman" panose="02020603050405020304" pitchFamily="18" charset="0"/>
              </a:rPr>
              <a:t>Revelation 19:11 </a:t>
            </a:r>
            <a:r>
              <a:rPr lang="en-US" sz="1200" b="1" dirty="0">
                <a:solidFill>
                  <a:srgbClr val="CC6600"/>
                </a:solidFill>
                <a:latin typeface="Times New Roman" panose="02020603050405020304" pitchFamily="18" charset="0"/>
                <a:cs typeface="Times New Roman" panose="02020603050405020304" pitchFamily="18" charset="0"/>
              </a:rPr>
              <a:t>- </a:t>
            </a:r>
            <a:r>
              <a:rPr lang="en-US" sz="1200" b="1" i="1" dirty="0">
                <a:solidFill>
                  <a:srgbClr val="CC6600"/>
                </a:solidFill>
                <a:latin typeface="Times New Roman" panose="02020603050405020304" pitchFamily="18" charset="0"/>
                <a:cs typeface="Times New Roman" panose="02020603050405020304" pitchFamily="18" charset="0"/>
              </a:rPr>
              <a:t>And I saw heaven opened, and behold a white horse; and he that sat upon him was called Faithful and True, and in righteousness he doth judge and make war…. </a:t>
            </a:r>
            <a:r>
              <a:rPr lang="en-US" sz="1200" b="1" dirty="0">
                <a:solidFill>
                  <a:srgbClr val="FF0000"/>
                </a:solidFill>
                <a:latin typeface="Times New Roman" panose="02020603050405020304" pitchFamily="18" charset="0"/>
                <a:cs typeface="Times New Roman" panose="02020603050405020304" pitchFamily="18" charset="0"/>
              </a:rPr>
              <a:t>13</a:t>
            </a:r>
            <a:r>
              <a:rPr lang="en-US" sz="1200" b="1" i="1" dirty="0">
                <a:solidFill>
                  <a:srgbClr val="CC6600"/>
                </a:solidFill>
                <a:latin typeface="Times New Roman" panose="02020603050405020304" pitchFamily="18" charset="0"/>
                <a:cs typeface="Times New Roman" panose="02020603050405020304" pitchFamily="18" charset="0"/>
              </a:rPr>
              <a:t> - and his name is called The Word of God.</a:t>
            </a:r>
          </a:p>
        </p:txBody>
      </p:sp>
      <p:cxnSp>
        <p:nvCxnSpPr>
          <p:cNvPr id="29" name="Straight Arrow Connector 28">
            <a:extLst>
              <a:ext uri="{FF2B5EF4-FFF2-40B4-BE49-F238E27FC236}">
                <a16:creationId xmlns:a16="http://schemas.microsoft.com/office/drawing/2014/main" id="{C0AA2285-AF0D-4717-96FC-488940D8A9E4}"/>
              </a:ext>
            </a:extLst>
          </p:cNvPr>
          <p:cNvCxnSpPr/>
          <p:nvPr/>
        </p:nvCxnSpPr>
        <p:spPr>
          <a:xfrm flipH="1">
            <a:off x="2517913" y="368653"/>
            <a:ext cx="75138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65E9CD4-34CB-4C61-841A-A4BDD84D1781}"/>
              </a:ext>
            </a:extLst>
          </p:cNvPr>
          <p:cNvCxnSpPr>
            <a:cxnSpLocks/>
          </p:cNvCxnSpPr>
          <p:nvPr/>
        </p:nvCxnSpPr>
        <p:spPr>
          <a:xfrm flipH="1">
            <a:off x="2428875" y="995281"/>
            <a:ext cx="7610476" cy="4949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585ED6E-B932-4CF6-BB74-E01D96018105}"/>
              </a:ext>
            </a:extLst>
          </p:cNvPr>
          <p:cNvCxnSpPr>
            <a:cxnSpLocks/>
          </p:cNvCxnSpPr>
          <p:nvPr/>
        </p:nvCxnSpPr>
        <p:spPr>
          <a:xfrm flipH="1">
            <a:off x="2428875" y="1650845"/>
            <a:ext cx="7631756" cy="5551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057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750"/>
                                        <p:tgtEl>
                                          <p:spTgt spid="1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down)">
                                      <p:cBhvr>
                                        <p:cTn id="73" dur="1000"/>
                                        <p:tgtEl>
                                          <p:spTgt spid="22"/>
                                        </p:tgtEl>
                                      </p:cBhvr>
                                    </p:animEffect>
                                  </p:childTnLst>
                                </p:cTn>
                              </p:par>
                              <p:par>
                                <p:cTn id="74" presetID="22" presetClass="entr" presetSubtype="8"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1750"/>
                                        <p:tgtEl>
                                          <p:spTgt spid="19"/>
                                        </p:tgtEl>
                                      </p:cBhvr>
                                    </p:animEffect>
                                  </p:childTnLst>
                                </p:cTn>
                              </p:par>
                              <p:par>
                                <p:cTn id="77" presetID="8" presetClass="entr" presetSubtype="32" fill="hold" grpId="0" nodeType="withEffect">
                                  <p:stCondLst>
                                    <p:cond delay="1000"/>
                                  </p:stCondLst>
                                  <p:childTnLst>
                                    <p:set>
                                      <p:cBhvr>
                                        <p:cTn id="78" dur="1" fill="hold">
                                          <p:stCondLst>
                                            <p:cond delay="0"/>
                                          </p:stCondLst>
                                        </p:cTn>
                                        <p:tgtEl>
                                          <p:spTgt spid="17"/>
                                        </p:tgtEl>
                                        <p:attrNameLst>
                                          <p:attrName>style.visibility</p:attrName>
                                        </p:attrNameLst>
                                      </p:cBhvr>
                                      <p:to>
                                        <p:strVal val="visible"/>
                                      </p:to>
                                    </p:set>
                                    <p:animEffect transition="in" filter="diamond(out)">
                                      <p:cBhvr>
                                        <p:cTn id="79" dur="125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right)">
                                      <p:cBhvr>
                                        <p:cTn id="84" dur="1000"/>
                                        <p:tgtEl>
                                          <p:spTgt spid="29"/>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nodeType="click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right)">
                                      <p:cBhvr>
                                        <p:cTn id="93" dur="1000"/>
                                        <p:tgtEl>
                                          <p:spTgt spid="30"/>
                                        </p:tgtEl>
                                      </p:cBhvr>
                                    </p:animEffect>
                                  </p:childTnLst>
                                </p:cTn>
                              </p:par>
                            </p:childTnLst>
                          </p:cTn>
                        </p:par>
                        <p:par>
                          <p:cTn id="94" fill="hold">
                            <p:stCondLst>
                              <p:cond delay="1000"/>
                            </p:stCondLst>
                            <p:childTnLst>
                              <p:par>
                                <p:cTn id="95" presetID="10" presetClass="entr" presetSubtype="0"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right)">
                                      <p:cBhvr>
                                        <p:cTn id="102" dur="1000"/>
                                        <p:tgtEl>
                                          <p:spTgt spid="32"/>
                                        </p:tgtEl>
                                      </p:cBhvr>
                                    </p:animEffect>
                                  </p:childTnLst>
                                </p:cTn>
                              </p:par>
                            </p:childTnLst>
                          </p:cTn>
                        </p:par>
                        <p:par>
                          <p:cTn id="103" fill="hold">
                            <p:stCondLst>
                              <p:cond delay="1000"/>
                            </p:stCondLst>
                            <p:childTnLst>
                              <p:par>
                                <p:cTn id="104" presetID="53" presetClass="entr" presetSubtype="16" fill="hold" grpId="0" nodeType="after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p:cTn id="106" dur="1000" fill="hold"/>
                                        <p:tgtEl>
                                          <p:spTgt spid="25"/>
                                        </p:tgtEl>
                                        <p:attrNameLst>
                                          <p:attrName>ppt_w</p:attrName>
                                        </p:attrNameLst>
                                      </p:cBhvr>
                                      <p:tavLst>
                                        <p:tav tm="0">
                                          <p:val>
                                            <p:fltVal val="0"/>
                                          </p:val>
                                        </p:tav>
                                        <p:tav tm="100000">
                                          <p:val>
                                            <p:strVal val="#ppt_w"/>
                                          </p:val>
                                        </p:tav>
                                      </p:tavLst>
                                    </p:anim>
                                    <p:anim calcmode="lin" valueType="num">
                                      <p:cBhvr>
                                        <p:cTn id="107" dur="1000" fill="hold"/>
                                        <p:tgtEl>
                                          <p:spTgt spid="25"/>
                                        </p:tgtEl>
                                        <p:attrNameLst>
                                          <p:attrName>ppt_h</p:attrName>
                                        </p:attrNameLst>
                                      </p:cBhvr>
                                      <p:tavLst>
                                        <p:tav tm="0">
                                          <p:val>
                                            <p:fltVal val="0"/>
                                          </p:val>
                                        </p:tav>
                                        <p:tav tm="100000">
                                          <p:val>
                                            <p:strVal val="#ppt_h"/>
                                          </p:val>
                                        </p:tav>
                                      </p:tavLst>
                                    </p:anim>
                                    <p:animEffect transition="in" filter="fade">
                                      <p:cBhvr>
                                        <p:cTn id="10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animBg="1"/>
      <p:bldP spid="14" grpId="0"/>
      <p:bldP spid="15" grpId="0"/>
      <p:bldP spid="17" grpId="0"/>
      <p:bldP spid="20" grpId="0"/>
      <p:bldP spid="23" grpId="0"/>
      <p:bldP spid="24" grpId="0"/>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book on a table&#10;&#10;Description automatically generated with medium confidence">
            <a:extLst>
              <a:ext uri="{FF2B5EF4-FFF2-40B4-BE49-F238E27FC236}">
                <a16:creationId xmlns:a16="http://schemas.microsoft.com/office/drawing/2014/main" id="{AA795E31-7EF2-431A-9674-659EBEE0E607}"/>
              </a:ext>
            </a:extLst>
          </p:cNvPr>
          <p:cNvPicPr>
            <a:picLocks noChangeAspect="1"/>
          </p:cNvPicPr>
          <p:nvPr/>
        </p:nvPicPr>
        <p:blipFill>
          <a:blip r:embed="rId2">
            <a:alphaModFix amt="38000"/>
            <a:extLst>
              <a:ext uri="{28A0092B-C50C-407E-A947-70E740481C1C}">
                <a14:useLocalDpi xmlns:a14="http://schemas.microsoft.com/office/drawing/2010/main" val="0"/>
              </a:ext>
            </a:extLst>
          </a:blip>
          <a:stretch>
            <a:fillRect/>
          </a:stretch>
        </p:blipFill>
        <p:spPr>
          <a:xfrm>
            <a:off x="0" y="18706"/>
            <a:ext cx="12192000" cy="6839293"/>
          </a:xfrm>
          <a:prstGeom prst="rect">
            <a:avLst/>
          </a:prstGeom>
        </p:spPr>
      </p:pic>
      <p:sp>
        <p:nvSpPr>
          <p:cNvPr id="2" name="TextBox 1">
            <a:extLst>
              <a:ext uri="{FF2B5EF4-FFF2-40B4-BE49-F238E27FC236}">
                <a16:creationId xmlns:a16="http://schemas.microsoft.com/office/drawing/2014/main" id="{07246EB9-24AE-4546-9756-5B008FFDCE59}"/>
              </a:ext>
            </a:extLst>
          </p:cNvPr>
          <p:cNvSpPr txBox="1"/>
          <p:nvPr/>
        </p:nvSpPr>
        <p:spPr>
          <a:xfrm>
            <a:off x="7234753" y="1240699"/>
            <a:ext cx="1446964" cy="1577355"/>
          </a:xfrm>
          <a:prstGeom prst="rect">
            <a:avLst/>
          </a:prstGeom>
          <a:noFill/>
        </p:spPr>
        <p:txBody>
          <a:bodyPr wrap="square" rtlCol="0">
            <a:spAutoFit/>
          </a:bodyPr>
          <a:lstStyle/>
          <a:p>
            <a:pPr algn="ctr" fontAlgn="base">
              <a:spcBef>
                <a:spcPct val="50000"/>
              </a:spcBef>
              <a:spcAft>
                <a:spcPct val="0"/>
              </a:spcAft>
            </a:pPr>
            <a:r>
              <a:rPr lang="en-US" sz="800" dirty="0">
                <a:solidFill>
                  <a:srgbClr val="FFFF99"/>
                </a:solidFill>
                <a:latin typeface="Times New Roman" panose="02020603050405020304" pitchFamily="18" charset="0"/>
              </a:rPr>
              <a:t>Prepared and presented by:</a:t>
            </a:r>
          </a:p>
          <a:p>
            <a:pPr algn="ctr" fontAlgn="base">
              <a:spcBef>
                <a:spcPct val="50000"/>
              </a:spcBef>
              <a:spcAft>
                <a:spcPct val="0"/>
              </a:spcAft>
            </a:pPr>
            <a:endParaRPr lang="en-US" sz="800" dirty="0">
              <a:solidFill>
                <a:srgbClr val="FFFF99"/>
              </a:solidFill>
              <a:latin typeface="Times New Roman" panose="02020603050405020304" pitchFamily="18" charset="0"/>
            </a:endParaRPr>
          </a:p>
          <a:p>
            <a:pPr algn="ctr" fontAlgn="base">
              <a:spcBef>
                <a:spcPct val="50000"/>
              </a:spcBef>
              <a:spcAft>
                <a:spcPct val="0"/>
              </a:spcAft>
            </a:pPr>
            <a:endParaRPr lang="en-US" sz="800" dirty="0">
              <a:solidFill>
                <a:srgbClr val="FFFF99"/>
              </a:solidFill>
              <a:latin typeface="Times New Roman" panose="02020603050405020304" pitchFamily="18" charset="0"/>
            </a:endParaRPr>
          </a:p>
          <a:p>
            <a:pPr algn="ctr" fontAlgn="base">
              <a:spcBef>
                <a:spcPct val="50000"/>
              </a:spcBef>
              <a:spcAft>
                <a:spcPct val="0"/>
              </a:spcAft>
            </a:pPr>
            <a:endParaRPr lang="en-US" sz="800" dirty="0">
              <a:solidFill>
                <a:srgbClr val="FFFF99"/>
              </a:solidFill>
              <a:latin typeface="Times New Roman" panose="02020603050405020304" pitchFamily="18" charset="0"/>
            </a:endParaRPr>
          </a:p>
          <a:p>
            <a:pPr algn="ctr" fontAlgn="base">
              <a:spcBef>
                <a:spcPct val="50000"/>
              </a:spcBef>
              <a:spcAft>
                <a:spcPct val="0"/>
              </a:spcAft>
            </a:pPr>
            <a:endParaRPr lang="en-US" sz="1200" dirty="0">
              <a:solidFill>
                <a:srgbClr val="FFFF99"/>
              </a:solidFill>
              <a:latin typeface="Times New Roman" panose="02020603050405020304" pitchFamily="18" charset="0"/>
            </a:endParaRPr>
          </a:p>
          <a:p>
            <a:pPr algn="ctr" fontAlgn="base">
              <a:spcBef>
                <a:spcPct val="50000"/>
              </a:spcBef>
              <a:spcAft>
                <a:spcPct val="0"/>
              </a:spcAft>
            </a:pPr>
            <a:endParaRPr lang="en-US" sz="1400" dirty="0">
              <a:solidFill>
                <a:schemeClr val="bg1"/>
              </a:solidFill>
              <a:latin typeface="Times New Roman" panose="02020603050405020304" pitchFamily="18" charset="0"/>
            </a:endParaRPr>
          </a:p>
          <a:p>
            <a:pPr algn="ctr" fontAlgn="base">
              <a:spcBef>
                <a:spcPct val="50000"/>
              </a:spcBef>
              <a:spcAft>
                <a:spcPct val="0"/>
              </a:spcAft>
            </a:pPr>
            <a:endParaRPr lang="en-US" sz="900" dirty="0">
              <a:solidFill>
                <a:schemeClr val="bg1"/>
              </a:solidFill>
              <a:latin typeface="Times New Roman" panose="02020603050405020304" pitchFamily="18" charset="0"/>
            </a:endParaRPr>
          </a:p>
        </p:txBody>
      </p:sp>
      <p:pic>
        <p:nvPicPr>
          <p:cNvPr id="4" name="Picture 3">
            <a:extLst>
              <a:ext uri="{FF2B5EF4-FFF2-40B4-BE49-F238E27FC236}">
                <a16:creationId xmlns:a16="http://schemas.microsoft.com/office/drawing/2014/main" id="{EC1FFEFE-3E6D-49F7-B773-E4BE9D0D5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544" y="3474204"/>
            <a:ext cx="3595734" cy="2166726"/>
          </a:xfrm>
          <a:prstGeom prst="ellipse">
            <a:avLst/>
          </a:prstGeom>
          <a:ln>
            <a:noFill/>
          </a:ln>
          <a:effectLst>
            <a:softEdge rad="112500"/>
          </a:effectLst>
        </p:spPr>
      </p:pic>
      <p:sp>
        <p:nvSpPr>
          <p:cNvPr id="3" name="Frame 2">
            <a:extLst>
              <a:ext uri="{FF2B5EF4-FFF2-40B4-BE49-F238E27FC236}">
                <a16:creationId xmlns:a16="http://schemas.microsoft.com/office/drawing/2014/main" id="{B7687362-90CF-4C67-BFE9-AC274C5857BB}"/>
              </a:ext>
            </a:extLst>
          </p:cNvPr>
          <p:cNvSpPr/>
          <p:nvPr/>
        </p:nvSpPr>
        <p:spPr>
          <a:xfrm>
            <a:off x="0" y="0"/>
            <a:ext cx="12192000" cy="6858000"/>
          </a:xfrm>
          <a:prstGeom prst="frame">
            <a:avLst/>
          </a:prstGeom>
          <a:solidFill>
            <a:srgbClr val="CC660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endParaRPr lang="en-US" b="1">
              <a:solidFill>
                <a:srgbClr val="000000"/>
              </a:solidFill>
              <a:latin typeface="Times New Roman"/>
            </a:endParaRPr>
          </a:p>
        </p:txBody>
      </p:sp>
      <p:sp>
        <p:nvSpPr>
          <p:cNvPr id="8" name="TextBox 7">
            <a:extLst>
              <a:ext uri="{FF2B5EF4-FFF2-40B4-BE49-F238E27FC236}">
                <a16:creationId xmlns:a16="http://schemas.microsoft.com/office/drawing/2014/main" id="{8A9C8E16-86D1-4F52-A38A-3C1DC355CDBC}"/>
              </a:ext>
            </a:extLst>
          </p:cNvPr>
          <p:cNvSpPr txBox="1"/>
          <p:nvPr/>
        </p:nvSpPr>
        <p:spPr>
          <a:xfrm>
            <a:off x="1153324" y="1217070"/>
            <a:ext cx="4879898" cy="1938992"/>
          </a:xfrm>
          <a:prstGeom prst="rect">
            <a:avLst/>
          </a:prstGeom>
          <a:noFill/>
        </p:spPr>
        <p:txBody>
          <a:bodyPr wrap="square" rtlCol="0">
            <a:spAutoFit/>
          </a:bodyPr>
          <a:lstStyle/>
          <a:p>
            <a:pPr algn="just" fontAlgn="base">
              <a:spcBef>
                <a:spcPct val="50000"/>
              </a:spcBef>
              <a:spcAft>
                <a:spcPct val="0"/>
              </a:spcAft>
            </a:pPr>
            <a:r>
              <a:rPr lang="en-US" sz="1600" b="1" dirty="0">
                <a:solidFill>
                  <a:srgbClr val="FFFF99"/>
                </a:solidFill>
                <a:latin typeface="Palatino Linotype" panose="02040502050505030304" pitchFamily="18" charset="0"/>
              </a:rPr>
              <a:t>Because of the “goodness of God” that is taught only by Paul and found only in a King James 1611 Bible, I hope this video presentation Bible study will bring to you a new level of understanding.</a:t>
            </a:r>
          </a:p>
          <a:p>
            <a:pPr algn="just" fontAlgn="base">
              <a:spcBef>
                <a:spcPct val="50000"/>
              </a:spcBef>
              <a:spcAft>
                <a:spcPct val="0"/>
              </a:spcAft>
            </a:pPr>
            <a:r>
              <a:rPr lang="en-US" sz="1600" b="1" dirty="0">
                <a:solidFill>
                  <a:srgbClr val="FFFF99"/>
                </a:solidFill>
                <a:latin typeface="Palatino Linotype" panose="02040502050505030304" pitchFamily="18" charset="0"/>
              </a:rPr>
              <a:t>Or maybe you will experience a ‘new beginning’ in your life based on what you have just learned from the Risen Christ through Paul in the KJB. </a:t>
            </a:r>
          </a:p>
        </p:txBody>
      </p:sp>
      <p:sp>
        <p:nvSpPr>
          <p:cNvPr id="9" name="TextBox 8">
            <a:extLst>
              <a:ext uri="{FF2B5EF4-FFF2-40B4-BE49-F238E27FC236}">
                <a16:creationId xmlns:a16="http://schemas.microsoft.com/office/drawing/2014/main" id="{F625508C-A8FF-4DA3-BE98-5F64F6CEF571}"/>
              </a:ext>
            </a:extLst>
          </p:cNvPr>
          <p:cNvSpPr txBox="1"/>
          <p:nvPr/>
        </p:nvSpPr>
        <p:spPr>
          <a:xfrm>
            <a:off x="5993017" y="4489822"/>
            <a:ext cx="3956525" cy="1200329"/>
          </a:xfrm>
          <a:prstGeom prst="rect">
            <a:avLst/>
          </a:prstGeom>
          <a:noFill/>
        </p:spPr>
        <p:txBody>
          <a:bodyPr wrap="square" rtlCol="0">
            <a:spAutoFit/>
          </a:bodyPr>
          <a:lstStyle/>
          <a:p>
            <a:pPr algn="ctr" fontAlgn="base">
              <a:spcBef>
                <a:spcPct val="50000"/>
              </a:spcBef>
              <a:spcAft>
                <a:spcPct val="0"/>
              </a:spcAft>
            </a:pPr>
            <a:r>
              <a:rPr lang="en-US" i="1" dirty="0">
                <a:ln w="3175">
                  <a:solidFill>
                    <a:srgbClr val="FFFFFF"/>
                  </a:solidFill>
                </a:ln>
                <a:solidFill>
                  <a:srgbClr val="CC6600"/>
                </a:solidFill>
              </a:rPr>
              <a:t>It is the ‘Goodness of God’                                  that leadeth ‘thee’ to repentance today,             and it is a joyful repentance, too…                                         …full of spiritual understanding!</a:t>
            </a:r>
          </a:p>
        </p:txBody>
      </p:sp>
      <p:sp>
        <p:nvSpPr>
          <p:cNvPr id="10" name="TextBox 9">
            <a:extLst>
              <a:ext uri="{FF2B5EF4-FFF2-40B4-BE49-F238E27FC236}">
                <a16:creationId xmlns:a16="http://schemas.microsoft.com/office/drawing/2014/main" id="{3B53C8CC-E88E-450F-9B69-D17B5813BDA6}"/>
              </a:ext>
            </a:extLst>
          </p:cNvPr>
          <p:cNvSpPr txBox="1"/>
          <p:nvPr/>
        </p:nvSpPr>
        <p:spPr>
          <a:xfrm>
            <a:off x="6660417" y="3589752"/>
            <a:ext cx="2436351" cy="738664"/>
          </a:xfrm>
          <a:prstGeom prst="rect">
            <a:avLst/>
          </a:prstGeom>
          <a:noFill/>
        </p:spPr>
        <p:txBody>
          <a:bodyPr wrap="square" rtlCol="0">
            <a:spAutoFit/>
          </a:bodyPr>
          <a:lstStyle/>
          <a:p>
            <a:pPr algn="ctr" fontAlgn="base">
              <a:spcBef>
                <a:spcPct val="50000"/>
              </a:spcBef>
              <a:spcAft>
                <a:spcPct val="0"/>
              </a:spcAft>
            </a:pPr>
            <a:r>
              <a:rPr lang="en-US" sz="1400" b="1" i="1" dirty="0">
                <a:solidFill>
                  <a:srgbClr val="FFFF00"/>
                </a:solidFill>
                <a:latin typeface="Times New Roman" panose="02020603050405020304" pitchFamily="18" charset="0"/>
              </a:rPr>
              <a:t>Remember, it is NOT the severity of God that will lead anyone to repentance today.</a:t>
            </a:r>
          </a:p>
        </p:txBody>
      </p:sp>
      <p:pic>
        <p:nvPicPr>
          <p:cNvPr id="14" name="Picture 13" descr="A picture containing person, indoor, crowd&#10;&#10;Description automatically generated">
            <a:extLst>
              <a:ext uri="{FF2B5EF4-FFF2-40B4-BE49-F238E27FC236}">
                <a16:creationId xmlns:a16="http://schemas.microsoft.com/office/drawing/2014/main" id="{9035FD03-7EB6-43A9-9FB7-4D93233844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1287" y="1497236"/>
            <a:ext cx="1140742" cy="1377896"/>
          </a:xfrm>
          <a:prstGeom prst="rect">
            <a:avLst/>
          </a:prstGeom>
          <a:ln>
            <a:noFill/>
          </a:ln>
          <a:effectLst>
            <a:softEdge rad="112500"/>
          </a:effectLst>
        </p:spPr>
      </p:pic>
      <p:sp>
        <p:nvSpPr>
          <p:cNvPr id="6" name="TextBox 5">
            <a:extLst>
              <a:ext uri="{FF2B5EF4-FFF2-40B4-BE49-F238E27FC236}">
                <a16:creationId xmlns:a16="http://schemas.microsoft.com/office/drawing/2014/main" id="{B5A50AA0-9D91-48CE-A516-7C4B45E81536}"/>
              </a:ext>
            </a:extLst>
          </p:cNvPr>
          <p:cNvSpPr txBox="1"/>
          <p:nvPr/>
        </p:nvSpPr>
        <p:spPr>
          <a:xfrm>
            <a:off x="9879908" y="4485805"/>
            <a:ext cx="1385855" cy="1200329"/>
          </a:xfrm>
          <a:prstGeom prst="rect">
            <a:avLst/>
          </a:prstGeom>
          <a:noFill/>
        </p:spPr>
        <p:txBody>
          <a:bodyPr wrap="square" rtlCol="0">
            <a:spAutoFit/>
          </a:bodyPr>
          <a:lstStyle/>
          <a:p>
            <a:pPr algn="ctr"/>
            <a:r>
              <a:rPr lang="en-US" sz="1200" b="1" i="1" dirty="0">
                <a:solidFill>
                  <a:srgbClr val="FFFF00"/>
                </a:solidFill>
              </a:rPr>
              <a:t>The goodness of God is still in place ‘for’ and ‘to’ us during today’s Dispensation of the Grace of God</a:t>
            </a:r>
          </a:p>
        </p:txBody>
      </p:sp>
      <p:sp>
        <p:nvSpPr>
          <p:cNvPr id="12" name="TextBox 11">
            <a:extLst>
              <a:ext uri="{FF2B5EF4-FFF2-40B4-BE49-F238E27FC236}">
                <a16:creationId xmlns:a16="http://schemas.microsoft.com/office/drawing/2014/main" id="{1733D1CA-6228-4AE5-9E2A-52F4200F673F}"/>
              </a:ext>
            </a:extLst>
          </p:cNvPr>
          <p:cNvSpPr txBox="1"/>
          <p:nvPr/>
        </p:nvSpPr>
        <p:spPr>
          <a:xfrm>
            <a:off x="9204733" y="3634502"/>
            <a:ext cx="1543848" cy="646331"/>
          </a:xfrm>
          <a:prstGeom prst="rect">
            <a:avLst/>
          </a:prstGeom>
          <a:noFill/>
        </p:spPr>
        <p:txBody>
          <a:bodyPr wrap="square" rtlCol="0">
            <a:spAutoFit/>
          </a:bodyPr>
          <a:lstStyle/>
          <a:p>
            <a:pPr algn="ctr"/>
            <a:r>
              <a:rPr lang="en-US" sz="1200" b="1" i="1" dirty="0">
                <a:solidFill>
                  <a:srgbClr val="FFFF00"/>
                </a:solidFill>
              </a:rPr>
              <a:t>That is for tomorrow, during the time of great Tribulation</a:t>
            </a:r>
          </a:p>
        </p:txBody>
      </p:sp>
      <p:sp>
        <p:nvSpPr>
          <p:cNvPr id="11" name="TextBox 10">
            <a:extLst>
              <a:ext uri="{FF2B5EF4-FFF2-40B4-BE49-F238E27FC236}">
                <a16:creationId xmlns:a16="http://schemas.microsoft.com/office/drawing/2014/main" id="{4F6D9BE0-ADBE-43D7-A7E3-0BFA1D04D82F}"/>
              </a:ext>
            </a:extLst>
          </p:cNvPr>
          <p:cNvSpPr txBox="1"/>
          <p:nvPr/>
        </p:nvSpPr>
        <p:spPr>
          <a:xfrm>
            <a:off x="8552885" y="1230645"/>
            <a:ext cx="2412593" cy="1669688"/>
          </a:xfrm>
          <a:prstGeom prst="rect">
            <a:avLst/>
          </a:prstGeom>
          <a:noFill/>
        </p:spPr>
        <p:txBody>
          <a:bodyPr wrap="square" rtlCol="0">
            <a:spAutoFit/>
          </a:bodyPr>
          <a:lstStyle/>
          <a:p>
            <a:pPr algn="ctr" fontAlgn="base">
              <a:spcBef>
                <a:spcPct val="50000"/>
              </a:spcBef>
              <a:spcAft>
                <a:spcPct val="0"/>
              </a:spcAft>
            </a:pPr>
            <a:r>
              <a:rPr lang="en-US" sz="2000" dirty="0">
                <a:solidFill>
                  <a:schemeClr val="bg1"/>
                </a:solidFill>
                <a:latin typeface="Times New Roman" panose="02020603050405020304" pitchFamily="18" charset="0"/>
              </a:rPr>
              <a:t>Mikel Paulson</a:t>
            </a:r>
          </a:p>
          <a:p>
            <a:pPr algn="ctr" fontAlgn="base">
              <a:spcBef>
                <a:spcPct val="50000"/>
              </a:spcBef>
              <a:spcAft>
                <a:spcPct val="0"/>
              </a:spcAft>
            </a:pPr>
            <a:r>
              <a:rPr lang="en-US" sz="1100" dirty="0">
                <a:solidFill>
                  <a:schemeClr val="bg1"/>
                </a:solidFill>
                <a:latin typeface="Times New Roman" panose="02020603050405020304" pitchFamily="18" charset="0"/>
              </a:rPr>
              <a:t>2 Gretchen Ln, Bella Vista, AR  72715</a:t>
            </a:r>
          </a:p>
          <a:p>
            <a:pPr algn="ctr" fontAlgn="base">
              <a:spcBef>
                <a:spcPct val="50000"/>
              </a:spcBef>
              <a:spcAft>
                <a:spcPct val="0"/>
              </a:spcAft>
            </a:pPr>
            <a:r>
              <a:rPr lang="en-US" sz="1100" dirty="0">
                <a:solidFill>
                  <a:schemeClr val="bg1"/>
                </a:solidFill>
                <a:latin typeface="Times New Roman" panose="02020603050405020304" pitchFamily="18" charset="0"/>
              </a:rPr>
              <a:t>509-876-1611</a:t>
            </a:r>
          </a:p>
          <a:p>
            <a:pPr algn="ctr" fontAlgn="base">
              <a:spcBef>
                <a:spcPct val="50000"/>
              </a:spcBef>
              <a:spcAft>
                <a:spcPct val="0"/>
              </a:spcAft>
            </a:pPr>
            <a:r>
              <a:rPr lang="en-US" sz="1100" dirty="0">
                <a:solidFill>
                  <a:schemeClr val="bg1"/>
                </a:solidFill>
                <a:latin typeface="Times New Roman" panose="02020603050405020304" pitchFamily="18" charset="0"/>
              </a:rPr>
              <a:t>www.scatteredchristians.org</a:t>
            </a:r>
          </a:p>
          <a:p>
            <a:pPr algn="ctr" fontAlgn="base">
              <a:spcBef>
                <a:spcPct val="50000"/>
              </a:spcBef>
              <a:spcAft>
                <a:spcPct val="0"/>
              </a:spcAft>
            </a:pPr>
            <a:r>
              <a:rPr lang="en-US" sz="1100" dirty="0">
                <a:solidFill>
                  <a:schemeClr val="bg1"/>
                </a:solidFill>
                <a:latin typeface="Times New Roman" panose="02020603050405020304" pitchFamily="18" charset="0"/>
              </a:rPr>
              <a:t>www.paulson1611rd.org</a:t>
            </a:r>
          </a:p>
          <a:p>
            <a:pPr algn="ctr" fontAlgn="base">
              <a:spcBef>
                <a:spcPct val="50000"/>
              </a:spcBef>
              <a:spcAft>
                <a:spcPct val="0"/>
              </a:spcAft>
            </a:pPr>
            <a:r>
              <a:rPr lang="en-US" sz="1100" dirty="0">
                <a:solidFill>
                  <a:schemeClr val="bg1"/>
                </a:solidFill>
                <a:latin typeface="Times New Roman" panose="02020603050405020304" pitchFamily="18" charset="0"/>
              </a:rPr>
              <a:t>sousaman1611@cox.net</a:t>
            </a:r>
            <a:endParaRPr lang="en-US" sz="1100" dirty="0"/>
          </a:p>
        </p:txBody>
      </p:sp>
      <p:sp>
        <p:nvSpPr>
          <p:cNvPr id="13" name="Rectangle: Rounded Corners 12">
            <a:extLst>
              <a:ext uri="{FF2B5EF4-FFF2-40B4-BE49-F238E27FC236}">
                <a16:creationId xmlns:a16="http://schemas.microsoft.com/office/drawing/2014/main" id="{7338CB56-62FE-4325-B411-40D232FC2301}"/>
              </a:ext>
            </a:extLst>
          </p:cNvPr>
          <p:cNvSpPr/>
          <p:nvPr/>
        </p:nvSpPr>
        <p:spPr>
          <a:xfrm>
            <a:off x="7186545" y="1121901"/>
            <a:ext cx="3779581" cy="1985545"/>
          </a:xfrm>
          <a:prstGeom prst="roundRect">
            <a:avLst/>
          </a:prstGeom>
          <a:noFill/>
          <a:ln w="2857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4717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435">
                                          <p:stCondLst>
                                            <p:cond delay="0"/>
                                          </p:stCondLst>
                                        </p:cTn>
                                        <p:tgtEl>
                                          <p:spTgt spid="10"/>
                                        </p:tgtEl>
                                      </p:cBhvr>
                                    </p:animEffect>
                                    <p:anim calcmode="lin" valueType="num">
                                      <p:cBhvr>
                                        <p:cTn id="13"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18" dur="20">
                                          <p:stCondLst>
                                            <p:cond delay="487"/>
                                          </p:stCondLst>
                                        </p:cTn>
                                        <p:tgtEl>
                                          <p:spTgt spid="10"/>
                                        </p:tgtEl>
                                      </p:cBhvr>
                                      <p:to x="100000" y="60000"/>
                                    </p:animScale>
                                    <p:animScale>
                                      <p:cBhvr>
                                        <p:cTn id="19" dur="124" decel="50000">
                                          <p:stCondLst>
                                            <p:cond delay="507"/>
                                          </p:stCondLst>
                                        </p:cTn>
                                        <p:tgtEl>
                                          <p:spTgt spid="10"/>
                                        </p:tgtEl>
                                      </p:cBhvr>
                                      <p:to x="100000" y="100000"/>
                                    </p:animScale>
                                    <p:animScale>
                                      <p:cBhvr>
                                        <p:cTn id="20" dur="20">
                                          <p:stCondLst>
                                            <p:cond delay="984"/>
                                          </p:stCondLst>
                                        </p:cTn>
                                        <p:tgtEl>
                                          <p:spTgt spid="10"/>
                                        </p:tgtEl>
                                      </p:cBhvr>
                                      <p:to x="100000" y="80000"/>
                                    </p:animScale>
                                    <p:animScale>
                                      <p:cBhvr>
                                        <p:cTn id="21" dur="124" decel="50000">
                                          <p:stCondLst>
                                            <p:cond delay="1004"/>
                                          </p:stCondLst>
                                        </p:cTn>
                                        <p:tgtEl>
                                          <p:spTgt spid="10"/>
                                        </p:tgtEl>
                                      </p:cBhvr>
                                      <p:to x="100000" y="100000"/>
                                    </p:animScale>
                                    <p:animScale>
                                      <p:cBhvr>
                                        <p:cTn id="22" dur="20">
                                          <p:stCondLst>
                                            <p:cond delay="1231"/>
                                          </p:stCondLst>
                                        </p:cTn>
                                        <p:tgtEl>
                                          <p:spTgt spid="10"/>
                                        </p:tgtEl>
                                      </p:cBhvr>
                                      <p:to x="100000" y="90000"/>
                                    </p:animScale>
                                    <p:animScale>
                                      <p:cBhvr>
                                        <p:cTn id="23" dur="124" decel="50000">
                                          <p:stCondLst>
                                            <p:cond delay="1251"/>
                                          </p:stCondLst>
                                        </p:cTn>
                                        <p:tgtEl>
                                          <p:spTgt spid="10"/>
                                        </p:tgtEl>
                                      </p:cBhvr>
                                      <p:to x="100000" y="100000"/>
                                    </p:animScale>
                                    <p:animScale>
                                      <p:cBhvr>
                                        <p:cTn id="24" dur="20">
                                          <p:stCondLst>
                                            <p:cond delay="1356"/>
                                          </p:stCondLst>
                                        </p:cTn>
                                        <p:tgtEl>
                                          <p:spTgt spid="10"/>
                                        </p:tgtEl>
                                      </p:cBhvr>
                                      <p:to x="100000" y="95000"/>
                                    </p:animScale>
                                    <p:animScale>
                                      <p:cBhvr>
                                        <p:cTn id="25" dur="124" decel="50000">
                                          <p:stCondLst>
                                            <p:cond delay="1376"/>
                                          </p:stCondLst>
                                        </p:cTn>
                                        <p:tgtEl>
                                          <p:spTgt spid="1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250"/>
                                        <p:tgtEl>
                                          <p:spTgt spid="2"/>
                                        </p:tgtEl>
                                      </p:cBhvr>
                                    </p:animEffect>
                                  </p:childTnLst>
                                </p:cTn>
                              </p:par>
                              <p:par>
                                <p:cTn id="46" presetID="10"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2000"/>
                                        <p:tgtEl>
                                          <p:spTgt spid="4"/>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20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2000"/>
                                        <p:tgtEl>
                                          <p:spTgt spid="1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6" grpId="0"/>
      <p:bldP spid="12" grpId="0"/>
      <p:bldP spid="11"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58DE97-EE3F-4EE8-9642-DBACD81F7431}"/>
              </a:ext>
            </a:extLst>
          </p:cNvPr>
          <p:cNvSpPr txBox="1"/>
          <p:nvPr/>
        </p:nvSpPr>
        <p:spPr>
          <a:xfrm>
            <a:off x="4050792" y="2752344"/>
            <a:ext cx="4160520" cy="2100575"/>
          </a:xfrm>
          <a:prstGeom prst="rect">
            <a:avLst/>
          </a:prstGeom>
          <a:noFill/>
        </p:spPr>
        <p:txBody>
          <a:bodyPr wrap="square" rtlCol="0">
            <a:spAutoFit/>
          </a:bodyPr>
          <a:lstStyle/>
          <a:p>
            <a:pPr algn="ctr"/>
            <a:r>
              <a:rPr lang="en-US" b="1" i="1" dirty="0">
                <a:solidFill>
                  <a:srgbClr val="CC6600"/>
                </a:solidFill>
              </a:rPr>
              <a:t>He which </a:t>
            </a:r>
            <a:r>
              <a:rPr lang="en-US" b="1" i="1" dirty="0" err="1">
                <a:solidFill>
                  <a:srgbClr val="CC6600"/>
                </a:solidFill>
              </a:rPr>
              <a:t>testifieth</a:t>
            </a:r>
            <a:r>
              <a:rPr lang="en-US" b="1" i="1" dirty="0">
                <a:solidFill>
                  <a:srgbClr val="CC6600"/>
                </a:solidFill>
              </a:rPr>
              <a:t> these things saith, </a:t>
            </a:r>
          </a:p>
          <a:p>
            <a:pPr algn="ctr"/>
            <a:r>
              <a:rPr lang="en-US" b="1" i="1" dirty="0">
                <a:solidFill>
                  <a:srgbClr val="CC6600"/>
                </a:solidFill>
              </a:rPr>
              <a:t>Surely I come quickly.</a:t>
            </a:r>
          </a:p>
          <a:p>
            <a:pPr algn="ctr"/>
            <a:r>
              <a:rPr lang="en-US" b="1" i="1" dirty="0">
                <a:solidFill>
                  <a:srgbClr val="CC6600"/>
                </a:solidFill>
              </a:rPr>
              <a:t>Amen. </a:t>
            </a:r>
          </a:p>
          <a:p>
            <a:pPr algn="ctr"/>
            <a:endParaRPr lang="en-US" sz="1050" b="1" i="1" dirty="0">
              <a:solidFill>
                <a:srgbClr val="CC6600"/>
              </a:solidFill>
            </a:endParaRPr>
          </a:p>
          <a:p>
            <a:pPr algn="ctr"/>
            <a:r>
              <a:rPr lang="en-US" b="1" i="1" dirty="0">
                <a:solidFill>
                  <a:srgbClr val="CC6600"/>
                </a:solidFill>
              </a:rPr>
              <a:t>Even so, come, Lord Jesus. </a:t>
            </a:r>
          </a:p>
          <a:p>
            <a:pPr algn="ctr"/>
            <a:endParaRPr lang="en-US" sz="1050" b="1" i="1" dirty="0">
              <a:solidFill>
                <a:srgbClr val="CC6600"/>
              </a:solidFill>
            </a:endParaRPr>
          </a:p>
          <a:p>
            <a:pPr algn="ctr"/>
            <a:r>
              <a:rPr lang="en-US" b="1" i="1" dirty="0">
                <a:solidFill>
                  <a:srgbClr val="CC6600"/>
                </a:solidFill>
              </a:rPr>
              <a:t>The grace of our Lord Jesus Christ </a:t>
            </a:r>
          </a:p>
          <a:p>
            <a:pPr algn="ctr"/>
            <a:r>
              <a:rPr lang="en-US" b="1" i="1" dirty="0">
                <a:solidFill>
                  <a:srgbClr val="CC6600"/>
                </a:solidFill>
              </a:rPr>
              <a:t>be with you all. Amen.</a:t>
            </a:r>
          </a:p>
        </p:txBody>
      </p:sp>
      <p:sp>
        <p:nvSpPr>
          <p:cNvPr id="3" name="Rectangle 2">
            <a:extLst>
              <a:ext uri="{FF2B5EF4-FFF2-40B4-BE49-F238E27FC236}">
                <a16:creationId xmlns:a16="http://schemas.microsoft.com/office/drawing/2014/main" id="{09823E70-E6D4-48DE-AD45-1ABE725E0425}"/>
              </a:ext>
            </a:extLst>
          </p:cNvPr>
          <p:cNvSpPr/>
          <p:nvPr/>
        </p:nvSpPr>
        <p:spPr>
          <a:xfrm>
            <a:off x="0" y="0"/>
            <a:ext cx="12192000" cy="6858000"/>
          </a:xfrm>
          <a:prstGeom prst="rect">
            <a:avLst/>
          </a:prstGeom>
          <a:noFill/>
          <a:ln w="57150">
            <a:solidFill>
              <a:srgbClr val="CC66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0467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C304BA-AD1B-4855-9CF4-DB8B17318D53}"/>
              </a:ext>
            </a:extLst>
          </p:cNvPr>
          <p:cNvSpPr txBox="1"/>
          <p:nvPr/>
        </p:nvSpPr>
        <p:spPr>
          <a:xfrm>
            <a:off x="5519439" y="3275111"/>
            <a:ext cx="1153121" cy="307777"/>
          </a:xfrm>
          <a:prstGeom prst="rect">
            <a:avLst/>
          </a:prstGeom>
          <a:noFill/>
        </p:spPr>
        <p:txBody>
          <a:bodyPr wrap="square" rtlCol="0">
            <a:spAutoFit/>
          </a:bodyPr>
          <a:lstStyle/>
          <a:p>
            <a:pPr algn="ctr"/>
            <a:r>
              <a:rPr lang="en-US" sz="1400" b="1" dirty="0">
                <a:solidFill>
                  <a:schemeClr val="accent2">
                    <a:lumMod val="20000"/>
                    <a:lumOff val="80000"/>
                  </a:schemeClr>
                </a:solidFill>
              </a:rPr>
              <a:t>It is Finished</a:t>
            </a:r>
          </a:p>
        </p:txBody>
      </p:sp>
      <p:sp>
        <p:nvSpPr>
          <p:cNvPr id="3" name="Rectangle 2">
            <a:extLst>
              <a:ext uri="{FF2B5EF4-FFF2-40B4-BE49-F238E27FC236}">
                <a16:creationId xmlns:a16="http://schemas.microsoft.com/office/drawing/2014/main" id="{21A46307-174B-476A-87B5-04FEDC6B1DFC}"/>
              </a:ext>
            </a:extLst>
          </p:cNvPr>
          <p:cNvSpPr/>
          <p:nvPr/>
        </p:nvSpPr>
        <p:spPr>
          <a:xfrm>
            <a:off x="0" y="0"/>
            <a:ext cx="12192000" cy="6858000"/>
          </a:xfrm>
          <a:prstGeom prst="rect">
            <a:avLst/>
          </a:prstGeom>
          <a:noFill/>
          <a:ln w="57150">
            <a:solidFill>
              <a:srgbClr val="CC66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1580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81428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945E8F-8130-498F-AEAE-1928CE7B983B}"/>
              </a:ext>
            </a:extLst>
          </p:cNvPr>
          <p:cNvSpPr/>
          <p:nvPr/>
        </p:nvSpPr>
        <p:spPr>
          <a:xfrm>
            <a:off x="0" y="0"/>
            <a:ext cx="12192000" cy="6858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ree, outdoor, rock, nature&#10;&#10;Description automatically generated">
            <a:extLst>
              <a:ext uri="{FF2B5EF4-FFF2-40B4-BE49-F238E27FC236}">
                <a16:creationId xmlns:a16="http://schemas.microsoft.com/office/drawing/2014/main" id="{D711CF50-C9F5-4AB8-B749-1C92BCE7A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ellipse">
            <a:avLst/>
          </a:prstGeom>
          <a:ln w="63500" cap="rnd">
            <a:solidFill>
              <a:srgbClr val="CC66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Box 16">
            <a:extLst>
              <a:ext uri="{FF2B5EF4-FFF2-40B4-BE49-F238E27FC236}">
                <a16:creationId xmlns:a16="http://schemas.microsoft.com/office/drawing/2014/main" id="{B017E946-AB9C-46D5-B600-209CBD2A2D02}"/>
              </a:ext>
            </a:extLst>
          </p:cNvPr>
          <p:cNvSpPr txBox="1"/>
          <p:nvPr/>
        </p:nvSpPr>
        <p:spPr>
          <a:xfrm>
            <a:off x="3390900" y="1687064"/>
            <a:ext cx="5410200" cy="584775"/>
          </a:xfrm>
          <a:prstGeom prst="rect">
            <a:avLst/>
          </a:prstGeom>
          <a:solidFill>
            <a:schemeClr val="tx1"/>
          </a:solidFill>
          <a:ln w="76200" cmpd="thickThin">
            <a:solidFill>
              <a:srgbClr val="CC6600"/>
            </a:solidFill>
          </a:ln>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Our Ensample On Mars’ Hill</a:t>
            </a:r>
          </a:p>
        </p:txBody>
      </p:sp>
    </p:spTree>
    <p:extLst>
      <p:ext uri="{BB962C8B-B14F-4D97-AF65-F5344CB8AC3E}">
        <p14:creationId xmlns:p14="http://schemas.microsoft.com/office/powerpoint/2010/main" val="53459051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561921-80D9-4D27-9501-3D79A9F92E31}"/>
              </a:ext>
            </a:extLst>
          </p:cNvPr>
          <p:cNvSpPr txBox="1"/>
          <p:nvPr/>
        </p:nvSpPr>
        <p:spPr>
          <a:xfrm>
            <a:off x="6267450" y="4740520"/>
            <a:ext cx="5403700" cy="1938992"/>
          </a:xfrm>
          <a:prstGeom prst="rect">
            <a:avLst/>
          </a:prstGeom>
          <a:noFill/>
        </p:spPr>
        <p:txBody>
          <a:bodyPr wrap="square">
            <a:spAutoFit/>
          </a:bodyPr>
          <a:lstStyle/>
          <a:p>
            <a:pPr algn="ctr"/>
            <a:r>
              <a:rPr lang="en-US" sz="1800" b="1" i="1" dirty="0">
                <a:solidFill>
                  <a:srgbClr val="CC6600"/>
                </a:solidFill>
                <a:latin typeface="Times New Roman" panose="02020603050405020304" pitchFamily="18" charset="0"/>
                <a:cs typeface="Times New Roman" panose="02020603050405020304" pitchFamily="18" charset="0"/>
              </a:rPr>
              <a:t>Now while Paul waited for them at Athens, </a:t>
            </a:r>
          </a:p>
          <a:p>
            <a:pPr algn="ctr"/>
            <a:r>
              <a:rPr lang="en-US" sz="1800" b="1" i="1" dirty="0">
                <a:solidFill>
                  <a:srgbClr val="CC6600"/>
                </a:solidFill>
                <a:latin typeface="Times New Roman" panose="02020603050405020304" pitchFamily="18" charset="0"/>
                <a:cs typeface="Times New Roman" panose="02020603050405020304" pitchFamily="18" charset="0"/>
              </a:rPr>
              <a:t>his spirit was stirred in him, </a:t>
            </a:r>
          </a:p>
          <a:p>
            <a:pPr algn="ctr"/>
            <a:r>
              <a:rPr lang="en-US" sz="1800" b="1" i="1" dirty="0">
                <a:solidFill>
                  <a:srgbClr val="CC6600"/>
                </a:solidFill>
                <a:latin typeface="Times New Roman" panose="02020603050405020304" pitchFamily="18" charset="0"/>
                <a:cs typeface="Times New Roman" panose="02020603050405020304" pitchFamily="18" charset="0"/>
              </a:rPr>
              <a:t>when he saw the city wholly given to idolatry. </a:t>
            </a:r>
          </a:p>
          <a:p>
            <a:pPr algn="ctr"/>
            <a:endParaRPr lang="en-US" sz="1000" b="1" i="1" dirty="0">
              <a:solidFill>
                <a:srgbClr val="CC6600"/>
              </a:solidFill>
              <a:latin typeface="Times New Roman" panose="02020603050405020304" pitchFamily="18" charset="0"/>
              <a:cs typeface="Times New Roman" panose="02020603050405020304" pitchFamily="18" charset="0"/>
            </a:endParaRPr>
          </a:p>
          <a:p>
            <a:pPr algn="ctr"/>
            <a:r>
              <a:rPr lang="en-US" sz="1800" b="1" i="1" dirty="0">
                <a:solidFill>
                  <a:srgbClr val="CC6600"/>
                </a:solidFill>
                <a:latin typeface="Times New Roman" panose="02020603050405020304" pitchFamily="18" charset="0"/>
                <a:cs typeface="Times New Roman" panose="02020603050405020304" pitchFamily="18" charset="0"/>
              </a:rPr>
              <a:t>Therefore disputed he in the synagogue with the Jews, </a:t>
            </a:r>
          </a:p>
          <a:p>
            <a:pPr algn="ctr"/>
            <a:r>
              <a:rPr lang="en-US" sz="1800" b="1" i="1" dirty="0">
                <a:solidFill>
                  <a:srgbClr val="CC6600"/>
                </a:solidFill>
                <a:latin typeface="Times New Roman" panose="02020603050405020304" pitchFamily="18" charset="0"/>
                <a:cs typeface="Times New Roman" panose="02020603050405020304" pitchFamily="18" charset="0"/>
              </a:rPr>
              <a:t>and with the devout persons, </a:t>
            </a:r>
          </a:p>
          <a:p>
            <a:pPr algn="ctr"/>
            <a:r>
              <a:rPr lang="en-US" sz="1800" b="1" i="1" dirty="0">
                <a:solidFill>
                  <a:srgbClr val="CC6600"/>
                </a:solidFill>
                <a:latin typeface="Times New Roman" panose="02020603050405020304" pitchFamily="18" charset="0"/>
                <a:cs typeface="Times New Roman" panose="02020603050405020304" pitchFamily="18" charset="0"/>
              </a:rPr>
              <a:t>and in the market daily with them that met with him.</a:t>
            </a:r>
          </a:p>
        </p:txBody>
      </p:sp>
      <p:sp>
        <p:nvSpPr>
          <p:cNvPr id="5" name="TextBox 4">
            <a:extLst>
              <a:ext uri="{FF2B5EF4-FFF2-40B4-BE49-F238E27FC236}">
                <a16:creationId xmlns:a16="http://schemas.microsoft.com/office/drawing/2014/main" id="{F36C5FB9-05A7-4D1C-A084-8A85A401B6DF}"/>
              </a:ext>
            </a:extLst>
          </p:cNvPr>
          <p:cNvSpPr txBox="1"/>
          <p:nvPr/>
        </p:nvSpPr>
        <p:spPr>
          <a:xfrm>
            <a:off x="8206722" y="4500991"/>
            <a:ext cx="1512606" cy="307777"/>
          </a:xfrm>
          <a:prstGeom prst="rect">
            <a:avLst/>
          </a:prstGeom>
          <a:no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Acts 17:16-17 </a:t>
            </a:r>
          </a:p>
        </p:txBody>
      </p:sp>
      <p:sp>
        <p:nvSpPr>
          <p:cNvPr id="3" name="TextBox 2">
            <a:extLst>
              <a:ext uri="{FF2B5EF4-FFF2-40B4-BE49-F238E27FC236}">
                <a16:creationId xmlns:a16="http://schemas.microsoft.com/office/drawing/2014/main" id="{29F8F8D0-7877-4281-BBB2-88755F7FF65D}"/>
              </a:ext>
            </a:extLst>
          </p:cNvPr>
          <p:cNvSpPr txBox="1"/>
          <p:nvPr/>
        </p:nvSpPr>
        <p:spPr>
          <a:xfrm>
            <a:off x="2558542" y="589457"/>
            <a:ext cx="7086003" cy="523220"/>
          </a:xfrm>
          <a:prstGeom prst="rect">
            <a:avLst/>
          </a:prstGeom>
          <a:noFill/>
        </p:spPr>
        <p:txBody>
          <a:bodyPr wrap="square" rtlCol="0">
            <a:spAutoFit/>
          </a:bodyPr>
          <a:lstStyle/>
          <a:p>
            <a:pPr algn="ctr" fontAlgn="base"/>
            <a:r>
              <a:rPr lang="en-US" sz="1400" b="0" i="0" dirty="0">
                <a:solidFill>
                  <a:srgbClr val="373737"/>
                </a:solidFill>
                <a:effectLst/>
                <a:latin typeface="Times New Roman" panose="02020603050405020304" pitchFamily="18" charset="0"/>
                <a:cs typeface="Times New Roman" panose="02020603050405020304" pitchFamily="18" charset="0"/>
              </a:rPr>
              <a:t>It matters enough for the Scriptures to use </a:t>
            </a:r>
            <a:r>
              <a:rPr lang="en-US" sz="1400" b="0" i="1" dirty="0">
                <a:solidFill>
                  <a:srgbClr val="373737"/>
                </a:solidFill>
                <a:effectLst/>
                <a:latin typeface="Times New Roman" panose="02020603050405020304" pitchFamily="18" charset="0"/>
                <a:cs typeface="Times New Roman" panose="02020603050405020304" pitchFamily="18" charset="0"/>
              </a:rPr>
              <a:t>both</a:t>
            </a:r>
            <a:r>
              <a:rPr lang="en-US" sz="1400" b="0" i="0" dirty="0">
                <a:solidFill>
                  <a:srgbClr val="373737"/>
                </a:solidFill>
                <a:effectLst/>
                <a:latin typeface="Times New Roman" panose="02020603050405020304" pitchFamily="18" charset="0"/>
                <a:cs typeface="Times New Roman" panose="02020603050405020304" pitchFamily="18" charset="0"/>
              </a:rPr>
              <a:t> words – ‘</a:t>
            </a:r>
            <a:r>
              <a:rPr lang="en-US" sz="1400" b="0" i="1" dirty="0">
                <a:solidFill>
                  <a:srgbClr val="373737"/>
                </a:solidFill>
                <a:effectLst/>
                <a:latin typeface="Times New Roman" panose="02020603050405020304" pitchFamily="18" charset="0"/>
                <a:cs typeface="Times New Roman" panose="02020603050405020304" pitchFamily="18" charset="0"/>
              </a:rPr>
              <a:t>example</a:t>
            </a:r>
            <a:r>
              <a:rPr lang="en-US" sz="1400" b="0" i="0" dirty="0">
                <a:solidFill>
                  <a:srgbClr val="373737"/>
                </a:solidFill>
                <a:effectLst/>
                <a:latin typeface="Times New Roman" panose="02020603050405020304" pitchFamily="18" charset="0"/>
                <a:cs typeface="Times New Roman" panose="02020603050405020304" pitchFamily="18" charset="0"/>
              </a:rPr>
              <a:t>’ and ‘</a:t>
            </a:r>
            <a:r>
              <a:rPr lang="en-US" sz="1400" b="0" i="1" dirty="0">
                <a:solidFill>
                  <a:srgbClr val="373737"/>
                </a:solidFill>
                <a:effectLst/>
                <a:latin typeface="Times New Roman" panose="02020603050405020304" pitchFamily="18" charset="0"/>
                <a:cs typeface="Times New Roman" panose="02020603050405020304" pitchFamily="18" charset="0"/>
              </a:rPr>
              <a:t>ensample</a:t>
            </a:r>
            <a:r>
              <a:rPr lang="en-US" sz="1400" b="0" i="0" dirty="0">
                <a:solidFill>
                  <a:srgbClr val="373737"/>
                </a:solidFill>
                <a:effectLst/>
                <a:latin typeface="Times New Roman" panose="02020603050405020304" pitchFamily="18" charset="0"/>
                <a:cs typeface="Times New Roman" panose="02020603050405020304" pitchFamily="18" charset="0"/>
              </a:rPr>
              <a:t>’!</a:t>
            </a:r>
          </a:p>
          <a:p>
            <a:pPr algn="ctr" fontAlgn="base"/>
            <a:r>
              <a:rPr lang="en-US" sz="1400" b="0" i="0" dirty="0">
                <a:solidFill>
                  <a:srgbClr val="373737"/>
                </a:solidFill>
                <a:effectLst/>
                <a:latin typeface="Times New Roman" panose="02020603050405020304" pitchFamily="18" charset="0"/>
                <a:cs typeface="Times New Roman" panose="02020603050405020304" pitchFamily="18" charset="0"/>
              </a:rPr>
              <a:t>They are each used in different ways because they have different meanings. </a:t>
            </a:r>
          </a:p>
        </p:txBody>
      </p:sp>
      <p:sp>
        <p:nvSpPr>
          <p:cNvPr id="6" name="TextBox 5">
            <a:extLst>
              <a:ext uri="{FF2B5EF4-FFF2-40B4-BE49-F238E27FC236}">
                <a16:creationId xmlns:a16="http://schemas.microsoft.com/office/drawing/2014/main" id="{F3EC0578-D57E-4D61-9491-CE5326FEBEB0}"/>
              </a:ext>
            </a:extLst>
          </p:cNvPr>
          <p:cNvSpPr txBox="1"/>
          <p:nvPr/>
        </p:nvSpPr>
        <p:spPr>
          <a:xfrm>
            <a:off x="2418974" y="1075099"/>
            <a:ext cx="7362590" cy="523220"/>
          </a:xfrm>
          <a:prstGeom prst="rect">
            <a:avLst/>
          </a:prstGeom>
          <a:noFill/>
        </p:spPr>
        <p:txBody>
          <a:bodyPr wrap="square" rtlCol="0">
            <a:spAutoFit/>
          </a:bodyPr>
          <a:lstStyle/>
          <a:p>
            <a:pPr algn="ctr" fontAlgn="base"/>
            <a:r>
              <a:rPr lang="en-US" sz="1400" b="0" i="0" dirty="0">
                <a:solidFill>
                  <a:srgbClr val="373737"/>
                </a:solidFill>
                <a:effectLst/>
                <a:latin typeface="Times New Roman" panose="02020603050405020304" pitchFamily="18" charset="0"/>
                <a:cs typeface="Times New Roman" panose="02020603050405020304" pitchFamily="18" charset="0"/>
              </a:rPr>
              <a:t>Surely any ordinary person can see that ‘</a:t>
            </a:r>
            <a:r>
              <a:rPr lang="en-US" sz="1400" b="1" i="1" dirty="0" err="1">
                <a:solidFill>
                  <a:srgbClr val="373737"/>
                </a:solidFill>
                <a:effectLst/>
                <a:latin typeface="Times New Roman" panose="02020603050405020304" pitchFamily="18" charset="0"/>
                <a:cs typeface="Times New Roman" panose="02020603050405020304" pitchFamily="18" charset="0"/>
              </a:rPr>
              <a:t>en</a:t>
            </a:r>
            <a:r>
              <a:rPr lang="en-US" sz="1400" b="0" i="0" dirty="0">
                <a:solidFill>
                  <a:srgbClr val="373737"/>
                </a:solidFill>
                <a:effectLst/>
                <a:latin typeface="Times New Roman" panose="02020603050405020304" pitchFamily="18" charset="0"/>
                <a:cs typeface="Times New Roman" panose="02020603050405020304" pitchFamily="18" charset="0"/>
              </a:rPr>
              <a:t>’ on the front of a word means something to do with ‘</a:t>
            </a:r>
            <a:r>
              <a:rPr lang="en-US" sz="1400" b="1" i="1" dirty="0">
                <a:solidFill>
                  <a:srgbClr val="373737"/>
                </a:solidFill>
                <a:effectLst/>
                <a:latin typeface="Times New Roman" panose="02020603050405020304" pitchFamily="18" charset="0"/>
                <a:cs typeface="Times New Roman" panose="02020603050405020304" pitchFamily="18" charset="0"/>
              </a:rPr>
              <a:t>in</a:t>
            </a:r>
            <a:r>
              <a:rPr lang="en-US" sz="1400" b="0" i="0" dirty="0">
                <a:solidFill>
                  <a:srgbClr val="373737"/>
                </a:solidFill>
                <a:effectLst/>
                <a:latin typeface="Times New Roman" panose="02020603050405020304" pitchFamily="18" charset="0"/>
                <a:cs typeface="Times New Roman" panose="02020603050405020304" pitchFamily="18" charset="0"/>
              </a:rPr>
              <a:t>’. </a:t>
            </a:r>
          </a:p>
          <a:p>
            <a:pPr algn="ctr" fontAlgn="base"/>
            <a:r>
              <a:rPr lang="en-US" sz="1400" b="0" i="0" dirty="0">
                <a:solidFill>
                  <a:srgbClr val="373737"/>
                </a:solidFill>
                <a:effectLst/>
                <a:latin typeface="Times New Roman" panose="02020603050405020304" pitchFamily="18" charset="0"/>
                <a:cs typeface="Times New Roman" panose="02020603050405020304" pitchFamily="18" charset="0"/>
              </a:rPr>
              <a:t>For example, without getting all complicated and just keeping it basic, an </a:t>
            </a:r>
            <a:r>
              <a:rPr lang="en-US" sz="1400" b="1" i="0" u="sng" dirty="0">
                <a:solidFill>
                  <a:srgbClr val="373737"/>
                </a:solidFill>
                <a:effectLst/>
                <a:latin typeface="Times New Roman" panose="02020603050405020304" pitchFamily="18" charset="0"/>
                <a:cs typeface="Times New Roman" panose="02020603050405020304" pitchFamily="18" charset="0"/>
              </a:rPr>
              <a:t>en</a:t>
            </a:r>
            <a:r>
              <a:rPr lang="en-US" sz="1400" b="0" i="0" dirty="0">
                <a:solidFill>
                  <a:srgbClr val="373737"/>
                </a:solidFill>
                <a:effectLst/>
                <a:latin typeface="Times New Roman" panose="02020603050405020304" pitchFamily="18" charset="0"/>
                <a:cs typeface="Times New Roman" panose="02020603050405020304" pitchFamily="18" charset="0"/>
              </a:rPr>
              <a:t>trance is the way </a:t>
            </a:r>
            <a:r>
              <a:rPr lang="en-US" sz="1400" b="0" i="1" dirty="0">
                <a:solidFill>
                  <a:srgbClr val="373737"/>
                </a:solidFill>
                <a:effectLst/>
                <a:latin typeface="Times New Roman" panose="02020603050405020304" pitchFamily="18" charset="0"/>
                <a:cs typeface="Times New Roman" panose="02020603050405020304" pitchFamily="18" charset="0"/>
              </a:rPr>
              <a:t>in</a:t>
            </a:r>
            <a:r>
              <a:rPr lang="en-US" sz="1400" b="0" i="0" dirty="0">
                <a:solidFill>
                  <a:srgbClr val="373737"/>
                </a:solidFill>
                <a:effectLst/>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9A9FA777-370E-4AE5-9FF5-D9FF9285F3FB}"/>
              </a:ext>
            </a:extLst>
          </p:cNvPr>
          <p:cNvSpPr txBox="1"/>
          <p:nvPr/>
        </p:nvSpPr>
        <p:spPr>
          <a:xfrm>
            <a:off x="3176925" y="1570946"/>
            <a:ext cx="5849629" cy="523220"/>
          </a:xfrm>
          <a:prstGeom prst="rect">
            <a:avLst/>
          </a:prstGeom>
          <a:noFill/>
        </p:spPr>
        <p:txBody>
          <a:bodyPr wrap="square" rtlCol="0">
            <a:spAutoFit/>
          </a:bodyPr>
          <a:lstStyle/>
          <a:p>
            <a:pPr algn="ctr" fontAlgn="base"/>
            <a:r>
              <a:rPr lang="en-US" sz="1400" b="0" i="0" dirty="0">
                <a:solidFill>
                  <a:srgbClr val="373737"/>
                </a:solidFill>
                <a:effectLst/>
                <a:latin typeface="Times New Roman" panose="02020603050405020304" pitchFamily="18" charset="0"/>
                <a:cs typeface="Times New Roman" panose="02020603050405020304" pitchFamily="18" charset="0"/>
              </a:rPr>
              <a:t>In the same way ‘</a:t>
            </a:r>
            <a:r>
              <a:rPr lang="en-US" sz="1400" b="1" i="1" dirty="0">
                <a:solidFill>
                  <a:srgbClr val="373737"/>
                </a:solidFill>
                <a:effectLst/>
                <a:latin typeface="Times New Roman" panose="02020603050405020304" pitchFamily="18" charset="0"/>
                <a:cs typeface="Times New Roman" panose="02020603050405020304" pitchFamily="18" charset="0"/>
              </a:rPr>
              <a:t>ex</a:t>
            </a:r>
            <a:r>
              <a:rPr lang="en-US" sz="1400" b="0" i="0" dirty="0">
                <a:solidFill>
                  <a:srgbClr val="373737"/>
                </a:solidFill>
                <a:effectLst/>
                <a:latin typeface="Times New Roman" panose="02020603050405020304" pitchFamily="18" charset="0"/>
                <a:cs typeface="Times New Roman" panose="02020603050405020304" pitchFamily="18" charset="0"/>
              </a:rPr>
              <a:t>’ on the front of a word means something to do with ‘</a:t>
            </a:r>
            <a:r>
              <a:rPr lang="en-US" sz="1400" b="0" i="1" dirty="0">
                <a:solidFill>
                  <a:srgbClr val="373737"/>
                </a:solidFill>
                <a:effectLst/>
                <a:latin typeface="Times New Roman" panose="02020603050405020304" pitchFamily="18" charset="0"/>
                <a:cs typeface="Times New Roman" panose="02020603050405020304" pitchFamily="18" charset="0"/>
              </a:rPr>
              <a:t>out</a:t>
            </a:r>
            <a:r>
              <a:rPr lang="en-US" sz="1400" b="0" i="0" dirty="0">
                <a:solidFill>
                  <a:srgbClr val="373737"/>
                </a:solidFill>
                <a:effectLst/>
                <a:latin typeface="Times New Roman" panose="02020603050405020304" pitchFamily="18" charset="0"/>
                <a:cs typeface="Times New Roman" panose="02020603050405020304" pitchFamily="18" charset="0"/>
              </a:rPr>
              <a:t>’</a:t>
            </a:r>
          </a:p>
          <a:p>
            <a:pPr algn="ctr" fontAlgn="base"/>
            <a:r>
              <a:rPr lang="en-US" sz="1400" b="0" i="0" dirty="0">
                <a:solidFill>
                  <a:srgbClr val="373737"/>
                </a:solidFill>
                <a:effectLst/>
                <a:latin typeface="Times New Roman" panose="02020603050405020304" pitchFamily="18" charset="0"/>
                <a:cs typeface="Times New Roman" panose="02020603050405020304" pitchFamily="18" charset="0"/>
              </a:rPr>
              <a:t>For example, an </a:t>
            </a:r>
            <a:r>
              <a:rPr lang="en-US" sz="1400" b="0" i="1" u="sng" dirty="0">
                <a:solidFill>
                  <a:srgbClr val="373737"/>
                </a:solidFill>
                <a:effectLst/>
                <a:latin typeface="Times New Roman" panose="02020603050405020304" pitchFamily="18" charset="0"/>
                <a:cs typeface="Times New Roman" panose="02020603050405020304" pitchFamily="18" charset="0"/>
              </a:rPr>
              <a:t>ex</a:t>
            </a:r>
            <a:r>
              <a:rPr lang="en-US" sz="1400" b="0" i="1" dirty="0">
                <a:solidFill>
                  <a:srgbClr val="373737"/>
                </a:solidFill>
                <a:effectLst/>
                <a:latin typeface="Times New Roman" panose="02020603050405020304" pitchFamily="18" charset="0"/>
                <a:cs typeface="Times New Roman" panose="02020603050405020304" pitchFamily="18" charset="0"/>
              </a:rPr>
              <a:t>it</a:t>
            </a:r>
            <a:r>
              <a:rPr lang="en-US" sz="1400" b="0" i="0" dirty="0">
                <a:solidFill>
                  <a:srgbClr val="373737"/>
                </a:solidFill>
                <a:effectLst/>
                <a:latin typeface="Times New Roman" panose="02020603050405020304" pitchFamily="18" charset="0"/>
                <a:cs typeface="Times New Roman" panose="02020603050405020304" pitchFamily="18" charset="0"/>
              </a:rPr>
              <a:t> is the way </a:t>
            </a:r>
            <a:r>
              <a:rPr lang="en-US" sz="1400" b="0" i="1" u="sng" dirty="0">
                <a:solidFill>
                  <a:srgbClr val="373737"/>
                </a:solidFill>
                <a:effectLst/>
                <a:latin typeface="Times New Roman" panose="02020603050405020304" pitchFamily="18" charset="0"/>
                <a:cs typeface="Times New Roman" panose="02020603050405020304" pitchFamily="18" charset="0"/>
              </a:rPr>
              <a:t>out</a:t>
            </a:r>
            <a:r>
              <a:rPr lang="en-US" sz="1400" b="0" i="0" dirty="0">
                <a:solidFill>
                  <a:srgbClr val="373737"/>
                </a:solidFill>
                <a:effectLst/>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B7EE328A-7A14-4B55-8012-776CC2C7B8D7}"/>
              </a:ext>
            </a:extLst>
          </p:cNvPr>
          <p:cNvSpPr txBox="1"/>
          <p:nvPr/>
        </p:nvSpPr>
        <p:spPr>
          <a:xfrm>
            <a:off x="1251236" y="2065616"/>
            <a:ext cx="9697674" cy="523220"/>
          </a:xfrm>
          <a:prstGeom prst="rect">
            <a:avLst/>
          </a:prstGeom>
          <a:noFill/>
        </p:spPr>
        <p:txBody>
          <a:bodyPr wrap="square" rtlCol="0">
            <a:spAutoFit/>
          </a:bodyPr>
          <a:lstStyle/>
          <a:p>
            <a:pPr algn="ctr" fontAlgn="base"/>
            <a:r>
              <a:rPr lang="en-US" sz="1400" b="0" i="0" dirty="0">
                <a:solidFill>
                  <a:srgbClr val="373737"/>
                </a:solidFill>
                <a:effectLst/>
                <a:latin typeface="Times New Roman" panose="02020603050405020304" pitchFamily="18" charset="0"/>
                <a:cs typeface="Times New Roman" panose="02020603050405020304" pitchFamily="18" charset="0"/>
              </a:rPr>
              <a:t>The word “</a:t>
            </a:r>
            <a:r>
              <a:rPr lang="en-US" sz="1400" b="1" i="1" dirty="0">
                <a:solidFill>
                  <a:srgbClr val="CC6600"/>
                </a:solidFill>
                <a:effectLst/>
                <a:latin typeface="Times New Roman" panose="02020603050405020304" pitchFamily="18" charset="0"/>
                <a:cs typeface="Times New Roman" panose="02020603050405020304" pitchFamily="18" charset="0"/>
              </a:rPr>
              <a:t>ensamples</a:t>
            </a:r>
            <a:r>
              <a:rPr lang="en-US" sz="1400" b="0" i="0" dirty="0">
                <a:solidFill>
                  <a:srgbClr val="373737"/>
                </a:solidFill>
                <a:effectLst/>
                <a:latin typeface="Times New Roman" panose="02020603050405020304" pitchFamily="18" charset="0"/>
                <a:cs typeface="Times New Roman" panose="02020603050405020304" pitchFamily="18" charset="0"/>
              </a:rPr>
              <a:t>” has to do with that which reflects </a:t>
            </a:r>
            <a:r>
              <a:rPr lang="en-US" sz="1400" b="1" i="0" dirty="0">
                <a:solidFill>
                  <a:srgbClr val="373737"/>
                </a:solidFill>
                <a:effectLst/>
                <a:latin typeface="Times New Roman" panose="02020603050405020304" pitchFamily="18" charset="0"/>
                <a:cs typeface="Times New Roman" panose="02020603050405020304" pitchFamily="18" charset="0"/>
              </a:rPr>
              <a:t>with</a:t>
            </a:r>
            <a:r>
              <a:rPr lang="en-US" sz="1400" b="1" i="0" u="sng" dirty="0">
                <a:solidFill>
                  <a:srgbClr val="373737"/>
                </a:solidFill>
                <a:effectLst/>
                <a:latin typeface="Times New Roman" panose="02020603050405020304" pitchFamily="18" charset="0"/>
                <a:cs typeface="Times New Roman" panose="02020603050405020304" pitchFamily="18" charset="0"/>
              </a:rPr>
              <a:t>in</a:t>
            </a:r>
            <a:r>
              <a:rPr lang="en-US" sz="1400" b="0" i="0" dirty="0">
                <a:solidFill>
                  <a:srgbClr val="373737"/>
                </a:solidFill>
                <a:effectLst/>
                <a:latin typeface="Times New Roman" panose="02020603050405020304" pitchFamily="18" charset="0"/>
                <a:cs typeface="Times New Roman" panose="02020603050405020304" pitchFamily="18" charset="0"/>
              </a:rPr>
              <a:t> the group referred to; the Israelites – ‘</a:t>
            </a:r>
            <a:r>
              <a:rPr lang="en-US" sz="1400" b="0" i="1" dirty="0">
                <a:solidFill>
                  <a:srgbClr val="373737"/>
                </a:solidFill>
                <a:effectLst/>
                <a:latin typeface="Times New Roman" panose="02020603050405020304" pitchFamily="18" charset="0"/>
                <a:cs typeface="Times New Roman" panose="02020603050405020304" pitchFamily="18" charset="0"/>
              </a:rPr>
              <a:t>do in the same manner</a:t>
            </a:r>
            <a:r>
              <a:rPr lang="en-US" sz="1400" b="0" i="0" dirty="0">
                <a:solidFill>
                  <a:srgbClr val="373737"/>
                </a:solidFill>
                <a:effectLst/>
                <a:latin typeface="Times New Roman" panose="02020603050405020304" pitchFamily="18" charset="0"/>
                <a:cs typeface="Times New Roman" panose="02020603050405020304" pitchFamily="18" charset="0"/>
              </a:rPr>
              <a:t>.’ </a:t>
            </a:r>
          </a:p>
          <a:p>
            <a:pPr algn="ctr" fontAlgn="base"/>
            <a:r>
              <a:rPr lang="en-US" sz="1400" b="0" i="0" dirty="0">
                <a:solidFill>
                  <a:srgbClr val="373737"/>
                </a:solidFill>
                <a:effectLst/>
                <a:latin typeface="Times New Roman" panose="02020603050405020304" pitchFamily="18" charset="0"/>
                <a:cs typeface="Times New Roman" panose="02020603050405020304" pitchFamily="18" charset="0"/>
              </a:rPr>
              <a:t>The word “</a:t>
            </a:r>
            <a:r>
              <a:rPr lang="en-US" sz="1400" b="1" i="1" dirty="0">
                <a:solidFill>
                  <a:srgbClr val="CC6600"/>
                </a:solidFill>
                <a:effectLst/>
                <a:latin typeface="Times New Roman" panose="02020603050405020304" pitchFamily="18" charset="0"/>
                <a:cs typeface="Times New Roman" panose="02020603050405020304" pitchFamily="18" charset="0"/>
              </a:rPr>
              <a:t>examples</a:t>
            </a:r>
            <a:r>
              <a:rPr lang="en-US" sz="1400" b="0" i="0" dirty="0">
                <a:solidFill>
                  <a:srgbClr val="373737"/>
                </a:solidFill>
                <a:effectLst/>
                <a:latin typeface="Times New Roman" panose="02020603050405020304" pitchFamily="18" charset="0"/>
                <a:cs typeface="Times New Roman" panose="02020603050405020304" pitchFamily="18" charset="0"/>
              </a:rPr>
              <a:t>” has to do with that which radiates to </a:t>
            </a:r>
            <a:r>
              <a:rPr lang="en-US" sz="1400" b="1" i="1" u="sng" dirty="0">
                <a:solidFill>
                  <a:srgbClr val="373737"/>
                </a:solidFill>
                <a:effectLst/>
                <a:latin typeface="Times New Roman" panose="02020603050405020304" pitchFamily="18" charset="0"/>
                <a:cs typeface="Times New Roman" panose="02020603050405020304" pitchFamily="18" charset="0"/>
              </a:rPr>
              <a:t>out</a:t>
            </a:r>
            <a:r>
              <a:rPr lang="en-US" sz="1400" b="1" i="1" dirty="0">
                <a:solidFill>
                  <a:srgbClr val="373737"/>
                </a:solidFill>
                <a:effectLst/>
                <a:latin typeface="Times New Roman" panose="02020603050405020304" pitchFamily="18" charset="0"/>
                <a:cs typeface="Times New Roman" panose="02020603050405020304" pitchFamily="18" charset="0"/>
              </a:rPr>
              <a:t>side</a:t>
            </a:r>
            <a:r>
              <a:rPr lang="en-US" sz="1400" b="0" i="0" dirty="0">
                <a:solidFill>
                  <a:srgbClr val="373737"/>
                </a:solidFill>
                <a:effectLst/>
                <a:latin typeface="Times New Roman" panose="02020603050405020304" pitchFamily="18" charset="0"/>
                <a:cs typeface="Times New Roman" panose="02020603050405020304" pitchFamily="18" charset="0"/>
              </a:rPr>
              <a:t> of the group where it took place</a:t>
            </a:r>
            <a:r>
              <a:rPr lang="en-US" sz="1400" dirty="0">
                <a:solidFill>
                  <a:srgbClr val="373737"/>
                </a:solidFill>
                <a:latin typeface="Times New Roman" panose="02020603050405020304" pitchFamily="18" charset="0"/>
                <a:cs typeface="Times New Roman" panose="02020603050405020304" pitchFamily="18" charset="0"/>
              </a:rPr>
              <a:t>, ‘</a:t>
            </a:r>
            <a:r>
              <a:rPr lang="en-US" sz="1400" i="1" dirty="0">
                <a:solidFill>
                  <a:srgbClr val="373737"/>
                </a:solidFill>
                <a:latin typeface="Times New Roman" panose="02020603050405020304" pitchFamily="18" charset="0"/>
                <a:cs typeface="Times New Roman" panose="02020603050405020304" pitchFamily="18" charset="0"/>
              </a:rPr>
              <a:t>learn from</a:t>
            </a:r>
            <a:r>
              <a:rPr lang="en-US" sz="1400" dirty="0">
                <a:solidFill>
                  <a:srgbClr val="373737"/>
                </a:solidFill>
                <a:latin typeface="Times New Roman" panose="02020603050405020304" pitchFamily="18" charset="0"/>
                <a:cs typeface="Times New Roman" panose="02020603050405020304" pitchFamily="18" charset="0"/>
              </a:rPr>
              <a:t>.’</a:t>
            </a:r>
            <a:endParaRPr lang="en-US" sz="1400" b="0" i="0" dirty="0">
              <a:solidFill>
                <a:srgbClr val="373737"/>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1C4F990-AF51-4F99-A378-19E6E7EEB2B3}"/>
              </a:ext>
            </a:extLst>
          </p:cNvPr>
          <p:cNvSpPr txBox="1"/>
          <p:nvPr/>
        </p:nvSpPr>
        <p:spPr>
          <a:xfrm>
            <a:off x="4504890" y="2625754"/>
            <a:ext cx="3196203" cy="307777"/>
          </a:xfrm>
          <a:prstGeom prst="rect">
            <a:avLst/>
          </a:prstGeom>
          <a:noFill/>
        </p:spPr>
        <p:txBody>
          <a:bodyPr wrap="square" rtlCol="0">
            <a:spAutoFit/>
          </a:bodyPr>
          <a:lstStyle/>
          <a:p>
            <a:pPr algn="ctr" fontAlgn="base"/>
            <a:r>
              <a:rPr lang="en-US" sz="1400" b="1" i="0" dirty="0">
                <a:solidFill>
                  <a:srgbClr val="373737"/>
                </a:solidFill>
                <a:effectLst/>
                <a:latin typeface="Times New Roman" panose="02020603050405020304" pitchFamily="18" charset="0"/>
                <a:cs typeface="Times New Roman" panose="02020603050405020304" pitchFamily="18" charset="0"/>
              </a:rPr>
              <a:t> Consider how the verses actually read:</a:t>
            </a:r>
          </a:p>
        </p:txBody>
      </p:sp>
      <p:sp>
        <p:nvSpPr>
          <p:cNvPr id="10" name="TextBox 9">
            <a:extLst>
              <a:ext uri="{FF2B5EF4-FFF2-40B4-BE49-F238E27FC236}">
                <a16:creationId xmlns:a16="http://schemas.microsoft.com/office/drawing/2014/main" id="{EB3B1A42-D4EF-40F4-A92C-CD8B0AA5BF62}"/>
              </a:ext>
            </a:extLst>
          </p:cNvPr>
          <p:cNvSpPr txBox="1"/>
          <p:nvPr/>
        </p:nvSpPr>
        <p:spPr>
          <a:xfrm>
            <a:off x="1526798" y="2891586"/>
            <a:ext cx="9152389" cy="523220"/>
          </a:xfrm>
          <a:prstGeom prst="rect">
            <a:avLst/>
          </a:prstGeom>
          <a:noFill/>
        </p:spPr>
        <p:txBody>
          <a:bodyPr wrap="square" rtlCol="0">
            <a:spAutoFit/>
          </a:bodyPr>
          <a:lstStyle/>
          <a:p>
            <a:pPr algn="ctr" fontAlgn="base"/>
            <a:r>
              <a:rPr lang="en-US" sz="1400" b="1" i="1" dirty="0">
                <a:solidFill>
                  <a:srgbClr val="CC6600"/>
                </a:solidFill>
                <a:effectLst/>
                <a:latin typeface="Times New Roman" panose="02020603050405020304" pitchFamily="18" charset="0"/>
                <a:cs typeface="Times New Roman" panose="02020603050405020304" pitchFamily="18" charset="0"/>
              </a:rPr>
              <a:t>Now these things were </a:t>
            </a:r>
            <a:r>
              <a:rPr lang="en-US" sz="1400" b="1" i="1" u="sng" dirty="0">
                <a:solidFill>
                  <a:srgbClr val="CC6600"/>
                </a:solidFill>
                <a:effectLst/>
                <a:latin typeface="Times New Roman" panose="02020603050405020304" pitchFamily="18" charset="0"/>
                <a:cs typeface="Times New Roman" panose="02020603050405020304" pitchFamily="18" charset="0"/>
              </a:rPr>
              <a:t>our examples</a:t>
            </a:r>
            <a:r>
              <a:rPr lang="en-US" sz="1400" b="1" i="1" dirty="0">
                <a:solidFill>
                  <a:srgbClr val="CC6600"/>
                </a:solidFill>
                <a:effectLst/>
                <a:latin typeface="Times New Roman" panose="02020603050405020304" pitchFamily="18" charset="0"/>
                <a:cs typeface="Times New Roman" panose="02020603050405020304" pitchFamily="18" charset="0"/>
              </a:rPr>
              <a:t>, to the intent we should not lust after evil things, as they also lusted</a:t>
            </a:r>
            <a:r>
              <a:rPr lang="en-US" sz="1400" b="0" i="1" dirty="0">
                <a:solidFill>
                  <a:srgbClr val="373737"/>
                </a:solidFill>
                <a:effectLst/>
                <a:latin typeface="Times New Roman" panose="02020603050405020304" pitchFamily="18" charset="0"/>
                <a:cs typeface="Times New Roman" panose="02020603050405020304" pitchFamily="18" charset="0"/>
              </a:rPr>
              <a:t>.</a:t>
            </a:r>
            <a:r>
              <a:rPr lang="en-US" sz="1400" b="0" i="0" dirty="0">
                <a:solidFill>
                  <a:srgbClr val="373737"/>
                </a:solidFill>
                <a:effectLst/>
                <a:latin typeface="Times New Roman" panose="02020603050405020304" pitchFamily="18" charset="0"/>
                <a:cs typeface="Times New Roman" panose="02020603050405020304" pitchFamily="18" charset="0"/>
              </a:rPr>
              <a:t> (</a:t>
            </a:r>
            <a:r>
              <a:rPr lang="en-US" sz="1400" b="1" i="0" dirty="0">
                <a:solidFill>
                  <a:srgbClr val="FF0000"/>
                </a:solidFill>
                <a:effectLst/>
                <a:latin typeface="Times New Roman" panose="02020603050405020304" pitchFamily="18" charset="0"/>
                <a:cs typeface="Times New Roman" panose="02020603050405020304" pitchFamily="18" charset="0"/>
              </a:rPr>
              <a:t>1 Cor 10:6</a:t>
            </a:r>
            <a:r>
              <a:rPr lang="en-US" sz="1400" b="0" i="0" dirty="0">
                <a:solidFill>
                  <a:srgbClr val="373737"/>
                </a:solidFill>
                <a:effectLst/>
                <a:latin typeface="Times New Roman" panose="02020603050405020304" pitchFamily="18" charset="0"/>
                <a:cs typeface="Times New Roman" panose="02020603050405020304" pitchFamily="18" charset="0"/>
              </a:rPr>
              <a:t>)  </a:t>
            </a:r>
          </a:p>
          <a:p>
            <a:pPr algn="ctr" fontAlgn="base"/>
            <a:r>
              <a:rPr lang="en-US" sz="1400" b="0" i="0" dirty="0">
                <a:solidFill>
                  <a:srgbClr val="373737"/>
                </a:solidFill>
                <a:effectLst/>
                <a:latin typeface="Times New Roman" panose="02020603050405020304" pitchFamily="18" charset="0"/>
                <a:cs typeface="Times New Roman" panose="02020603050405020304" pitchFamily="18" charset="0"/>
              </a:rPr>
              <a:t>These things that happened </a:t>
            </a:r>
            <a:r>
              <a:rPr lang="en-US" sz="1400" b="0" i="0" u="sng" dirty="0">
                <a:solidFill>
                  <a:srgbClr val="373737"/>
                </a:solidFill>
                <a:effectLst/>
                <a:latin typeface="Times New Roman" panose="02020603050405020304" pitchFamily="18" charset="0"/>
                <a:cs typeface="Times New Roman" panose="02020603050405020304" pitchFamily="18" charset="0"/>
              </a:rPr>
              <a:t>show us</a:t>
            </a:r>
            <a:r>
              <a:rPr lang="en-US" sz="1400" b="0" i="0" dirty="0">
                <a:solidFill>
                  <a:srgbClr val="373737"/>
                </a:solidFill>
                <a:effectLst/>
                <a:latin typeface="Times New Roman" panose="02020603050405020304" pitchFamily="18" charset="0"/>
                <a:cs typeface="Times New Roman" panose="02020603050405020304" pitchFamily="18" charset="0"/>
              </a:rPr>
              <a:t> </a:t>
            </a:r>
            <a:r>
              <a:rPr lang="en-US" sz="1400" b="0" dirty="0">
                <a:solidFill>
                  <a:srgbClr val="373737"/>
                </a:solidFill>
                <a:effectLst/>
                <a:latin typeface="Times New Roman" panose="02020603050405020304" pitchFamily="18" charset="0"/>
                <a:cs typeface="Times New Roman" panose="02020603050405020304" pitchFamily="18" charset="0"/>
              </a:rPr>
              <a:t>[</a:t>
            </a:r>
            <a:r>
              <a:rPr lang="en-US" sz="1200" b="0" dirty="0">
                <a:solidFill>
                  <a:srgbClr val="373737"/>
                </a:solidFill>
                <a:effectLst/>
                <a:latin typeface="Times New Roman" panose="02020603050405020304" pitchFamily="18" charset="0"/>
                <a:cs typeface="Times New Roman" panose="02020603050405020304" pitchFamily="18" charset="0"/>
              </a:rPr>
              <a:t>Paul, the Corinthian assembly, any believers (</a:t>
            </a:r>
            <a:r>
              <a:rPr lang="en-US" sz="1200" b="1" dirty="0">
                <a:solidFill>
                  <a:srgbClr val="FF0000"/>
                </a:solidFill>
                <a:effectLst/>
                <a:latin typeface="Times New Roman" panose="02020603050405020304" pitchFamily="18" charset="0"/>
                <a:cs typeface="Times New Roman" panose="02020603050405020304" pitchFamily="18" charset="0"/>
              </a:rPr>
              <a:t>1 Cor 1:2</a:t>
            </a:r>
            <a:r>
              <a:rPr lang="en-US" sz="1200" b="0" dirty="0">
                <a:solidFill>
                  <a:srgbClr val="373737"/>
                </a:solidFill>
                <a:effectLst/>
                <a:latin typeface="Times New Roman" panose="02020603050405020304" pitchFamily="18" charset="0"/>
                <a:cs typeface="Times New Roman" panose="02020603050405020304" pitchFamily="18" charset="0"/>
              </a:rPr>
              <a:t>) and us</a:t>
            </a:r>
            <a:r>
              <a:rPr lang="en-US" sz="1400" b="0" i="0" dirty="0">
                <a:solidFill>
                  <a:srgbClr val="373737"/>
                </a:solidFill>
                <a:effectLst/>
                <a:latin typeface="Times New Roman" panose="02020603050405020304" pitchFamily="18" charset="0"/>
                <a:cs typeface="Times New Roman" panose="02020603050405020304" pitchFamily="18" charset="0"/>
              </a:rPr>
              <a:t>] what </a:t>
            </a:r>
            <a:r>
              <a:rPr lang="en-US" sz="1400" b="0" i="0" u="sng" dirty="0">
                <a:solidFill>
                  <a:srgbClr val="373737"/>
                </a:solidFill>
                <a:effectLst/>
                <a:latin typeface="Times New Roman" panose="02020603050405020304" pitchFamily="18" charset="0"/>
                <a:cs typeface="Times New Roman" panose="02020603050405020304" pitchFamily="18" charset="0"/>
              </a:rPr>
              <a:t>we</a:t>
            </a:r>
            <a:r>
              <a:rPr lang="en-US" sz="1400" b="0" i="0" dirty="0">
                <a:solidFill>
                  <a:srgbClr val="373737"/>
                </a:solidFill>
                <a:effectLst/>
                <a:latin typeface="Times New Roman" panose="02020603050405020304" pitchFamily="18" charset="0"/>
                <a:cs typeface="Times New Roman" panose="02020603050405020304" pitchFamily="18" charset="0"/>
              </a:rPr>
              <a:t> should not do.</a:t>
            </a:r>
          </a:p>
        </p:txBody>
      </p:sp>
      <p:sp>
        <p:nvSpPr>
          <p:cNvPr id="11" name="TextBox 10">
            <a:extLst>
              <a:ext uri="{FF2B5EF4-FFF2-40B4-BE49-F238E27FC236}">
                <a16:creationId xmlns:a16="http://schemas.microsoft.com/office/drawing/2014/main" id="{378BAB9B-F21E-4561-B892-718F40B277A6}"/>
              </a:ext>
            </a:extLst>
          </p:cNvPr>
          <p:cNvSpPr txBox="1"/>
          <p:nvPr/>
        </p:nvSpPr>
        <p:spPr>
          <a:xfrm>
            <a:off x="243281" y="3397541"/>
            <a:ext cx="11719420" cy="738664"/>
          </a:xfrm>
          <a:prstGeom prst="rect">
            <a:avLst/>
          </a:prstGeom>
          <a:noFill/>
        </p:spPr>
        <p:txBody>
          <a:bodyPr wrap="square" rtlCol="0">
            <a:spAutoFit/>
          </a:bodyPr>
          <a:lstStyle/>
          <a:p>
            <a:pPr algn="ctr" fontAlgn="base"/>
            <a:r>
              <a:rPr lang="en-US" sz="1400" b="1" i="1" dirty="0">
                <a:solidFill>
                  <a:srgbClr val="CC6600"/>
                </a:solidFill>
                <a:effectLst/>
                <a:latin typeface="Times New Roman" panose="02020603050405020304" pitchFamily="18" charset="0"/>
                <a:cs typeface="Times New Roman" panose="02020603050405020304" pitchFamily="18" charset="0"/>
              </a:rPr>
              <a:t>Now all these things happened unto </a:t>
            </a:r>
            <a:r>
              <a:rPr lang="en-US" sz="1400" b="1" i="1" u="sng" dirty="0">
                <a:solidFill>
                  <a:srgbClr val="CC6600"/>
                </a:solidFill>
                <a:effectLst/>
                <a:latin typeface="Times New Roman" panose="02020603050405020304" pitchFamily="18" charset="0"/>
                <a:cs typeface="Times New Roman" panose="02020603050405020304" pitchFamily="18" charset="0"/>
              </a:rPr>
              <a:t>them</a:t>
            </a:r>
            <a:r>
              <a:rPr lang="en-US" sz="1400" b="1" i="1" dirty="0">
                <a:solidFill>
                  <a:srgbClr val="CC6600"/>
                </a:solidFill>
                <a:effectLst/>
                <a:latin typeface="Times New Roman" panose="02020603050405020304" pitchFamily="18" charset="0"/>
                <a:cs typeface="Times New Roman" panose="02020603050405020304" pitchFamily="18" charset="0"/>
              </a:rPr>
              <a:t> for </a:t>
            </a:r>
            <a:r>
              <a:rPr lang="en-US" sz="1400" b="1" i="1" u="sng" dirty="0">
                <a:solidFill>
                  <a:srgbClr val="CC6600"/>
                </a:solidFill>
                <a:effectLst/>
                <a:latin typeface="Times New Roman" panose="02020603050405020304" pitchFamily="18" charset="0"/>
                <a:cs typeface="Times New Roman" panose="02020603050405020304" pitchFamily="18" charset="0"/>
              </a:rPr>
              <a:t>ensamples</a:t>
            </a:r>
            <a:r>
              <a:rPr lang="en-US" sz="1400" b="1" i="1" dirty="0">
                <a:solidFill>
                  <a:srgbClr val="CC6600"/>
                </a:solidFill>
                <a:effectLst/>
                <a:latin typeface="Times New Roman" panose="02020603050405020304" pitchFamily="18" charset="0"/>
                <a:cs typeface="Times New Roman" panose="02020603050405020304" pitchFamily="18" charset="0"/>
              </a:rPr>
              <a:t>: and they are written for our admonition, upon whom the ends of the world are come. </a:t>
            </a:r>
            <a:r>
              <a:rPr lang="en-US" sz="1400" b="0" i="0" dirty="0">
                <a:solidFill>
                  <a:srgbClr val="373737"/>
                </a:solidFill>
                <a:effectLst/>
                <a:latin typeface="Times New Roman" panose="02020603050405020304" pitchFamily="18" charset="0"/>
                <a:cs typeface="Times New Roman" panose="02020603050405020304" pitchFamily="18" charset="0"/>
              </a:rPr>
              <a:t>(</a:t>
            </a:r>
            <a:r>
              <a:rPr lang="en-US" sz="1400" b="1" i="0" dirty="0">
                <a:solidFill>
                  <a:srgbClr val="FF0000"/>
                </a:solidFill>
                <a:effectLst/>
                <a:latin typeface="Times New Roman" panose="02020603050405020304" pitchFamily="18" charset="0"/>
                <a:cs typeface="Times New Roman" panose="02020603050405020304" pitchFamily="18" charset="0"/>
              </a:rPr>
              <a:t>1 Cor 10:11</a:t>
            </a:r>
            <a:r>
              <a:rPr lang="en-US" sz="1400" b="0" i="0" dirty="0">
                <a:solidFill>
                  <a:srgbClr val="373737"/>
                </a:solidFill>
                <a:effectLst/>
                <a:latin typeface="Times New Roman" panose="02020603050405020304" pitchFamily="18" charset="0"/>
                <a:cs typeface="Times New Roman" panose="02020603050405020304" pitchFamily="18" charset="0"/>
              </a:rPr>
              <a:t>) These things that happened were to </a:t>
            </a:r>
            <a:r>
              <a:rPr lang="en-US" sz="1400" b="0" i="0" u="sng" dirty="0">
                <a:solidFill>
                  <a:srgbClr val="373737"/>
                </a:solidFill>
                <a:effectLst/>
                <a:latin typeface="Times New Roman" panose="02020603050405020304" pitchFamily="18" charset="0"/>
                <a:cs typeface="Times New Roman" panose="02020603050405020304" pitchFamily="18" charset="0"/>
              </a:rPr>
              <a:t>show them</a:t>
            </a:r>
            <a:r>
              <a:rPr lang="en-US" sz="1400" b="0" i="0" dirty="0">
                <a:solidFill>
                  <a:srgbClr val="373737"/>
                </a:solidFill>
                <a:effectLst/>
                <a:latin typeface="Times New Roman" panose="02020603050405020304" pitchFamily="18" charset="0"/>
                <a:cs typeface="Times New Roman" panose="02020603050405020304" pitchFamily="18" charset="0"/>
              </a:rPr>
              <a:t> [</a:t>
            </a:r>
            <a:r>
              <a:rPr lang="en-US" sz="1200" b="0" i="0" dirty="0">
                <a:solidFill>
                  <a:srgbClr val="373737"/>
                </a:solidFill>
                <a:effectLst/>
                <a:latin typeface="Times New Roman" panose="02020603050405020304" pitchFamily="18" charset="0"/>
                <a:cs typeface="Times New Roman" panose="02020603050405020304" pitchFamily="18" charset="0"/>
              </a:rPr>
              <a:t>the Israelites] </a:t>
            </a:r>
            <a:r>
              <a:rPr lang="en-US" sz="1400" b="0" i="0" dirty="0">
                <a:solidFill>
                  <a:srgbClr val="373737"/>
                </a:solidFill>
                <a:effectLst/>
                <a:latin typeface="Times New Roman" panose="02020603050405020304" pitchFamily="18" charset="0"/>
                <a:cs typeface="Times New Roman" panose="02020603050405020304" pitchFamily="18" charset="0"/>
              </a:rPr>
              <a:t>what </a:t>
            </a:r>
            <a:r>
              <a:rPr lang="en-US" sz="1400" b="0" i="0" u="sng" dirty="0">
                <a:solidFill>
                  <a:srgbClr val="373737"/>
                </a:solidFill>
                <a:effectLst/>
                <a:latin typeface="Times New Roman" panose="02020603050405020304" pitchFamily="18" charset="0"/>
                <a:cs typeface="Times New Roman" panose="02020603050405020304" pitchFamily="18" charset="0"/>
              </a:rPr>
              <a:t>they</a:t>
            </a:r>
            <a:r>
              <a:rPr lang="en-US" sz="1400" b="0" i="0" dirty="0">
                <a:solidFill>
                  <a:srgbClr val="373737"/>
                </a:solidFill>
                <a:effectLst/>
                <a:latin typeface="Times New Roman" panose="02020603050405020304" pitchFamily="18" charset="0"/>
                <a:cs typeface="Times New Roman" panose="02020603050405020304" pitchFamily="18" charset="0"/>
              </a:rPr>
              <a:t> should not do, </a:t>
            </a:r>
          </a:p>
          <a:p>
            <a:pPr algn="ctr" fontAlgn="base"/>
            <a:r>
              <a:rPr lang="en-US" sz="1400" b="0" i="0" dirty="0">
                <a:solidFill>
                  <a:srgbClr val="373737"/>
                </a:solidFill>
                <a:effectLst/>
                <a:latin typeface="Times New Roman" panose="02020603050405020304" pitchFamily="18" charset="0"/>
                <a:cs typeface="Times New Roman" panose="02020603050405020304" pitchFamily="18" charset="0"/>
              </a:rPr>
              <a:t>however, for us, they are written [</a:t>
            </a:r>
            <a:r>
              <a:rPr lang="en-US" sz="1200" b="0" i="0" dirty="0">
                <a:solidFill>
                  <a:srgbClr val="373737"/>
                </a:solidFill>
                <a:effectLst/>
                <a:latin typeface="Times New Roman" panose="02020603050405020304" pitchFamily="18" charset="0"/>
                <a:cs typeface="Times New Roman" panose="02020603050405020304" pitchFamily="18" charset="0"/>
              </a:rPr>
              <a:t>Paul, the Corinthian assembly, any believers (</a:t>
            </a:r>
            <a:r>
              <a:rPr lang="en-US" sz="1200" b="1" i="0" dirty="0">
                <a:solidFill>
                  <a:srgbClr val="FF0000"/>
                </a:solidFill>
                <a:effectLst/>
                <a:latin typeface="Times New Roman" panose="02020603050405020304" pitchFamily="18" charset="0"/>
                <a:cs typeface="Times New Roman" panose="02020603050405020304" pitchFamily="18" charset="0"/>
              </a:rPr>
              <a:t>1 Cor 1:2</a:t>
            </a:r>
            <a:r>
              <a:rPr lang="en-US" sz="1200" b="0" i="0" dirty="0">
                <a:solidFill>
                  <a:srgbClr val="373737"/>
                </a:solidFill>
                <a:effectLst/>
                <a:latin typeface="Times New Roman" panose="02020603050405020304" pitchFamily="18" charset="0"/>
                <a:cs typeface="Times New Roman" panose="02020603050405020304" pitchFamily="18" charset="0"/>
              </a:rPr>
              <a:t>) and us today</a:t>
            </a:r>
            <a:r>
              <a:rPr lang="en-US" sz="1400" b="0" i="0" dirty="0">
                <a:solidFill>
                  <a:srgbClr val="373737"/>
                </a:solidFill>
                <a:effectLst/>
                <a:latin typeface="Times New Roman" panose="02020603050405020304" pitchFamily="18" charset="0"/>
                <a:cs typeface="Times New Roman" panose="02020603050405020304" pitchFamily="18" charset="0"/>
              </a:rPr>
              <a:t>] to ‘</a:t>
            </a:r>
            <a:r>
              <a:rPr lang="en-US" sz="1400" b="1" i="1" dirty="0">
                <a:solidFill>
                  <a:srgbClr val="373737"/>
                </a:solidFill>
                <a:effectLst/>
                <a:latin typeface="Times New Roman" panose="02020603050405020304" pitchFamily="18" charset="0"/>
                <a:cs typeface="Times New Roman" panose="02020603050405020304" pitchFamily="18" charset="0"/>
              </a:rPr>
              <a:t>learn from</a:t>
            </a:r>
            <a:r>
              <a:rPr lang="en-US" sz="1400" b="0" i="0" dirty="0">
                <a:solidFill>
                  <a:srgbClr val="373737"/>
                </a:solidFill>
                <a:effectLst/>
                <a:latin typeface="Times New Roman" panose="02020603050405020304" pitchFamily="18" charset="0"/>
                <a:cs typeface="Times New Roman" panose="02020603050405020304" pitchFamily="18" charset="0"/>
              </a:rPr>
              <a:t>,’ not just ‘</a:t>
            </a:r>
            <a:r>
              <a:rPr lang="en-US" sz="1400" b="0" i="1" dirty="0">
                <a:solidFill>
                  <a:srgbClr val="373737"/>
                </a:solidFill>
                <a:effectLst/>
                <a:latin typeface="Times New Roman" panose="02020603050405020304" pitchFamily="18" charset="0"/>
                <a:cs typeface="Times New Roman" panose="02020603050405020304" pitchFamily="18" charset="0"/>
              </a:rPr>
              <a:t>do in the same manner</a:t>
            </a:r>
            <a:r>
              <a:rPr lang="en-US" sz="1400" b="0" i="0" dirty="0">
                <a:solidFill>
                  <a:srgbClr val="373737"/>
                </a:solidFill>
                <a:effectLst/>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72743B8E-FC64-4F6C-8631-527117AB7C6B}"/>
              </a:ext>
            </a:extLst>
          </p:cNvPr>
          <p:cNvSpPr txBox="1"/>
          <p:nvPr/>
        </p:nvSpPr>
        <p:spPr>
          <a:xfrm>
            <a:off x="3589231" y="177013"/>
            <a:ext cx="3802879" cy="338554"/>
          </a:xfrm>
          <a:prstGeom prst="rect">
            <a:avLst/>
          </a:prstGeom>
          <a:noFill/>
        </p:spPr>
        <p:txBody>
          <a:bodyPr wrap="square" rtlCol="0">
            <a:spAutoFit/>
          </a:bodyPr>
          <a:lstStyle/>
          <a:p>
            <a:r>
              <a:rPr lang="en-US" sz="1200" dirty="0">
                <a:solidFill>
                  <a:srgbClr val="373737"/>
                </a:solidFill>
                <a:latin typeface="Times New Roman" panose="02020603050405020304" pitchFamily="18" charset="0"/>
                <a:cs typeface="Times New Roman" panose="02020603050405020304" pitchFamily="18" charset="0"/>
              </a:rPr>
              <a:t>Before we get started</a:t>
            </a:r>
            <a:r>
              <a:rPr lang="en-US" sz="1200" i="0" dirty="0">
                <a:solidFill>
                  <a:srgbClr val="373737"/>
                </a:solidFill>
                <a:effectLst/>
                <a:latin typeface="Times New Roman" panose="02020603050405020304" pitchFamily="18" charset="0"/>
                <a:cs typeface="Times New Roman" panose="02020603050405020304" pitchFamily="18" charset="0"/>
              </a:rPr>
              <a:t>:     </a:t>
            </a:r>
            <a:r>
              <a:rPr lang="en-US" sz="1600" b="1" i="0" dirty="0">
                <a:solidFill>
                  <a:srgbClr val="373737"/>
                </a:solidFill>
                <a:effectLst/>
                <a:latin typeface="Times New Roman" panose="02020603050405020304" pitchFamily="18" charset="0"/>
                <a:cs typeface="Times New Roman" panose="02020603050405020304" pitchFamily="18" charset="0"/>
              </a:rPr>
              <a:t>Example or Ensample?</a:t>
            </a:r>
          </a:p>
        </p:txBody>
      </p:sp>
      <p:sp>
        <p:nvSpPr>
          <p:cNvPr id="13" name="Rectangle: Rounded Corners 12">
            <a:extLst>
              <a:ext uri="{FF2B5EF4-FFF2-40B4-BE49-F238E27FC236}">
                <a16:creationId xmlns:a16="http://schemas.microsoft.com/office/drawing/2014/main" id="{A824A499-43B3-41B6-B63C-04E1DAD3E00D}"/>
              </a:ext>
            </a:extLst>
          </p:cNvPr>
          <p:cNvSpPr/>
          <p:nvPr/>
        </p:nvSpPr>
        <p:spPr>
          <a:xfrm>
            <a:off x="6143624" y="4256516"/>
            <a:ext cx="5643169" cy="240394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0B06F7C-875F-4E02-B8CE-45F56F571AFA}"/>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3A67CE7-9EA7-4896-ABF3-96BD33BFD88A}"/>
              </a:ext>
            </a:extLst>
          </p:cNvPr>
          <p:cNvSpPr txBox="1"/>
          <p:nvPr/>
        </p:nvSpPr>
        <p:spPr>
          <a:xfrm>
            <a:off x="133349" y="4457923"/>
            <a:ext cx="5934075" cy="2262158"/>
          </a:xfrm>
          <a:prstGeom prst="rect">
            <a:avLst/>
          </a:prstGeom>
          <a:noFill/>
        </p:spPr>
        <p:txBody>
          <a:bodyPr wrap="square" rtlCol="0">
            <a:spAutoFit/>
          </a:bodyPr>
          <a:lstStyle/>
          <a:p>
            <a:pPr algn="just"/>
            <a:r>
              <a:rPr lang="en-US" sz="1200" b="1" dirty="0">
                <a:solidFill>
                  <a:srgbClr val="FF0000"/>
                </a:solidFill>
                <a:latin typeface="Times New Roman" panose="02020603050405020304" pitchFamily="18" charset="0"/>
                <a:cs typeface="Times New Roman" panose="02020603050405020304" pitchFamily="18" charset="0"/>
              </a:rPr>
              <a:t>Acts 17:10-15 </a:t>
            </a:r>
            <a:r>
              <a:rPr lang="en-US" sz="1200" b="1" i="1" dirty="0">
                <a:solidFill>
                  <a:srgbClr val="CC6600"/>
                </a:solidFill>
                <a:latin typeface="Times New Roman" panose="02020603050405020304" pitchFamily="18" charset="0"/>
                <a:cs typeface="Times New Roman" panose="02020603050405020304" pitchFamily="18" charset="0"/>
              </a:rPr>
              <a:t>- And the brethren immediately sent away Paul and Silas by night unto Berea: who coming thither went into the synagogue of the Jews. These were more noble than those in Thessalonica, in that they received the word with all readiness of mind, and searched the scriptures daily, whether those things were so. </a:t>
            </a:r>
          </a:p>
          <a:p>
            <a:pPr algn="just"/>
            <a:endParaRPr lang="en-US" sz="300" b="1" i="1" dirty="0">
              <a:solidFill>
                <a:srgbClr val="CC6600"/>
              </a:solidFill>
              <a:latin typeface="Times New Roman" panose="02020603050405020304" pitchFamily="18" charset="0"/>
              <a:cs typeface="Times New Roman" panose="02020603050405020304" pitchFamily="18" charset="0"/>
            </a:endParaRPr>
          </a:p>
          <a:p>
            <a:pPr algn="ctr"/>
            <a:r>
              <a:rPr lang="en-US" sz="1200" b="1" i="1" dirty="0">
                <a:solidFill>
                  <a:srgbClr val="CC6600"/>
                </a:solidFill>
                <a:latin typeface="Times New Roman" panose="02020603050405020304" pitchFamily="18" charset="0"/>
                <a:cs typeface="Times New Roman" panose="02020603050405020304" pitchFamily="18" charset="0"/>
              </a:rPr>
              <a:t>Therefore many of them believed; </a:t>
            </a:r>
          </a:p>
          <a:p>
            <a:pPr algn="ctr"/>
            <a:r>
              <a:rPr lang="en-US" sz="1200" b="1" i="1" dirty="0">
                <a:solidFill>
                  <a:srgbClr val="CC6600"/>
                </a:solidFill>
                <a:latin typeface="Times New Roman" panose="02020603050405020304" pitchFamily="18" charset="0"/>
                <a:cs typeface="Times New Roman" panose="02020603050405020304" pitchFamily="18" charset="0"/>
              </a:rPr>
              <a:t>also of </a:t>
            </a:r>
            <a:r>
              <a:rPr lang="en-US" sz="1200" b="1" i="1" dirty="0" err="1">
                <a:solidFill>
                  <a:srgbClr val="CC6600"/>
                </a:solidFill>
                <a:latin typeface="Times New Roman" panose="02020603050405020304" pitchFamily="18" charset="0"/>
                <a:cs typeface="Times New Roman" panose="02020603050405020304" pitchFamily="18" charset="0"/>
              </a:rPr>
              <a:t>honourable</a:t>
            </a:r>
            <a:r>
              <a:rPr lang="en-US" sz="1200" b="1" i="1" dirty="0">
                <a:solidFill>
                  <a:srgbClr val="CC6600"/>
                </a:solidFill>
                <a:latin typeface="Times New Roman" panose="02020603050405020304" pitchFamily="18" charset="0"/>
                <a:cs typeface="Times New Roman" panose="02020603050405020304" pitchFamily="18" charset="0"/>
              </a:rPr>
              <a:t> women which were Greeks, and of men, not a few. </a:t>
            </a:r>
          </a:p>
          <a:p>
            <a:pPr algn="just"/>
            <a:endParaRPr lang="en-US" sz="300" b="1" i="1" dirty="0">
              <a:solidFill>
                <a:srgbClr val="CC6600"/>
              </a:solidFill>
              <a:latin typeface="Times New Roman" panose="02020603050405020304" pitchFamily="18" charset="0"/>
              <a:cs typeface="Times New Roman" panose="02020603050405020304" pitchFamily="18" charset="0"/>
            </a:endParaRPr>
          </a:p>
          <a:p>
            <a:pPr algn="just"/>
            <a:r>
              <a:rPr lang="en-US" sz="1200" b="1" i="1" dirty="0">
                <a:solidFill>
                  <a:srgbClr val="CC6600"/>
                </a:solidFill>
                <a:latin typeface="Times New Roman" panose="02020603050405020304" pitchFamily="18" charset="0"/>
                <a:cs typeface="Times New Roman" panose="02020603050405020304" pitchFamily="18" charset="0"/>
              </a:rPr>
              <a:t>But when the Jews of Thessalonica had knowledge that the word of God was preached of Paul at Berea, they came thither also, and stirred up the people. And then immediately the brethren sent away Paul to go as it were to the sea: but Silas and Timotheus abode there still. And they that conducted Paul brought him unto Athens: and receiving a commandment unto Silas and Timotheus for to come to him with all speed, they departed. </a:t>
            </a:r>
          </a:p>
        </p:txBody>
      </p:sp>
      <p:sp>
        <p:nvSpPr>
          <p:cNvPr id="15" name="TextBox 14">
            <a:extLst>
              <a:ext uri="{FF2B5EF4-FFF2-40B4-BE49-F238E27FC236}">
                <a16:creationId xmlns:a16="http://schemas.microsoft.com/office/drawing/2014/main" id="{5E7C1B2B-223D-4BE8-9A92-E3DE644D49D1}"/>
              </a:ext>
            </a:extLst>
          </p:cNvPr>
          <p:cNvSpPr txBox="1"/>
          <p:nvPr/>
        </p:nvSpPr>
        <p:spPr>
          <a:xfrm>
            <a:off x="1020496" y="4239425"/>
            <a:ext cx="4222791" cy="276999"/>
          </a:xfrm>
          <a:prstGeom prst="rect">
            <a:avLst/>
          </a:prstGeom>
          <a:no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rPr>
              <a:t>Ok, one more thing… </a:t>
            </a:r>
            <a:r>
              <a:rPr lang="en-US" sz="1200" b="1" dirty="0">
                <a:latin typeface="Times New Roman" panose="02020603050405020304" pitchFamily="18" charset="0"/>
                <a:cs typeface="Times New Roman" panose="02020603050405020304" pitchFamily="18" charset="0"/>
              </a:rPr>
              <a:t>let’s set up the background to this story. </a:t>
            </a:r>
          </a:p>
        </p:txBody>
      </p:sp>
      <p:sp>
        <p:nvSpPr>
          <p:cNvPr id="16" name="Rectangle: Rounded Corners 15">
            <a:extLst>
              <a:ext uri="{FF2B5EF4-FFF2-40B4-BE49-F238E27FC236}">
                <a16:creationId xmlns:a16="http://schemas.microsoft.com/office/drawing/2014/main" id="{4D0E95AC-DC39-479D-BECA-FDC1906ACB92}"/>
              </a:ext>
            </a:extLst>
          </p:cNvPr>
          <p:cNvSpPr/>
          <p:nvPr/>
        </p:nvSpPr>
        <p:spPr>
          <a:xfrm>
            <a:off x="93906" y="4256516"/>
            <a:ext cx="5934075" cy="242299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CA5E3AD-E5EA-44B5-8ED7-93AA69B2AE54}"/>
              </a:ext>
            </a:extLst>
          </p:cNvPr>
          <p:cNvSpPr txBox="1"/>
          <p:nvPr/>
        </p:nvSpPr>
        <p:spPr>
          <a:xfrm>
            <a:off x="6596903" y="4234709"/>
            <a:ext cx="3471785" cy="338554"/>
          </a:xfrm>
          <a:prstGeom prst="rect">
            <a:avLst/>
          </a:prstGeom>
          <a:no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rPr>
              <a:t>OK, now we can begin </a:t>
            </a:r>
            <a:r>
              <a:rPr lang="en-US" sz="1600" b="1" dirty="0">
                <a:latin typeface="Times New Roman" panose="02020603050405020304" pitchFamily="18" charset="0"/>
                <a:cs typeface="Times New Roman" panose="02020603050405020304" pitchFamily="18" charset="0"/>
              </a:rPr>
              <a:t>- Paul’s Ensample!</a:t>
            </a:r>
          </a:p>
        </p:txBody>
      </p:sp>
      <p:cxnSp>
        <p:nvCxnSpPr>
          <p:cNvPr id="19" name="Straight Connector 18">
            <a:extLst>
              <a:ext uri="{FF2B5EF4-FFF2-40B4-BE49-F238E27FC236}">
                <a16:creationId xmlns:a16="http://schemas.microsoft.com/office/drawing/2014/main" id="{C08FDEEF-8DDB-486E-BA67-ED8D20A90C4F}"/>
              </a:ext>
            </a:extLst>
          </p:cNvPr>
          <p:cNvCxnSpPr/>
          <p:nvPr/>
        </p:nvCxnSpPr>
        <p:spPr>
          <a:xfrm>
            <a:off x="405207" y="4136205"/>
            <a:ext cx="11265943" cy="0"/>
          </a:xfrm>
          <a:prstGeom prst="line">
            <a:avLst/>
          </a:prstGeom>
          <a:ln w="38100" cmpd="tri">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185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000" fill="hold"/>
                                        <p:tgtEl>
                                          <p:spTgt spid="16"/>
                                        </p:tgtEl>
                                        <p:attrNameLst>
                                          <p:attrName>ppt_w</p:attrName>
                                        </p:attrNameLst>
                                      </p:cBhvr>
                                      <p:tavLst>
                                        <p:tav tm="0">
                                          <p:val>
                                            <p:fltVal val="0"/>
                                          </p:val>
                                        </p:tav>
                                        <p:tav tm="100000">
                                          <p:val>
                                            <p:strVal val="#ppt_w"/>
                                          </p:val>
                                        </p:tav>
                                      </p:tavLst>
                                    </p:anim>
                                    <p:anim calcmode="lin" valueType="num">
                                      <p:cBhvr>
                                        <p:cTn id="49" dur="1000" fill="hold"/>
                                        <p:tgtEl>
                                          <p:spTgt spid="16"/>
                                        </p:tgtEl>
                                        <p:attrNameLst>
                                          <p:attrName>ppt_h</p:attrName>
                                        </p:attrNameLst>
                                      </p:cBhvr>
                                      <p:tavLst>
                                        <p:tav tm="0">
                                          <p:val>
                                            <p:fltVal val="0"/>
                                          </p:val>
                                        </p:tav>
                                        <p:tav tm="100000">
                                          <p:val>
                                            <p:strVal val="#ppt_h"/>
                                          </p:val>
                                        </p:tav>
                                      </p:tavLst>
                                    </p:anim>
                                    <p:animEffect transition="in" filter="fade">
                                      <p:cBhvr>
                                        <p:cTn id="50" dur="10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Effect transition="in" filter="fade">
                                      <p:cBhvr>
                                        <p:cTn id="64" dur="1000"/>
                                        <p:tgtEl>
                                          <p:spTgt spid="17"/>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2000" fill="hold"/>
                                        <p:tgtEl>
                                          <p:spTgt spid="13"/>
                                        </p:tgtEl>
                                        <p:attrNameLst>
                                          <p:attrName>ppt_w</p:attrName>
                                        </p:attrNameLst>
                                      </p:cBhvr>
                                      <p:tavLst>
                                        <p:tav tm="0">
                                          <p:val>
                                            <p:fltVal val="0"/>
                                          </p:val>
                                        </p:tav>
                                        <p:tav tm="100000">
                                          <p:val>
                                            <p:strVal val="#ppt_w"/>
                                          </p:val>
                                        </p:tav>
                                      </p:tavLst>
                                    </p:anim>
                                    <p:anim calcmode="lin" valueType="num">
                                      <p:cBhvr>
                                        <p:cTn id="72" dur="2000" fill="hold"/>
                                        <p:tgtEl>
                                          <p:spTgt spid="13"/>
                                        </p:tgtEl>
                                        <p:attrNameLst>
                                          <p:attrName>ppt_h</p:attrName>
                                        </p:attrNameLst>
                                      </p:cBhvr>
                                      <p:tavLst>
                                        <p:tav tm="0">
                                          <p:val>
                                            <p:fltVal val="0"/>
                                          </p:val>
                                        </p:tav>
                                        <p:tav tm="100000">
                                          <p:val>
                                            <p:strVal val="#ppt_h"/>
                                          </p:val>
                                        </p:tav>
                                      </p:tavLst>
                                    </p:anim>
                                    <p:animEffect transition="in" filter="fade">
                                      <p:cBhvr>
                                        <p:cTn id="73" dur="2000"/>
                                        <p:tgtEl>
                                          <p:spTgt spid="13"/>
                                        </p:tgtEl>
                                      </p:cBhvr>
                                    </p:animEffect>
                                  </p:childTnLst>
                                </p:cTn>
                              </p:par>
                            </p:childTnLst>
                          </p:cTn>
                        </p:par>
                        <p:par>
                          <p:cTn id="74" fill="hold">
                            <p:stCondLst>
                              <p:cond delay="3000"/>
                            </p:stCondLst>
                            <p:childTnLst>
                              <p:par>
                                <p:cTn id="75" presetID="10" presetClass="entr" presetSubtype="0" fill="hold" grpId="0" nodeType="after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P spid="7" grpId="0"/>
      <p:bldP spid="8" grpId="0"/>
      <p:bldP spid="9" grpId="0"/>
      <p:bldP spid="10" grpId="0"/>
      <p:bldP spid="11" grpId="0"/>
      <p:bldP spid="13" grpId="0" animBg="1"/>
      <p:bldP spid="14" grpId="0"/>
      <p:bldP spid="15" grpId="0"/>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book on a table&#10;&#10;Description automatically generated with medium confidence">
            <a:extLst>
              <a:ext uri="{FF2B5EF4-FFF2-40B4-BE49-F238E27FC236}">
                <a16:creationId xmlns:a16="http://schemas.microsoft.com/office/drawing/2014/main" id="{8A33DD19-30F9-46ED-87CB-1D98D6849E3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3675"/>
            <a:ext cx="12192000" cy="6861675"/>
          </a:xfrm>
          <a:prstGeom prst="rect">
            <a:avLst/>
          </a:prstGeom>
          <a:ln w="38100">
            <a:solidFill>
              <a:srgbClr val="CC6600"/>
            </a:solidFill>
          </a:ln>
          <a:effectLst/>
        </p:spPr>
      </p:pic>
      <p:pic>
        <p:nvPicPr>
          <p:cNvPr id="6" name="Picture 5" descr="A picture containing text, grass, outdoor, booth&#10;&#10;Description automatically generated">
            <a:extLst>
              <a:ext uri="{FF2B5EF4-FFF2-40B4-BE49-F238E27FC236}">
                <a16:creationId xmlns:a16="http://schemas.microsoft.com/office/drawing/2014/main" id="{3C4EE7B8-6787-471C-B1A7-AD648203C9E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0BD1E21-211A-409E-870A-76CFD663A2CB}"/>
              </a:ext>
            </a:extLst>
          </p:cNvPr>
          <p:cNvSpPr txBox="1"/>
          <p:nvPr/>
        </p:nvSpPr>
        <p:spPr>
          <a:xfrm>
            <a:off x="1452789" y="42728"/>
            <a:ext cx="9280730" cy="646331"/>
          </a:xfrm>
          <a:prstGeom prst="rect">
            <a:avLst/>
          </a:prstGeom>
          <a:solidFill>
            <a:schemeClr val="bg1"/>
          </a:solidFill>
          <a:ln w="57150">
            <a:solidFill>
              <a:schemeClr val="accent1"/>
            </a:solidFill>
          </a:ln>
        </p:spPr>
        <p:txBody>
          <a:bodyPr wrap="square" rtlCol="0">
            <a:spAutoFit/>
          </a:bodyPr>
          <a:lstStyle/>
          <a:p>
            <a:pPr algn="ctr"/>
            <a:r>
              <a:rPr lang="en-US" b="1" dirty="0">
                <a:ln>
                  <a:solidFill>
                    <a:sysClr val="windowText" lastClr="000000"/>
                  </a:solidFill>
                </a:ln>
                <a:solidFill>
                  <a:srgbClr val="C00000"/>
                </a:solidFill>
                <a:latin typeface="Arial Black" panose="020B0A04020102020204" pitchFamily="34" charset="0"/>
                <a:cs typeface="Times New Roman" panose="02020603050405020304" pitchFamily="18" charset="0"/>
              </a:rPr>
              <a:t>Now while we waited for them at our booth, our spirit was stirred in us,</a:t>
            </a:r>
          </a:p>
          <a:p>
            <a:pPr algn="ctr"/>
            <a:r>
              <a:rPr lang="en-US" b="1" dirty="0">
                <a:ln>
                  <a:solidFill>
                    <a:sysClr val="windowText" lastClr="000000"/>
                  </a:solidFill>
                </a:ln>
                <a:solidFill>
                  <a:srgbClr val="C00000"/>
                </a:solidFill>
                <a:latin typeface="Arial Black" panose="020B0A04020102020204" pitchFamily="34" charset="0"/>
                <a:cs typeface="Times New Roman" panose="02020603050405020304" pitchFamily="18" charset="0"/>
              </a:rPr>
              <a:t>when we saw the people wholly given to idolatry. </a:t>
            </a:r>
          </a:p>
        </p:txBody>
      </p:sp>
      <p:sp>
        <p:nvSpPr>
          <p:cNvPr id="8" name="Rectangle 7">
            <a:extLst>
              <a:ext uri="{FF2B5EF4-FFF2-40B4-BE49-F238E27FC236}">
                <a16:creationId xmlns:a16="http://schemas.microsoft.com/office/drawing/2014/main" id="{7842693F-FD09-4FA8-BF13-B16D4F584B0E}"/>
              </a:ext>
            </a:extLst>
          </p:cNvPr>
          <p:cNvSpPr/>
          <p:nvPr/>
        </p:nvSpPr>
        <p:spPr>
          <a:xfrm>
            <a:off x="0" y="0"/>
            <a:ext cx="12192000" cy="6858000"/>
          </a:xfrm>
          <a:prstGeom prst="rect">
            <a:avLst/>
          </a:prstGeom>
          <a:noFill/>
          <a:ln w="5715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1955150-FBAB-4C1C-A393-07D5C20665EF}"/>
              </a:ext>
            </a:extLst>
          </p:cNvPr>
          <p:cNvSpPr txBox="1"/>
          <p:nvPr/>
        </p:nvSpPr>
        <p:spPr>
          <a:xfrm>
            <a:off x="226466" y="6124481"/>
            <a:ext cx="11724830" cy="646331"/>
          </a:xfrm>
          <a:prstGeom prst="rect">
            <a:avLst/>
          </a:prstGeom>
          <a:solidFill>
            <a:schemeClr val="bg1"/>
          </a:solidFill>
          <a:ln w="57150">
            <a:solidFill>
              <a:schemeClr val="accent6">
                <a:lumMod val="75000"/>
              </a:schemeClr>
            </a:solidFill>
          </a:ln>
        </p:spPr>
        <p:txBody>
          <a:bodyPr wrap="square" rtlCol="0">
            <a:spAutoFit/>
          </a:bodyPr>
          <a:lstStyle/>
          <a:p>
            <a:pPr algn="ctr"/>
            <a:r>
              <a:rPr lang="en-US" b="1" dirty="0">
                <a:ln>
                  <a:solidFill>
                    <a:sysClr val="windowText" lastClr="000000"/>
                  </a:solidFill>
                </a:ln>
                <a:solidFill>
                  <a:srgbClr val="C00000"/>
                </a:solidFill>
                <a:latin typeface="Arial Black" panose="020B0A04020102020204" pitchFamily="34" charset="0"/>
                <a:cs typeface="Times New Roman" panose="02020603050405020304" pitchFamily="18" charset="0"/>
              </a:rPr>
              <a:t>Therefore disputed we in the fairgrounds with the fairgoers, and with the lost as well as with the religious and devout persons, and in the booth daily with them that met with us.</a:t>
            </a:r>
          </a:p>
        </p:txBody>
      </p:sp>
      <p:pic>
        <p:nvPicPr>
          <p:cNvPr id="11" name="Picture 10" descr="A picture containing person, person, outdoor, older&#10;&#10;Description automatically generated">
            <a:extLst>
              <a:ext uri="{FF2B5EF4-FFF2-40B4-BE49-F238E27FC236}">
                <a16:creationId xmlns:a16="http://schemas.microsoft.com/office/drawing/2014/main" id="{30B9B588-3BE8-43FA-9D08-C285BB6D2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6591" y="1693493"/>
            <a:ext cx="5389454" cy="4164240"/>
          </a:xfrm>
          <a:prstGeom prst="ellipse">
            <a:avLst/>
          </a:prstGeom>
          <a:ln>
            <a:noFill/>
          </a:ln>
          <a:effectLst>
            <a:softEdge rad="112500"/>
          </a:effectLst>
        </p:spPr>
      </p:pic>
      <p:pic>
        <p:nvPicPr>
          <p:cNvPr id="13" name="Picture 12" descr="A picture containing grass, outdoor, sky, person&#10;&#10;Description automatically generated">
            <a:extLst>
              <a:ext uri="{FF2B5EF4-FFF2-40B4-BE49-F238E27FC236}">
                <a16:creationId xmlns:a16="http://schemas.microsoft.com/office/drawing/2014/main" id="{7C0D7706-50BF-4A4F-BF6B-B986BA7242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090" y="3507896"/>
            <a:ext cx="3352842" cy="2515440"/>
          </a:xfrm>
          <a:prstGeom prst="ellipse">
            <a:avLst/>
          </a:prstGeom>
          <a:ln>
            <a:noFill/>
          </a:ln>
          <a:effectLst>
            <a:softEdge rad="112500"/>
          </a:effectLst>
        </p:spPr>
      </p:pic>
      <p:pic>
        <p:nvPicPr>
          <p:cNvPr id="5" name="Picture 4" descr="A group of people sitting in chairs&#10;&#10;Description automatically generated with low confidence">
            <a:extLst>
              <a:ext uri="{FF2B5EF4-FFF2-40B4-BE49-F238E27FC236}">
                <a16:creationId xmlns:a16="http://schemas.microsoft.com/office/drawing/2014/main" id="{1C5EB1C4-9FF8-4B9A-AA4E-999CE2BAF6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04" y="698702"/>
            <a:ext cx="3759954" cy="2820872"/>
          </a:xfrm>
          <a:prstGeom prst="ellipse">
            <a:avLst/>
          </a:prstGeom>
          <a:ln>
            <a:noFill/>
          </a:ln>
          <a:effectLst>
            <a:softEdge rad="112500"/>
          </a:effectLst>
        </p:spPr>
      </p:pic>
      <p:pic>
        <p:nvPicPr>
          <p:cNvPr id="14" name="Picture 4">
            <a:extLst>
              <a:ext uri="{FF2B5EF4-FFF2-40B4-BE49-F238E27FC236}">
                <a16:creationId xmlns:a16="http://schemas.microsoft.com/office/drawing/2014/main" id="{11D96D47-45AC-4FB0-A721-3996D2C5F77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8796045" y="805101"/>
            <a:ext cx="3058199" cy="27803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1839A72E-46AA-4978-930F-5F78637E385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8796045" y="3338686"/>
            <a:ext cx="3352842" cy="2796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5104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25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ook on a table&#10;&#10;Description automatically generated with medium confidence">
            <a:extLst>
              <a:ext uri="{FF2B5EF4-FFF2-40B4-BE49-F238E27FC236}">
                <a16:creationId xmlns:a16="http://schemas.microsoft.com/office/drawing/2014/main" id="{8A33DD19-30F9-46ED-87CB-1D98D6849E3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3675"/>
            <a:ext cx="12192000" cy="6861675"/>
          </a:xfrm>
          <a:prstGeom prst="rect">
            <a:avLst/>
          </a:prstGeom>
          <a:ln w="38100">
            <a:solidFill>
              <a:srgbClr val="CC6600"/>
            </a:solidFill>
          </a:ln>
          <a:effectLst/>
        </p:spPr>
      </p:pic>
      <p:pic>
        <p:nvPicPr>
          <p:cNvPr id="14" name="Picture 13" descr="A picture containing grass, outdoor&#10;&#10;Description automatically generated">
            <a:extLst>
              <a:ext uri="{FF2B5EF4-FFF2-40B4-BE49-F238E27FC236}">
                <a16:creationId xmlns:a16="http://schemas.microsoft.com/office/drawing/2014/main" id="{010B1601-6C59-4634-87B0-33B6B0FAD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3" y="31964"/>
            <a:ext cx="12084423" cy="6783308"/>
          </a:xfrm>
          <a:prstGeom prst="rect">
            <a:avLst/>
          </a:prstGeom>
        </p:spPr>
      </p:pic>
      <p:sp>
        <p:nvSpPr>
          <p:cNvPr id="7" name="TextBox 6">
            <a:extLst>
              <a:ext uri="{FF2B5EF4-FFF2-40B4-BE49-F238E27FC236}">
                <a16:creationId xmlns:a16="http://schemas.microsoft.com/office/drawing/2014/main" id="{80BD1E21-211A-409E-870A-76CFD663A2CB}"/>
              </a:ext>
            </a:extLst>
          </p:cNvPr>
          <p:cNvSpPr txBox="1"/>
          <p:nvPr/>
        </p:nvSpPr>
        <p:spPr>
          <a:xfrm>
            <a:off x="1452789" y="42728"/>
            <a:ext cx="9280730" cy="646331"/>
          </a:xfrm>
          <a:prstGeom prst="rect">
            <a:avLst/>
          </a:prstGeom>
          <a:solidFill>
            <a:schemeClr val="bg1"/>
          </a:solidFill>
          <a:ln w="57150">
            <a:solidFill>
              <a:schemeClr val="accent1"/>
            </a:solidFill>
          </a:ln>
        </p:spPr>
        <p:txBody>
          <a:bodyPr wrap="square" rtlCol="0">
            <a:spAutoFit/>
          </a:bodyPr>
          <a:lstStyle/>
          <a:p>
            <a:pPr algn="ctr"/>
            <a:r>
              <a:rPr lang="en-US" b="1" dirty="0">
                <a:ln>
                  <a:solidFill>
                    <a:sysClr val="windowText" lastClr="000000"/>
                  </a:solidFill>
                </a:ln>
                <a:solidFill>
                  <a:srgbClr val="C00000"/>
                </a:solidFill>
                <a:latin typeface="Arial Black" panose="020B0A04020102020204" pitchFamily="34" charset="0"/>
                <a:cs typeface="Times New Roman" panose="02020603050405020304" pitchFamily="18" charset="0"/>
              </a:rPr>
              <a:t>Now while we waited for them at our booth, our spirit was stirred in us,</a:t>
            </a:r>
          </a:p>
          <a:p>
            <a:pPr algn="ctr"/>
            <a:r>
              <a:rPr lang="en-US" b="1" dirty="0">
                <a:ln>
                  <a:solidFill>
                    <a:sysClr val="windowText" lastClr="000000"/>
                  </a:solidFill>
                </a:ln>
                <a:solidFill>
                  <a:srgbClr val="C00000"/>
                </a:solidFill>
                <a:latin typeface="Arial Black" panose="020B0A04020102020204" pitchFamily="34" charset="0"/>
                <a:cs typeface="Times New Roman" panose="02020603050405020304" pitchFamily="18" charset="0"/>
              </a:rPr>
              <a:t>when we saw the people wholly given to idolatry. </a:t>
            </a:r>
          </a:p>
        </p:txBody>
      </p:sp>
      <p:sp>
        <p:nvSpPr>
          <p:cNvPr id="8" name="Rectangle 7">
            <a:extLst>
              <a:ext uri="{FF2B5EF4-FFF2-40B4-BE49-F238E27FC236}">
                <a16:creationId xmlns:a16="http://schemas.microsoft.com/office/drawing/2014/main" id="{7842693F-FD09-4FA8-BF13-B16D4F584B0E}"/>
              </a:ext>
            </a:extLst>
          </p:cNvPr>
          <p:cNvSpPr/>
          <p:nvPr/>
        </p:nvSpPr>
        <p:spPr>
          <a:xfrm>
            <a:off x="0" y="0"/>
            <a:ext cx="12192000" cy="6858000"/>
          </a:xfrm>
          <a:prstGeom prst="rect">
            <a:avLst/>
          </a:prstGeom>
          <a:noFill/>
          <a:ln w="5715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1955150-FBAB-4C1C-A393-07D5C20665EF}"/>
              </a:ext>
            </a:extLst>
          </p:cNvPr>
          <p:cNvSpPr txBox="1"/>
          <p:nvPr/>
        </p:nvSpPr>
        <p:spPr>
          <a:xfrm>
            <a:off x="226466" y="6124481"/>
            <a:ext cx="11724830" cy="646331"/>
          </a:xfrm>
          <a:prstGeom prst="rect">
            <a:avLst/>
          </a:prstGeom>
          <a:solidFill>
            <a:schemeClr val="bg1"/>
          </a:solidFill>
          <a:ln w="57150">
            <a:solidFill>
              <a:schemeClr val="accent6">
                <a:lumMod val="75000"/>
              </a:schemeClr>
            </a:solidFill>
          </a:ln>
        </p:spPr>
        <p:txBody>
          <a:bodyPr wrap="square" rtlCol="0">
            <a:spAutoFit/>
          </a:bodyPr>
          <a:lstStyle/>
          <a:p>
            <a:pPr algn="ctr"/>
            <a:r>
              <a:rPr lang="en-US" b="1" dirty="0">
                <a:ln>
                  <a:solidFill>
                    <a:sysClr val="windowText" lastClr="000000"/>
                  </a:solidFill>
                </a:ln>
                <a:solidFill>
                  <a:srgbClr val="C00000"/>
                </a:solidFill>
                <a:latin typeface="Arial Black" panose="020B0A04020102020204" pitchFamily="34" charset="0"/>
                <a:cs typeface="Times New Roman" panose="02020603050405020304" pitchFamily="18" charset="0"/>
              </a:rPr>
              <a:t>Therefore disputed we in the fairgrounds with the fairgoers, and with the lost as well as with the religious and devout persons, and in the booth daily with them that met with us.</a:t>
            </a:r>
          </a:p>
        </p:txBody>
      </p:sp>
      <p:pic>
        <p:nvPicPr>
          <p:cNvPr id="19" name="Picture 18" descr="A picture containing grass, outdoor, sky, person&#10;&#10;Description automatically generated">
            <a:extLst>
              <a:ext uri="{FF2B5EF4-FFF2-40B4-BE49-F238E27FC236}">
                <a16:creationId xmlns:a16="http://schemas.microsoft.com/office/drawing/2014/main" id="{8A5A2251-BDC4-49E5-9B74-B6BA54A8EC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9046" y="3569587"/>
            <a:ext cx="2957148" cy="2234581"/>
          </a:xfrm>
          <a:prstGeom prst="ellipse">
            <a:avLst/>
          </a:prstGeom>
          <a:ln>
            <a:noFill/>
          </a:ln>
          <a:effectLst>
            <a:softEdge rad="112500"/>
          </a:effectLst>
        </p:spPr>
      </p:pic>
      <p:pic>
        <p:nvPicPr>
          <p:cNvPr id="21" name="Picture 20" descr="A group of people at an event&#10;&#10;Description automatically generated with medium confidence">
            <a:extLst>
              <a:ext uri="{FF2B5EF4-FFF2-40B4-BE49-F238E27FC236}">
                <a16:creationId xmlns:a16="http://schemas.microsoft.com/office/drawing/2014/main" id="{D606111D-D4DC-4250-AE0B-0B7B24BD4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2611" y="997319"/>
            <a:ext cx="2805939" cy="2109947"/>
          </a:xfrm>
          <a:prstGeom prst="ellipse">
            <a:avLst/>
          </a:prstGeom>
          <a:ln>
            <a:noFill/>
          </a:ln>
          <a:effectLst>
            <a:softEdge rad="112500"/>
          </a:effectLst>
        </p:spPr>
      </p:pic>
      <p:pic>
        <p:nvPicPr>
          <p:cNvPr id="23" name="Picture 22" descr="A picture containing text, grass, sky, outdoor&#10;&#10;Description automatically generated">
            <a:extLst>
              <a:ext uri="{FF2B5EF4-FFF2-40B4-BE49-F238E27FC236}">
                <a16:creationId xmlns:a16="http://schemas.microsoft.com/office/drawing/2014/main" id="{7F88874C-8EB1-416F-92A5-1A031F95FF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449" y="812712"/>
            <a:ext cx="3137632" cy="2529116"/>
          </a:xfrm>
          <a:prstGeom prst="ellipse">
            <a:avLst/>
          </a:prstGeom>
          <a:ln>
            <a:noFill/>
          </a:ln>
          <a:effectLst>
            <a:softEdge rad="112500"/>
          </a:effectLst>
        </p:spPr>
      </p:pic>
      <p:pic>
        <p:nvPicPr>
          <p:cNvPr id="16" name="Picture 15" descr="A picture containing text, grass, outdoor, tent&#10;&#10;Description automatically generated">
            <a:extLst>
              <a:ext uri="{FF2B5EF4-FFF2-40B4-BE49-F238E27FC236}">
                <a16:creationId xmlns:a16="http://schemas.microsoft.com/office/drawing/2014/main" id="{1EFA0839-B038-42F1-828E-8FDBDBE484C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572871" y="812712"/>
            <a:ext cx="6813176" cy="5139853"/>
          </a:xfrm>
          <a:prstGeom prst="ellipse">
            <a:avLst/>
          </a:prstGeom>
          <a:ln>
            <a:noFill/>
          </a:ln>
          <a:effectLst>
            <a:softEdge rad="112500"/>
          </a:effectLst>
        </p:spPr>
      </p:pic>
      <p:pic>
        <p:nvPicPr>
          <p:cNvPr id="18" name="Picture 17" descr="A picture containing text, grass&#10;&#10;Description automatically generated">
            <a:extLst>
              <a:ext uri="{FF2B5EF4-FFF2-40B4-BE49-F238E27FC236}">
                <a16:creationId xmlns:a16="http://schemas.microsoft.com/office/drawing/2014/main" id="{E72D4718-18E9-48F3-BD8A-E64147B10E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52" y="3620740"/>
            <a:ext cx="3218329" cy="2326959"/>
          </a:xfrm>
          <a:prstGeom prst="ellipse">
            <a:avLst/>
          </a:prstGeom>
          <a:ln>
            <a:noFill/>
          </a:ln>
          <a:effectLst>
            <a:softEdge rad="112500"/>
          </a:effectLst>
        </p:spPr>
      </p:pic>
    </p:spTree>
    <p:extLst>
      <p:ext uri="{BB962C8B-B14F-4D97-AF65-F5344CB8AC3E}">
        <p14:creationId xmlns:p14="http://schemas.microsoft.com/office/powerpoint/2010/main" val="2848925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000" fill="hold"/>
                                        <p:tgtEl>
                                          <p:spTgt spid="16"/>
                                        </p:tgtEl>
                                        <p:attrNameLst>
                                          <p:attrName>ppt_w</p:attrName>
                                        </p:attrNameLst>
                                      </p:cBhvr>
                                      <p:tavLst>
                                        <p:tav tm="0">
                                          <p:val>
                                            <p:fltVal val="0"/>
                                          </p:val>
                                        </p:tav>
                                        <p:tav tm="100000">
                                          <p:val>
                                            <p:strVal val="#ppt_w"/>
                                          </p:val>
                                        </p:tav>
                                      </p:tavLst>
                                    </p:anim>
                                    <p:anim calcmode="lin" valueType="num">
                                      <p:cBhvr>
                                        <p:cTn id="8" dur="2000" fill="hold"/>
                                        <p:tgtEl>
                                          <p:spTgt spid="16"/>
                                        </p:tgtEl>
                                        <p:attrNameLst>
                                          <p:attrName>ppt_h</p:attrName>
                                        </p:attrNameLst>
                                      </p:cBhvr>
                                      <p:tavLst>
                                        <p:tav tm="0">
                                          <p:val>
                                            <p:fltVal val="0"/>
                                          </p:val>
                                        </p:tav>
                                        <p:tav tm="100000">
                                          <p:val>
                                            <p:strVal val="#ppt_h"/>
                                          </p:val>
                                        </p:tav>
                                      </p:tavLst>
                                    </p:anim>
                                    <p:animEffect transition="in" filter="fade">
                                      <p:cBhvr>
                                        <p:cTn id="9" dur="2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500"/>
                                        <p:tgtEl>
                                          <p:spTgt spid="19"/>
                                        </p:tgtEl>
                                      </p:cBhvr>
                                    </p:animEffect>
                                    <p:anim calcmode="lin" valueType="num">
                                      <p:cBhvr>
                                        <p:cTn id="30" dur="1500" fill="hold"/>
                                        <p:tgtEl>
                                          <p:spTgt spid="19"/>
                                        </p:tgtEl>
                                        <p:attrNameLst>
                                          <p:attrName>ppt_w</p:attrName>
                                        </p:attrNameLst>
                                      </p:cBhvr>
                                      <p:tavLst>
                                        <p:tav tm="0" fmla="#ppt_w*sin(2.5*pi*$)">
                                          <p:val>
                                            <p:fltVal val="0"/>
                                          </p:val>
                                        </p:tav>
                                        <p:tav tm="100000">
                                          <p:val>
                                            <p:fltVal val="1"/>
                                          </p:val>
                                        </p:tav>
                                      </p:tavLst>
                                    </p:anim>
                                    <p:anim calcmode="lin" valueType="num">
                                      <p:cBhvr>
                                        <p:cTn id="31" dur="1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ook on a table&#10;&#10;Description automatically generated with medium confidence">
            <a:extLst>
              <a:ext uri="{FF2B5EF4-FFF2-40B4-BE49-F238E27FC236}">
                <a16:creationId xmlns:a16="http://schemas.microsoft.com/office/drawing/2014/main" id="{8A33DD19-30F9-46ED-87CB-1D98D6849E3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3675"/>
            <a:ext cx="12192000" cy="6861675"/>
          </a:xfrm>
          <a:prstGeom prst="rect">
            <a:avLst/>
          </a:prstGeom>
          <a:ln w="38100">
            <a:solidFill>
              <a:srgbClr val="CC6600"/>
            </a:solidFill>
          </a:ln>
          <a:effectLst/>
        </p:spPr>
      </p:pic>
      <p:pic>
        <p:nvPicPr>
          <p:cNvPr id="14" name="Picture 13" descr="A picture containing grass, outdoor&#10;&#10;Description automatically generated">
            <a:extLst>
              <a:ext uri="{FF2B5EF4-FFF2-40B4-BE49-F238E27FC236}">
                <a16:creationId xmlns:a16="http://schemas.microsoft.com/office/drawing/2014/main" id="{010B1601-6C59-4634-87B0-33B6B0FAD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3" y="31964"/>
            <a:ext cx="12084423" cy="6783308"/>
          </a:xfrm>
          <a:prstGeom prst="rect">
            <a:avLst/>
          </a:prstGeom>
        </p:spPr>
      </p:pic>
      <p:sp>
        <p:nvSpPr>
          <p:cNvPr id="7" name="TextBox 6">
            <a:extLst>
              <a:ext uri="{FF2B5EF4-FFF2-40B4-BE49-F238E27FC236}">
                <a16:creationId xmlns:a16="http://schemas.microsoft.com/office/drawing/2014/main" id="{80BD1E21-211A-409E-870A-76CFD663A2CB}"/>
              </a:ext>
            </a:extLst>
          </p:cNvPr>
          <p:cNvSpPr txBox="1"/>
          <p:nvPr/>
        </p:nvSpPr>
        <p:spPr>
          <a:xfrm>
            <a:off x="1452789" y="42728"/>
            <a:ext cx="9280730" cy="646331"/>
          </a:xfrm>
          <a:prstGeom prst="rect">
            <a:avLst/>
          </a:prstGeom>
          <a:solidFill>
            <a:schemeClr val="bg1"/>
          </a:solidFill>
          <a:ln w="57150">
            <a:solidFill>
              <a:schemeClr val="accent1"/>
            </a:solidFill>
          </a:ln>
        </p:spPr>
        <p:txBody>
          <a:bodyPr wrap="square" rtlCol="0">
            <a:spAutoFit/>
          </a:bodyPr>
          <a:lstStyle/>
          <a:p>
            <a:pPr algn="ctr"/>
            <a:r>
              <a:rPr lang="en-US" b="1" dirty="0">
                <a:ln>
                  <a:solidFill>
                    <a:sysClr val="windowText" lastClr="000000"/>
                  </a:solidFill>
                </a:ln>
                <a:solidFill>
                  <a:srgbClr val="C00000"/>
                </a:solidFill>
                <a:latin typeface="Arial Black" panose="020B0A04020102020204" pitchFamily="34" charset="0"/>
                <a:cs typeface="Times New Roman" panose="02020603050405020304" pitchFamily="18" charset="0"/>
              </a:rPr>
              <a:t>Now while we waited for them at our booth, our spirit was stirred in us,</a:t>
            </a:r>
          </a:p>
          <a:p>
            <a:pPr algn="ctr"/>
            <a:r>
              <a:rPr lang="en-US" b="1" dirty="0">
                <a:ln>
                  <a:solidFill>
                    <a:sysClr val="windowText" lastClr="000000"/>
                  </a:solidFill>
                </a:ln>
                <a:solidFill>
                  <a:srgbClr val="C00000"/>
                </a:solidFill>
                <a:latin typeface="Arial Black" panose="020B0A04020102020204" pitchFamily="34" charset="0"/>
                <a:cs typeface="Times New Roman" panose="02020603050405020304" pitchFamily="18" charset="0"/>
              </a:rPr>
              <a:t>when we saw the people wholly given to idolatry. </a:t>
            </a:r>
          </a:p>
        </p:txBody>
      </p:sp>
      <p:sp>
        <p:nvSpPr>
          <p:cNvPr id="8" name="Rectangle 7">
            <a:extLst>
              <a:ext uri="{FF2B5EF4-FFF2-40B4-BE49-F238E27FC236}">
                <a16:creationId xmlns:a16="http://schemas.microsoft.com/office/drawing/2014/main" id="{7842693F-FD09-4FA8-BF13-B16D4F584B0E}"/>
              </a:ext>
            </a:extLst>
          </p:cNvPr>
          <p:cNvSpPr/>
          <p:nvPr/>
        </p:nvSpPr>
        <p:spPr>
          <a:xfrm>
            <a:off x="0" y="0"/>
            <a:ext cx="12192000" cy="6858000"/>
          </a:xfrm>
          <a:prstGeom prst="rect">
            <a:avLst/>
          </a:prstGeom>
          <a:noFill/>
          <a:ln w="5715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1955150-FBAB-4C1C-A393-07D5C20665EF}"/>
              </a:ext>
            </a:extLst>
          </p:cNvPr>
          <p:cNvSpPr txBox="1"/>
          <p:nvPr/>
        </p:nvSpPr>
        <p:spPr>
          <a:xfrm>
            <a:off x="226466" y="6124481"/>
            <a:ext cx="11724830" cy="646331"/>
          </a:xfrm>
          <a:prstGeom prst="rect">
            <a:avLst/>
          </a:prstGeom>
          <a:solidFill>
            <a:schemeClr val="bg1"/>
          </a:solidFill>
          <a:ln w="57150">
            <a:solidFill>
              <a:schemeClr val="accent6">
                <a:lumMod val="75000"/>
              </a:schemeClr>
            </a:solidFill>
          </a:ln>
        </p:spPr>
        <p:txBody>
          <a:bodyPr wrap="square" rtlCol="0">
            <a:spAutoFit/>
          </a:bodyPr>
          <a:lstStyle/>
          <a:p>
            <a:pPr algn="ctr"/>
            <a:r>
              <a:rPr lang="en-US" b="1" dirty="0">
                <a:ln>
                  <a:solidFill>
                    <a:sysClr val="windowText" lastClr="000000"/>
                  </a:solidFill>
                </a:ln>
                <a:solidFill>
                  <a:srgbClr val="C00000"/>
                </a:solidFill>
                <a:latin typeface="Arial Black" panose="020B0A04020102020204" pitchFamily="34" charset="0"/>
                <a:cs typeface="Times New Roman" panose="02020603050405020304" pitchFamily="18" charset="0"/>
              </a:rPr>
              <a:t>Therefore disputed we in the fairgrounds with the fairgoers, and with the lost as well as with the religious and devout persons, and in the booth daily with them that met with us.</a:t>
            </a:r>
          </a:p>
        </p:txBody>
      </p:sp>
      <p:pic>
        <p:nvPicPr>
          <p:cNvPr id="13" name="Picture 4">
            <a:extLst>
              <a:ext uri="{FF2B5EF4-FFF2-40B4-BE49-F238E27FC236}">
                <a16:creationId xmlns:a16="http://schemas.microsoft.com/office/drawing/2014/main" id="{89DC0B51-79F6-41B2-9F68-8A5128FB76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36" y="860975"/>
            <a:ext cx="3379597" cy="24623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2C94B159-8913-48E8-BD0E-9E1297676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9108" y="812712"/>
            <a:ext cx="3020466" cy="24192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098E76BA-89B7-40DF-A237-8EAFB82DF51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000"/>
          <a:stretch/>
        </p:blipFill>
        <p:spPr bwMode="auto">
          <a:xfrm>
            <a:off x="521398" y="3460747"/>
            <a:ext cx="2962271" cy="25262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3" descr="bunny6line">
            <a:extLst>
              <a:ext uri="{FF2B5EF4-FFF2-40B4-BE49-F238E27FC236}">
                <a16:creationId xmlns:a16="http://schemas.microsoft.com/office/drawing/2014/main" id="{15C6BB0D-A342-444D-805D-408A52FD298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8974508" y="3582955"/>
            <a:ext cx="2889665" cy="24623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a:extLst>
              <a:ext uri="{FF2B5EF4-FFF2-40B4-BE49-F238E27FC236}">
                <a16:creationId xmlns:a16="http://schemas.microsoft.com/office/drawing/2014/main" id="{5AF652A1-6309-4127-BCA5-A820372C088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3405332" y="860975"/>
            <a:ext cx="5872720" cy="51647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5">
            <a:extLst>
              <a:ext uri="{FF2B5EF4-FFF2-40B4-BE49-F238E27FC236}">
                <a16:creationId xmlns:a16="http://schemas.microsoft.com/office/drawing/2014/main" id="{374E139E-168B-4B26-8892-49EFB1E9058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3524463" y="945683"/>
            <a:ext cx="5671645" cy="49235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65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597EB7-B091-4098-B052-8402BDC496BA}"/>
              </a:ext>
            </a:extLst>
          </p:cNvPr>
          <p:cNvSpPr/>
          <p:nvPr/>
        </p:nvSpPr>
        <p:spPr>
          <a:xfrm>
            <a:off x="5128072" y="1000303"/>
            <a:ext cx="1881739" cy="15768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D786B12-5C5B-4BA8-BCEE-7871B8D220A8}"/>
              </a:ext>
            </a:extLst>
          </p:cNvPr>
          <p:cNvSpPr txBox="1"/>
          <p:nvPr/>
        </p:nvSpPr>
        <p:spPr>
          <a:xfrm>
            <a:off x="910612" y="1466358"/>
            <a:ext cx="3815214" cy="1169551"/>
          </a:xfrm>
          <a:prstGeom prst="rect">
            <a:avLst/>
          </a:prstGeom>
          <a:noFill/>
        </p:spPr>
        <p:txBody>
          <a:bodyPr wrap="square">
            <a:spAutoFit/>
          </a:bodyPr>
          <a:lstStyle/>
          <a:p>
            <a:pPr algn="just"/>
            <a:r>
              <a:rPr lang="en-US" sz="1400" b="1" i="0" dirty="0">
                <a:solidFill>
                  <a:srgbClr val="1C1C1C"/>
                </a:solidFill>
                <a:effectLst/>
                <a:latin typeface="Times New Roman" panose="02020603050405020304" pitchFamily="18" charset="0"/>
                <a:cs typeface="Times New Roman" panose="02020603050405020304" pitchFamily="18" charset="0"/>
              </a:rPr>
              <a:t>1. </a:t>
            </a:r>
            <a:r>
              <a:rPr lang="en-US" sz="1400" b="0" i="0" dirty="0">
                <a:solidFill>
                  <a:srgbClr val="1C1C1C"/>
                </a:solidFill>
                <a:effectLst/>
                <a:latin typeface="Times New Roman" panose="02020603050405020304" pitchFamily="18" charset="0"/>
                <a:cs typeface="Times New Roman" panose="02020603050405020304" pitchFamily="18" charset="0"/>
              </a:rPr>
              <a:t>Luxurious; given to luxury; contributing to the luxuries of the table. </a:t>
            </a:r>
            <a:r>
              <a:rPr lang="en-US" sz="1400" b="0" i="0" dirty="0">
                <a:solidFill>
                  <a:srgbClr val="202124"/>
                </a:solidFill>
                <a:effectLst/>
                <a:latin typeface="Times New Roman" panose="02020603050405020304" pitchFamily="18" charset="0"/>
                <a:cs typeface="Times New Roman" panose="02020603050405020304" pitchFamily="18" charset="0"/>
              </a:rPr>
              <a:t>a disciple or student of the Greek philosopher Epicurus.</a:t>
            </a:r>
          </a:p>
          <a:p>
            <a:pPr algn="just"/>
            <a:r>
              <a:rPr lang="en-US" sz="1400" b="1" i="0" dirty="0">
                <a:solidFill>
                  <a:srgbClr val="202124"/>
                </a:solidFill>
                <a:effectLst/>
                <a:latin typeface="Times New Roman" panose="02020603050405020304" pitchFamily="18" charset="0"/>
                <a:cs typeface="Times New Roman" panose="02020603050405020304" pitchFamily="18" charset="0"/>
              </a:rPr>
              <a:t>2. </a:t>
            </a:r>
            <a:r>
              <a:rPr lang="en-US" sz="1400" b="0" i="0" dirty="0">
                <a:solidFill>
                  <a:srgbClr val="202124"/>
                </a:solidFill>
                <a:effectLst/>
                <a:latin typeface="Times New Roman" panose="02020603050405020304" pitchFamily="18" charset="0"/>
                <a:cs typeface="Times New Roman" panose="02020603050405020304" pitchFamily="18" charset="0"/>
              </a:rPr>
              <a:t>a person devoted to sensual enjoyment, especially that derived from fine food and drink.</a:t>
            </a:r>
          </a:p>
        </p:txBody>
      </p:sp>
      <p:sp>
        <p:nvSpPr>
          <p:cNvPr id="5" name="TextBox 4">
            <a:extLst>
              <a:ext uri="{FF2B5EF4-FFF2-40B4-BE49-F238E27FC236}">
                <a16:creationId xmlns:a16="http://schemas.microsoft.com/office/drawing/2014/main" id="{1AEA9D9A-866D-4DC3-BFAE-B3530AAFA513}"/>
              </a:ext>
            </a:extLst>
          </p:cNvPr>
          <p:cNvSpPr txBox="1"/>
          <p:nvPr/>
        </p:nvSpPr>
        <p:spPr>
          <a:xfrm>
            <a:off x="7222843" y="1571965"/>
            <a:ext cx="4816829" cy="954107"/>
          </a:xfrm>
          <a:prstGeom prst="rect">
            <a:avLst/>
          </a:prstGeom>
          <a:noFill/>
        </p:spPr>
        <p:txBody>
          <a:bodyPr wrap="square" rtlCol="0">
            <a:spAutoFit/>
          </a:bodyPr>
          <a:lstStyle/>
          <a:p>
            <a:pPr algn="just"/>
            <a:r>
              <a:rPr lang="en-US" sz="1400" dirty="0">
                <a:solidFill>
                  <a:srgbClr val="202124"/>
                </a:solidFill>
                <a:latin typeface="Times New Roman" panose="02020603050405020304" pitchFamily="18" charset="0"/>
                <a:cs typeface="Times New Roman" panose="02020603050405020304" pitchFamily="18" charset="0"/>
              </a:rPr>
              <a:t>A</a:t>
            </a:r>
            <a:r>
              <a:rPr lang="en-US" sz="1400" b="0" i="0" dirty="0">
                <a:solidFill>
                  <a:srgbClr val="202124"/>
                </a:solidFill>
                <a:effectLst/>
                <a:latin typeface="Times New Roman" panose="02020603050405020304" pitchFamily="18" charset="0"/>
                <a:cs typeface="Times New Roman" panose="02020603050405020304" pitchFamily="18" charset="0"/>
              </a:rPr>
              <a:t> member of a school of philosophy founded by Zeno of </a:t>
            </a:r>
            <a:r>
              <a:rPr lang="en-US" sz="1400" b="0" i="0" dirty="0" err="1">
                <a:solidFill>
                  <a:srgbClr val="202124"/>
                </a:solidFill>
                <a:effectLst/>
                <a:latin typeface="Times New Roman" panose="02020603050405020304" pitchFamily="18" charset="0"/>
                <a:cs typeface="Times New Roman" panose="02020603050405020304" pitchFamily="18" charset="0"/>
              </a:rPr>
              <a:t>Citium</a:t>
            </a:r>
            <a:r>
              <a:rPr lang="en-US" sz="1400" b="0" i="0" dirty="0">
                <a:solidFill>
                  <a:srgbClr val="202124"/>
                </a:solidFill>
                <a:effectLst/>
                <a:latin typeface="Times New Roman" panose="02020603050405020304" pitchFamily="18" charset="0"/>
                <a:cs typeface="Times New Roman" panose="02020603050405020304" pitchFamily="18" charset="0"/>
              </a:rPr>
              <a:t> about 300 </a:t>
            </a:r>
            <a:r>
              <a:rPr lang="en-US" sz="1400" dirty="0">
                <a:solidFill>
                  <a:srgbClr val="202124"/>
                </a:solidFill>
                <a:latin typeface="Times New Roman" panose="02020603050405020304" pitchFamily="18" charset="0"/>
                <a:cs typeface="Times New Roman" panose="02020603050405020304" pitchFamily="18" charset="0"/>
              </a:rPr>
              <a:t>B</a:t>
            </a:r>
            <a:r>
              <a:rPr lang="en-US" sz="1400" b="0" i="0" dirty="0">
                <a:solidFill>
                  <a:srgbClr val="202124"/>
                </a:solidFill>
                <a:effectLst/>
                <a:latin typeface="Times New Roman" panose="02020603050405020304" pitchFamily="18" charset="0"/>
                <a:cs typeface="Times New Roman" panose="02020603050405020304" pitchFamily="18" charset="0"/>
              </a:rPr>
              <a:t>.</a:t>
            </a:r>
            <a:r>
              <a:rPr lang="en-US" sz="1400" dirty="0">
                <a:solidFill>
                  <a:srgbClr val="202124"/>
                </a:solidFill>
                <a:latin typeface="Times New Roman" panose="02020603050405020304" pitchFamily="18" charset="0"/>
                <a:cs typeface="Times New Roman" panose="02020603050405020304" pitchFamily="18" charset="0"/>
              </a:rPr>
              <a:t>C</a:t>
            </a:r>
            <a:r>
              <a:rPr lang="en-US" sz="1400" b="0" i="0" dirty="0">
                <a:solidFill>
                  <a:srgbClr val="202124"/>
                </a:solidFill>
                <a:effectLst/>
                <a:latin typeface="Times New Roman" panose="02020603050405020304" pitchFamily="18" charset="0"/>
                <a:cs typeface="Times New Roman" panose="02020603050405020304" pitchFamily="18" charset="0"/>
              </a:rPr>
              <a:t>. holding that the wise man should be free from passion, unmoved by joy or grief, and submissive to natural law; one apparently or professedly indifferent to pleasure or pain.</a:t>
            </a:r>
            <a:endParaRPr lang="en-US" sz="1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57A9149-AEEB-45CE-A792-B22CBF35BC73}"/>
              </a:ext>
            </a:extLst>
          </p:cNvPr>
          <p:cNvSpPr txBox="1"/>
          <p:nvPr/>
        </p:nvSpPr>
        <p:spPr>
          <a:xfrm>
            <a:off x="6303392" y="3791301"/>
            <a:ext cx="5924556" cy="1477328"/>
          </a:xfrm>
          <a:prstGeom prst="rect">
            <a:avLst/>
          </a:prstGeom>
          <a:noFill/>
        </p:spPr>
        <p:txBody>
          <a:bodyPr wrap="square" rtlCol="0">
            <a:spAutoFit/>
          </a:bodyPr>
          <a:lstStyle/>
          <a:p>
            <a:pPr algn="ctr"/>
            <a:r>
              <a:rPr lang="en-US" sz="1400" b="1" i="0" dirty="0">
                <a:solidFill>
                  <a:srgbClr val="202124"/>
                </a:solidFill>
                <a:effectLst/>
                <a:latin typeface="Times New Roman" panose="02020603050405020304" pitchFamily="18" charset="0"/>
                <a:cs typeface="Times New Roman" panose="02020603050405020304" pitchFamily="18" charset="0"/>
              </a:rPr>
              <a:t>Stoic Principles</a:t>
            </a:r>
          </a:p>
          <a:p>
            <a:endParaRPr lang="en-US" sz="500" b="0" i="0" dirty="0">
              <a:solidFill>
                <a:srgbClr val="202124"/>
              </a:solidFill>
              <a:effectLst/>
              <a:latin typeface="Times New Roman" panose="02020603050405020304" pitchFamily="18" charset="0"/>
              <a:cs typeface="Times New Roman" panose="02020603050405020304" pitchFamily="18" charset="0"/>
            </a:endParaRPr>
          </a:p>
          <a:p>
            <a:r>
              <a:rPr lang="en-US" sz="1400" b="1" i="0" dirty="0">
                <a:solidFill>
                  <a:srgbClr val="202124"/>
                </a:solidFill>
                <a:effectLst/>
                <a:latin typeface="Times New Roman" panose="02020603050405020304" pitchFamily="18" charset="0"/>
                <a:cs typeface="Times New Roman" panose="02020603050405020304" pitchFamily="18" charset="0"/>
              </a:rPr>
              <a:t>Nature</a:t>
            </a:r>
            <a:r>
              <a:rPr lang="en-US" sz="1400" b="0" i="0" dirty="0">
                <a:solidFill>
                  <a:srgbClr val="202124"/>
                </a:solidFill>
                <a:effectLst/>
                <a:latin typeface="Times New Roman" panose="02020603050405020304" pitchFamily="18" charset="0"/>
                <a:cs typeface="Times New Roman" panose="02020603050405020304" pitchFamily="18" charset="0"/>
              </a:rPr>
              <a:t>: Nature is rational.</a:t>
            </a:r>
          </a:p>
          <a:p>
            <a:r>
              <a:rPr lang="en-US" sz="1400" b="1" i="0" dirty="0">
                <a:solidFill>
                  <a:srgbClr val="202124"/>
                </a:solidFill>
                <a:effectLst/>
                <a:latin typeface="Times New Roman" panose="02020603050405020304" pitchFamily="18" charset="0"/>
                <a:cs typeface="Times New Roman" panose="02020603050405020304" pitchFamily="18" charset="0"/>
              </a:rPr>
              <a:t>Law of Reason</a:t>
            </a:r>
            <a:r>
              <a:rPr lang="en-US" sz="1400" b="0" i="0" dirty="0">
                <a:solidFill>
                  <a:srgbClr val="202124"/>
                </a:solidFill>
                <a:effectLst/>
                <a:latin typeface="Times New Roman" panose="02020603050405020304" pitchFamily="18" charset="0"/>
                <a:cs typeface="Times New Roman" panose="02020603050405020304" pitchFamily="18" charset="0"/>
              </a:rPr>
              <a:t>: The universe is governed by the law of reason. ...</a:t>
            </a:r>
          </a:p>
          <a:p>
            <a:r>
              <a:rPr lang="en-US" sz="1400" b="1" i="0" dirty="0">
                <a:solidFill>
                  <a:srgbClr val="202124"/>
                </a:solidFill>
                <a:effectLst/>
                <a:latin typeface="Times New Roman" panose="02020603050405020304" pitchFamily="18" charset="0"/>
                <a:cs typeface="Times New Roman" panose="02020603050405020304" pitchFamily="18" charset="0"/>
              </a:rPr>
              <a:t>Virtue</a:t>
            </a:r>
            <a:r>
              <a:rPr lang="en-US" sz="1400" b="0" i="0" dirty="0">
                <a:solidFill>
                  <a:srgbClr val="202124"/>
                </a:solidFill>
                <a:effectLst/>
                <a:latin typeface="Times New Roman" panose="02020603050405020304" pitchFamily="18" charset="0"/>
                <a:cs typeface="Times New Roman" panose="02020603050405020304" pitchFamily="18" charset="0"/>
              </a:rPr>
              <a:t>: A life led according to rational nature is virtuous.</a:t>
            </a:r>
          </a:p>
          <a:p>
            <a:r>
              <a:rPr lang="en-US" sz="1400" b="1" i="0" dirty="0">
                <a:solidFill>
                  <a:srgbClr val="202124"/>
                </a:solidFill>
                <a:effectLst/>
                <a:latin typeface="Times New Roman" panose="02020603050405020304" pitchFamily="18" charset="0"/>
                <a:cs typeface="Times New Roman" panose="02020603050405020304" pitchFamily="18" charset="0"/>
              </a:rPr>
              <a:t>Wisdom</a:t>
            </a:r>
            <a:r>
              <a:rPr lang="en-US" sz="1400" b="0" i="0" dirty="0">
                <a:solidFill>
                  <a:srgbClr val="202124"/>
                </a:solidFill>
                <a:effectLst/>
                <a:latin typeface="Times New Roman" panose="02020603050405020304" pitchFamily="18" charset="0"/>
                <a:cs typeface="Times New Roman" panose="02020603050405020304" pitchFamily="18" charset="0"/>
              </a:rPr>
              <a:t>: Wisdom is the root virtue. ...</a:t>
            </a:r>
          </a:p>
          <a:p>
            <a:r>
              <a:rPr lang="en-US" sz="1400" b="1" i="0" dirty="0" err="1">
                <a:solidFill>
                  <a:srgbClr val="202124"/>
                </a:solidFill>
                <a:effectLst/>
                <a:latin typeface="Times New Roman" panose="02020603050405020304" pitchFamily="18" charset="0"/>
                <a:cs typeface="Times New Roman" panose="02020603050405020304" pitchFamily="18" charset="0"/>
              </a:rPr>
              <a:t>Apathea</a:t>
            </a:r>
            <a:r>
              <a:rPr lang="en-US" sz="1400" b="0" i="0" dirty="0">
                <a:solidFill>
                  <a:srgbClr val="202124"/>
                </a:solidFill>
                <a:effectLst/>
                <a:latin typeface="Times New Roman" panose="02020603050405020304" pitchFamily="18" charset="0"/>
                <a:cs typeface="Times New Roman" panose="02020603050405020304" pitchFamily="18" charset="0"/>
              </a:rPr>
              <a:t>: Since passion is irrational, life should be waged as a battle against it.</a:t>
            </a:r>
          </a:p>
        </p:txBody>
      </p:sp>
      <p:sp>
        <p:nvSpPr>
          <p:cNvPr id="8" name="TextBox 7">
            <a:extLst>
              <a:ext uri="{FF2B5EF4-FFF2-40B4-BE49-F238E27FC236}">
                <a16:creationId xmlns:a16="http://schemas.microsoft.com/office/drawing/2014/main" id="{DC3DC9E9-9D60-4F5A-801D-ABF9AB4E3BE8}"/>
              </a:ext>
            </a:extLst>
          </p:cNvPr>
          <p:cNvSpPr txBox="1"/>
          <p:nvPr/>
        </p:nvSpPr>
        <p:spPr>
          <a:xfrm>
            <a:off x="6478779" y="5333465"/>
            <a:ext cx="5543549" cy="1031051"/>
          </a:xfrm>
          <a:prstGeom prst="rect">
            <a:avLst/>
          </a:prstGeom>
          <a:noFill/>
        </p:spPr>
        <p:txBody>
          <a:bodyPr wrap="square" rtlCol="0">
            <a:spAutoFit/>
          </a:bodyPr>
          <a:lstStyle/>
          <a:p>
            <a:pPr algn="ctr"/>
            <a:r>
              <a:rPr lang="en-US" sz="1400" b="0" i="0" dirty="0">
                <a:solidFill>
                  <a:srgbClr val="202124"/>
                </a:solidFill>
                <a:effectLst/>
                <a:latin typeface="Times New Roman" panose="02020603050405020304" pitchFamily="18" charset="0"/>
                <a:cs typeface="Times New Roman" panose="02020603050405020304" pitchFamily="18" charset="0"/>
              </a:rPr>
              <a:t>The Stoics lived a lifestyle of virtue, dividing virtue into four main types: </a:t>
            </a:r>
          </a:p>
          <a:p>
            <a:pPr algn="just"/>
            <a:endParaRPr lang="en-US" sz="500" b="1" i="0" dirty="0">
              <a:solidFill>
                <a:srgbClr val="202124"/>
              </a:solidFill>
              <a:effectLst/>
              <a:latin typeface="Times New Roman" panose="02020603050405020304" pitchFamily="18" charset="0"/>
              <a:cs typeface="Times New Roman" panose="02020603050405020304" pitchFamily="18" charset="0"/>
            </a:endParaRPr>
          </a:p>
          <a:p>
            <a:pPr algn="ctr"/>
            <a:r>
              <a:rPr lang="en-US" sz="1400" b="1" dirty="0">
                <a:solidFill>
                  <a:srgbClr val="202124"/>
                </a:solidFill>
                <a:latin typeface="Times New Roman" panose="02020603050405020304" pitchFamily="18" charset="0"/>
                <a:cs typeface="Times New Roman" panose="02020603050405020304" pitchFamily="18" charset="0"/>
              </a:rPr>
              <a:t>W</a:t>
            </a:r>
            <a:r>
              <a:rPr lang="en-US" sz="1400" b="1" i="0" dirty="0">
                <a:solidFill>
                  <a:srgbClr val="202124"/>
                </a:solidFill>
                <a:effectLst/>
                <a:latin typeface="Times New Roman" panose="02020603050405020304" pitchFamily="18" charset="0"/>
                <a:cs typeface="Times New Roman" panose="02020603050405020304" pitchFamily="18" charset="0"/>
              </a:rPr>
              <a:t>isdom</a:t>
            </a:r>
            <a:r>
              <a:rPr lang="en-US" sz="1400" b="0" i="0" dirty="0">
                <a:solidFill>
                  <a:srgbClr val="202124"/>
                </a:solidFill>
                <a:effectLst/>
                <a:latin typeface="Times New Roman" panose="02020603050405020304" pitchFamily="18" charset="0"/>
                <a:cs typeface="Times New Roman" panose="02020603050405020304" pitchFamily="18" charset="0"/>
              </a:rPr>
              <a:t>, </a:t>
            </a:r>
            <a:r>
              <a:rPr lang="en-US" sz="1400" b="1" i="0" dirty="0">
                <a:solidFill>
                  <a:srgbClr val="202124"/>
                </a:solidFill>
                <a:effectLst/>
                <a:latin typeface="Times New Roman" panose="02020603050405020304" pitchFamily="18" charset="0"/>
                <a:cs typeface="Times New Roman" panose="02020603050405020304" pitchFamily="18" charset="0"/>
              </a:rPr>
              <a:t>justice</a:t>
            </a:r>
            <a:r>
              <a:rPr lang="en-US" sz="1400" b="0" i="0" dirty="0">
                <a:solidFill>
                  <a:srgbClr val="202124"/>
                </a:solidFill>
                <a:effectLst/>
                <a:latin typeface="Times New Roman" panose="02020603050405020304" pitchFamily="18" charset="0"/>
                <a:cs typeface="Times New Roman" panose="02020603050405020304" pitchFamily="18" charset="0"/>
              </a:rPr>
              <a:t>, </a:t>
            </a:r>
            <a:r>
              <a:rPr lang="en-US" sz="1400" b="1" i="0" dirty="0">
                <a:solidFill>
                  <a:srgbClr val="202124"/>
                </a:solidFill>
                <a:effectLst/>
                <a:latin typeface="Times New Roman" panose="02020603050405020304" pitchFamily="18" charset="0"/>
                <a:cs typeface="Times New Roman" panose="02020603050405020304" pitchFamily="18" charset="0"/>
              </a:rPr>
              <a:t>courage</a:t>
            </a:r>
            <a:r>
              <a:rPr lang="en-US" sz="1400" b="0" i="0" dirty="0">
                <a:solidFill>
                  <a:srgbClr val="202124"/>
                </a:solidFill>
                <a:effectLst/>
                <a:latin typeface="Times New Roman" panose="02020603050405020304" pitchFamily="18" charset="0"/>
                <a:cs typeface="Times New Roman" panose="02020603050405020304" pitchFamily="18" charset="0"/>
              </a:rPr>
              <a:t>, and </a:t>
            </a:r>
            <a:r>
              <a:rPr lang="en-US" sz="1400" b="1" i="0" dirty="0">
                <a:solidFill>
                  <a:srgbClr val="202124"/>
                </a:solidFill>
                <a:effectLst/>
                <a:latin typeface="Times New Roman" panose="02020603050405020304" pitchFamily="18" charset="0"/>
                <a:cs typeface="Times New Roman" panose="02020603050405020304" pitchFamily="18" charset="0"/>
              </a:rPr>
              <a:t>moderation</a:t>
            </a:r>
            <a:r>
              <a:rPr lang="en-US" sz="1400" dirty="0">
                <a:solidFill>
                  <a:srgbClr val="202124"/>
                </a:solidFill>
                <a:latin typeface="Times New Roman" panose="02020603050405020304" pitchFamily="18" charset="0"/>
                <a:cs typeface="Times New Roman" panose="02020603050405020304" pitchFamily="18" charset="0"/>
              </a:rPr>
              <a:t> </a:t>
            </a:r>
          </a:p>
          <a:p>
            <a:pPr algn="ctr"/>
            <a:r>
              <a:rPr lang="en-US" sz="1400" dirty="0">
                <a:solidFill>
                  <a:srgbClr val="202124"/>
                </a:solidFill>
                <a:latin typeface="Times New Roman" panose="02020603050405020304" pitchFamily="18" charset="0"/>
                <a:cs typeface="Times New Roman" panose="02020603050405020304" pitchFamily="18" charset="0"/>
              </a:rPr>
              <a:t>with </a:t>
            </a:r>
            <a:r>
              <a:rPr lang="en-US" sz="1400" b="1" dirty="0">
                <a:solidFill>
                  <a:srgbClr val="202124"/>
                </a:solidFill>
                <a:latin typeface="Times New Roman" panose="02020603050405020304" pitchFamily="18" charset="0"/>
                <a:cs typeface="Times New Roman" panose="02020603050405020304" pitchFamily="18" charset="0"/>
              </a:rPr>
              <a:t>w</a:t>
            </a:r>
            <a:r>
              <a:rPr lang="en-US" sz="1400" b="1" i="0" dirty="0">
                <a:solidFill>
                  <a:srgbClr val="202124"/>
                </a:solidFill>
                <a:effectLst/>
                <a:latin typeface="Times New Roman" panose="02020603050405020304" pitchFamily="18" charset="0"/>
                <a:cs typeface="Times New Roman" panose="02020603050405020304" pitchFamily="18" charset="0"/>
              </a:rPr>
              <a:t>isdom</a:t>
            </a:r>
            <a:r>
              <a:rPr lang="en-US" sz="1400" b="0" i="0" dirty="0">
                <a:solidFill>
                  <a:srgbClr val="202124"/>
                </a:solidFill>
                <a:effectLst/>
                <a:latin typeface="Times New Roman" panose="02020603050405020304" pitchFamily="18" charset="0"/>
                <a:cs typeface="Times New Roman" panose="02020603050405020304" pitchFamily="18" charset="0"/>
              </a:rPr>
              <a:t> being subdivided into </a:t>
            </a:r>
            <a:r>
              <a:rPr lang="en-US" sz="1400" b="1" i="0" dirty="0">
                <a:solidFill>
                  <a:srgbClr val="202124"/>
                </a:solidFill>
                <a:effectLst/>
                <a:latin typeface="Times New Roman" panose="02020603050405020304" pitchFamily="18" charset="0"/>
                <a:cs typeface="Times New Roman" panose="02020603050405020304" pitchFamily="18" charset="0"/>
              </a:rPr>
              <a:t>good sense</a:t>
            </a:r>
            <a:r>
              <a:rPr lang="en-US" sz="1400" b="0" i="0" dirty="0">
                <a:solidFill>
                  <a:srgbClr val="202124"/>
                </a:solidFill>
                <a:effectLst/>
                <a:latin typeface="Times New Roman" panose="02020603050405020304" pitchFamily="18" charset="0"/>
                <a:cs typeface="Times New Roman" panose="02020603050405020304" pitchFamily="18" charset="0"/>
              </a:rPr>
              <a:t>, </a:t>
            </a:r>
            <a:r>
              <a:rPr lang="en-US" sz="1400" b="1" i="0" dirty="0">
                <a:solidFill>
                  <a:srgbClr val="202124"/>
                </a:solidFill>
                <a:effectLst/>
                <a:latin typeface="Times New Roman" panose="02020603050405020304" pitchFamily="18" charset="0"/>
                <a:cs typeface="Times New Roman" panose="02020603050405020304" pitchFamily="18" charset="0"/>
              </a:rPr>
              <a:t>good calculation</a:t>
            </a:r>
            <a:r>
              <a:rPr lang="en-US" sz="1400" b="0" i="0" dirty="0">
                <a:solidFill>
                  <a:srgbClr val="202124"/>
                </a:solidFill>
                <a:effectLst/>
                <a:latin typeface="Times New Roman" panose="02020603050405020304" pitchFamily="18" charset="0"/>
                <a:cs typeface="Times New Roman" panose="02020603050405020304" pitchFamily="18" charset="0"/>
              </a:rPr>
              <a:t>, </a:t>
            </a:r>
          </a:p>
          <a:p>
            <a:pPr algn="ctr"/>
            <a:r>
              <a:rPr lang="en-US" sz="1400" b="1" i="0" dirty="0">
                <a:solidFill>
                  <a:srgbClr val="202124"/>
                </a:solidFill>
                <a:effectLst/>
                <a:latin typeface="Times New Roman" panose="02020603050405020304" pitchFamily="18" charset="0"/>
                <a:cs typeface="Times New Roman" panose="02020603050405020304" pitchFamily="18" charset="0"/>
              </a:rPr>
              <a:t>quick-wittedness</a:t>
            </a:r>
            <a:r>
              <a:rPr lang="en-US" sz="1400" b="0" i="0" dirty="0">
                <a:solidFill>
                  <a:srgbClr val="202124"/>
                </a:solidFill>
                <a:effectLst/>
                <a:latin typeface="Times New Roman" panose="02020603050405020304" pitchFamily="18" charset="0"/>
                <a:cs typeface="Times New Roman" panose="02020603050405020304" pitchFamily="18" charset="0"/>
              </a:rPr>
              <a:t>, </a:t>
            </a:r>
            <a:r>
              <a:rPr lang="en-US" sz="1400" b="1" i="0" dirty="0">
                <a:solidFill>
                  <a:srgbClr val="202124"/>
                </a:solidFill>
                <a:effectLst/>
                <a:latin typeface="Times New Roman" panose="02020603050405020304" pitchFamily="18" charset="0"/>
                <a:cs typeface="Times New Roman" panose="02020603050405020304" pitchFamily="18" charset="0"/>
              </a:rPr>
              <a:t>discretion</a:t>
            </a:r>
            <a:r>
              <a:rPr lang="en-US" sz="1400" b="0" i="0" dirty="0">
                <a:solidFill>
                  <a:srgbClr val="202124"/>
                </a:solidFill>
                <a:effectLst/>
                <a:latin typeface="Times New Roman" panose="02020603050405020304" pitchFamily="18" charset="0"/>
                <a:cs typeface="Times New Roman" panose="02020603050405020304" pitchFamily="18" charset="0"/>
              </a:rPr>
              <a:t>, and </a:t>
            </a:r>
            <a:r>
              <a:rPr lang="en-US" sz="1400" b="1" i="0" dirty="0">
                <a:solidFill>
                  <a:srgbClr val="202124"/>
                </a:solidFill>
                <a:effectLst/>
                <a:latin typeface="Times New Roman" panose="02020603050405020304" pitchFamily="18" charset="0"/>
                <a:cs typeface="Times New Roman" panose="02020603050405020304" pitchFamily="18" charset="0"/>
              </a:rPr>
              <a:t>resourcefulness</a:t>
            </a:r>
            <a:r>
              <a:rPr lang="en-US" sz="1400" b="0" i="0" dirty="0">
                <a:solidFill>
                  <a:srgbClr val="202124"/>
                </a:solidFill>
                <a:effectLst/>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F46717C-58C5-44A2-8FDA-9B06DBFA762F}"/>
              </a:ext>
            </a:extLst>
          </p:cNvPr>
          <p:cNvSpPr txBox="1"/>
          <p:nvPr/>
        </p:nvSpPr>
        <p:spPr>
          <a:xfrm>
            <a:off x="6303392" y="2585762"/>
            <a:ext cx="5879583" cy="738664"/>
          </a:xfrm>
          <a:prstGeom prst="rect">
            <a:avLst/>
          </a:prstGeom>
          <a:noFill/>
        </p:spPr>
        <p:txBody>
          <a:bodyPr wrap="square" rtlCol="0">
            <a:spAutoFit/>
          </a:bodyPr>
          <a:lstStyle/>
          <a:p>
            <a:pPr algn="just"/>
            <a:r>
              <a:rPr lang="en-US" sz="1400" b="0" i="0" dirty="0">
                <a:solidFill>
                  <a:srgbClr val="202124"/>
                </a:solidFill>
                <a:effectLst/>
                <a:latin typeface="Times New Roman" panose="02020603050405020304" pitchFamily="18" charset="0"/>
                <a:cs typeface="Times New Roman" panose="02020603050405020304" pitchFamily="18" charset="0"/>
              </a:rPr>
              <a:t>The word "</a:t>
            </a:r>
            <a:r>
              <a:rPr lang="en-US" sz="1400" i="0" dirty="0">
                <a:solidFill>
                  <a:srgbClr val="202124"/>
                </a:solidFill>
                <a:effectLst/>
                <a:latin typeface="Times New Roman" panose="02020603050405020304" pitchFamily="18" charset="0"/>
                <a:cs typeface="Times New Roman" panose="02020603050405020304" pitchFamily="18" charset="0"/>
              </a:rPr>
              <a:t>stoic</a:t>
            </a:r>
            <a:r>
              <a:rPr lang="en-US" sz="1400" b="0" i="0" dirty="0">
                <a:solidFill>
                  <a:srgbClr val="202124"/>
                </a:solidFill>
                <a:effectLst/>
                <a:latin typeface="Times New Roman" panose="02020603050405020304" pitchFamily="18" charset="0"/>
                <a:cs typeface="Times New Roman" panose="02020603050405020304" pitchFamily="18" charset="0"/>
              </a:rPr>
              <a:t>" commonly refers to someone who is indifferent to pain, pleasure, grief, or joy. The modern usage as a "person who represses feelings or endures patiently" was first cited in 1579 as a noun and in 1596 as an adjective.</a:t>
            </a:r>
            <a:endParaRPr lang="en-US" sz="1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E9759CB-FDF7-4F0A-A694-DA7A6F63A6CE}"/>
              </a:ext>
            </a:extLst>
          </p:cNvPr>
          <p:cNvSpPr txBox="1"/>
          <p:nvPr/>
        </p:nvSpPr>
        <p:spPr>
          <a:xfrm>
            <a:off x="6303392" y="3243924"/>
            <a:ext cx="5838831" cy="523220"/>
          </a:xfrm>
          <a:prstGeom prst="rect">
            <a:avLst/>
          </a:prstGeom>
          <a:noFill/>
        </p:spPr>
        <p:txBody>
          <a:bodyPr wrap="square" rtlCol="0">
            <a:spAutoFit/>
          </a:bodyPr>
          <a:lstStyle/>
          <a:p>
            <a:pPr algn="just"/>
            <a:r>
              <a:rPr lang="en-US" sz="1400" b="0" i="0" dirty="0">
                <a:solidFill>
                  <a:srgbClr val="202124"/>
                </a:solidFill>
                <a:effectLst/>
                <a:latin typeface="Times New Roman" panose="02020603050405020304" pitchFamily="18" charset="0"/>
                <a:cs typeface="Times New Roman" panose="02020603050405020304" pitchFamily="18" charset="0"/>
              </a:rPr>
              <a:t>When you're </a:t>
            </a:r>
            <a:r>
              <a:rPr lang="en-US" sz="1400" i="0" dirty="0">
                <a:solidFill>
                  <a:srgbClr val="202124"/>
                </a:solidFill>
                <a:effectLst/>
                <a:latin typeface="Times New Roman" panose="02020603050405020304" pitchFamily="18" charset="0"/>
                <a:cs typeface="Times New Roman" panose="02020603050405020304" pitchFamily="18" charset="0"/>
              </a:rPr>
              <a:t>stoic</a:t>
            </a:r>
            <a:r>
              <a:rPr lang="en-US" sz="1400" b="0" i="0" dirty="0">
                <a:solidFill>
                  <a:srgbClr val="202124"/>
                </a:solidFill>
                <a:effectLst/>
                <a:latin typeface="Times New Roman" panose="02020603050405020304" pitchFamily="18" charset="0"/>
                <a:cs typeface="Times New Roman" panose="02020603050405020304" pitchFamily="18" charset="0"/>
              </a:rPr>
              <a:t>, you don't show what you're feeling and you also accept whatever is happening. The noun </a:t>
            </a:r>
            <a:r>
              <a:rPr lang="en-US" sz="1400" i="0" dirty="0">
                <a:solidFill>
                  <a:srgbClr val="202124"/>
                </a:solidFill>
                <a:effectLst/>
                <a:latin typeface="Times New Roman" panose="02020603050405020304" pitchFamily="18" charset="0"/>
                <a:cs typeface="Times New Roman" panose="02020603050405020304" pitchFamily="18" charset="0"/>
              </a:rPr>
              <a:t>stoic</a:t>
            </a:r>
            <a:r>
              <a:rPr lang="en-US" sz="1400" b="0" i="0" dirty="0">
                <a:solidFill>
                  <a:srgbClr val="202124"/>
                </a:solidFill>
                <a:effectLst/>
                <a:latin typeface="Times New Roman" panose="02020603050405020304" pitchFamily="18" charset="0"/>
                <a:cs typeface="Times New Roman" panose="02020603050405020304" pitchFamily="18" charset="0"/>
              </a:rPr>
              <a:t> is a </a:t>
            </a:r>
            <a:r>
              <a:rPr lang="en-US" sz="1400" i="0" dirty="0">
                <a:solidFill>
                  <a:srgbClr val="202124"/>
                </a:solidFill>
                <a:effectLst/>
                <a:latin typeface="Times New Roman" panose="02020603050405020304" pitchFamily="18" charset="0"/>
                <a:cs typeface="Times New Roman" panose="02020603050405020304" pitchFamily="18" charset="0"/>
              </a:rPr>
              <a:t>person</a:t>
            </a:r>
            <a:r>
              <a:rPr lang="en-US" sz="1400" b="0" i="0" dirty="0">
                <a:solidFill>
                  <a:srgbClr val="202124"/>
                </a:solidFill>
                <a:effectLst/>
                <a:latin typeface="Times New Roman" panose="02020603050405020304" pitchFamily="18" charset="0"/>
                <a:cs typeface="Times New Roman" panose="02020603050405020304" pitchFamily="18" charset="0"/>
              </a:rPr>
              <a:t> who's not very emotional.</a:t>
            </a:r>
            <a:endParaRPr lang="en-US" sz="1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9043C9F-3425-4119-BA89-6C1E1A585B12}"/>
              </a:ext>
            </a:extLst>
          </p:cNvPr>
          <p:cNvSpPr txBox="1"/>
          <p:nvPr/>
        </p:nvSpPr>
        <p:spPr>
          <a:xfrm>
            <a:off x="8601131" y="939162"/>
            <a:ext cx="1666875" cy="369332"/>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Stoicks</a:t>
            </a:r>
            <a:endParaRPr lang="en-US"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6AEA53A-B74B-4F0F-8269-77D34580F518}"/>
              </a:ext>
            </a:extLst>
          </p:cNvPr>
          <p:cNvSpPr txBox="1"/>
          <p:nvPr/>
        </p:nvSpPr>
        <p:spPr>
          <a:xfrm>
            <a:off x="1968620" y="935421"/>
            <a:ext cx="1666875" cy="369332"/>
          </a:xfrm>
          <a:prstGeom prst="rect">
            <a:avLst/>
          </a:prstGeom>
          <a:no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Epicureans</a:t>
            </a:r>
            <a:endParaRPr lang="en-US" dirty="0"/>
          </a:p>
        </p:txBody>
      </p:sp>
      <p:sp>
        <p:nvSpPr>
          <p:cNvPr id="13" name="TextBox 12">
            <a:extLst>
              <a:ext uri="{FF2B5EF4-FFF2-40B4-BE49-F238E27FC236}">
                <a16:creationId xmlns:a16="http://schemas.microsoft.com/office/drawing/2014/main" id="{DB38AA43-7B98-473F-B554-14676CE02AEA}"/>
              </a:ext>
            </a:extLst>
          </p:cNvPr>
          <p:cNvSpPr txBox="1"/>
          <p:nvPr/>
        </p:nvSpPr>
        <p:spPr>
          <a:xfrm>
            <a:off x="331788" y="2802031"/>
            <a:ext cx="5655697" cy="1169551"/>
          </a:xfrm>
          <a:prstGeom prst="rect">
            <a:avLst/>
          </a:prstGeom>
          <a:noFill/>
        </p:spPr>
        <p:txBody>
          <a:bodyPr wrap="square" rtlCol="0">
            <a:spAutoFit/>
          </a:bodyPr>
          <a:lstStyle/>
          <a:p>
            <a:pPr algn="just"/>
            <a:r>
              <a:rPr lang="en-US" sz="1400" b="0" i="0" dirty="0">
                <a:solidFill>
                  <a:srgbClr val="202124"/>
                </a:solidFill>
                <a:effectLst/>
                <a:latin typeface="Times New Roman" panose="02020603050405020304" pitchFamily="18" charset="0"/>
                <a:cs typeface="Times New Roman" panose="02020603050405020304" pitchFamily="18" charset="0"/>
              </a:rPr>
              <a:t>Following the Cyrenaic philosopher Aristippus, </a:t>
            </a:r>
            <a:r>
              <a:rPr lang="en-US" sz="1400" i="0" dirty="0">
                <a:solidFill>
                  <a:srgbClr val="202124"/>
                </a:solidFill>
                <a:effectLst/>
                <a:latin typeface="Times New Roman" panose="02020603050405020304" pitchFamily="18" charset="0"/>
                <a:cs typeface="Times New Roman" panose="02020603050405020304" pitchFamily="18" charset="0"/>
              </a:rPr>
              <a:t>Epicurus</a:t>
            </a:r>
            <a:r>
              <a:rPr lang="en-US" sz="1400" b="1" i="0" dirty="0">
                <a:solidFill>
                  <a:srgbClr val="202124"/>
                </a:solidFill>
                <a:effectLst/>
                <a:latin typeface="Times New Roman" panose="02020603050405020304" pitchFamily="18" charset="0"/>
                <a:cs typeface="Times New Roman" panose="02020603050405020304" pitchFamily="18" charset="0"/>
              </a:rPr>
              <a:t> </a:t>
            </a:r>
            <a:r>
              <a:rPr lang="en-US" sz="1400" i="0" dirty="0">
                <a:solidFill>
                  <a:srgbClr val="202124"/>
                </a:solidFill>
                <a:effectLst/>
                <a:latin typeface="Times New Roman" panose="02020603050405020304" pitchFamily="18" charset="0"/>
                <a:cs typeface="Times New Roman" panose="02020603050405020304" pitchFamily="18" charset="0"/>
              </a:rPr>
              <a:t>believed</a:t>
            </a:r>
            <a:r>
              <a:rPr lang="en-US" sz="1400" b="0" i="0" dirty="0">
                <a:solidFill>
                  <a:srgbClr val="202124"/>
                </a:solidFill>
                <a:effectLst/>
                <a:latin typeface="Times New Roman" panose="02020603050405020304" pitchFamily="18" charset="0"/>
                <a:cs typeface="Times New Roman" panose="02020603050405020304" pitchFamily="18" charset="0"/>
              </a:rPr>
              <a:t> that the greatest good was to seek modest, sustainable pleasure in the form of a state of ataraxia (tranquility and freedom from fear) and aponia (the absence of bodily pain) through knowledge of the workings of the world and limiting desires.</a:t>
            </a:r>
            <a:endParaRPr lang="en-US" sz="1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4246AEF-87C0-4621-8C3D-2999D01F404B}"/>
              </a:ext>
            </a:extLst>
          </p:cNvPr>
          <p:cNvSpPr txBox="1"/>
          <p:nvPr/>
        </p:nvSpPr>
        <p:spPr>
          <a:xfrm>
            <a:off x="133349" y="4085188"/>
            <a:ext cx="5773982" cy="1538883"/>
          </a:xfrm>
          <a:prstGeom prst="rect">
            <a:avLst/>
          </a:prstGeom>
          <a:noFill/>
        </p:spPr>
        <p:txBody>
          <a:bodyPr wrap="square" rtlCol="0">
            <a:spAutoFit/>
          </a:bodyPr>
          <a:lstStyle/>
          <a:p>
            <a:pPr algn="ctr"/>
            <a:r>
              <a:rPr lang="en-US" sz="1400" b="0" i="0" dirty="0">
                <a:solidFill>
                  <a:srgbClr val="202124"/>
                </a:solidFill>
                <a:effectLst/>
                <a:latin typeface="Times New Roman" panose="02020603050405020304" pitchFamily="18" charset="0"/>
                <a:cs typeface="Times New Roman" panose="02020603050405020304" pitchFamily="18" charset="0"/>
              </a:rPr>
              <a:t>For </a:t>
            </a:r>
            <a:r>
              <a:rPr lang="en-US" sz="1400" i="0" dirty="0">
                <a:solidFill>
                  <a:srgbClr val="202124"/>
                </a:solidFill>
                <a:effectLst/>
                <a:latin typeface="Times New Roman" panose="02020603050405020304" pitchFamily="18" charset="0"/>
                <a:cs typeface="Times New Roman" panose="02020603050405020304" pitchFamily="18" charset="0"/>
              </a:rPr>
              <a:t>Epicurus, pleasure </a:t>
            </a:r>
            <a:r>
              <a:rPr lang="en-US" sz="1400" b="0" i="0" dirty="0">
                <a:solidFill>
                  <a:srgbClr val="202124"/>
                </a:solidFill>
                <a:effectLst/>
                <a:latin typeface="Times New Roman" panose="02020603050405020304" pitchFamily="18" charset="0"/>
                <a:cs typeface="Times New Roman" panose="02020603050405020304" pitchFamily="18" charset="0"/>
              </a:rPr>
              <a:t>is tied closely to satisfying one's desires. </a:t>
            </a:r>
          </a:p>
          <a:p>
            <a:pPr algn="ctr"/>
            <a:endParaRPr lang="en-US" sz="500" dirty="0">
              <a:solidFill>
                <a:srgbClr val="202124"/>
              </a:solidFill>
              <a:latin typeface="Times New Roman" panose="02020603050405020304" pitchFamily="18" charset="0"/>
              <a:cs typeface="Times New Roman" panose="02020603050405020304" pitchFamily="18" charset="0"/>
            </a:endParaRPr>
          </a:p>
          <a:p>
            <a:pPr algn="ctr"/>
            <a:r>
              <a:rPr lang="en-US" sz="1400" b="0" i="0" dirty="0">
                <a:solidFill>
                  <a:srgbClr val="202124"/>
                </a:solidFill>
                <a:effectLst/>
                <a:latin typeface="Times New Roman" panose="02020603050405020304" pitchFamily="18" charset="0"/>
                <a:cs typeface="Times New Roman" panose="02020603050405020304" pitchFamily="18" charset="0"/>
              </a:rPr>
              <a:t>He distinguishes between </a:t>
            </a:r>
            <a:r>
              <a:rPr lang="en-US" sz="1400" i="0" dirty="0">
                <a:solidFill>
                  <a:srgbClr val="202124"/>
                </a:solidFill>
                <a:effectLst/>
                <a:latin typeface="Times New Roman" panose="02020603050405020304" pitchFamily="18" charset="0"/>
                <a:cs typeface="Times New Roman" panose="02020603050405020304" pitchFamily="18" charset="0"/>
              </a:rPr>
              <a:t>two different types of pleasure: </a:t>
            </a:r>
          </a:p>
          <a:p>
            <a:pPr algn="ctr"/>
            <a:r>
              <a:rPr lang="en-US" sz="1400" i="0" dirty="0">
                <a:solidFill>
                  <a:srgbClr val="202124"/>
                </a:solidFill>
                <a:effectLst/>
                <a:latin typeface="Times New Roman" panose="02020603050405020304" pitchFamily="18" charset="0"/>
                <a:cs typeface="Times New Roman" panose="02020603050405020304" pitchFamily="18" charset="0"/>
              </a:rPr>
              <a:t>1) 'moving' pleasures and 2) 'static' pleasures</a:t>
            </a:r>
          </a:p>
          <a:p>
            <a:pPr algn="ctr"/>
            <a:endParaRPr lang="en-US" sz="500" dirty="0">
              <a:solidFill>
                <a:srgbClr val="202124"/>
              </a:solidFill>
              <a:latin typeface="Times New Roman" panose="02020603050405020304" pitchFamily="18" charset="0"/>
              <a:cs typeface="Times New Roman" panose="02020603050405020304" pitchFamily="18" charset="0"/>
            </a:endParaRPr>
          </a:p>
          <a:p>
            <a:pPr algn="ctr"/>
            <a:r>
              <a:rPr lang="en-US" sz="1400" i="0" dirty="0">
                <a:solidFill>
                  <a:srgbClr val="202124"/>
                </a:solidFill>
                <a:effectLst/>
                <a:latin typeface="Times New Roman" panose="02020603050405020304" pitchFamily="18" charset="0"/>
                <a:cs typeface="Times New Roman" panose="02020603050405020304" pitchFamily="18" charset="0"/>
              </a:rPr>
              <a:t>Epicurus thinks the greatest destroyer of happiness is: </a:t>
            </a:r>
          </a:p>
          <a:p>
            <a:pPr algn="ctr"/>
            <a:r>
              <a:rPr lang="en-US" sz="1400" b="0" i="0" dirty="0">
                <a:solidFill>
                  <a:srgbClr val="202124"/>
                </a:solidFill>
                <a:effectLst/>
                <a:latin typeface="Times New Roman" panose="02020603050405020304" pitchFamily="18" charset="0"/>
                <a:cs typeface="Times New Roman" panose="02020603050405020304" pitchFamily="18" charset="0"/>
              </a:rPr>
              <a:t>1) anxiety about the future,</a:t>
            </a:r>
          </a:p>
          <a:p>
            <a:pPr algn="ctr"/>
            <a:r>
              <a:rPr lang="en-US" sz="1400" dirty="0">
                <a:solidFill>
                  <a:srgbClr val="202124"/>
                </a:solidFill>
                <a:latin typeface="Times New Roman" panose="02020603050405020304" pitchFamily="18" charset="0"/>
                <a:cs typeface="Times New Roman" panose="02020603050405020304" pitchFamily="18" charset="0"/>
              </a:rPr>
              <a:t>2) </a:t>
            </a:r>
            <a:r>
              <a:rPr lang="en-US" sz="1400" b="0" i="0" dirty="0">
                <a:solidFill>
                  <a:srgbClr val="202124"/>
                </a:solidFill>
                <a:effectLst/>
                <a:latin typeface="Times New Roman" panose="02020603050405020304" pitchFamily="18" charset="0"/>
                <a:cs typeface="Times New Roman" panose="02020603050405020304" pitchFamily="18" charset="0"/>
              </a:rPr>
              <a:t>fear of the gods and fear of death.</a:t>
            </a:r>
            <a:endParaRPr lang="en-US" sz="1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676FC13-4395-45EA-A469-B43BC15BE1E6}"/>
              </a:ext>
            </a:extLst>
          </p:cNvPr>
          <p:cNvSpPr txBox="1"/>
          <p:nvPr/>
        </p:nvSpPr>
        <p:spPr>
          <a:xfrm>
            <a:off x="124774" y="5848990"/>
            <a:ext cx="6728954" cy="846386"/>
          </a:xfrm>
          <a:prstGeom prst="rect">
            <a:avLst/>
          </a:prstGeom>
          <a:noFill/>
        </p:spPr>
        <p:txBody>
          <a:bodyPr wrap="square" rtlCol="0">
            <a:spAutoFit/>
          </a:bodyPr>
          <a:lstStyle/>
          <a:p>
            <a:pPr algn="ctr"/>
            <a:r>
              <a:rPr lang="en-US" sz="1600" dirty="0">
                <a:solidFill>
                  <a:srgbClr val="202124"/>
                </a:solidFill>
                <a:latin typeface="Times New Roman" panose="02020603050405020304" pitchFamily="18" charset="0"/>
                <a:cs typeface="Times New Roman" panose="02020603050405020304" pitchFamily="18" charset="0"/>
              </a:rPr>
              <a:t>T</a:t>
            </a:r>
            <a:r>
              <a:rPr lang="en-US" sz="1600" b="0" i="0" dirty="0">
                <a:solidFill>
                  <a:srgbClr val="202124"/>
                </a:solidFill>
                <a:effectLst/>
                <a:latin typeface="Times New Roman" panose="02020603050405020304" pitchFamily="18" charset="0"/>
                <a:cs typeface="Times New Roman" panose="02020603050405020304" pitchFamily="18" charset="0"/>
              </a:rPr>
              <a:t>he </a:t>
            </a:r>
            <a:r>
              <a:rPr lang="en-US" sz="1600" b="1" dirty="0">
                <a:solidFill>
                  <a:srgbClr val="202124"/>
                </a:solidFill>
                <a:latin typeface="Times New Roman" panose="02020603050405020304" pitchFamily="18" charset="0"/>
                <a:cs typeface="Times New Roman" panose="02020603050405020304" pitchFamily="18" charset="0"/>
              </a:rPr>
              <a:t>D</a:t>
            </a:r>
            <a:r>
              <a:rPr lang="en-US" sz="1600" b="1" i="0" dirty="0">
                <a:solidFill>
                  <a:srgbClr val="202124"/>
                </a:solidFill>
                <a:effectLst/>
                <a:latin typeface="Times New Roman" panose="02020603050405020304" pitchFamily="18" charset="0"/>
                <a:cs typeface="Times New Roman" panose="02020603050405020304" pitchFamily="18" charset="0"/>
              </a:rPr>
              <a:t>ifference between</a:t>
            </a:r>
            <a:r>
              <a:rPr lang="en-US" sz="1600" b="0" i="0" dirty="0">
                <a:solidFill>
                  <a:srgbClr val="202124"/>
                </a:solidFill>
                <a:effectLst/>
                <a:latin typeface="Times New Roman" panose="02020603050405020304" pitchFamily="18" charset="0"/>
                <a:cs typeface="Times New Roman" panose="02020603050405020304" pitchFamily="18" charset="0"/>
              </a:rPr>
              <a:t> the </a:t>
            </a:r>
            <a:r>
              <a:rPr lang="en-US" sz="1600" b="1" i="0" dirty="0">
                <a:solidFill>
                  <a:srgbClr val="202124"/>
                </a:solidFill>
                <a:effectLst/>
                <a:latin typeface="Times New Roman" panose="02020603050405020304" pitchFamily="18" charset="0"/>
                <a:cs typeface="Times New Roman" panose="02020603050405020304" pitchFamily="18" charset="0"/>
              </a:rPr>
              <a:t>Stoics</a:t>
            </a:r>
            <a:r>
              <a:rPr lang="en-US" sz="1600" b="0" i="0" dirty="0">
                <a:solidFill>
                  <a:srgbClr val="202124"/>
                </a:solidFill>
                <a:effectLst/>
                <a:latin typeface="Times New Roman" panose="02020603050405020304" pitchFamily="18" charset="0"/>
                <a:cs typeface="Times New Roman" panose="02020603050405020304" pitchFamily="18" charset="0"/>
              </a:rPr>
              <a:t> and the </a:t>
            </a:r>
            <a:r>
              <a:rPr lang="en-US" sz="1600" b="1" i="0" dirty="0">
                <a:solidFill>
                  <a:srgbClr val="202124"/>
                </a:solidFill>
                <a:effectLst/>
                <a:latin typeface="Times New Roman" panose="02020603050405020304" pitchFamily="18" charset="0"/>
                <a:cs typeface="Times New Roman" panose="02020603050405020304" pitchFamily="18" charset="0"/>
              </a:rPr>
              <a:t>Epicureans</a:t>
            </a:r>
            <a:r>
              <a:rPr lang="en-US" sz="1600" b="0" i="0" dirty="0">
                <a:solidFill>
                  <a:srgbClr val="202124"/>
                </a:solidFill>
                <a:effectLst/>
                <a:latin typeface="Times New Roman" panose="02020603050405020304" pitchFamily="18" charset="0"/>
                <a:cs typeface="Times New Roman" panose="02020603050405020304" pitchFamily="18" charset="0"/>
              </a:rPr>
              <a:t>: </a:t>
            </a:r>
          </a:p>
          <a:p>
            <a:pPr algn="ctr"/>
            <a:endParaRPr lang="en-US" sz="500" dirty="0">
              <a:solidFill>
                <a:srgbClr val="202124"/>
              </a:solidFill>
              <a:latin typeface="Times New Roman" panose="02020603050405020304" pitchFamily="18" charset="0"/>
              <a:cs typeface="Times New Roman" panose="02020603050405020304" pitchFamily="18" charset="0"/>
            </a:endParaRPr>
          </a:p>
          <a:p>
            <a:pPr algn="ctr"/>
            <a:r>
              <a:rPr lang="en-US" sz="1400" b="0" i="0" dirty="0">
                <a:solidFill>
                  <a:srgbClr val="202124"/>
                </a:solidFill>
                <a:effectLst/>
                <a:latin typeface="Times New Roman" panose="02020603050405020304" pitchFamily="18" charset="0"/>
                <a:cs typeface="Times New Roman" panose="02020603050405020304" pitchFamily="18" charset="0"/>
              </a:rPr>
              <a:t>The </a:t>
            </a:r>
            <a:r>
              <a:rPr lang="en-US" sz="1400" b="1" i="0" dirty="0">
                <a:solidFill>
                  <a:srgbClr val="202124"/>
                </a:solidFill>
                <a:effectLst/>
                <a:latin typeface="Times New Roman" panose="02020603050405020304" pitchFamily="18" charset="0"/>
                <a:cs typeface="Times New Roman" panose="02020603050405020304" pitchFamily="18" charset="0"/>
              </a:rPr>
              <a:t>Stoics</a:t>
            </a:r>
            <a:r>
              <a:rPr lang="en-US" sz="1400" b="0" i="0" dirty="0">
                <a:solidFill>
                  <a:srgbClr val="202124"/>
                </a:solidFill>
                <a:effectLst/>
                <a:latin typeface="Times New Roman" panose="02020603050405020304" pitchFamily="18" charset="0"/>
                <a:cs typeface="Times New Roman" panose="02020603050405020304" pitchFamily="18" charset="0"/>
              </a:rPr>
              <a:t> cared about virtuous behavior and living according to nature…</a:t>
            </a:r>
          </a:p>
          <a:p>
            <a:pPr algn="ctr"/>
            <a:r>
              <a:rPr lang="en-US" sz="1400" dirty="0">
                <a:solidFill>
                  <a:srgbClr val="202124"/>
                </a:solidFill>
                <a:latin typeface="Times New Roman" panose="02020603050405020304" pitchFamily="18" charset="0"/>
                <a:cs typeface="Times New Roman" panose="02020603050405020304" pitchFamily="18" charset="0"/>
              </a:rPr>
              <a:t>T</a:t>
            </a:r>
            <a:r>
              <a:rPr lang="en-US" sz="1400" b="0" i="0" dirty="0">
                <a:solidFill>
                  <a:srgbClr val="202124"/>
                </a:solidFill>
                <a:effectLst/>
                <a:latin typeface="Times New Roman" panose="02020603050405020304" pitchFamily="18" charset="0"/>
                <a:cs typeface="Times New Roman" panose="02020603050405020304" pitchFamily="18" charset="0"/>
              </a:rPr>
              <a:t>he </a:t>
            </a:r>
            <a:r>
              <a:rPr lang="en-US" sz="1400" b="1" i="0" dirty="0">
                <a:solidFill>
                  <a:srgbClr val="202124"/>
                </a:solidFill>
                <a:effectLst/>
                <a:latin typeface="Times New Roman" panose="02020603050405020304" pitchFamily="18" charset="0"/>
                <a:cs typeface="Times New Roman" panose="02020603050405020304" pitchFamily="18" charset="0"/>
              </a:rPr>
              <a:t>Epicureans</a:t>
            </a:r>
            <a:r>
              <a:rPr lang="en-US" sz="1400" b="0" i="0" dirty="0">
                <a:solidFill>
                  <a:srgbClr val="202124"/>
                </a:solidFill>
                <a:effectLst/>
                <a:latin typeface="Times New Roman" panose="02020603050405020304" pitchFamily="18" charset="0"/>
                <a:cs typeface="Times New Roman" panose="02020603050405020304" pitchFamily="18" charset="0"/>
              </a:rPr>
              <a:t> were all about avoiding pain and seeking natural and necessary pleasure.</a:t>
            </a:r>
            <a:endParaRPr lang="en-US" sz="1400" dirty="0">
              <a:latin typeface="Times New Roman" panose="02020603050405020304" pitchFamily="18" charset="0"/>
              <a:cs typeface="Times New Roman" panose="02020603050405020304" pitchFamily="18" charset="0"/>
            </a:endParaRPr>
          </a:p>
        </p:txBody>
      </p:sp>
      <p:pic>
        <p:nvPicPr>
          <p:cNvPr id="2050" name="Picture 2" descr="Image result for Epicurus">
            <a:extLst>
              <a:ext uri="{FF2B5EF4-FFF2-40B4-BE49-F238E27FC236}">
                <a16:creationId xmlns:a16="http://schemas.microsoft.com/office/drawing/2014/main" id="{56C7740D-C8CE-484C-9D3C-E7F60550E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237" y="1006857"/>
            <a:ext cx="971572" cy="15788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Zeno of Citium images">
            <a:extLst>
              <a:ext uri="{FF2B5EF4-FFF2-40B4-BE49-F238E27FC236}">
                <a16:creationId xmlns:a16="http://schemas.microsoft.com/office/drawing/2014/main" id="{22BD5546-1C72-4010-B66D-B3C881661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5617" y="924026"/>
            <a:ext cx="1148862" cy="16953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Zeno of Citium images">
            <a:extLst>
              <a:ext uri="{FF2B5EF4-FFF2-40B4-BE49-F238E27FC236}">
                <a16:creationId xmlns:a16="http://schemas.microsoft.com/office/drawing/2014/main" id="{FBC78FA3-3951-41CA-A172-8FE60B8118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089019" y="1003580"/>
            <a:ext cx="920792" cy="15788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4735A38-F9A7-4B05-9DC4-DD71608A3091}"/>
              </a:ext>
            </a:extLst>
          </p:cNvPr>
          <p:cNvSpPr txBox="1"/>
          <p:nvPr/>
        </p:nvSpPr>
        <p:spPr>
          <a:xfrm>
            <a:off x="1951238" y="388509"/>
            <a:ext cx="8286068" cy="338554"/>
          </a:xfrm>
          <a:prstGeom prst="rect">
            <a:avLst/>
          </a:prstGeom>
          <a:noFill/>
        </p:spPr>
        <p:txBody>
          <a:bodyPr wrap="square" rtlCol="0">
            <a:spAutoFit/>
          </a:bodyPr>
          <a:lstStyle/>
          <a:p>
            <a:r>
              <a:rPr lang="en-US" sz="1400" b="1" i="1" dirty="0">
                <a:solidFill>
                  <a:srgbClr val="CC6600"/>
                </a:solidFill>
                <a:latin typeface="Times New Roman" panose="02020603050405020304" pitchFamily="18" charset="0"/>
                <a:cs typeface="Times New Roman" panose="02020603050405020304" pitchFamily="18" charset="0"/>
              </a:rPr>
              <a:t> </a:t>
            </a:r>
            <a:r>
              <a:rPr lang="en-US" sz="1400" b="1" dirty="0">
                <a:solidFill>
                  <a:srgbClr val="FF0000"/>
                </a:solidFill>
                <a:latin typeface="Times New Roman" panose="02020603050405020304" pitchFamily="18" charset="0"/>
                <a:cs typeface="Times New Roman" panose="02020603050405020304" pitchFamily="18" charset="0"/>
              </a:rPr>
              <a:t>Acts 17:18a - </a:t>
            </a:r>
            <a:r>
              <a:rPr lang="en-US" sz="1600" b="1" i="1" dirty="0">
                <a:solidFill>
                  <a:srgbClr val="CC6600"/>
                </a:solidFill>
                <a:latin typeface="Times New Roman" panose="02020603050405020304" pitchFamily="18" charset="0"/>
                <a:cs typeface="Times New Roman" panose="02020603050405020304" pitchFamily="18" charset="0"/>
              </a:rPr>
              <a:t>Then certain philosophers of the Epicureans, and of the </a:t>
            </a:r>
            <a:r>
              <a:rPr lang="en-US" sz="1600" b="1" i="1" dirty="0" err="1">
                <a:solidFill>
                  <a:srgbClr val="CC6600"/>
                </a:solidFill>
                <a:latin typeface="Times New Roman" panose="02020603050405020304" pitchFamily="18" charset="0"/>
                <a:cs typeface="Times New Roman" panose="02020603050405020304" pitchFamily="18" charset="0"/>
              </a:rPr>
              <a:t>Stoicks</a:t>
            </a:r>
            <a:r>
              <a:rPr lang="en-US" sz="1600" b="1" i="1" dirty="0">
                <a:solidFill>
                  <a:srgbClr val="CC6600"/>
                </a:solidFill>
                <a:latin typeface="Times New Roman" panose="02020603050405020304" pitchFamily="18" charset="0"/>
                <a:cs typeface="Times New Roman" panose="02020603050405020304" pitchFamily="18" charset="0"/>
              </a:rPr>
              <a:t>, encountered him. </a:t>
            </a:r>
            <a:endParaRPr lang="en-US" sz="1400" b="1" i="1" dirty="0">
              <a:solidFill>
                <a:srgbClr val="CC66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521E82E4-8A31-4A6B-AEB6-19EB7E4B73B6}"/>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7490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75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75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056"/>
                                        </p:tgtEl>
                                        <p:attrNameLst>
                                          <p:attrName>style.visibility</p:attrName>
                                        </p:attrNameLst>
                                      </p:cBhvr>
                                      <p:to>
                                        <p:strVal val="visible"/>
                                      </p:to>
                                    </p:set>
                                    <p:animEffect transition="in" filter="fade">
                                      <p:cBhvr>
                                        <p:cTn id="33" dur="750"/>
                                        <p:tgtEl>
                                          <p:spTgt spid="2056"/>
                                        </p:tgtEl>
                                      </p:cBhvr>
                                    </p:animEffect>
                                  </p:childTnLst>
                                </p:cTn>
                              </p:par>
                            </p:childTnLst>
                          </p:cTn>
                        </p:par>
                        <p:par>
                          <p:cTn id="34" fill="hold">
                            <p:stCondLst>
                              <p:cond delay="750"/>
                            </p:stCondLst>
                            <p:childTnLst>
                              <p:par>
                                <p:cTn id="35" presetID="10"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25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8" grpId="0"/>
      <p:bldP spid="9" grpId="0"/>
      <p:bldP spid="10" grpId="0"/>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24FFCBE-E6CF-4ECC-A5A0-1D3F8DBAD93B}"/>
              </a:ext>
            </a:extLst>
          </p:cNvPr>
          <p:cNvSpPr>
            <a:spLocks noChangeArrowheads="1"/>
          </p:cNvSpPr>
          <p:nvPr/>
        </p:nvSpPr>
        <p:spPr bwMode="auto">
          <a:xfrm>
            <a:off x="6096000" y="42135"/>
            <a:ext cx="6014906" cy="318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Therefore, even when you read a familiar word like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fear</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don’t think of the fight-or-flight response that is indeed unavoidable when we are suddenly presented with a possible danger. What the Stoics meant by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fear</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was what comes after that: your considered opinion about what caused said instinctive reaction.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8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Stoic psychology was subtle: they knew that we have automatic responses that are not under our control. That’s why they focused on what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is</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under our control: the judgment rendered on the likely causes of our instinctive reactions, a judgment rendered by what Marcus called the ruling faculty (the executive function of the brain).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Again, take a look at the </a:t>
            </a:r>
            <a:r>
              <a:rPr lang="en-US" altLang="en-US" sz="1200" dirty="0">
                <a:latin typeface="Times New Roman" panose="02020603050405020304" pitchFamily="18" charset="0"/>
                <a:cs typeface="Times New Roman" panose="02020603050405020304" pitchFamily="18" charset="0"/>
              </a:rPr>
              <a:t>below</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diagram: pain is not the simple sensation of pain but the failure to avoid something that we mistakenly judge bad. Similarly, for the other </a:t>
            </a:r>
            <a:r>
              <a:rPr kumimoji="0" lang="en-US" altLang="en-US" sz="1200" b="0" i="1" u="none" strike="noStrike" cap="none" normalizeH="0" baseline="0" dirty="0" err="1">
                <a:ln>
                  <a:noFill/>
                </a:ln>
                <a:effectLst/>
                <a:latin typeface="Times New Roman" panose="02020603050405020304" pitchFamily="18" charset="0"/>
                <a:cs typeface="Times New Roman" panose="02020603050405020304" pitchFamily="18" charset="0"/>
              </a:rPr>
              <a:t>pathê</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fear is the irrational expectation of something bad or harmful; craving is the irrational striving for something mistakenly judged as good; and pleasure is the irrational elation over something that is actually not worth choosing.</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Contrariwise, the </a:t>
            </a:r>
            <a:r>
              <a:rPr kumimoji="0" lang="en-US" altLang="en-US" sz="1200" b="0" i="1" u="none" strike="noStrike" cap="none" normalizeH="0" baseline="0" dirty="0" err="1">
                <a:ln>
                  <a:noFill/>
                </a:ln>
                <a:effectLst/>
                <a:latin typeface="Times New Roman" panose="02020603050405020304" pitchFamily="18" charset="0"/>
                <a:cs typeface="Times New Roman" panose="02020603050405020304" pitchFamily="18" charset="0"/>
              </a:rPr>
              <a:t>eupatheiai</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are the result of a rational aversion of vice and harmful things (discretion), a rational desire for virtue (willing), and a rational elation over virtue (delight). </a:t>
            </a:r>
          </a:p>
        </p:txBody>
      </p:sp>
      <p:sp>
        <p:nvSpPr>
          <p:cNvPr id="5" name="TextBox 4">
            <a:extLst>
              <a:ext uri="{FF2B5EF4-FFF2-40B4-BE49-F238E27FC236}">
                <a16:creationId xmlns:a16="http://schemas.microsoft.com/office/drawing/2014/main" id="{4A01EB8F-2141-4230-A70E-8AF285CC5AAD}"/>
              </a:ext>
            </a:extLst>
          </p:cNvPr>
          <p:cNvSpPr txBox="1"/>
          <p:nvPr/>
        </p:nvSpPr>
        <p:spPr>
          <a:xfrm>
            <a:off x="81094" y="1286266"/>
            <a:ext cx="6014906" cy="5547673"/>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Times New Roman" panose="02020603050405020304" pitchFamily="18" charset="0"/>
                <a:cs typeface="Times New Roman" panose="02020603050405020304" pitchFamily="18" charset="0"/>
              </a:rPr>
              <a:t>A major difference between the two schools is that the Stoics thought the pivotal thing in life is virtue and its cultivation, while the Epicureans thought that the point was to seek pleasure and especially avoid pain.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Nonetheless, both schools thought that a crucial component of </a:t>
            </a:r>
            <a:r>
              <a:rPr kumimoji="0" lang="en-US" altLang="en-US" sz="1200" b="1" i="1" u="none" strike="noStrike" cap="none" normalizeH="0" baseline="0" dirty="0">
                <a:ln>
                  <a:noFill/>
                </a:ln>
                <a:effectLst/>
                <a:latin typeface="Times New Roman" panose="02020603050405020304" pitchFamily="18" charset="0"/>
                <a:cs typeface="Times New Roman" panose="02020603050405020304" pitchFamily="18" charset="0"/>
              </a:rPr>
              <a:t>eudaimonia</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(the flourishing life) was something very similar, to which the Stoics referred to as </a:t>
            </a:r>
            <a:r>
              <a:rPr kumimoji="0" lang="en-US" altLang="en-US" sz="1200" b="1" i="1" u="none" strike="noStrike" cap="none" normalizeH="0" baseline="0" dirty="0">
                <a:ln>
                  <a:noFill/>
                </a:ln>
                <a:effectLst/>
                <a:latin typeface="Times New Roman" panose="02020603050405020304" pitchFamily="18" charset="0"/>
                <a:cs typeface="Times New Roman" panose="02020603050405020304" pitchFamily="18" charset="0"/>
              </a:rPr>
              <a:t>apatheia</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(literally “being without passions”) and the Epicureans as </a:t>
            </a:r>
            <a:r>
              <a:rPr kumimoji="0" lang="en-US" altLang="en-US" sz="1200" b="1" i="1" u="none" strike="noStrike" cap="none" normalizeH="0" baseline="0" dirty="0">
                <a:ln>
                  <a:noFill/>
                </a:ln>
                <a:effectLst/>
                <a:latin typeface="Times New Roman" panose="02020603050405020304" pitchFamily="18" charset="0"/>
                <a:cs typeface="Times New Roman" panose="02020603050405020304" pitchFamily="18" charset="0"/>
              </a:rPr>
              <a:t>ataraxia</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(literally “tranquility”).</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8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There are, however, some differences between the two concepts, especially in the way the two schools taught one could achieve, or at the least approximate, the respective states of mind.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The Internet Encyclopedia of Philosophy has a good entry on </a:t>
            </a:r>
            <a:r>
              <a:rPr kumimoji="0" lang="en-US" altLang="en-US" sz="1200" b="1" i="0" u="none" strike="noStrike" cap="none" normalizeH="0" baseline="0" dirty="0">
                <a:ln>
                  <a:noFill/>
                </a:ln>
                <a:effectLst/>
                <a:latin typeface="Times New Roman" panose="02020603050405020304" pitchFamily="18" charset="0"/>
                <a:cs typeface="Times New Roman" panose="02020603050405020304" pitchFamily="18" charset="0"/>
              </a:rPr>
              <a:t>Epictetus</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which comes with a useful glossary of Stoic terms. Here is what it says about the matter under examination:</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1" u="none" strike="noStrike" cap="none" normalizeH="0" baseline="0" dirty="0">
                <a:ln>
                  <a:noFill/>
                </a:ln>
                <a:effectLst/>
                <a:latin typeface="Times New Roman" panose="02020603050405020304" pitchFamily="18" charset="0"/>
                <a:cs typeface="Times New Roman" panose="02020603050405020304" pitchFamily="18" charset="0"/>
              </a:rPr>
              <a:t>apatheia</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freedom from passion, a constituent of the </a:t>
            </a:r>
            <a:r>
              <a:rPr kumimoji="0" lang="en-US" altLang="en-US" sz="1200" b="0" i="1" u="none" strike="noStrike" cap="none" normalizeH="0" baseline="0" dirty="0" err="1">
                <a:ln>
                  <a:noFill/>
                </a:ln>
                <a:effectLst/>
                <a:latin typeface="Times New Roman" panose="02020603050405020304" pitchFamily="18" charset="0"/>
                <a:cs typeface="Times New Roman" panose="02020603050405020304" pitchFamily="18" charset="0"/>
              </a:rPr>
              <a:t>eudaimôn</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life</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1" u="none" strike="noStrike" cap="none" normalizeH="0" baseline="0" dirty="0">
                <a:ln>
                  <a:noFill/>
                </a:ln>
                <a:effectLst/>
                <a:latin typeface="Times New Roman" panose="02020603050405020304" pitchFamily="18" charset="0"/>
                <a:cs typeface="Times New Roman" panose="02020603050405020304" pitchFamily="18" charset="0"/>
              </a:rPr>
              <a:t>ataraxia</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imperturbability, literally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without trouble</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sometimes translated as “</a:t>
            </a:r>
            <a:r>
              <a:rPr kumimoji="0" lang="en-US" altLang="en-US" sz="1200" b="0" i="0" u="none" strike="noStrike" cap="none" normalizeH="0" baseline="0" dirty="0" err="1">
                <a:ln>
                  <a:noFill/>
                </a:ln>
                <a:effectLst/>
                <a:latin typeface="Times New Roman" panose="02020603050405020304" pitchFamily="18" charset="0"/>
                <a:cs typeface="Times New Roman" panose="02020603050405020304" pitchFamily="18" charset="0"/>
              </a:rPr>
              <a:t>tranquillity</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a state of mind that is a constituent of the </a:t>
            </a:r>
            <a:r>
              <a:rPr kumimoji="0" lang="en-US" altLang="en-US" sz="1200" b="0" i="1" u="none" strike="noStrike" cap="none" normalizeH="0" baseline="0" dirty="0" err="1">
                <a:ln>
                  <a:noFill/>
                </a:ln>
                <a:effectLst/>
                <a:latin typeface="Times New Roman" panose="02020603050405020304" pitchFamily="18" charset="0"/>
                <a:cs typeface="Times New Roman" panose="02020603050405020304" pitchFamily="18" charset="0"/>
              </a:rPr>
              <a:t>eudaimôn</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life.</a:t>
            </a:r>
            <a:endParaRPr lang="en-US" altLang="en-US" sz="800" dirty="0">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So, both </a:t>
            </a:r>
            <a:r>
              <a:rPr kumimoji="0" lang="en-US" altLang="en-US" sz="1200" b="1" i="1" u="none" strike="noStrike" cap="none" normalizeH="0" baseline="0" dirty="0">
                <a:ln>
                  <a:noFill/>
                </a:ln>
                <a:effectLst/>
                <a:latin typeface="Times New Roman" panose="02020603050405020304" pitchFamily="18" charset="0"/>
                <a:cs typeface="Times New Roman" panose="02020603050405020304" pitchFamily="18" charset="0"/>
              </a:rPr>
              <a:t>apatheia</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and </a:t>
            </a:r>
            <a:r>
              <a:rPr kumimoji="0" lang="en-US" altLang="en-US" sz="1200" b="1" i="1" u="none" strike="noStrike" cap="none" normalizeH="0" baseline="0" dirty="0">
                <a:ln>
                  <a:noFill/>
                </a:ln>
                <a:effectLst/>
                <a:latin typeface="Times New Roman" panose="02020603050405020304" pitchFamily="18" charset="0"/>
                <a:cs typeface="Times New Roman" panose="02020603050405020304" pitchFamily="18" charset="0"/>
              </a:rPr>
              <a:t>ataraxia</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are components of the </a:t>
            </a:r>
            <a:r>
              <a:rPr kumimoji="0" lang="en-US" altLang="en-US" sz="1200" b="1" i="0" u="none" strike="noStrike" cap="none" normalizeH="0" baseline="0" dirty="0" err="1">
                <a:ln>
                  <a:noFill/>
                </a:ln>
                <a:effectLst/>
                <a:latin typeface="Times New Roman" panose="02020603050405020304" pitchFamily="18" charset="0"/>
                <a:cs typeface="Times New Roman" panose="02020603050405020304" pitchFamily="18" charset="0"/>
              </a:rPr>
              <a:t>eudaimonic</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life, and indeed, while the second term is usually associated with the Epicureans, both schools used it.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As far as the Stoics are concerned, it is good to remember that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passion</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didn’t mean what we now mean by that term, and indeed it didn’t even mean “emotion” in the modern sense of the term. That’s why it is grossly incorrect to say that the Stoics aimed at a passionless life, or at the suppression of emotion.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Indeed, they divided the “passions” into unhealthy and healthy ones. The </a:t>
            </a:r>
            <a:r>
              <a:rPr kumimoji="0" lang="en-US" altLang="en-US" sz="1200" b="1" i="0" u="none" strike="noStrike" cap="none" normalizeH="0" baseline="0" dirty="0">
                <a:ln>
                  <a:noFill/>
                </a:ln>
                <a:effectLst/>
                <a:latin typeface="Times New Roman" panose="02020603050405020304" pitchFamily="18" charset="0"/>
                <a:cs typeface="Times New Roman" panose="02020603050405020304" pitchFamily="18" charset="0"/>
              </a:rPr>
              <a:t>first</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group included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pain</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fear</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craving</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and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pleasure</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The </a:t>
            </a:r>
            <a:r>
              <a:rPr kumimoji="0" lang="en-US" altLang="en-US" sz="1200" b="1" i="0" u="none" strike="noStrike" cap="none" normalizeH="0" baseline="0" dirty="0">
                <a:ln>
                  <a:noFill/>
                </a:ln>
                <a:effectLst/>
                <a:latin typeface="Times New Roman" panose="02020603050405020304" pitchFamily="18" charset="0"/>
                <a:cs typeface="Times New Roman" panose="02020603050405020304" pitchFamily="18" charset="0"/>
              </a:rPr>
              <a:t>second</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one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discretion</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willing</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and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delight</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The latter three where the opposite of the first group, except for pain, which does not have a positive counterpart.</a:t>
            </a:r>
            <a:endParaRPr lang="en-US" altLang="en-US" sz="12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800" dirty="0">
              <a:latin typeface="Times New Roman" panose="02020603050405020304" pitchFamily="18" charset="0"/>
              <a:cs typeface="Times New Roman" panose="02020603050405020304" pitchFamily="18" charset="0"/>
            </a:endParaRPr>
          </a:p>
          <a:p>
            <a:pPr algn="just"/>
            <a:r>
              <a:rPr lang="en-US" altLang="en-US" sz="1200" dirty="0">
                <a:latin typeface="Times New Roman" panose="02020603050405020304" pitchFamily="18" charset="0"/>
                <a:cs typeface="Times New Roman" panose="02020603050405020304" pitchFamily="18" charset="0"/>
              </a:rPr>
              <a:t>So for the Stoics the “</a:t>
            </a:r>
            <a:r>
              <a:rPr lang="en-US" altLang="en-US" sz="1200" i="1" dirty="0">
                <a:latin typeface="Times New Roman" panose="02020603050405020304" pitchFamily="18" charset="0"/>
                <a:cs typeface="Times New Roman" panose="02020603050405020304" pitchFamily="18" charset="0"/>
              </a:rPr>
              <a:t>passions</a:t>
            </a:r>
            <a:r>
              <a:rPr lang="en-US" altLang="en-US" sz="1200" dirty="0">
                <a:latin typeface="Times New Roman" panose="02020603050405020304" pitchFamily="18" charset="0"/>
                <a:cs typeface="Times New Roman" panose="02020603050405020304" pitchFamily="18" charset="0"/>
              </a:rPr>
              <a:t>” are not automatic, instinctive reactions that we cannot avoid experiencing. Rather, they are the result of a judgment, giving “</a:t>
            </a:r>
            <a:r>
              <a:rPr lang="en-US" altLang="en-US" sz="1200" i="1" dirty="0">
                <a:latin typeface="Times New Roman" panose="02020603050405020304" pitchFamily="18" charset="0"/>
                <a:cs typeface="Times New Roman" panose="02020603050405020304" pitchFamily="18" charset="0"/>
              </a:rPr>
              <a:t>assent</a:t>
            </a:r>
            <a:r>
              <a:rPr lang="en-US" altLang="en-US" sz="1200" dirty="0">
                <a:latin typeface="Times New Roman" panose="02020603050405020304" pitchFamily="18" charset="0"/>
                <a:cs typeface="Times New Roman" panose="02020603050405020304" pitchFamily="18" charset="0"/>
              </a:rPr>
              <a:t>” to an “</a:t>
            </a:r>
            <a:r>
              <a:rPr lang="en-US" altLang="en-US" sz="1200" i="1" dirty="0">
                <a:latin typeface="Times New Roman" panose="02020603050405020304" pitchFamily="18" charset="0"/>
                <a:cs typeface="Times New Roman" panose="02020603050405020304" pitchFamily="18" charset="0"/>
              </a:rPr>
              <a:t>impression</a:t>
            </a:r>
            <a:r>
              <a:rPr lang="en-US" altLang="en-US" sz="1200" dirty="0">
                <a:latin typeface="Times New Roman" panose="02020603050405020304" pitchFamily="18" charset="0"/>
                <a:cs typeface="Times New Roman" panose="02020603050405020304" pitchFamily="18" charset="0"/>
              </a:rPr>
              <a:t>.”</a:t>
            </a:r>
          </a:p>
        </p:txBody>
      </p:sp>
      <p:pic>
        <p:nvPicPr>
          <p:cNvPr id="7" name="Picture 2" descr="Stoic passions">
            <a:hlinkClick r:id="rId2"/>
            <a:extLst>
              <a:ext uri="{FF2B5EF4-FFF2-40B4-BE49-F238E27FC236}">
                <a16:creationId xmlns:a16="http://schemas.microsoft.com/office/drawing/2014/main" id="{6F1C0E5F-53FB-4D69-A0F3-FF919B7C2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286" y="3445778"/>
            <a:ext cx="4703631" cy="309793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253C5F-018D-43CA-862F-B205E8A70E20}"/>
              </a:ext>
            </a:extLst>
          </p:cNvPr>
          <p:cNvSpPr txBox="1"/>
          <p:nvPr/>
        </p:nvSpPr>
        <p:spPr>
          <a:xfrm>
            <a:off x="88085" y="131516"/>
            <a:ext cx="5883478" cy="1092607"/>
          </a:xfrm>
          <a:prstGeom prst="rect">
            <a:avLst/>
          </a:prstGeom>
          <a:noFill/>
        </p:spPr>
        <p:txBody>
          <a:bodyPr wrap="square" rtlCol="0">
            <a:spAutoFit/>
          </a:bodyPr>
          <a:lstStyle/>
          <a:p>
            <a:pPr algn="just"/>
            <a:r>
              <a:rPr lang="en-US" sz="1300" b="1" i="1" dirty="0">
                <a:solidFill>
                  <a:srgbClr val="CC6600"/>
                </a:solidFill>
                <a:latin typeface="Times New Roman" panose="02020603050405020304" pitchFamily="18" charset="0"/>
                <a:cs typeface="Times New Roman" panose="02020603050405020304" pitchFamily="18" charset="0"/>
              </a:rPr>
              <a:t>For it is written, I will destroy the wisdom of the wise, and will bring to nothing the understanding of the prudent. Where is the wise? where is the scribe? where is the disputer of this world? hath not God made foolish the wisdom of this world? For after that in the wisdom of God the world by wisdom knew not God, it pleased God by the foolishness of preaching to save them that believe.  </a:t>
            </a:r>
            <a:r>
              <a:rPr lang="en-US" sz="1200" b="1" dirty="0">
                <a:solidFill>
                  <a:srgbClr val="FF0000"/>
                </a:solidFill>
                <a:latin typeface="Times New Roman" panose="02020603050405020304" pitchFamily="18" charset="0"/>
                <a:cs typeface="Times New Roman" panose="02020603050405020304" pitchFamily="18" charset="0"/>
              </a:rPr>
              <a:t>I Corinthians 1:19-21</a:t>
            </a:r>
            <a:endParaRPr lang="en-US" sz="13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FA9296-0CD1-4D45-8F10-D366FABD1588}"/>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9309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C3BBA1-9F60-45DE-88E5-1C185F30E858}"/>
              </a:ext>
            </a:extLst>
          </p:cNvPr>
          <p:cNvSpPr txBox="1"/>
          <p:nvPr/>
        </p:nvSpPr>
        <p:spPr>
          <a:xfrm>
            <a:off x="59684" y="104600"/>
            <a:ext cx="5015445" cy="3354765"/>
          </a:xfrm>
          <a:prstGeom prst="rect">
            <a:avLst/>
          </a:prstGeom>
          <a:noFill/>
        </p:spPr>
        <p:txBody>
          <a:bodyPr wrap="square" rtlCol="0">
            <a:spAutoFit/>
          </a:bodyPr>
          <a:lstStyle/>
          <a:p>
            <a:pPr algn="ctr" fontAlgn="base"/>
            <a:r>
              <a:rPr lang="en-US" sz="1600" b="1" i="0" dirty="0">
                <a:solidFill>
                  <a:srgbClr val="656565"/>
                </a:solidFill>
                <a:effectLst/>
                <a:latin typeface="Times New Roman" panose="02020603050405020304" pitchFamily="18" charset="0"/>
                <a:cs typeface="Times New Roman" panose="02020603050405020304" pitchFamily="18" charset="0"/>
              </a:rPr>
              <a:t>BASIC PRINCIPLES FOR THE MODERN EPICUREAN </a:t>
            </a:r>
          </a:p>
          <a:p>
            <a:pPr algn="ctr" fontAlgn="base"/>
            <a:r>
              <a:rPr lang="en-US" sz="1200" b="0" dirty="0">
                <a:solidFill>
                  <a:srgbClr val="656565"/>
                </a:solidFill>
                <a:effectLst/>
                <a:latin typeface="Times New Roman" panose="02020603050405020304" pitchFamily="18" charset="0"/>
                <a:cs typeface="Times New Roman" panose="02020603050405020304" pitchFamily="18" charset="0"/>
              </a:rPr>
              <a:t>Epicureanism is a vital way of living which free you from a life</a:t>
            </a:r>
          </a:p>
          <a:p>
            <a:pPr algn="ctr" fontAlgn="base"/>
            <a:r>
              <a:rPr lang="en-US" sz="1200" b="0" dirty="0">
                <a:solidFill>
                  <a:srgbClr val="656565"/>
                </a:solidFill>
                <a:effectLst/>
                <a:latin typeface="Times New Roman" panose="02020603050405020304" pitchFamily="18" charset="0"/>
                <a:cs typeface="Times New Roman" panose="02020603050405020304" pitchFamily="18" charset="0"/>
              </a:rPr>
              <a:t>of unhappiness, fear and anxiety.</a:t>
            </a:r>
          </a:p>
          <a:p>
            <a:pPr fontAlgn="base"/>
            <a:endParaRPr lang="en-US" sz="700" b="0" dirty="0">
              <a:solidFill>
                <a:srgbClr val="656565"/>
              </a:solidFill>
              <a:effectLst/>
              <a:latin typeface="Times New Roman" panose="02020603050405020304" pitchFamily="18" charset="0"/>
              <a:cs typeface="Times New Roman" panose="02020603050405020304" pitchFamily="18" charset="0"/>
            </a:endParaRPr>
          </a:p>
          <a:p>
            <a:pPr algn="just" fontAlgn="base"/>
            <a:r>
              <a:rPr lang="en-US" sz="1200" b="0" dirty="0">
                <a:solidFill>
                  <a:srgbClr val="656565"/>
                </a:solidFill>
                <a:effectLst/>
                <a:latin typeface="Times New Roman" panose="02020603050405020304" pitchFamily="18" charset="0"/>
                <a:cs typeface="Times New Roman" panose="02020603050405020304" pitchFamily="18" charset="0"/>
              </a:rPr>
              <a:t>Epicureanism is a missionary philosophy, and while epicureans have written scholarly works, they have always been very interested in explaining this way of life in a manner simple enough for anyone to understand and remember.</a:t>
            </a:r>
          </a:p>
          <a:p>
            <a:pPr fontAlgn="base"/>
            <a:endParaRPr lang="en-US" sz="500" b="0" dirty="0">
              <a:solidFill>
                <a:srgbClr val="656565"/>
              </a:solidFill>
              <a:effectLst/>
              <a:latin typeface="Times New Roman" panose="02020603050405020304" pitchFamily="18" charset="0"/>
              <a:cs typeface="Times New Roman" panose="02020603050405020304" pitchFamily="18" charset="0"/>
            </a:endParaRPr>
          </a:p>
          <a:p>
            <a:pPr algn="ctr" fontAlgn="base"/>
            <a:r>
              <a:rPr lang="en-US" sz="1200" b="1" dirty="0">
                <a:solidFill>
                  <a:srgbClr val="656565"/>
                </a:solidFill>
                <a:effectLst/>
                <a:latin typeface="Times New Roman" panose="02020603050405020304" pitchFamily="18" charset="0"/>
                <a:cs typeface="Times New Roman" panose="02020603050405020304" pitchFamily="18" charset="0"/>
              </a:rPr>
              <a:t>The following eight counsels are a basic guide to Epicurean living.</a:t>
            </a:r>
          </a:p>
          <a:p>
            <a:pPr lvl="3" fontAlgn="base"/>
            <a:r>
              <a:rPr lang="en-US" sz="1200" b="1" i="0" dirty="0">
                <a:solidFill>
                  <a:srgbClr val="656565"/>
                </a:solidFill>
                <a:effectLst/>
                <a:latin typeface="Times New Roman" panose="02020603050405020304" pitchFamily="18" charset="0"/>
                <a:cs typeface="Times New Roman" panose="02020603050405020304" pitchFamily="18" charset="0"/>
              </a:rPr>
              <a:t>1)</a:t>
            </a:r>
            <a:r>
              <a:rPr lang="en-US" sz="1200" b="0" i="0" dirty="0">
                <a:solidFill>
                  <a:srgbClr val="656565"/>
                </a:solidFill>
                <a:effectLst/>
                <a:latin typeface="Times New Roman" panose="02020603050405020304" pitchFamily="18" charset="0"/>
                <a:cs typeface="Times New Roman" panose="02020603050405020304" pitchFamily="18" charset="0"/>
              </a:rPr>
              <a:t> Don’t fear God.</a:t>
            </a:r>
            <a:br>
              <a:rPr lang="en-US" sz="1200" b="0" i="0" dirty="0">
                <a:solidFill>
                  <a:srgbClr val="656565"/>
                </a:solidFill>
                <a:effectLst/>
                <a:latin typeface="Times New Roman" panose="02020603050405020304" pitchFamily="18" charset="0"/>
                <a:cs typeface="Times New Roman" panose="02020603050405020304" pitchFamily="18" charset="0"/>
              </a:rPr>
            </a:br>
            <a:r>
              <a:rPr lang="en-US" sz="1200" b="1" i="0" dirty="0">
                <a:solidFill>
                  <a:srgbClr val="656565"/>
                </a:solidFill>
                <a:effectLst/>
                <a:latin typeface="Times New Roman" panose="02020603050405020304" pitchFamily="18" charset="0"/>
                <a:cs typeface="Times New Roman" panose="02020603050405020304" pitchFamily="18" charset="0"/>
              </a:rPr>
              <a:t>2)</a:t>
            </a:r>
            <a:r>
              <a:rPr lang="en-US" sz="1200" b="0" i="0" dirty="0">
                <a:solidFill>
                  <a:srgbClr val="656565"/>
                </a:solidFill>
                <a:effectLst/>
                <a:latin typeface="Times New Roman" panose="02020603050405020304" pitchFamily="18" charset="0"/>
                <a:cs typeface="Times New Roman" panose="02020603050405020304" pitchFamily="18" charset="0"/>
              </a:rPr>
              <a:t> Don’t worry about death.</a:t>
            </a:r>
            <a:br>
              <a:rPr lang="en-US" sz="1200" b="0" i="0" dirty="0">
                <a:solidFill>
                  <a:srgbClr val="656565"/>
                </a:solidFill>
                <a:effectLst/>
                <a:latin typeface="Times New Roman" panose="02020603050405020304" pitchFamily="18" charset="0"/>
                <a:cs typeface="Times New Roman" panose="02020603050405020304" pitchFamily="18" charset="0"/>
              </a:rPr>
            </a:br>
            <a:r>
              <a:rPr lang="en-US" sz="1200" b="1" i="0" dirty="0">
                <a:solidFill>
                  <a:srgbClr val="656565"/>
                </a:solidFill>
                <a:effectLst/>
                <a:latin typeface="Times New Roman" panose="02020603050405020304" pitchFamily="18" charset="0"/>
                <a:cs typeface="Times New Roman" panose="02020603050405020304" pitchFamily="18" charset="0"/>
              </a:rPr>
              <a:t>3)</a:t>
            </a:r>
            <a:r>
              <a:rPr lang="en-US" sz="1200" b="0" i="0" dirty="0">
                <a:solidFill>
                  <a:srgbClr val="656565"/>
                </a:solidFill>
                <a:effectLst/>
                <a:latin typeface="Times New Roman" panose="02020603050405020304" pitchFamily="18" charset="0"/>
                <a:cs typeface="Times New Roman" panose="02020603050405020304" pitchFamily="18" charset="0"/>
              </a:rPr>
              <a:t> Don’t fear pain.</a:t>
            </a:r>
            <a:br>
              <a:rPr lang="en-US" sz="1200" b="0" i="0" dirty="0">
                <a:solidFill>
                  <a:srgbClr val="656565"/>
                </a:solidFill>
                <a:effectLst/>
                <a:latin typeface="Times New Roman" panose="02020603050405020304" pitchFamily="18" charset="0"/>
                <a:cs typeface="Times New Roman" panose="02020603050405020304" pitchFamily="18" charset="0"/>
              </a:rPr>
            </a:br>
            <a:r>
              <a:rPr lang="en-US" sz="1200" b="1" i="0" dirty="0">
                <a:solidFill>
                  <a:srgbClr val="656565"/>
                </a:solidFill>
                <a:effectLst/>
                <a:latin typeface="Times New Roman" panose="02020603050405020304" pitchFamily="18" charset="0"/>
                <a:cs typeface="Times New Roman" panose="02020603050405020304" pitchFamily="18" charset="0"/>
              </a:rPr>
              <a:t>4)</a:t>
            </a:r>
            <a:r>
              <a:rPr lang="en-US" sz="1200" b="0" i="0" dirty="0">
                <a:solidFill>
                  <a:srgbClr val="656565"/>
                </a:solidFill>
                <a:effectLst/>
                <a:latin typeface="Times New Roman" panose="02020603050405020304" pitchFamily="18" charset="0"/>
                <a:cs typeface="Times New Roman" panose="02020603050405020304" pitchFamily="18" charset="0"/>
              </a:rPr>
              <a:t> Live simply.</a:t>
            </a:r>
            <a:br>
              <a:rPr lang="en-US" sz="1200" b="0" i="0" dirty="0">
                <a:solidFill>
                  <a:srgbClr val="656565"/>
                </a:solidFill>
                <a:effectLst/>
                <a:latin typeface="Times New Roman" panose="02020603050405020304" pitchFamily="18" charset="0"/>
                <a:cs typeface="Times New Roman" panose="02020603050405020304" pitchFamily="18" charset="0"/>
              </a:rPr>
            </a:br>
            <a:r>
              <a:rPr lang="en-US" sz="1200" b="1" i="0" dirty="0">
                <a:solidFill>
                  <a:srgbClr val="656565"/>
                </a:solidFill>
                <a:effectLst/>
                <a:latin typeface="Times New Roman" panose="02020603050405020304" pitchFamily="18" charset="0"/>
                <a:cs typeface="Times New Roman" panose="02020603050405020304" pitchFamily="18" charset="0"/>
              </a:rPr>
              <a:t>5) </a:t>
            </a:r>
            <a:r>
              <a:rPr lang="en-US" sz="1200" b="0" i="0" dirty="0">
                <a:solidFill>
                  <a:srgbClr val="656565"/>
                </a:solidFill>
                <a:effectLst/>
                <a:latin typeface="Times New Roman" panose="02020603050405020304" pitchFamily="18" charset="0"/>
                <a:cs typeface="Times New Roman" panose="02020603050405020304" pitchFamily="18" charset="0"/>
              </a:rPr>
              <a:t>Pursue pleasure wisely.</a:t>
            </a:r>
            <a:br>
              <a:rPr lang="en-US" sz="1200" b="0" i="0" dirty="0">
                <a:solidFill>
                  <a:srgbClr val="656565"/>
                </a:solidFill>
                <a:effectLst/>
                <a:latin typeface="Times New Roman" panose="02020603050405020304" pitchFamily="18" charset="0"/>
                <a:cs typeface="Times New Roman" panose="02020603050405020304" pitchFamily="18" charset="0"/>
              </a:rPr>
            </a:br>
            <a:r>
              <a:rPr lang="en-US" sz="1200" b="1" i="0" dirty="0">
                <a:solidFill>
                  <a:srgbClr val="656565"/>
                </a:solidFill>
                <a:effectLst/>
                <a:latin typeface="Times New Roman" panose="02020603050405020304" pitchFamily="18" charset="0"/>
                <a:cs typeface="Times New Roman" panose="02020603050405020304" pitchFamily="18" charset="0"/>
              </a:rPr>
              <a:t>6) </a:t>
            </a:r>
            <a:r>
              <a:rPr lang="en-US" sz="1200" b="0" i="0" dirty="0">
                <a:solidFill>
                  <a:srgbClr val="656565"/>
                </a:solidFill>
                <a:effectLst/>
                <a:latin typeface="Times New Roman" panose="02020603050405020304" pitchFamily="18" charset="0"/>
                <a:cs typeface="Times New Roman" panose="02020603050405020304" pitchFamily="18" charset="0"/>
              </a:rPr>
              <a:t>Make friends and be a good friend.</a:t>
            </a:r>
            <a:br>
              <a:rPr lang="en-US" sz="1200" b="0" i="0" dirty="0">
                <a:solidFill>
                  <a:srgbClr val="656565"/>
                </a:solidFill>
                <a:effectLst/>
                <a:latin typeface="Times New Roman" panose="02020603050405020304" pitchFamily="18" charset="0"/>
                <a:cs typeface="Times New Roman" panose="02020603050405020304" pitchFamily="18" charset="0"/>
              </a:rPr>
            </a:br>
            <a:r>
              <a:rPr lang="en-US" sz="1200" b="1" i="0" dirty="0">
                <a:solidFill>
                  <a:srgbClr val="656565"/>
                </a:solidFill>
                <a:effectLst/>
                <a:latin typeface="Times New Roman" panose="02020603050405020304" pitchFamily="18" charset="0"/>
                <a:cs typeface="Times New Roman" panose="02020603050405020304" pitchFamily="18" charset="0"/>
              </a:rPr>
              <a:t>7)</a:t>
            </a:r>
            <a:r>
              <a:rPr lang="en-US" sz="1200" b="0" i="0" dirty="0">
                <a:solidFill>
                  <a:srgbClr val="656565"/>
                </a:solidFill>
                <a:effectLst/>
                <a:latin typeface="Times New Roman" panose="02020603050405020304" pitchFamily="18" charset="0"/>
                <a:cs typeface="Times New Roman" panose="02020603050405020304" pitchFamily="18" charset="0"/>
              </a:rPr>
              <a:t> Be honest in your business and private life.</a:t>
            </a:r>
            <a:br>
              <a:rPr lang="en-US" sz="1200" b="0" i="0" dirty="0">
                <a:solidFill>
                  <a:srgbClr val="656565"/>
                </a:solidFill>
                <a:effectLst/>
                <a:latin typeface="Times New Roman" panose="02020603050405020304" pitchFamily="18" charset="0"/>
                <a:cs typeface="Times New Roman" panose="02020603050405020304" pitchFamily="18" charset="0"/>
              </a:rPr>
            </a:br>
            <a:r>
              <a:rPr lang="en-US" sz="1200" b="1" i="0" dirty="0">
                <a:solidFill>
                  <a:srgbClr val="656565"/>
                </a:solidFill>
                <a:effectLst/>
                <a:latin typeface="Times New Roman" panose="02020603050405020304" pitchFamily="18" charset="0"/>
                <a:cs typeface="Times New Roman" panose="02020603050405020304" pitchFamily="18" charset="0"/>
              </a:rPr>
              <a:t>8)</a:t>
            </a:r>
            <a:r>
              <a:rPr lang="en-US" sz="1200" b="0" i="0" dirty="0">
                <a:solidFill>
                  <a:srgbClr val="656565"/>
                </a:solidFill>
                <a:effectLst/>
                <a:latin typeface="Times New Roman" panose="02020603050405020304" pitchFamily="18" charset="0"/>
                <a:cs typeface="Times New Roman" panose="02020603050405020304" pitchFamily="18" charset="0"/>
              </a:rPr>
              <a:t> Avoid fame and political ambition.</a:t>
            </a:r>
          </a:p>
        </p:txBody>
      </p:sp>
      <p:sp>
        <p:nvSpPr>
          <p:cNvPr id="4" name="TextBox 3">
            <a:extLst>
              <a:ext uri="{FF2B5EF4-FFF2-40B4-BE49-F238E27FC236}">
                <a16:creationId xmlns:a16="http://schemas.microsoft.com/office/drawing/2014/main" id="{09A0D171-CAD8-40F9-B532-6FED6DFEA94A}"/>
              </a:ext>
            </a:extLst>
          </p:cNvPr>
          <p:cNvSpPr txBox="1"/>
          <p:nvPr/>
        </p:nvSpPr>
        <p:spPr>
          <a:xfrm>
            <a:off x="7009810" y="1733485"/>
            <a:ext cx="4973463" cy="1277273"/>
          </a:xfrm>
          <a:prstGeom prst="rect">
            <a:avLst/>
          </a:prstGeom>
          <a:noFill/>
        </p:spPr>
        <p:txBody>
          <a:bodyPr wrap="square" rtlCol="0">
            <a:spAutoFit/>
          </a:bodyPr>
          <a:lstStyle/>
          <a:p>
            <a:pPr algn="ctr" fontAlgn="base"/>
            <a:r>
              <a:rPr lang="en-US" sz="1200" i="0" dirty="0">
                <a:solidFill>
                  <a:srgbClr val="535353"/>
                </a:solidFill>
                <a:effectLst/>
                <a:latin typeface="Times New Roman" panose="02020603050405020304" pitchFamily="18" charset="0"/>
                <a:cs typeface="Times New Roman" panose="02020603050405020304" pitchFamily="18" charset="0"/>
              </a:rPr>
              <a:t>The Stoics believe a variety of things, </a:t>
            </a:r>
          </a:p>
          <a:p>
            <a:pPr algn="ctr" fontAlgn="base"/>
            <a:r>
              <a:rPr lang="en-US" sz="1200" i="0" dirty="0">
                <a:solidFill>
                  <a:srgbClr val="535353"/>
                </a:solidFill>
                <a:effectLst/>
                <a:latin typeface="Times New Roman" panose="02020603050405020304" pitchFamily="18" charset="0"/>
                <a:cs typeface="Times New Roman" panose="02020603050405020304" pitchFamily="18" charset="0"/>
              </a:rPr>
              <a:t>but most of them center around creating a </a:t>
            </a:r>
            <a:r>
              <a:rPr lang="en-US" sz="1200" i="0" u="none" strike="noStrike" dirty="0">
                <a:solidFill>
                  <a:srgbClr val="0A0A0A"/>
                </a:solidFill>
                <a:effectLst/>
                <a:latin typeface="Times New Roman" panose="02020603050405020304" pitchFamily="18" charset="0"/>
                <a:cs typeface="Times New Roman" panose="02020603050405020304" pitchFamily="18" charset="0"/>
              </a:rPr>
              <a:t>strong internal locus of control</a:t>
            </a:r>
            <a:r>
              <a:rPr lang="en-US" sz="1200" i="0" dirty="0">
                <a:solidFill>
                  <a:srgbClr val="535353"/>
                </a:solidFill>
                <a:effectLst/>
                <a:latin typeface="Times New Roman" panose="02020603050405020304" pitchFamily="18" charset="0"/>
                <a:cs typeface="Times New Roman" panose="02020603050405020304" pitchFamily="18" charset="0"/>
              </a:rPr>
              <a:t>.</a:t>
            </a:r>
          </a:p>
          <a:p>
            <a:pPr algn="ctr" fontAlgn="base"/>
            <a:endParaRPr lang="en-US" sz="300" i="0" dirty="0">
              <a:solidFill>
                <a:srgbClr val="535353"/>
              </a:solidFill>
              <a:effectLst/>
              <a:latin typeface="Times New Roman" panose="02020603050405020304" pitchFamily="18" charset="0"/>
              <a:cs typeface="Times New Roman" panose="02020603050405020304" pitchFamily="18" charset="0"/>
            </a:endParaRPr>
          </a:p>
          <a:p>
            <a:pPr algn="ctr" fontAlgn="base"/>
            <a:r>
              <a:rPr lang="en-US" sz="1200" i="0" dirty="0">
                <a:solidFill>
                  <a:srgbClr val="535353"/>
                </a:solidFill>
                <a:effectLst/>
                <a:latin typeface="Times New Roman" panose="02020603050405020304" pitchFamily="18" charset="0"/>
                <a:cs typeface="Times New Roman" panose="02020603050405020304" pitchFamily="18" charset="0"/>
              </a:rPr>
              <a:t>An internal locus of control is when you have the belief that </a:t>
            </a:r>
          </a:p>
          <a:p>
            <a:pPr algn="ctr" fontAlgn="base"/>
            <a:r>
              <a:rPr lang="en-US" sz="1200" i="0" dirty="0">
                <a:solidFill>
                  <a:srgbClr val="535353"/>
                </a:solidFill>
                <a:effectLst/>
                <a:latin typeface="Times New Roman" panose="02020603050405020304" pitchFamily="18" charset="0"/>
                <a:cs typeface="Times New Roman" panose="02020603050405020304" pitchFamily="18" charset="0"/>
              </a:rPr>
              <a:t>you are responsible for your success or failure in this world.</a:t>
            </a:r>
          </a:p>
          <a:p>
            <a:pPr algn="ctr" fontAlgn="base"/>
            <a:endParaRPr lang="en-US" sz="200" i="0" dirty="0">
              <a:solidFill>
                <a:srgbClr val="535353"/>
              </a:solidFill>
              <a:effectLst/>
              <a:latin typeface="Times New Roman" panose="02020603050405020304" pitchFamily="18" charset="0"/>
              <a:cs typeface="Times New Roman" panose="02020603050405020304" pitchFamily="18" charset="0"/>
            </a:endParaRPr>
          </a:p>
          <a:p>
            <a:pPr algn="ctr" fontAlgn="base"/>
            <a:r>
              <a:rPr lang="en-US" sz="1200" i="0" dirty="0">
                <a:solidFill>
                  <a:srgbClr val="535353"/>
                </a:solidFill>
                <a:effectLst/>
                <a:latin typeface="Times New Roman" panose="02020603050405020304" pitchFamily="18" charset="0"/>
                <a:cs typeface="Times New Roman" panose="02020603050405020304" pitchFamily="18" charset="0"/>
              </a:rPr>
              <a:t>You can’t use your childhood, how you were brought up, or things that happened to you in the past as an excuse for passivity and being a victim.</a:t>
            </a:r>
          </a:p>
        </p:txBody>
      </p:sp>
      <p:sp>
        <p:nvSpPr>
          <p:cNvPr id="5" name="TextBox 4">
            <a:extLst>
              <a:ext uri="{FF2B5EF4-FFF2-40B4-BE49-F238E27FC236}">
                <a16:creationId xmlns:a16="http://schemas.microsoft.com/office/drawing/2014/main" id="{EE07B529-F443-4BE3-AE8C-4D889D23FE33}"/>
              </a:ext>
            </a:extLst>
          </p:cNvPr>
          <p:cNvSpPr txBox="1"/>
          <p:nvPr/>
        </p:nvSpPr>
        <p:spPr>
          <a:xfrm>
            <a:off x="6553199" y="56975"/>
            <a:ext cx="5620569" cy="181588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232323"/>
                </a:solidFill>
                <a:effectLst/>
                <a:latin typeface="Times New Roman" panose="02020603050405020304" pitchFamily="18" charset="0"/>
                <a:cs typeface="Times New Roman" panose="02020603050405020304" pitchFamily="18" charset="0"/>
              </a:rPr>
              <a:t>Stoicism is a way of living that focuses intensely 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232323"/>
                </a:solidFill>
                <a:effectLst/>
                <a:latin typeface="Times New Roman" panose="02020603050405020304" pitchFamily="18" charset="0"/>
                <a:cs typeface="Times New Roman" panose="02020603050405020304" pitchFamily="18" charset="0"/>
              </a:rPr>
              <a:t>Reality</a:t>
            </a:r>
            <a:r>
              <a:rPr lang="en-US" altLang="en-US" sz="1600" b="1" dirty="0">
                <a:solidFill>
                  <a:srgbClr val="232323"/>
                </a:solidFill>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a:ln>
                  <a:noFill/>
                </a:ln>
                <a:solidFill>
                  <a:srgbClr val="232323"/>
                </a:solidFill>
                <a:effectLst/>
                <a:latin typeface="Times New Roman" panose="02020603050405020304" pitchFamily="18" charset="0"/>
                <a:cs typeface="Times New Roman" panose="02020603050405020304" pitchFamily="18" charset="0"/>
              </a:rPr>
              <a:t>instead of Fantasy or Idealism.</a:t>
            </a:r>
            <a:endPar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 b="0" i="0" u="none" strike="noStrike" cap="none" normalizeH="0" baseline="0" dirty="0">
              <a:ln>
                <a:noFill/>
              </a:ln>
              <a:solidFill>
                <a:srgbClr val="535353"/>
              </a:solidFill>
              <a:effectLst/>
              <a:latin typeface="Lato"/>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535353"/>
                </a:solidFill>
                <a:effectLst/>
                <a:latin typeface="Lato"/>
              </a:rPr>
              <a:t>Stoicism is very present-moment focused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535353"/>
                </a:solidFill>
                <a:effectLst/>
                <a:latin typeface="Lato"/>
              </a:rPr>
              <a:t>helps you deal with things such as: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535353"/>
                </a:solidFill>
                <a:effectLst/>
                <a:latin typeface="inherit"/>
              </a:rPr>
              <a:t>the whims and wiles of human nature (aka </a:t>
            </a:r>
            <a:r>
              <a:rPr kumimoji="0" lang="en-US" altLang="en-US" sz="1200" b="0" i="0" u="none" strike="noStrike" cap="none" normalizeH="0" baseline="0" dirty="0">
                <a:ln>
                  <a:noFill/>
                </a:ln>
                <a:solidFill>
                  <a:srgbClr val="0A0A0A"/>
                </a:solidFill>
                <a:effectLst/>
                <a:latin typeface="inherit"/>
              </a:rPr>
              <a:t>social intelligence</a:t>
            </a:r>
            <a:r>
              <a:rPr kumimoji="0" lang="en-US" altLang="en-US" sz="1200" b="0" i="0" u="none" strike="noStrike" cap="none" normalizeH="0" baseline="0" dirty="0">
                <a:ln>
                  <a:noFill/>
                </a:ln>
                <a:solidFill>
                  <a:srgbClr val="535353"/>
                </a:solidFill>
                <a:effectLst/>
                <a:latin typeface="inherit"/>
              </a:rPr>
              <a:t>)</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535353"/>
                </a:solidFill>
                <a:effectLst/>
                <a:latin typeface="inherit"/>
              </a:rPr>
              <a:t>sickness and old age</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535353"/>
                </a:solidFill>
                <a:effectLst/>
                <a:latin typeface="inherit"/>
              </a:rPr>
              <a:t>falling in and out of “fortune”</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535353"/>
                </a:solidFill>
                <a:effectLst/>
                <a:latin typeface="inherit"/>
              </a:rPr>
              <a:t>living life to the fullest</a:t>
            </a:r>
            <a:endParaRPr kumimoji="0" lang="en-US" altLang="en-US" sz="1200" b="0" i="0" u="none" strike="noStrike" cap="none" normalizeH="0" baseline="0" dirty="0">
              <a:ln>
                <a:noFill/>
              </a:ln>
              <a:solidFill>
                <a:srgbClr val="535353"/>
              </a:solidFill>
              <a:effectLst/>
              <a:latin typeface="Lato"/>
            </a:endParaRPr>
          </a:p>
        </p:txBody>
      </p:sp>
      <p:sp>
        <p:nvSpPr>
          <p:cNvPr id="2" name="TextBox 1">
            <a:extLst>
              <a:ext uri="{FF2B5EF4-FFF2-40B4-BE49-F238E27FC236}">
                <a16:creationId xmlns:a16="http://schemas.microsoft.com/office/drawing/2014/main" id="{75351D45-C544-439E-94C4-BF0F4A47F63C}"/>
              </a:ext>
            </a:extLst>
          </p:cNvPr>
          <p:cNvSpPr txBox="1"/>
          <p:nvPr/>
        </p:nvSpPr>
        <p:spPr>
          <a:xfrm>
            <a:off x="221988" y="3381375"/>
            <a:ext cx="5732024" cy="1138773"/>
          </a:xfrm>
          <a:prstGeom prst="rect">
            <a:avLst/>
          </a:prstGeom>
          <a:noFill/>
        </p:spPr>
        <p:txBody>
          <a:bodyPr wrap="square" rtlCol="0">
            <a:spAutoFit/>
          </a:bodyPr>
          <a:lstStyle/>
          <a:p>
            <a:pPr algn="ctr" fontAlgn="base"/>
            <a:r>
              <a:rPr lang="en-US" sz="1600" b="1" i="0" dirty="0">
                <a:solidFill>
                  <a:srgbClr val="656565"/>
                </a:solidFill>
                <a:effectLst/>
                <a:latin typeface="Times New Roman" panose="02020603050405020304" pitchFamily="18" charset="0"/>
                <a:cs typeface="Times New Roman" panose="02020603050405020304" pitchFamily="18" charset="0"/>
              </a:rPr>
              <a:t>Ten Basic Epicurean Values</a:t>
            </a:r>
            <a:endParaRPr lang="en-US" sz="1600" b="0" i="0" dirty="0">
              <a:solidFill>
                <a:srgbClr val="656565"/>
              </a:solidFill>
              <a:effectLst/>
              <a:latin typeface="Times New Roman" panose="02020603050405020304" pitchFamily="18" charset="0"/>
              <a:cs typeface="Times New Roman" panose="02020603050405020304" pitchFamily="18" charset="0"/>
            </a:endParaRPr>
          </a:p>
          <a:p>
            <a:pPr algn="just" fontAlgn="base"/>
            <a:r>
              <a:rPr lang="en-US" sz="1200" b="0" dirty="0">
                <a:solidFill>
                  <a:srgbClr val="656565"/>
                </a:solidFill>
                <a:effectLst/>
                <a:latin typeface="Times New Roman" panose="02020603050405020304" pitchFamily="18" charset="0"/>
                <a:cs typeface="Times New Roman" panose="02020603050405020304" pitchFamily="18" charset="0"/>
              </a:rPr>
              <a:t>Epicureanism is a deeply ethical and rational way of life which was immensely popular for almost five hundred years (approximately 300 B.C. to 200 A.D.). Based upon a thoroughly scientific understanding of the universe, it teaches that the way to happiness is simple and available to everyone. Here are some of its most cherished values.</a:t>
            </a:r>
          </a:p>
          <a:p>
            <a:pPr fontAlgn="base"/>
            <a:endParaRPr lang="en-US" sz="400" b="0" dirty="0">
              <a:solidFill>
                <a:srgbClr val="656565"/>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03D7913-5E92-44AB-B289-DA80D39E91DC}"/>
              </a:ext>
            </a:extLst>
          </p:cNvPr>
          <p:cNvSpPr txBox="1"/>
          <p:nvPr/>
        </p:nvSpPr>
        <p:spPr>
          <a:xfrm>
            <a:off x="1294165" y="4400922"/>
            <a:ext cx="3488625" cy="2369880"/>
          </a:xfrm>
          <a:prstGeom prst="rect">
            <a:avLst/>
          </a:prstGeom>
          <a:noFill/>
        </p:spPr>
        <p:txBody>
          <a:bodyPr wrap="square" rtlCol="0">
            <a:spAutoFit/>
          </a:bodyPr>
          <a:lstStyle/>
          <a:p>
            <a:pPr lvl="1" fontAlgn="base"/>
            <a:r>
              <a:rPr lang="en-US" sz="1200" b="1" i="1" dirty="0">
                <a:solidFill>
                  <a:srgbClr val="656565"/>
                </a:solidFill>
                <a:latin typeface="Times New Roman" panose="02020603050405020304" pitchFamily="18" charset="0"/>
                <a:cs typeface="Times New Roman" panose="02020603050405020304" pitchFamily="18" charset="0"/>
              </a:rPr>
              <a:t>These</a:t>
            </a:r>
            <a:r>
              <a:rPr lang="en-US" sz="1200" b="1" i="1" dirty="0">
                <a:solidFill>
                  <a:srgbClr val="656565"/>
                </a:solidFill>
                <a:effectLst/>
                <a:latin typeface="Times New Roman" panose="02020603050405020304" pitchFamily="18" charset="0"/>
                <a:cs typeface="Times New Roman" panose="02020603050405020304" pitchFamily="18" charset="0"/>
              </a:rPr>
              <a:t> have to do with ourselves</a:t>
            </a:r>
            <a:endParaRPr lang="en-US" sz="1200" b="0" i="0" dirty="0">
              <a:solidFill>
                <a:srgbClr val="656565"/>
              </a:solidFill>
              <a:effectLst/>
              <a:latin typeface="Times New Roman" panose="02020603050405020304" pitchFamily="18" charset="0"/>
              <a:cs typeface="Times New Roman" panose="02020603050405020304" pitchFamily="18" charset="0"/>
            </a:endParaRPr>
          </a:p>
          <a:p>
            <a:pPr lvl="2" fontAlgn="base"/>
            <a:r>
              <a:rPr lang="en-US" sz="1200" b="1" i="0" dirty="0">
                <a:solidFill>
                  <a:srgbClr val="656565"/>
                </a:solidFill>
                <a:effectLst/>
                <a:latin typeface="Times New Roman" panose="02020603050405020304" pitchFamily="18" charset="0"/>
                <a:cs typeface="Times New Roman" panose="02020603050405020304" pitchFamily="18" charset="0"/>
              </a:rPr>
              <a:t>1)</a:t>
            </a:r>
            <a:r>
              <a:rPr lang="en-US" sz="1200" b="0" i="0" dirty="0">
                <a:solidFill>
                  <a:srgbClr val="656565"/>
                </a:solidFill>
                <a:effectLst/>
                <a:latin typeface="Times New Roman" panose="02020603050405020304" pitchFamily="18" charset="0"/>
                <a:cs typeface="Times New Roman" panose="02020603050405020304" pitchFamily="18" charset="0"/>
              </a:rPr>
              <a:t> Prudence</a:t>
            </a:r>
            <a:br>
              <a:rPr lang="en-US" sz="1200" b="0" i="0" dirty="0">
                <a:solidFill>
                  <a:srgbClr val="656565"/>
                </a:solidFill>
                <a:effectLst/>
                <a:latin typeface="Times New Roman" panose="02020603050405020304" pitchFamily="18" charset="0"/>
                <a:cs typeface="Times New Roman" panose="02020603050405020304" pitchFamily="18" charset="0"/>
              </a:rPr>
            </a:br>
            <a:r>
              <a:rPr lang="en-US" sz="1200" b="1" i="0" dirty="0">
                <a:solidFill>
                  <a:srgbClr val="656565"/>
                </a:solidFill>
                <a:effectLst/>
                <a:latin typeface="Times New Roman" panose="02020603050405020304" pitchFamily="18" charset="0"/>
                <a:cs typeface="Times New Roman" panose="02020603050405020304" pitchFamily="18" charset="0"/>
              </a:rPr>
              <a:t>2) </a:t>
            </a:r>
            <a:r>
              <a:rPr lang="en-US" sz="1200" b="0" i="0" dirty="0">
                <a:solidFill>
                  <a:srgbClr val="656565"/>
                </a:solidFill>
                <a:effectLst/>
                <a:latin typeface="Times New Roman" panose="02020603050405020304" pitchFamily="18" charset="0"/>
                <a:cs typeface="Times New Roman" panose="02020603050405020304" pitchFamily="18" charset="0"/>
              </a:rPr>
              <a:t>Self-management</a:t>
            </a:r>
            <a:br>
              <a:rPr lang="en-US" sz="1200" b="0" i="0" dirty="0">
                <a:solidFill>
                  <a:srgbClr val="656565"/>
                </a:solidFill>
                <a:effectLst/>
                <a:latin typeface="Times New Roman" panose="02020603050405020304" pitchFamily="18" charset="0"/>
                <a:cs typeface="Times New Roman" panose="02020603050405020304" pitchFamily="18" charset="0"/>
              </a:rPr>
            </a:br>
            <a:r>
              <a:rPr lang="en-US" sz="1200" b="1" i="0" dirty="0">
                <a:solidFill>
                  <a:srgbClr val="656565"/>
                </a:solidFill>
                <a:effectLst/>
                <a:latin typeface="Times New Roman" panose="02020603050405020304" pitchFamily="18" charset="0"/>
                <a:cs typeface="Times New Roman" panose="02020603050405020304" pitchFamily="18" charset="0"/>
              </a:rPr>
              <a:t>3) </a:t>
            </a:r>
            <a:r>
              <a:rPr lang="en-US" sz="1200" b="0" i="0" dirty="0">
                <a:solidFill>
                  <a:srgbClr val="656565"/>
                </a:solidFill>
                <a:effectLst/>
                <a:latin typeface="Times New Roman" panose="02020603050405020304" pitchFamily="18" charset="0"/>
                <a:cs typeface="Times New Roman" panose="02020603050405020304" pitchFamily="18" charset="0"/>
              </a:rPr>
              <a:t>Self-sufficiency</a:t>
            </a:r>
            <a:br>
              <a:rPr lang="en-US" sz="1200" b="0" i="0" dirty="0">
                <a:solidFill>
                  <a:srgbClr val="656565"/>
                </a:solidFill>
                <a:effectLst/>
                <a:latin typeface="Times New Roman" panose="02020603050405020304" pitchFamily="18" charset="0"/>
                <a:cs typeface="Times New Roman" panose="02020603050405020304" pitchFamily="18" charset="0"/>
              </a:rPr>
            </a:br>
            <a:r>
              <a:rPr lang="en-US" sz="1200" b="1" i="0" dirty="0">
                <a:solidFill>
                  <a:srgbClr val="656565"/>
                </a:solidFill>
                <a:effectLst/>
                <a:latin typeface="Times New Roman" panose="02020603050405020304" pitchFamily="18" charset="0"/>
                <a:cs typeface="Times New Roman" panose="02020603050405020304" pitchFamily="18" charset="0"/>
              </a:rPr>
              <a:t>4) </a:t>
            </a:r>
            <a:r>
              <a:rPr lang="en-US" sz="1200" b="0" i="0" dirty="0">
                <a:solidFill>
                  <a:srgbClr val="656565"/>
                </a:solidFill>
                <a:effectLst/>
                <a:latin typeface="Times New Roman" panose="02020603050405020304" pitchFamily="18" charset="0"/>
                <a:cs typeface="Times New Roman" panose="02020603050405020304" pitchFamily="18" charset="0"/>
              </a:rPr>
              <a:t>Serenity</a:t>
            </a:r>
            <a:br>
              <a:rPr lang="en-US" sz="1200" b="0" i="0" dirty="0">
                <a:solidFill>
                  <a:srgbClr val="656565"/>
                </a:solidFill>
                <a:effectLst/>
                <a:latin typeface="Times New Roman" panose="02020603050405020304" pitchFamily="18" charset="0"/>
                <a:cs typeface="Times New Roman" panose="02020603050405020304" pitchFamily="18" charset="0"/>
              </a:rPr>
            </a:br>
            <a:r>
              <a:rPr lang="en-US" sz="1200" b="1" i="0" dirty="0">
                <a:solidFill>
                  <a:srgbClr val="656565"/>
                </a:solidFill>
                <a:effectLst/>
                <a:latin typeface="Times New Roman" panose="02020603050405020304" pitchFamily="18" charset="0"/>
                <a:cs typeface="Times New Roman" panose="02020603050405020304" pitchFamily="18" charset="0"/>
              </a:rPr>
              <a:t>5) </a:t>
            </a:r>
            <a:r>
              <a:rPr lang="en-US" sz="1200" b="0" i="0" dirty="0">
                <a:solidFill>
                  <a:srgbClr val="656565"/>
                </a:solidFill>
                <a:effectLst/>
                <a:latin typeface="Times New Roman" panose="02020603050405020304" pitchFamily="18" charset="0"/>
                <a:cs typeface="Times New Roman" panose="02020603050405020304" pitchFamily="18" charset="0"/>
              </a:rPr>
              <a:t>Simplicity</a:t>
            </a:r>
          </a:p>
          <a:p>
            <a:pPr lvl="1" fontAlgn="base"/>
            <a:endParaRPr lang="en-US" sz="400" b="1" i="1" dirty="0">
              <a:solidFill>
                <a:srgbClr val="656565"/>
              </a:solidFill>
              <a:effectLst/>
              <a:latin typeface="Times New Roman" panose="02020603050405020304" pitchFamily="18" charset="0"/>
              <a:cs typeface="Times New Roman" panose="02020603050405020304" pitchFamily="18" charset="0"/>
            </a:endParaRPr>
          </a:p>
          <a:p>
            <a:pPr fontAlgn="base"/>
            <a:r>
              <a:rPr lang="en-US" sz="1200" b="1" i="1" dirty="0">
                <a:solidFill>
                  <a:srgbClr val="656565"/>
                </a:solidFill>
                <a:latin typeface="Times New Roman" panose="02020603050405020304" pitchFamily="18" charset="0"/>
                <a:cs typeface="Times New Roman" panose="02020603050405020304" pitchFamily="18" charset="0"/>
              </a:rPr>
              <a:t>These</a:t>
            </a:r>
            <a:r>
              <a:rPr lang="en-US" sz="1200" b="1" i="1" dirty="0">
                <a:solidFill>
                  <a:srgbClr val="656565"/>
                </a:solidFill>
                <a:effectLst/>
                <a:latin typeface="Times New Roman" panose="02020603050405020304" pitchFamily="18" charset="0"/>
                <a:cs typeface="Times New Roman" panose="02020603050405020304" pitchFamily="18" charset="0"/>
              </a:rPr>
              <a:t> have to do with our relationship with others</a:t>
            </a:r>
            <a:endParaRPr lang="en-US" sz="1200" b="0" i="0" dirty="0">
              <a:solidFill>
                <a:srgbClr val="656565"/>
              </a:solidFill>
              <a:effectLst/>
              <a:latin typeface="Times New Roman" panose="02020603050405020304" pitchFamily="18" charset="0"/>
              <a:cs typeface="Times New Roman" panose="02020603050405020304" pitchFamily="18" charset="0"/>
            </a:endParaRPr>
          </a:p>
          <a:p>
            <a:pPr lvl="2" fontAlgn="base"/>
            <a:r>
              <a:rPr lang="en-US" sz="1200" b="1" i="0" dirty="0">
                <a:solidFill>
                  <a:srgbClr val="656565"/>
                </a:solidFill>
                <a:effectLst/>
                <a:latin typeface="Times New Roman" panose="02020603050405020304" pitchFamily="18" charset="0"/>
                <a:cs typeface="Times New Roman" panose="02020603050405020304" pitchFamily="18" charset="0"/>
              </a:rPr>
              <a:t>6)</a:t>
            </a:r>
            <a:r>
              <a:rPr lang="en-US" sz="1200" b="0" i="0" dirty="0">
                <a:solidFill>
                  <a:srgbClr val="656565"/>
                </a:solidFill>
                <a:effectLst/>
                <a:latin typeface="Times New Roman" panose="02020603050405020304" pitchFamily="18" charset="0"/>
                <a:cs typeface="Times New Roman" panose="02020603050405020304" pitchFamily="18" charset="0"/>
              </a:rPr>
              <a:t> Friendliness</a:t>
            </a:r>
            <a:br>
              <a:rPr lang="en-US" sz="1200" b="0" i="0" dirty="0">
                <a:solidFill>
                  <a:srgbClr val="656565"/>
                </a:solidFill>
                <a:effectLst/>
                <a:latin typeface="Times New Roman" panose="02020603050405020304" pitchFamily="18" charset="0"/>
                <a:cs typeface="Times New Roman" panose="02020603050405020304" pitchFamily="18" charset="0"/>
              </a:rPr>
            </a:br>
            <a:r>
              <a:rPr lang="en-US" sz="1200" b="1" i="0" dirty="0">
                <a:solidFill>
                  <a:srgbClr val="656565"/>
                </a:solidFill>
                <a:effectLst/>
                <a:latin typeface="Times New Roman" panose="02020603050405020304" pitchFamily="18" charset="0"/>
                <a:cs typeface="Times New Roman" panose="02020603050405020304" pitchFamily="18" charset="0"/>
              </a:rPr>
              <a:t>7)</a:t>
            </a:r>
            <a:r>
              <a:rPr lang="en-US" sz="1200" b="0" i="0" dirty="0">
                <a:solidFill>
                  <a:srgbClr val="656565"/>
                </a:solidFill>
                <a:effectLst/>
                <a:latin typeface="Times New Roman" panose="02020603050405020304" pitchFamily="18" charset="0"/>
                <a:cs typeface="Times New Roman" panose="02020603050405020304" pitchFamily="18" charset="0"/>
              </a:rPr>
              <a:t> Honesty</a:t>
            </a:r>
            <a:br>
              <a:rPr lang="en-US" sz="1200" b="0" i="0" dirty="0">
                <a:solidFill>
                  <a:srgbClr val="656565"/>
                </a:solidFill>
                <a:effectLst/>
                <a:latin typeface="Times New Roman" panose="02020603050405020304" pitchFamily="18" charset="0"/>
                <a:cs typeface="Times New Roman" panose="02020603050405020304" pitchFamily="18" charset="0"/>
              </a:rPr>
            </a:br>
            <a:r>
              <a:rPr lang="en-US" sz="1200" b="1" i="0" dirty="0">
                <a:solidFill>
                  <a:srgbClr val="656565"/>
                </a:solidFill>
                <a:effectLst/>
                <a:latin typeface="Times New Roman" panose="02020603050405020304" pitchFamily="18" charset="0"/>
                <a:cs typeface="Times New Roman" panose="02020603050405020304" pitchFamily="18" charset="0"/>
              </a:rPr>
              <a:t>8)</a:t>
            </a:r>
            <a:r>
              <a:rPr lang="en-US" sz="1200" b="0" i="0" dirty="0">
                <a:solidFill>
                  <a:srgbClr val="656565"/>
                </a:solidFill>
                <a:effectLst/>
                <a:latin typeface="Times New Roman" panose="02020603050405020304" pitchFamily="18" charset="0"/>
                <a:cs typeface="Times New Roman" panose="02020603050405020304" pitchFamily="18" charset="0"/>
              </a:rPr>
              <a:t> Generosity</a:t>
            </a:r>
            <a:br>
              <a:rPr lang="en-US" sz="1200" b="0" i="0" dirty="0">
                <a:solidFill>
                  <a:srgbClr val="656565"/>
                </a:solidFill>
                <a:effectLst/>
                <a:latin typeface="Times New Roman" panose="02020603050405020304" pitchFamily="18" charset="0"/>
                <a:cs typeface="Times New Roman" panose="02020603050405020304" pitchFamily="18" charset="0"/>
              </a:rPr>
            </a:br>
            <a:r>
              <a:rPr lang="en-US" sz="1200" b="1" i="0" dirty="0">
                <a:solidFill>
                  <a:srgbClr val="656565"/>
                </a:solidFill>
                <a:effectLst/>
                <a:latin typeface="Times New Roman" panose="02020603050405020304" pitchFamily="18" charset="0"/>
                <a:cs typeface="Times New Roman" panose="02020603050405020304" pitchFamily="18" charset="0"/>
              </a:rPr>
              <a:t>9)</a:t>
            </a:r>
            <a:r>
              <a:rPr lang="en-US" sz="1200" b="0" i="0" dirty="0">
                <a:solidFill>
                  <a:srgbClr val="656565"/>
                </a:solidFill>
                <a:effectLst/>
                <a:latin typeface="Times New Roman" panose="02020603050405020304" pitchFamily="18" charset="0"/>
                <a:cs typeface="Times New Roman" panose="02020603050405020304" pitchFamily="18" charset="0"/>
              </a:rPr>
              <a:t> Cheerfulness</a:t>
            </a:r>
            <a:br>
              <a:rPr lang="en-US" sz="1200" b="0" i="0" dirty="0">
                <a:solidFill>
                  <a:srgbClr val="656565"/>
                </a:solidFill>
                <a:effectLst/>
                <a:latin typeface="Times New Roman" panose="02020603050405020304" pitchFamily="18" charset="0"/>
                <a:cs typeface="Times New Roman" panose="02020603050405020304" pitchFamily="18" charset="0"/>
              </a:rPr>
            </a:br>
            <a:r>
              <a:rPr lang="en-US" sz="1200" b="1" i="0" dirty="0">
                <a:solidFill>
                  <a:srgbClr val="656565"/>
                </a:solidFill>
                <a:effectLst/>
                <a:latin typeface="Times New Roman" panose="02020603050405020304" pitchFamily="18" charset="0"/>
                <a:cs typeface="Times New Roman" panose="02020603050405020304" pitchFamily="18" charset="0"/>
              </a:rPr>
              <a:t>10)</a:t>
            </a:r>
            <a:r>
              <a:rPr lang="en-US" sz="1200" b="0" i="0" dirty="0">
                <a:solidFill>
                  <a:srgbClr val="656565"/>
                </a:solidFill>
                <a:effectLst/>
                <a:latin typeface="Times New Roman" panose="02020603050405020304" pitchFamily="18" charset="0"/>
                <a:cs typeface="Times New Roman" panose="02020603050405020304" pitchFamily="18" charset="0"/>
              </a:rPr>
              <a:t> Gentleness</a:t>
            </a:r>
          </a:p>
        </p:txBody>
      </p:sp>
      <p:sp>
        <p:nvSpPr>
          <p:cNvPr id="7" name="Rectangle 6">
            <a:extLst>
              <a:ext uri="{FF2B5EF4-FFF2-40B4-BE49-F238E27FC236}">
                <a16:creationId xmlns:a16="http://schemas.microsoft.com/office/drawing/2014/main" id="{4F56B7A2-FE27-425C-9706-FB8EDE2B803E}"/>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7C9E415-CC90-42AE-9E41-4000EC0BFCDD}"/>
              </a:ext>
            </a:extLst>
          </p:cNvPr>
          <p:cNvSpPr txBox="1"/>
          <p:nvPr/>
        </p:nvSpPr>
        <p:spPr>
          <a:xfrm>
            <a:off x="6102631" y="2940554"/>
            <a:ext cx="5940750" cy="954107"/>
          </a:xfrm>
          <a:prstGeom prst="rect">
            <a:avLst/>
          </a:prstGeom>
          <a:noFill/>
        </p:spPr>
        <p:txBody>
          <a:bodyPr wrap="square" rtlCol="0">
            <a:spAutoFit/>
          </a:bodyPr>
          <a:lstStyle/>
          <a:p>
            <a:pPr algn="just"/>
            <a:r>
              <a:rPr lang="en-US" sz="1400" b="1" dirty="0">
                <a:solidFill>
                  <a:srgbClr val="000000"/>
                </a:solidFill>
                <a:effectLst/>
                <a:latin typeface="Times New Roman" panose="02020603050405020304" pitchFamily="18" charset="0"/>
                <a:cs typeface="Times New Roman" panose="02020603050405020304" pitchFamily="18" charset="0"/>
              </a:rPr>
              <a:t>Thoughts from a Stoic: </a:t>
            </a:r>
            <a:r>
              <a:rPr lang="en-US" sz="1400" b="0" i="1" dirty="0">
                <a:solidFill>
                  <a:srgbClr val="000000"/>
                </a:solidFill>
                <a:effectLst/>
                <a:latin typeface="Times New Roman" panose="02020603050405020304" pitchFamily="18" charset="0"/>
                <a:cs typeface="Times New Roman" panose="02020603050405020304" pitchFamily="18" charset="0"/>
              </a:rPr>
              <a:t>For those of us who live our lives in the real world, there is one branch of philosophy created just for us: </a:t>
            </a:r>
            <a:r>
              <a:rPr lang="en-US" sz="1400" b="1" i="1" dirty="0">
                <a:solidFill>
                  <a:srgbClr val="000000"/>
                </a:solidFill>
                <a:effectLst/>
                <a:latin typeface="Times New Roman" panose="02020603050405020304" pitchFamily="18" charset="0"/>
                <a:cs typeface="Times New Roman" panose="02020603050405020304" pitchFamily="18" charset="0"/>
              </a:rPr>
              <a:t>Stoicism</a:t>
            </a:r>
            <a:r>
              <a:rPr lang="en-US" sz="1400" b="0" i="1" dirty="0">
                <a:solidFill>
                  <a:srgbClr val="000000"/>
                </a:solidFill>
                <a:effectLst/>
                <a:latin typeface="Times New Roman" panose="02020603050405020304" pitchFamily="18" charset="0"/>
                <a:cs typeface="Times New Roman" panose="02020603050405020304" pitchFamily="18" charset="0"/>
              </a:rPr>
              <a:t>. It’s a philosophy designed to make us more resilient, happier, more virtuous and more wise and as a result, make us a better people, better parents and better professionals.</a:t>
            </a:r>
          </a:p>
        </p:txBody>
      </p:sp>
      <p:sp>
        <p:nvSpPr>
          <p:cNvPr id="9" name="TextBox 8">
            <a:extLst>
              <a:ext uri="{FF2B5EF4-FFF2-40B4-BE49-F238E27FC236}">
                <a16:creationId xmlns:a16="http://schemas.microsoft.com/office/drawing/2014/main" id="{AEAB8173-45EF-4578-844F-1F680E4FD76C}"/>
              </a:ext>
            </a:extLst>
          </p:cNvPr>
          <p:cNvSpPr txBox="1"/>
          <p:nvPr/>
        </p:nvSpPr>
        <p:spPr>
          <a:xfrm>
            <a:off x="6089792" y="5557490"/>
            <a:ext cx="4462665" cy="1169551"/>
          </a:xfrm>
          <a:prstGeom prst="rect">
            <a:avLst/>
          </a:prstGeom>
          <a:noFill/>
        </p:spPr>
        <p:txBody>
          <a:bodyPr wrap="square" rtlCol="0">
            <a:spAutoFit/>
          </a:bodyPr>
          <a:lstStyle/>
          <a:p>
            <a:pPr algn="just"/>
            <a:r>
              <a:rPr lang="en-US" sz="1400" b="1" i="0" dirty="0">
                <a:solidFill>
                  <a:srgbClr val="000000"/>
                </a:solidFill>
                <a:effectLst/>
                <a:latin typeface="Times New Roman" panose="02020603050405020304" pitchFamily="18" charset="0"/>
                <a:cs typeface="Times New Roman" panose="02020603050405020304" pitchFamily="18" charset="0"/>
              </a:rPr>
              <a:t>Courage; Temperance; Justice; Wisdom. </a:t>
            </a:r>
            <a:r>
              <a:rPr lang="en-US" sz="1400" b="0" i="0" dirty="0">
                <a:solidFill>
                  <a:srgbClr val="000000"/>
                </a:solidFill>
                <a:effectLst/>
                <a:latin typeface="Times New Roman" panose="02020603050405020304" pitchFamily="18" charset="0"/>
                <a:cs typeface="Times New Roman" panose="02020603050405020304" pitchFamily="18" charset="0"/>
              </a:rPr>
              <a:t>They are the most essential values in Stoic philosophy. Marcus Aurelius wrote, “</a:t>
            </a:r>
            <a:r>
              <a:rPr lang="en-US" sz="1400" b="0" i="1" dirty="0">
                <a:solidFill>
                  <a:srgbClr val="000000"/>
                </a:solidFill>
                <a:effectLst/>
                <a:latin typeface="Times New Roman" panose="02020603050405020304" pitchFamily="18" charset="0"/>
                <a:cs typeface="Times New Roman" panose="02020603050405020304" pitchFamily="18" charset="0"/>
              </a:rPr>
              <a:t>If, at some point in your life</a:t>
            </a:r>
            <a:r>
              <a:rPr lang="en-US" sz="1400" b="0" i="0" dirty="0">
                <a:solidFill>
                  <a:srgbClr val="000000"/>
                </a:solidFill>
                <a:effectLst/>
                <a:latin typeface="Times New Roman" panose="02020603050405020304" pitchFamily="18" charset="0"/>
                <a:cs typeface="Times New Roman" panose="02020603050405020304" pitchFamily="18" charset="0"/>
              </a:rPr>
              <a:t>, </a:t>
            </a:r>
            <a:r>
              <a:rPr lang="en-US" sz="1400" b="0" i="1" dirty="0">
                <a:solidFill>
                  <a:srgbClr val="000000"/>
                </a:solidFill>
                <a:effectLst/>
                <a:latin typeface="Times New Roman" panose="02020603050405020304" pitchFamily="18" charset="0"/>
                <a:cs typeface="Times New Roman" panose="02020603050405020304" pitchFamily="18" charset="0"/>
              </a:rPr>
              <a:t>you should come across anything better than justice, truth, self-control, courage - it must be an extraordinary thing indeed</a:t>
            </a:r>
            <a:r>
              <a:rPr lang="en-US" sz="1400" b="0" i="0" dirty="0">
                <a:solidFill>
                  <a:srgbClr val="000000"/>
                </a:solidFill>
                <a:effectLst/>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EC3174CA-AB08-4B81-BDDA-A3DFB0ACEBBD}"/>
              </a:ext>
            </a:extLst>
          </p:cNvPr>
          <p:cNvSpPr txBox="1"/>
          <p:nvPr/>
        </p:nvSpPr>
        <p:spPr>
          <a:xfrm>
            <a:off x="10535478" y="5543200"/>
            <a:ext cx="1558814" cy="1223412"/>
          </a:xfrm>
          <a:prstGeom prst="rect">
            <a:avLst/>
          </a:prstGeom>
          <a:noFill/>
          <a:ln w="28575">
            <a:solidFill>
              <a:srgbClr val="CC6600"/>
            </a:solidFill>
          </a:ln>
        </p:spPr>
        <p:txBody>
          <a:bodyPr wrap="square" rtlCol="0">
            <a:spAutoFit/>
          </a:bodyPr>
          <a:lstStyle/>
          <a:p>
            <a:pPr algn="ctr"/>
            <a:r>
              <a:rPr lang="en-US" sz="1050" b="1" dirty="0">
                <a:latin typeface="Times New Roman" panose="02020603050405020304" pitchFamily="18" charset="0"/>
                <a:cs typeface="Times New Roman" panose="02020603050405020304" pitchFamily="18" charset="0"/>
              </a:rPr>
              <a:t>Yes, indeed! The King James Bible, published in 1611, rightly divided according to Paul, the very words of the risen Christ TO us and about</a:t>
            </a:r>
          </a:p>
          <a:p>
            <a:pPr algn="ctr"/>
            <a:r>
              <a:rPr lang="en-US" sz="1050" b="1" dirty="0">
                <a:latin typeface="Times New Roman" panose="02020603050405020304" pitchFamily="18" charset="0"/>
                <a:cs typeface="Times New Roman" panose="02020603050405020304" pitchFamily="18" charset="0"/>
              </a:rPr>
              <a:t>the ‘Goodness of God.’</a:t>
            </a:r>
          </a:p>
        </p:txBody>
      </p:sp>
      <p:sp>
        <p:nvSpPr>
          <p:cNvPr id="11" name="TextBox 10">
            <a:extLst>
              <a:ext uri="{FF2B5EF4-FFF2-40B4-BE49-F238E27FC236}">
                <a16:creationId xmlns:a16="http://schemas.microsoft.com/office/drawing/2014/main" id="{7855B438-1325-4346-A59C-427CB6DA8F38}"/>
              </a:ext>
            </a:extLst>
          </p:cNvPr>
          <p:cNvSpPr txBox="1"/>
          <p:nvPr/>
        </p:nvSpPr>
        <p:spPr>
          <a:xfrm>
            <a:off x="6089792" y="3826294"/>
            <a:ext cx="5893482" cy="1169551"/>
          </a:xfrm>
          <a:prstGeom prst="rect">
            <a:avLst/>
          </a:prstGeom>
          <a:noFill/>
        </p:spPr>
        <p:txBody>
          <a:bodyPr wrap="square" rtlCol="0">
            <a:spAutoFit/>
          </a:bodyPr>
          <a:lstStyle/>
          <a:p>
            <a:pPr algn="just"/>
            <a:r>
              <a:rPr lang="en-US" sz="1400" b="0" i="1" dirty="0">
                <a:solidFill>
                  <a:srgbClr val="000000"/>
                </a:solidFill>
                <a:effectLst/>
                <a:latin typeface="Times New Roman" panose="02020603050405020304" pitchFamily="18" charset="0"/>
                <a:cs typeface="Times New Roman" panose="02020603050405020304" pitchFamily="18" charset="0"/>
              </a:rPr>
              <a:t>Stoicism has been a common thread though some of history’s great leaders. It has been practiced by Kings, presidents, artists, writers and entrepreneurs. Marcus Aurelius. Frederick the Great, Montaigne, George Washington, Thomas Jefferson, Adam Smith, John Stuart Mill, Theodore Roosevelt, General James Mattis, - just to name a few - were all influenced by Stoic philosophy. </a:t>
            </a:r>
          </a:p>
        </p:txBody>
      </p:sp>
      <p:sp>
        <p:nvSpPr>
          <p:cNvPr id="12" name="TextBox 11">
            <a:extLst>
              <a:ext uri="{FF2B5EF4-FFF2-40B4-BE49-F238E27FC236}">
                <a16:creationId xmlns:a16="http://schemas.microsoft.com/office/drawing/2014/main" id="{78DE12E4-848A-4B78-A413-F4163065E60B}"/>
              </a:ext>
            </a:extLst>
          </p:cNvPr>
          <p:cNvSpPr txBox="1"/>
          <p:nvPr/>
        </p:nvSpPr>
        <p:spPr>
          <a:xfrm>
            <a:off x="6102630" y="4935383"/>
            <a:ext cx="5940749" cy="646331"/>
          </a:xfrm>
          <a:prstGeom prst="rect">
            <a:avLst/>
          </a:prstGeom>
          <a:noFill/>
        </p:spPr>
        <p:txBody>
          <a:bodyPr wrap="square" rtlCol="0">
            <a:spAutoFit/>
          </a:bodyPr>
          <a:lstStyle/>
          <a:p>
            <a:pPr algn="just"/>
            <a:r>
              <a:rPr lang="en-US" sz="1200" b="0" i="1" dirty="0">
                <a:solidFill>
                  <a:srgbClr val="202124"/>
                </a:solidFill>
                <a:effectLst/>
                <a:latin typeface="Times New Roman" panose="02020603050405020304" pitchFamily="18" charset="0"/>
                <a:cs typeface="Times New Roman" panose="02020603050405020304" pitchFamily="18" charset="0"/>
              </a:rPr>
              <a:t>P.S. The </a:t>
            </a:r>
            <a:r>
              <a:rPr lang="en-US" sz="1200" b="1" i="1" dirty="0">
                <a:solidFill>
                  <a:srgbClr val="202124"/>
                </a:solidFill>
                <a:effectLst/>
                <a:latin typeface="Times New Roman" panose="02020603050405020304" pitchFamily="18" charset="0"/>
                <a:cs typeface="Times New Roman" panose="02020603050405020304" pitchFamily="18" charset="0"/>
              </a:rPr>
              <a:t>Stoics</a:t>
            </a:r>
            <a:r>
              <a:rPr lang="en-US" sz="1200" b="0" i="1" dirty="0">
                <a:solidFill>
                  <a:srgbClr val="202124"/>
                </a:solidFill>
                <a:effectLst/>
                <a:latin typeface="Times New Roman" panose="02020603050405020304" pitchFamily="18" charset="0"/>
                <a:cs typeface="Times New Roman" panose="02020603050405020304" pitchFamily="18" charset="0"/>
              </a:rPr>
              <a:t> often identified the universe and </a:t>
            </a:r>
            <a:r>
              <a:rPr lang="en-US" sz="1200" b="1" i="1" dirty="0">
                <a:solidFill>
                  <a:srgbClr val="202124"/>
                </a:solidFill>
                <a:effectLst/>
                <a:latin typeface="Times New Roman" panose="02020603050405020304" pitchFamily="18" charset="0"/>
                <a:cs typeface="Times New Roman" panose="02020603050405020304" pitchFamily="18" charset="0"/>
              </a:rPr>
              <a:t>God</a:t>
            </a:r>
            <a:r>
              <a:rPr lang="en-US" sz="1200" b="0" i="1" dirty="0">
                <a:solidFill>
                  <a:srgbClr val="202124"/>
                </a:solidFill>
                <a:effectLst/>
                <a:latin typeface="Times New Roman" panose="02020603050405020304" pitchFamily="18" charset="0"/>
                <a:cs typeface="Times New Roman" panose="02020603050405020304" pitchFamily="18" charset="0"/>
              </a:rPr>
              <a:t> with Zeus, as the ruler and upholder, and at the same time the law, of the universe. ... In one sense the </a:t>
            </a:r>
            <a:r>
              <a:rPr lang="en-US" sz="1200" b="1" i="1" dirty="0">
                <a:solidFill>
                  <a:srgbClr val="202124"/>
                </a:solidFill>
                <a:effectLst/>
                <a:latin typeface="Times New Roman" panose="02020603050405020304" pitchFamily="18" charset="0"/>
                <a:cs typeface="Times New Roman" panose="02020603050405020304" pitchFamily="18" charset="0"/>
              </a:rPr>
              <a:t>Stoics believed</a:t>
            </a:r>
            <a:r>
              <a:rPr lang="en-US" sz="1200" b="0" i="1" dirty="0">
                <a:solidFill>
                  <a:srgbClr val="202124"/>
                </a:solidFill>
                <a:effectLst/>
                <a:latin typeface="Times New Roman" panose="02020603050405020304" pitchFamily="18" charset="0"/>
                <a:cs typeface="Times New Roman" panose="02020603050405020304" pitchFamily="18" charset="0"/>
              </a:rPr>
              <a:t> that this is the best of all possible worlds. Only </a:t>
            </a:r>
            <a:r>
              <a:rPr lang="en-US" sz="1200" b="1" i="1" dirty="0">
                <a:solidFill>
                  <a:srgbClr val="202124"/>
                </a:solidFill>
                <a:effectLst/>
                <a:latin typeface="Times New Roman" panose="02020603050405020304" pitchFamily="18" charset="0"/>
                <a:cs typeface="Times New Roman" panose="02020603050405020304" pitchFamily="18" charset="0"/>
              </a:rPr>
              <a:t>God</a:t>
            </a:r>
            <a:r>
              <a:rPr lang="en-US" sz="1200" b="0" i="1" dirty="0">
                <a:solidFill>
                  <a:srgbClr val="202124"/>
                </a:solidFill>
                <a:effectLst/>
                <a:latin typeface="Times New Roman" panose="02020603050405020304" pitchFamily="18" charset="0"/>
                <a:cs typeface="Times New Roman" panose="02020603050405020304" pitchFamily="18" charset="0"/>
              </a:rPr>
              <a:t> as Nature is good, and Nature is perfectly rational.</a:t>
            </a:r>
            <a:endParaRPr lang="en-US" sz="1200" i="1"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1030D1F-1F95-44A5-8F76-C6899919CAF6}"/>
              </a:ext>
            </a:extLst>
          </p:cNvPr>
          <p:cNvSpPr/>
          <p:nvPr/>
        </p:nvSpPr>
        <p:spPr>
          <a:xfrm>
            <a:off x="5128072" y="1000303"/>
            <a:ext cx="1881739" cy="15768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Image result for Epicurus">
            <a:extLst>
              <a:ext uri="{FF2B5EF4-FFF2-40B4-BE49-F238E27FC236}">
                <a16:creationId xmlns:a16="http://schemas.microsoft.com/office/drawing/2014/main" id="{3732DACA-D306-41E5-8F8B-0E0FEFB6D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237" y="1006857"/>
            <a:ext cx="971572" cy="15788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Zeno of Citium images">
            <a:extLst>
              <a:ext uri="{FF2B5EF4-FFF2-40B4-BE49-F238E27FC236}">
                <a16:creationId xmlns:a16="http://schemas.microsoft.com/office/drawing/2014/main" id="{E5BC5E33-810F-42FF-B169-61DBAC3848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89019" y="1003580"/>
            <a:ext cx="920792" cy="1578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396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3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250" fill="hold"/>
                                        <p:tgtEl>
                                          <p:spTgt spid="10"/>
                                        </p:tgtEl>
                                        <p:attrNameLst>
                                          <p:attrName>ppt_w</p:attrName>
                                        </p:attrNameLst>
                                      </p:cBhvr>
                                      <p:tavLst>
                                        <p:tav tm="0">
                                          <p:val>
                                            <p:fltVal val="0"/>
                                          </p:val>
                                        </p:tav>
                                        <p:tav tm="100000">
                                          <p:val>
                                            <p:strVal val="#ppt_w"/>
                                          </p:val>
                                        </p:tav>
                                      </p:tavLst>
                                    </p:anim>
                                    <p:anim calcmode="lin" valueType="num">
                                      <p:cBhvr>
                                        <p:cTn id="48" dur="1250" fill="hold"/>
                                        <p:tgtEl>
                                          <p:spTgt spid="10"/>
                                        </p:tgtEl>
                                        <p:attrNameLst>
                                          <p:attrName>ppt_h</p:attrName>
                                        </p:attrNameLst>
                                      </p:cBhvr>
                                      <p:tavLst>
                                        <p:tav tm="0">
                                          <p:val>
                                            <p:fltVal val="0"/>
                                          </p:val>
                                        </p:tav>
                                        <p:tav tm="100000">
                                          <p:val>
                                            <p:strVal val="#ppt_h"/>
                                          </p:val>
                                        </p:tav>
                                      </p:tavLst>
                                    </p:anim>
                                    <p:animEffect transition="in" filter="fade">
                                      <p:cBhvr>
                                        <p:cTn id="49"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P spid="8" grpId="0"/>
      <p:bldP spid="9" grpId="0"/>
      <p:bldP spid="10" grpId="0" animBg="1"/>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6862</TotalTime>
  <Words>4938</Words>
  <Application>Microsoft Office PowerPoint</Application>
  <PresentationFormat>Widescreen</PresentationFormat>
  <Paragraphs>250</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Calibri</vt:lpstr>
      <vt:lpstr>Calibri Light</vt:lpstr>
      <vt:lpstr>inherit</vt:lpstr>
      <vt:lpstr>Lato</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Trout</dc:creator>
  <cp:lastModifiedBy>Rick Trout</cp:lastModifiedBy>
  <cp:revision>98</cp:revision>
  <dcterms:created xsi:type="dcterms:W3CDTF">2021-02-07T09:03:34Z</dcterms:created>
  <dcterms:modified xsi:type="dcterms:W3CDTF">2021-04-27T19:19:33Z</dcterms:modified>
</cp:coreProperties>
</file>