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327" r:id="rId3"/>
    <p:sldId id="329" r:id="rId4"/>
    <p:sldId id="256" r:id="rId5"/>
    <p:sldId id="306" r:id="rId6"/>
    <p:sldId id="307" r:id="rId7"/>
    <p:sldId id="328" r:id="rId8"/>
    <p:sldId id="321" r:id="rId9"/>
    <p:sldId id="318" r:id="rId10"/>
    <p:sldId id="303" r:id="rId11"/>
    <p:sldId id="304" r:id="rId12"/>
    <p:sldId id="30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FF1D"/>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87" autoAdjust="0"/>
    <p:restoredTop sz="94660"/>
  </p:normalViewPr>
  <p:slideViewPr>
    <p:cSldViewPr snapToGrid="0" showGuides="1">
      <p:cViewPr varScale="1">
        <p:scale>
          <a:sx n="114" d="100"/>
          <a:sy n="114" d="100"/>
        </p:scale>
        <p:origin x="99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FD65A-C93B-426D-9B04-E0572297D3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F5ECD6-EDA4-4A6E-AB08-DC0A05C8B5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0E4027-1F31-4DF0-BB89-849043FF87C9}"/>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5" name="Footer Placeholder 4">
            <a:extLst>
              <a:ext uri="{FF2B5EF4-FFF2-40B4-BE49-F238E27FC236}">
                <a16:creationId xmlns:a16="http://schemas.microsoft.com/office/drawing/2014/main" id="{F94B82F3-7D11-476C-84BB-6CE2F610FC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4D8AB9-5AAC-4251-9705-39604E51F86D}"/>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89466248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7CCB4-A190-4550-9D7B-900CAA1ACA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F8266D-0F53-4A89-BA6E-4A90741679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8EA5B0-B5C4-4991-A84C-28BA6E4DCAF1}"/>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5" name="Footer Placeholder 4">
            <a:extLst>
              <a:ext uri="{FF2B5EF4-FFF2-40B4-BE49-F238E27FC236}">
                <a16:creationId xmlns:a16="http://schemas.microsoft.com/office/drawing/2014/main" id="{CB13C1B5-E275-47FB-9737-406A79C481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23AC3-8AAC-457E-8A3C-F28F8B46FBD7}"/>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7156105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242E79-3847-4841-B3FF-311A3C5A22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2FD588-0B7D-4024-8987-A7B52D7CBE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7958F8-D868-482E-9FEA-7C9BB3E1C105}"/>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5" name="Footer Placeholder 4">
            <a:extLst>
              <a:ext uri="{FF2B5EF4-FFF2-40B4-BE49-F238E27FC236}">
                <a16:creationId xmlns:a16="http://schemas.microsoft.com/office/drawing/2014/main" id="{949F4D8B-914C-41DC-B556-563A05094C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271EB8-9A74-4447-91C9-CD6F90F3F382}"/>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24432843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4E3AF-1653-45E9-B4F8-4314AAD9CD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4DF825-CCD6-493A-861A-B60E8A7051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9E07B-D4BD-4AA0-B2D5-E875A141E05A}"/>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5" name="Footer Placeholder 4">
            <a:extLst>
              <a:ext uri="{FF2B5EF4-FFF2-40B4-BE49-F238E27FC236}">
                <a16:creationId xmlns:a16="http://schemas.microsoft.com/office/drawing/2014/main" id="{E4746E1C-3B23-487C-88C1-683EA558E1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C1BE-7FF3-4B14-8C7B-956C37407EE5}"/>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129055671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E38DE-9B5C-4156-BA11-E3253BBB9E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97ED43-EC1B-48BA-814F-5FB00F1B31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E6BB55-D598-4CEB-8356-D726972F1898}"/>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5" name="Footer Placeholder 4">
            <a:extLst>
              <a:ext uri="{FF2B5EF4-FFF2-40B4-BE49-F238E27FC236}">
                <a16:creationId xmlns:a16="http://schemas.microsoft.com/office/drawing/2014/main" id="{057F5E6F-30F8-4A23-935A-6984CB9756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848A48-106B-45E9-81D2-9392D8D990D5}"/>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05057234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3C1FA-6735-4388-8F6E-AF268CC3E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2D6E64-B140-4BFF-AC57-654319E5F5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1032C7-311E-4FB0-A980-5D92D62575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9C5A4E-6DF6-42AF-B97A-1350D5B3B35E}"/>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6" name="Footer Placeholder 5">
            <a:extLst>
              <a:ext uri="{FF2B5EF4-FFF2-40B4-BE49-F238E27FC236}">
                <a16:creationId xmlns:a16="http://schemas.microsoft.com/office/drawing/2014/main" id="{C98594DA-977C-4EB1-8AD2-95DDAE433E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725495-A4A5-4309-B6CE-B5B291D20C52}"/>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411998640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D82D5-6DED-4D45-A4C8-2CEE215264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0D8117-0532-4B6D-8C41-FA5EA83D13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3EDBCE-4E01-4B4B-88CB-653D559341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BBA459-B1E0-4C1C-9A5B-0B3A6A3A8D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4E99DF-454C-4249-B3AB-0CD8769392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7D4AD2-A044-4D40-8AE0-D177884BD41C}"/>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8" name="Footer Placeholder 7">
            <a:extLst>
              <a:ext uri="{FF2B5EF4-FFF2-40B4-BE49-F238E27FC236}">
                <a16:creationId xmlns:a16="http://schemas.microsoft.com/office/drawing/2014/main" id="{71CC026C-2C2A-49E1-9D54-AEB5A79346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68FBDF-0C48-4512-A97B-C1AA8F162668}"/>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328912012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A9B0F-D4E4-4611-A198-DEA9D27F8C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D00D05-7E01-4FAF-97D2-3A85C4C91A12}"/>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4" name="Footer Placeholder 3">
            <a:extLst>
              <a:ext uri="{FF2B5EF4-FFF2-40B4-BE49-F238E27FC236}">
                <a16:creationId xmlns:a16="http://schemas.microsoft.com/office/drawing/2014/main" id="{F0BD57EB-6128-4ED6-AEEF-05F1E9FFC6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A86FE8-29D0-4D90-95AC-01B48EFEF6AF}"/>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42748688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A9B570-7FCF-4B7B-AB17-7F631943F1F5}"/>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3" name="Footer Placeholder 2">
            <a:extLst>
              <a:ext uri="{FF2B5EF4-FFF2-40B4-BE49-F238E27FC236}">
                <a16:creationId xmlns:a16="http://schemas.microsoft.com/office/drawing/2014/main" id="{72AF3FDB-111A-4C09-AED0-7EA6ABA1C2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FE18FF-A7B0-4497-A390-9818808BA964}"/>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03354413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A43CF-C2A8-428C-A968-C28DD88CAC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71973D-3089-476F-AA6B-7BB61DB58C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B37A66-8EBA-4ED7-A9C0-AE0C3D797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6B8EFE-AE54-4463-986B-849DBEC61EF0}"/>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6" name="Footer Placeholder 5">
            <a:extLst>
              <a:ext uri="{FF2B5EF4-FFF2-40B4-BE49-F238E27FC236}">
                <a16:creationId xmlns:a16="http://schemas.microsoft.com/office/drawing/2014/main" id="{BDED0113-A198-41A0-B3AD-8097669C1E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60CF7E-CFBD-4126-8491-805ED5111C4E}"/>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3921320472"/>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3AB38-E1C0-4480-88D1-09FF1AFEA7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816C8C-F3F7-44B6-A897-5A242A6445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82D644-B4AD-4F8C-932E-2277DA3BBD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B327ED-3619-42E1-963B-F8C8BD4F9366}"/>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6" name="Footer Placeholder 5">
            <a:extLst>
              <a:ext uri="{FF2B5EF4-FFF2-40B4-BE49-F238E27FC236}">
                <a16:creationId xmlns:a16="http://schemas.microsoft.com/office/drawing/2014/main" id="{5E9330EA-56B9-41AC-AD9E-7D0D763767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99FDB0-3336-4020-95A7-95FE7E3CE7B7}"/>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651725409"/>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91A77C-73A9-4B2D-93C4-8A4DD4DCFB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D5C1C4-2FC6-465E-8A17-10F220B816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A19CE-AC41-4026-9FEC-56D2A79DB6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68EAB-01A9-4DD8-A57F-DA4753DE0892}" type="datetimeFigureOut">
              <a:rPr lang="en-US" smtClean="0"/>
              <a:t>2/6/2021</a:t>
            </a:fld>
            <a:endParaRPr lang="en-US"/>
          </a:p>
        </p:txBody>
      </p:sp>
      <p:sp>
        <p:nvSpPr>
          <p:cNvPr id="5" name="Footer Placeholder 4">
            <a:extLst>
              <a:ext uri="{FF2B5EF4-FFF2-40B4-BE49-F238E27FC236}">
                <a16:creationId xmlns:a16="http://schemas.microsoft.com/office/drawing/2014/main" id="{4D42E813-820B-4F37-90E3-85463A614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3E9F83-8CEE-4883-9473-837D695932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9CA69-4080-43B9-B2C0-2A9FA5537405}" type="slidenum">
              <a:rPr lang="en-US" smtClean="0"/>
              <a:t>‹#›</a:t>
            </a:fld>
            <a:endParaRPr lang="en-US"/>
          </a:p>
        </p:txBody>
      </p:sp>
    </p:spTree>
    <p:extLst>
      <p:ext uri="{BB962C8B-B14F-4D97-AF65-F5344CB8AC3E}">
        <p14:creationId xmlns:p14="http://schemas.microsoft.com/office/powerpoint/2010/main" val="1084505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book on a table&#10;&#10;Description automatically generated with medium confidence">
            <a:extLst>
              <a:ext uri="{FF2B5EF4-FFF2-40B4-BE49-F238E27FC236}">
                <a16:creationId xmlns:a16="http://schemas.microsoft.com/office/drawing/2014/main" id="{A348E104-88FE-43EF-945E-C6E9776F9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75"/>
            <a:ext cx="12192000" cy="6861675"/>
          </a:xfrm>
          <a:prstGeom prst="rect">
            <a:avLst/>
          </a:prstGeom>
          <a:ln w="76200">
            <a:solidFill>
              <a:srgbClr val="CC6600"/>
            </a:solidFill>
          </a:ln>
        </p:spPr>
      </p:pic>
      <p:sp>
        <p:nvSpPr>
          <p:cNvPr id="8" name="Rectangle 7">
            <a:extLst>
              <a:ext uri="{FF2B5EF4-FFF2-40B4-BE49-F238E27FC236}">
                <a16:creationId xmlns:a16="http://schemas.microsoft.com/office/drawing/2014/main" id="{A8945E8F-8130-498F-AEAE-1928CE7B983B}"/>
              </a:ext>
            </a:extLst>
          </p:cNvPr>
          <p:cNvSpPr/>
          <p:nvPr/>
        </p:nvSpPr>
        <p:spPr>
          <a:xfrm>
            <a:off x="0" y="0"/>
            <a:ext cx="12192000" cy="68580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CE770E3-F34F-46E7-87FF-08C5CB2C7508}"/>
              </a:ext>
            </a:extLst>
          </p:cNvPr>
          <p:cNvSpPr txBox="1"/>
          <p:nvPr/>
        </p:nvSpPr>
        <p:spPr>
          <a:xfrm>
            <a:off x="640078" y="6113417"/>
            <a:ext cx="10972800" cy="646331"/>
          </a:xfrm>
          <a:prstGeom prst="rect">
            <a:avLst/>
          </a:prstGeom>
          <a:noFill/>
        </p:spPr>
        <p:txBody>
          <a:bodyPr wrap="square" rtlCol="0">
            <a:spAutoFit/>
          </a:bodyPr>
          <a:lstStyle/>
          <a:p>
            <a:pPr algn="ctr"/>
            <a:r>
              <a:rPr lang="en-US" b="1" dirty="0">
                <a:solidFill>
                  <a:srgbClr val="00B0F0"/>
                </a:solidFill>
              </a:rPr>
              <a:t>Teaching the ‘</a:t>
            </a:r>
            <a:r>
              <a:rPr lang="en-US" b="1" i="1" dirty="0">
                <a:solidFill>
                  <a:srgbClr val="00B0F0"/>
                </a:solidFill>
              </a:rPr>
              <a:t>Greater Commission</a:t>
            </a:r>
            <a:r>
              <a:rPr lang="en-US" b="1" dirty="0">
                <a:solidFill>
                  <a:srgbClr val="00B0F0"/>
                </a:solidFill>
              </a:rPr>
              <a:t>’ According to the Apostle </a:t>
            </a:r>
            <a:r>
              <a:rPr lang="en-US" b="1" i="1" dirty="0">
                <a:solidFill>
                  <a:srgbClr val="00B0F0"/>
                </a:solidFill>
              </a:rPr>
              <a:t>Paul</a:t>
            </a:r>
            <a:r>
              <a:rPr lang="en-US" b="1" dirty="0">
                <a:solidFill>
                  <a:srgbClr val="00B0F0"/>
                </a:solidFill>
              </a:rPr>
              <a:t>!</a:t>
            </a:r>
          </a:p>
          <a:p>
            <a:pPr algn="ctr"/>
            <a:r>
              <a:rPr lang="en-US" b="1" dirty="0">
                <a:solidFill>
                  <a:srgbClr val="00B0F0"/>
                </a:solidFill>
              </a:rPr>
              <a:t>Emphasizing the ‘</a:t>
            </a:r>
            <a:r>
              <a:rPr lang="en-US" b="1" i="1" dirty="0">
                <a:solidFill>
                  <a:srgbClr val="00B0F0"/>
                </a:solidFill>
              </a:rPr>
              <a:t>Goodness of God</a:t>
            </a:r>
            <a:r>
              <a:rPr lang="en-US" b="1" dirty="0">
                <a:solidFill>
                  <a:srgbClr val="00B0F0"/>
                </a:solidFill>
              </a:rPr>
              <a:t>’ During Today’s “</a:t>
            </a:r>
            <a:r>
              <a:rPr lang="en-US" b="1" i="1" dirty="0">
                <a:solidFill>
                  <a:srgbClr val="00B0F0"/>
                </a:solidFill>
              </a:rPr>
              <a:t>Dispensation of the Grace of God</a:t>
            </a:r>
            <a:r>
              <a:rPr lang="en-US" b="1" dirty="0">
                <a:solidFill>
                  <a:srgbClr val="00B0F0"/>
                </a:solidFill>
              </a:rPr>
              <a:t>.”</a:t>
            </a:r>
          </a:p>
        </p:txBody>
      </p:sp>
      <p:sp>
        <p:nvSpPr>
          <p:cNvPr id="12" name="TextBox 11">
            <a:extLst>
              <a:ext uri="{FF2B5EF4-FFF2-40B4-BE49-F238E27FC236}">
                <a16:creationId xmlns:a16="http://schemas.microsoft.com/office/drawing/2014/main" id="{510EAB9E-F135-468F-9464-2741C3B74F43}"/>
              </a:ext>
            </a:extLst>
          </p:cNvPr>
          <p:cNvSpPr txBox="1"/>
          <p:nvPr/>
        </p:nvSpPr>
        <p:spPr>
          <a:xfrm>
            <a:off x="419876" y="98252"/>
            <a:ext cx="11351623" cy="954107"/>
          </a:xfrm>
          <a:prstGeom prst="rect">
            <a:avLst/>
          </a:prstGeom>
          <a:noFill/>
        </p:spPr>
        <p:txBody>
          <a:bodyPr wrap="square" rtlCol="0">
            <a:spAutoFit/>
          </a:bodyPr>
          <a:lstStyle/>
          <a:p>
            <a:pPr algn="ctr"/>
            <a:r>
              <a:rPr lang="en-US" sz="2400" b="1" dirty="0">
                <a:ln w="12700">
                  <a:solidFill>
                    <a:srgbClr val="CC6600"/>
                  </a:solidFill>
                </a:ln>
                <a:solidFill>
                  <a:srgbClr val="FFFF00"/>
                </a:solidFill>
              </a:rPr>
              <a:t>…Praise thy name … for thy truth:</a:t>
            </a:r>
          </a:p>
          <a:p>
            <a:pPr algn="ctr"/>
            <a:r>
              <a:rPr lang="en-US" sz="3200" b="1" dirty="0">
                <a:ln w="12700">
                  <a:solidFill>
                    <a:srgbClr val="CC6600"/>
                  </a:solidFill>
                </a:ln>
                <a:solidFill>
                  <a:srgbClr val="FFFF00"/>
                </a:solidFill>
                <a:effectLst/>
              </a:rPr>
              <a:t>for Thou Hast Magnified Thy Word Above All Thy Name </a:t>
            </a:r>
          </a:p>
        </p:txBody>
      </p:sp>
      <p:sp>
        <p:nvSpPr>
          <p:cNvPr id="13" name="TextBox 12">
            <a:extLst>
              <a:ext uri="{FF2B5EF4-FFF2-40B4-BE49-F238E27FC236}">
                <a16:creationId xmlns:a16="http://schemas.microsoft.com/office/drawing/2014/main" id="{AB90A98B-265F-40BB-A5D7-30B91B64E1D6}"/>
              </a:ext>
            </a:extLst>
          </p:cNvPr>
          <p:cNvSpPr txBox="1"/>
          <p:nvPr/>
        </p:nvSpPr>
        <p:spPr>
          <a:xfrm>
            <a:off x="563572" y="4716770"/>
            <a:ext cx="3644536" cy="1200329"/>
          </a:xfrm>
          <a:prstGeom prst="rect">
            <a:avLst/>
          </a:prstGeom>
          <a:solidFill>
            <a:schemeClr val="tx1"/>
          </a:solidFill>
          <a:ln w="38100">
            <a:solidFill>
              <a:srgbClr val="CC6600"/>
            </a:solidFill>
          </a:ln>
        </p:spPr>
        <p:txBody>
          <a:bodyPr wrap="square" rtlCol="0">
            <a:spAutoFit/>
          </a:bodyPr>
          <a:lstStyle/>
          <a:p>
            <a:pPr algn="ctr"/>
            <a:r>
              <a:rPr lang="en-US" sz="2400" b="1" dirty="0">
                <a:ln>
                  <a:solidFill>
                    <a:srgbClr val="CC6600"/>
                  </a:solidFill>
                </a:ln>
                <a:solidFill>
                  <a:srgbClr val="FFFF00"/>
                </a:solidFill>
                <a:effectLst/>
              </a:rPr>
              <a:t>Rightly Dividing </a:t>
            </a:r>
          </a:p>
          <a:p>
            <a:pPr algn="ctr"/>
            <a:r>
              <a:rPr lang="en-US" sz="2400" b="1" dirty="0">
                <a:ln>
                  <a:solidFill>
                    <a:srgbClr val="CC6600"/>
                  </a:solidFill>
                </a:ln>
                <a:solidFill>
                  <a:srgbClr val="FFFF00"/>
                </a:solidFill>
                <a:effectLst/>
              </a:rPr>
              <a:t>the Word of Truth</a:t>
            </a:r>
          </a:p>
          <a:p>
            <a:pPr algn="ctr"/>
            <a:r>
              <a:rPr lang="en-US" sz="2400" b="1" dirty="0">
                <a:ln>
                  <a:solidFill>
                    <a:srgbClr val="CC6600"/>
                  </a:solidFill>
                </a:ln>
                <a:solidFill>
                  <a:srgbClr val="FFFF00"/>
                </a:solidFill>
                <a:effectLst/>
              </a:rPr>
              <a:t> by the Apostle Paul Only</a:t>
            </a:r>
          </a:p>
        </p:txBody>
      </p:sp>
      <p:sp>
        <p:nvSpPr>
          <p:cNvPr id="14" name="TextBox 13">
            <a:extLst>
              <a:ext uri="{FF2B5EF4-FFF2-40B4-BE49-F238E27FC236}">
                <a16:creationId xmlns:a16="http://schemas.microsoft.com/office/drawing/2014/main" id="{5D2A72FF-EA97-4B90-B1F2-160ABCD883C8}"/>
              </a:ext>
            </a:extLst>
          </p:cNvPr>
          <p:cNvSpPr txBox="1"/>
          <p:nvPr/>
        </p:nvSpPr>
        <p:spPr>
          <a:xfrm>
            <a:off x="8005665" y="4716770"/>
            <a:ext cx="3938144" cy="1200329"/>
          </a:xfrm>
          <a:prstGeom prst="rect">
            <a:avLst/>
          </a:prstGeom>
          <a:solidFill>
            <a:schemeClr val="tx1"/>
          </a:solidFill>
          <a:ln w="38100">
            <a:solidFill>
              <a:srgbClr val="CC6600"/>
            </a:solidFill>
          </a:ln>
        </p:spPr>
        <p:txBody>
          <a:bodyPr wrap="square" rtlCol="0">
            <a:spAutoFit/>
          </a:bodyPr>
          <a:lstStyle/>
          <a:p>
            <a:pPr algn="ctr"/>
            <a:r>
              <a:rPr lang="en-US" sz="2400" b="1" dirty="0">
                <a:ln>
                  <a:solidFill>
                    <a:srgbClr val="CC6600"/>
                  </a:solidFill>
                </a:ln>
                <a:solidFill>
                  <a:srgbClr val="FFFF00"/>
                </a:solidFill>
                <a:effectLst/>
              </a:rPr>
              <a:t>Bible Studies from the        Risen Saviour Jesus Christ </a:t>
            </a:r>
          </a:p>
          <a:p>
            <a:pPr algn="ctr"/>
            <a:r>
              <a:rPr lang="en-US" sz="2400" b="1" dirty="0">
                <a:ln>
                  <a:solidFill>
                    <a:srgbClr val="CC6600"/>
                  </a:solidFill>
                </a:ln>
                <a:solidFill>
                  <a:srgbClr val="FFFF00"/>
                </a:solidFill>
                <a:effectLst/>
              </a:rPr>
              <a:t>from a King James 1611 Bible</a:t>
            </a:r>
          </a:p>
        </p:txBody>
      </p:sp>
      <p:sp>
        <p:nvSpPr>
          <p:cNvPr id="15" name="TextBox 14">
            <a:extLst>
              <a:ext uri="{FF2B5EF4-FFF2-40B4-BE49-F238E27FC236}">
                <a16:creationId xmlns:a16="http://schemas.microsoft.com/office/drawing/2014/main" id="{BA58162D-B7AD-499F-8B73-03ACB3B601BA}"/>
              </a:ext>
            </a:extLst>
          </p:cNvPr>
          <p:cNvSpPr txBox="1"/>
          <p:nvPr/>
        </p:nvSpPr>
        <p:spPr>
          <a:xfrm>
            <a:off x="4474959" y="3997234"/>
            <a:ext cx="3265722" cy="1919865"/>
          </a:xfrm>
          <a:prstGeom prst="rect">
            <a:avLst/>
          </a:prstGeom>
          <a:solidFill>
            <a:schemeClr val="tx1"/>
          </a:solidFill>
          <a:ln w="76200">
            <a:solidFill>
              <a:srgbClr val="CC6600"/>
            </a:solidFill>
          </a:ln>
        </p:spPr>
        <p:txBody>
          <a:bodyPr wrap="square" rtlCol="0">
            <a:spAutoFit/>
          </a:bodyPr>
          <a:lstStyle/>
          <a:p>
            <a:endParaRPr lang="en-US" dirty="0"/>
          </a:p>
        </p:txBody>
      </p:sp>
      <p:sp>
        <p:nvSpPr>
          <p:cNvPr id="16" name="TextBox 15">
            <a:extLst>
              <a:ext uri="{FF2B5EF4-FFF2-40B4-BE49-F238E27FC236}">
                <a16:creationId xmlns:a16="http://schemas.microsoft.com/office/drawing/2014/main" id="{1572A9D2-EF91-424D-A362-E5912F492EED}"/>
              </a:ext>
            </a:extLst>
          </p:cNvPr>
          <p:cNvSpPr txBox="1"/>
          <p:nvPr/>
        </p:nvSpPr>
        <p:spPr>
          <a:xfrm>
            <a:off x="4575736" y="4101737"/>
            <a:ext cx="3030585" cy="1661993"/>
          </a:xfrm>
          <a:prstGeom prst="rect">
            <a:avLst/>
          </a:prstGeom>
          <a:noFill/>
        </p:spPr>
        <p:txBody>
          <a:bodyPr wrap="square" rtlCol="0">
            <a:spAutoFit/>
          </a:bodyPr>
          <a:lstStyle/>
          <a:p>
            <a:pPr algn="ctr"/>
            <a:r>
              <a:rPr lang="en-US" sz="2800" b="1" i="1" dirty="0">
                <a:ln>
                  <a:solidFill>
                    <a:srgbClr val="FFC000"/>
                  </a:solidFill>
                </a:ln>
                <a:solidFill>
                  <a:schemeClr val="bg1"/>
                </a:solidFill>
                <a:latin typeface="Palatino Linotype" panose="02040502050505030304" pitchFamily="18" charset="0"/>
                <a:cs typeface="Quire Sans" panose="020B0502040204020203" pitchFamily="34" charset="0"/>
              </a:rPr>
              <a:t>Mikel Paulson</a:t>
            </a:r>
          </a:p>
          <a:p>
            <a:pPr algn="ctr"/>
            <a:r>
              <a:rPr lang="en-US" sz="1200" b="1" dirty="0">
                <a:solidFill>
                  <a:schemeClr val="bg1">
                    <a:lumMod val="75000"/>
                  </a:schemeClr>
                </a:solidFill>
                <a:latin typeface="Times New Roman" panose="02020603050405020304" pitchFamily="18" charset="0"/>
                <a:cs typeface="Times New Roman" panose="02020603050405020304" pitchFamily="18" charset="0"/>
              </a:rPr>
              <a:t>2 Gretchen Ln., Bella Vista, AR  72715</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sousaman1611@cox.net</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www.scatteredchristians.org</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www.paulson1611rd.org</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YouTube – “</a:t>
            </a:r>
            <a:r>
              <a:rPr lang="en-US" sz="1200" b="1" i="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Retired Music Educator</a:t>
            </a: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a:t>
            </a:r>
            <a:endParaRPr lang="en-US" sz="11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A699544D-A904-48F5-99F0-E607EC695974}"/>
              </a:ext>
            </a:extLst>
          </p:cNvPr>
          <p:cNvSpPr txBox="1"/>
          <p:nvPr/>
        </p:nvSpPr>
        <p:spPr>
          <a:xfrm>
            <a:off x="237477" y="98252"/>
            <a:ext cx="6138908" cy="369332"/>
          </a:xfrm>
          <a:prstGeom prst="rect">
            <a:avLst/>
          </a:prstGeom>
          <a:noFill/>
        </p:spPr>
        <p:txBody>
          <a:bodyPr wrap="square">
            <a:spAutoFit/>
          </a:bodyPr>
          <a:lstStyle/>
          <a:p>
            <a:r>
              <a:rPr lang="en-US" b="1" dirty="0">
                <a:ln w="12700">
                  <a:solidFill>
                    <a:schemeClr val="bg1"/>
                  </a:solidFill>
                </a:ln>
                <a:solidFill>
                  <a:srgbClr val="0066CC"/>
                </a:solidFill>
              </a:rPr>
              <a:t>2021</a:t>
            </a:r>
            <a:endParaRPr lang="en-US" dirty="0"/>
          </a:p>
        </p:txBody>
      </p:sp>
      <p:sp>
        <p:nvSpPr>
          <p:cNvPr id="3" name="TextBox 2">
            <a:extLst>
              <a:ext uri="{FF2B5EF4-FFF2-40B4-BE49-F238E27FC236}">
                <a16:creationId xmlns:a16="http://schemas.microsoft.com/office/drawing/2014/main" id="{2741D317-029F-4CE6-963D-13D0DFAD0697}"/>
              </a:ext>
            </a:extLst>
          </p:cNvPr>
          <p:cNvSpPr txBox="1"/>
          <p:nvPr/>
        </p:nvSpPr>
        <p:spPr>
          <a:xfrm>
            <a:off x="2992130" y="1791194"/>
            <a:ext cx="6235467" cy="769441"/>
          </a:xfrm>
          <a:prstGeom prst="rect">
            <a:avLst/>
          </a:prstGeom>
          <a:noFill/>
        </p:spPr>
        <p:txBody>
          <a:bodyPr wrap="square" rtlCol="0">
            <a:spAutoFit/>
          </a:bodyPr>
          <a:lstStyle/>
          <a:p>
            <a:pPr algn="ctr"/>
            <a:r>
              <a:rPr lang="en-US" sz="4400" b="1" dirty="0">
                <a:ln>
                  <a:solidFill>
                    <a:schemeClr val="bg1"/>
                  </a:solidFill>
                </a:ln>
                <a:effectLst/>
                <a:latin typeface="Rockwell Extra Bold" panose="02060903040505020403" pitchFamily="18" charset="0"/>
                <a:cs typeface="Times New Roman" panose="02020603050405020304" pitchFamily="18" charset="0"/>
              </a:rPr>
              <a:t>GOODNESS of GOD</a:t>
            </a:r>
            <a:endParaRPr lang="en-US" sz="2400" b="1" i="1" dirty="0">
              <a:ln>
                <a:solidFill>
                  <a:schemeClr val="bg1"/>
                </a:solidFill>
              </a:ln>
              <a:solidFill>
                <a:srgbClr val="CC6600"/>
              </a:solidFill>
              <a:effectLst/>
              <a:latin typeface="Rockwell Extra Bold" panose="02060903040505020403" pitchFamily="18" charset="0"/>
              <a:cs typeface="Times New Roman" panose="02020603050405020304" pitchFamily="18" charset="0"/>
            </a:endParaRPr>
          </a:p>
        </p:txBody>
      </p:sp>
      <p:sp>
        <p:nvSpPr>
          <p:cNvPr id="35" name="TextBox 34">
            <a:extLst>
              <a:ext uri="{FF2B5EF4-FFF2-40B4-BE49-F238E27FC236}">
                <a16:creationId xmlns:a16="http://schemas.microsoft.com/office/drawing/2014/main" id="{11C9DBAE-DB9A-4FDA-8E58-972BC1A8F875}"/>
              </a:ext>
            </a:extLst>
          </p:cNvPr>
          <p:cNvSpPr txBox="1"/>
          <p:nvPr/>
        </p:nvSpPr>
        <p:spPr>
          <a:xfrm>
            <a:off x="5055417" y="3622445"/>
            <a:ext cx="1942912" cy="276999"/>
          </a:xfrm>
          <a:prstGeom prst="rect">
            <a:avLst/>
          </a:prstGeom>
          <a:solidFill>
            <a:schemeClr val="bg1"/>
          </a:solidFill>
          <a:ln w="38100">
            <a:solidFill>
              <a:srgbClr val="CC6600"/>
            </a:solidFill>
          </a:ln>
          <a:effectLst/>
        </p:spPr>
        <p:txBody>
          <a:bodyPr wrap="square" rtlCol="0">
            <a:spAutoFit/>
          </a:bodyPr>
          <a:lstStyle/>
          <a:p>
            <a:pPr algn="ctr"/>
            <a:r>
              <a:rPr lang="en-US" sz="1200" b="1" dirty="0">
                <a:ln>
                  <a:solidFill>
                    <a:schemeClr val="tx1"/>
                  </a:solidFill>
                </a:ln>
                <a:solidFill>
                  <a:srgbClr val="FF0000"/>
                </a:solidFill>
                <a:effectLst/>
                <a:latin typeface="Times New Roman" panose="02020603050405020304" pitchFamily="18" charset="0"/>
                <a:cs typeface="Times New Roman" panose="02020603050405020304" pitchFamily="18" charset="0"/>
              </a:rPr>
              <a:t>Romans 2:4; 11:22; </a:t>
            </a:r>
            <a:r>
              <a:rPr lang="en-US" sz="1200" b="1" dirty="0">
                <a:ln>
                  <a:solidFill>
                    <a:schemeClr val="tx1"/>
                  </a:solidFill>
                </a:ln>
                <a:solidFill>
                  <a:srgbClr val="FF0000"/>
                </a:solidFill>
                <a:latin typeface="Times New Roman" panose="02020603050405020304" pitchFamily="18" charset="0"/>
                <a:cs typeface="Times New Roman" panose="02020603050405020304" pitchFamily="18" charset="0"/>
              </a:rPr>
              <a:t>5:1-21</a:t>
            </a:r>
            <a:endParaRPr lang="en-US" sz="1200" b="1" dirty="0">
              <a:ln>
                <a:solidFill>
                  <a:schemeClr val="tx1"/>
                </a:solidFill>
              </a:ln>
              <a:solidFill>
                <a:srgbClr val="FF0000"/>
              </a:solidFill>
              <a:effectLst/>
              <a:latin typeface="Times New Roman" panose="02020603050405020304" pitchFamily="18" charset="0"/>
              <a:cs typeface="Times New Roman" panose="02020603050405020304" pitchFamily="18" charset="0"/>
            </a:endParaRPr>
          </a:p>
        </p:txBody>
      </p:sp>
      <p:sp>
        <p:nvSpPr>
          <p:cNvPr id="37" name="TextBox 36">
            <a:extLst>
              <a:ext uri="{FF2B5EF4-FFF2-40B4-BE49-F238E27FC236}">
                <a16:creationId xmlns:a16="http://schemas.microsoft.com/office/drawing/2014/main" id="{82A8C767-B44E-4856-A126-89E0B52DA03A}"/>
              </a:ext>
            </a:extLst>
          </p:cNvPr>
          <p:cNvSpPr txBox="1"/>
          <p:nvPr/>
        </p:nvSpPr>
        <p:spPr>
          <a:xfrm>
            <a:off x="3870703" y="1035107"/>
            <a:ext cx="4462589" cy="769441"/>
          </a:xfrm>
          <a:prstGeom prst="rect">
            <a:avLst/>
          </a:prstGeom>
          <a:solidFill>
            <a:schemeClr val="bg1"/>
          </a:solidFill>
          <a:ln w="57150">
            <a:solidFill>
              <a:srgbClr val="CC6600"/>
            </a:solidFill>
          </a:ln>
        </p:spPr>
        <p:txBody>
          <a:bodyPr wrap="square" rtlCol="0">
            <a:spAutoFit/>
          </a:bodyPr>
          <a:lstStyle/>
          <a:p>
            <a:pPr algn="ctr"/>
            <a:r>
              <a:rPr lang="en-US" sz="2000" b="1" i="1" dirty="0"/>
              <a:t>‘Our Real Battle’</a:t>
            </a:r>
          </a:p>
          <a:p>
            <a:pPr algn="ctr"/>
            <a:r>
              <a:rPr lang="en-US" sz="1200" dirty="0">
                <a:latin typeface="Times New Roman" panose="02020603050405020304" pitchFamily="18" charset="0"/>
                <a:cs typeface="Times New Roman" panose="02020603050405020304" pitchFamily="18" charset="0"/>
              </a:rPr>
              <a:t>Part I</a:t>
            </a:r>
          </a:p>
          <a:p>
            <a:pPr algn="ctr"/>
            <a:r>
              <a:rPr lang="en-US" sz="1200" b="1" dirty="0">
                <a:latin typeface="Times New Roman" panose="02020603050405020304" pitchFamily="18" charset="0"/>
                <a:cs typeface="Times New Roman" panose="02020603050405020304" pitchFamily="18" charset="0"/>
              </a:rPr>
              <a:t>Introduction to </a:t>
            </a:r>
            <a:r>
              <a:rPr lang="en-US" sz="1200" b="1" dirty="0">
                <a:solidFill>
                  <a:srgbClr val="00B0F0"/>
                </a:solidFill>
                <a:latin typeface="Times New Roman" panose="02020603050405020304" pitchFamily="18" charset="0"/>
                <a:cs typeface="Times New Roman" panose="02020603050405020304" pitchFamily="18" charset="0"/>
              </a:rPr>
              <a:t>“</a:t>
            </a:r>
            <a:r>
              <a:rPr lang="en-US" sz="1200" b="1" i="1" dirty="0">
                <a:solidFill>
                  <a:srgbClr val="0070C0"/>
                </a:solidFill>
                <a:latin typeface="Times New Roman" panose="02020603050405020304" pitchFamily="18" charset="0"/>
                <a:cs typeface="Times New Roman" panose="02020603050405020304" pitchFamily="18" charset="0"/>
              </a:rPr>
              <a:t>The Goodness of God</a:t>
            </a:r>
            <a:r>
              <a:rPr lang="en-US" sz="1200" b="1" dirty="0">
                <a:solidFill>
                  <a:srgbClr val="0070C0"/>
                </a:solidFill>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and to </a:t>
            </a:r>
            <a:r>
              <a:rPr lang="en-US" sz="1200" b="1" dirty="0">
                <a:solidFill>
                  <a:srgbClr val="0070C0"/>
                </a:solidFill>
                <a:latin typeface="Times New Roman" panose="02020603050405020304" pitchFamily="18" charset="0"/>
                <a:cs typeface="Times New Roman" panose="02020603050405020304" pitchFamily="18" charset="0"/>
              </a:rPr>
              <a:t>“</a:t>
            </a:r>
            <a:r>
              <a:rPr lang="en-US" sz="1200" b="1" i="1" dirty="0">
                <a:solidFill>
                  <a:srgbClr val="0070C0"/>
                </a:solidFill>
                <a:latin typeface="Times New Roman" panose="02020603050405020304" pitchFamily="18" charset="0"/>
                <a:cs typeface="Times New Roman" panose="02020603050405020304" pitchFamily="18" charset="0"/>
              </a:rPr>
              <a:t>Our</a:t>
            </a:r>
            <a:r>
              <a:rPr lang="en-US" sz="1200" b="1" dirty="0">
                <a:solidFill>
                  <a:srgbClr val="0070C0"/>
                </a:solidFill>
                <a:latin typeface="Times New Roman" panose="02020603050405020304" pitchFamily="18" charset="0"/>
                <a:cs typeface="Times New Roman" panose="02020603050405020304" pitchFamily="18" charset="0"/>
              </a:rPr>
              <a:t> </a:t>
            </a:r>
            <a:r>
              <a:rPr lang="en-US" sz="1200" b="1" i="1" dirty="0">
                <a:solidFill>
                  <a:srgbClr val="0070C0"/>
                </a:solidFill>
                <a:latin typeface="Times New Roman" panose="02020603050405020304" pitchFamily="18" charset="0"/>
                <a:cs typeface="Times New Roman" panose="02020603050405020304" pitchFamily="18" charset="0"/>
              </a:rPr>
              <a:t>Real Battle</a:t>
            </a:r>
            <a:r>
              <a:rPr lang="en-US" sz="1200" b="1" dirty="0">
                <a:solidFill>
                  <a:srgbClr val="0070C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2621696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58DE97-EE3F-4EE8-9642-DBACD81F7431}"/>
              </a:ext>
            </a:extLst>
          </p:cNvPr>
          <p:cNvSpPr txBox="1"/>
          <p:nvPr/>
        </p:nvSpPr>
        <p:spPr>
          <a:xfrm>
            <a:off x="4050792" y="2752344"/>
            <a:ext cx="4160520" cy="2100575"/>
          </a:xfrm>
          <a:prstGeom prst="rect">
            <a:avLst/>
          </a:prstGeom>
          <a:noFill/>
        </p:spPr>
        <p:txBody>
          <a:bodyPr wrap="square" rtlCol="0">
            <a:spAutoFit/>
          </a:bodyPr>
          <a:lstStyle/>
          <a:p>
            <a:pPr algn="ctr"/>
            <a:r>
              <a:rPr lang="en-US" b="1" i="1" dirty="0">
                <a:solidFill>
                  <a:srgbClr val="CC6600"/>
                </a:solidFill>
              </a:rPr>
              <a:t>He which </a:t>
            </a:r>
            <a:r>
              <a:rPr lang="en-US" b="1" i="1" dirty="0" err="1">
                <a:solidFill>
                  <a:srgbClr val="CC6600"/>
                </a:solidFill>
              </a:rPr>
              <a:t>testifieth</a:t>
            </a:r>
            <a:r>
              <a:rPr lang="en-US" b="1" i="1" dirty="0">
                <a:solidFill>
                  <a:srgbClr val="CC6600"/>
                </a:solidFill>
              </a:rPr>
              <a:t> these things saith, </a:t>
            </a:r>
          </a:p>
          <a:p>
            <a:pPr algn="ctr"/>
            <a:r>
              <a:rPr lang="en-US" b="1" i="1" dirty="0">
                <a:solidFill>
                  <a:srgbClr val="CC6600"/>
                </a:solidFill>
              </a:rPr>
              <a:t>Surely I come quickly.</a:t>
            </a:r>
          </a:p>
          <a:p>
            <a:pPr algn="ctr"/>
            <a:r>
              <a:rPr lang="en-US" b="1" i="1" dirty="0">
                <a:solidFill>
                  <a:srgbClr val="CC6600"/>
                </a:solidFill>
              </a:rPr>
              <a:t>Amen. </a:t>
            </a:r>
          </a:p>
          <a:p>
            <a:pPr algn="ctr"/>
            <a:endParaRPr lang="en-US" sz="1050" b="1" i="1" dirty="0">
              <a:solidFill>
                <a:srgbClr val="CC6600"/>
              </a:solidFill>
            </a:endParaRPr>
          </a:p>
          <a:p>
            <a:pPr algn="ctr"/>
            <a:r>
              <a:rPr lang="en-US" b="1" i="1" dirty="0">
                <a:solidFill>
                  <a:srgbClr val="CC6600"/>
                </a:solidFill>
              </a:rPr>
              <a:t>Even so, come, Lord Jesus. </a:t>
            </a:r>
          </a:p>
          <a:p>
            <a:pPr algn="ctr"/>
            <a:endParaRPr lang="en-US" sz="1050" b="1" i="1" dirty="0">
              <a:solidFill>
                <a:srgbClr val="CC6600"/>
              </a:solidFill>
            </a:endParaRPr>
          </a:p>
          <a:p>
            <a:pPr algn="ctr"/>
            <a:r>
              <a:rPr lang="en-US" b="1" i="1" dirty="0">
                <a:solidFill>
                  <a:srgbClr val="CC6600"/>
                </a:solidFill>
              </a:rPr>
              <a:t>The grace of our Lord Jesus Christ </a:t>
            </a:r>
          </a:p>
          <a:p>
            <a:pPr algn="ctr"/>
            <a:r>
              <a:rPr lang="en-US" b="1" i="1" dirty="0">
                <a:solidFill>
                  <a:srgbClr val="CC6600"/>
                </a:solidFill>
              </a:rPr>
              <a:t>be with you all. Amen.</a:t>
            </a:r>
          </a:p>
        </p:txBody>
      </p:sp>
      <p:sp>
        <p:nvSpPr>
          <p:cNvPr id="3" name="Rectangle 2">
            <a:extLst>
              <a:ext uri="{FF2B5EF4-FFF2-40B4-BE49-F238E27FC236}">
                <a16:creationId xmlns:a16="http://schemas.microsoft.com/office/drawing/2014/main" id="{09823E70-E6D4-48DE-AD45-1ABE725E0425}"/>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104674"/>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C304BA-AD1B-4855-9CF4-DB8B17318D53}"/>
              </a:ext>
            </a:extLst>
          </p:cNvPr>
          <p:cNvSpPr txBox="1"/>
          <p:nvPr/>
        </p:nvSpPr>
        <p:spPr>
          <a:xfrm>
            <a:off x="5519439" y="3275111"/>
            <a:ext cx="1153121" cy="307777"/>
          </a:xfrm>
          <a:prstGeom prst="rect">
            <a:avLst/>
          </a:prstGeom>
          <a:noFill/>
        </p:spPr>
        <p:txBody>
          <a:bodyPr wrap="square" rtlCol="0">
            <a:spAutoFit/>
          </a:bodyPr>
          <a:lstStyle/>
          <a:p>
            <a:pPr algn="ctr"/>
            <a:r>
              <a:rPr lang="en-US" sz="1400" b="1" dirty="0">
                <a:solidFill>
                  <a:schemeClr val="accent2">
                    <a:lumMod val="20000"/>
                    <a:lumOff val="80000"/>
                  </a:schemeClr>
                </a:solidFill>
              </a:rPr>
              <a:t>It is Finished</a:t>
            </a:r>
          </a:p>
        </p:txBody>
      </p:sp>
      <p:sp>
        <p:nvSpPr>
          <p:cNvPr id="3" name="Rectangle 2">
            <a:extLst>
              <a:ext uri="{FF2B5EF4-FFF2-40B4-BE49-F238E27FC236}">
                <a16:creationId xmlns:a16="http://schemas.microsoft.com/office/drawing/2014/main" id="{21A46307-174B-476A-87B5-04FEDC6B1DFC}"/>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11580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281428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solidFill>
                  <a:srgbClr val="0070C0"/>
                </a:solidFill>
              </a:rPr>
              <a:t>Sermon Series Contents</a:t>
            </a:r>
          </a:p>
        </p:txBody>
      </p:sp>
      <p:sp>
        <p:nvSpPr>
          <p:cNvPr id="5" name="TextBox 4">
            <a:extLst>
              <a:ext uri="{FF2B5EF4-FFF2-40B4-BE49-F238E27FC236}">
                <a16:creationId xmlns:a16="http://schemas.microsoft.com/office/drawing/2014/main" id="{0D3060B1-B741-46CD-AF73-A0D7CCB74BE9}"/>
              </a:ext>
            </a:extLst>
          </p:cNvPr>
          <p:cNvSpPr txBox="1"/>
          <p:nvPr/>
        </p:nvSpPr>
        <p:spPr>
          <a:xfrm>
            <a:off x="3397980" y="590297"/>
            <a:ext cx="5392941" cy="1077218"/>
          </a:xfrm>
          <a:prstGeom prst="rect">
            <a:avLst/>
          </a:prstGeom>
          <a:noFill/>
          <a:ln w="571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4:2; 11:22; 5:1-21</a:t>
            </a:r>
          </a:p>
          <a:p>
            <a:pPr marL="342900" indent="-342900" algn="ctr">
              <a:buAutoNum type="alphaUcPeriod"/>
            </a:pPr>
            <a:r>
              <a:rPr lang="en-US" sz="1600" b="1" i="1" dirty="0">
                <a:latin typeface="Times New Roman" panose="02020603050405020304" pitchFamily="18" charset="0"/>
                <a:cs typeface="Times New Roman" panose="02020603050405020304" pitchFamily="18" charset="0"/>
              </a:rPr>
              <a:t>To Understand the “</a:t>
            </a:r>
            <a:r>
              <a:rPr lang="en-US" sz="1600" b="1" i="1" u="sng" dirty="0">
                <a:solidFill>
                  <a:srgbClr val="CC6600"/>
                </a:solidFill>
                <a:latin typeface="Times New Roman" panose="02020603050405020304" pitchFamily="18" charset="0"/>
                <a:cs typeface="Times New Roman" panose="02020603050405020304" pitchFamily="18" charset="0"/>
              </a:rPr>
              <a:t>Goodness of God</a:t>
            </a:r>
            <a:r>
              <a:rPr lang="en-US" sz="1600" b="1" i="1" dirty="0">
                <a:latin typeface="Times New Roman" panose="02020603050405020304" pitchFamily="18" charset="0"/>
                <a:cs typeface="Times New Roman" panose="02020603050405020304" pitchFamily="18" charset="0"/>
              </a:rPr>
              <a:t>”</a:t>
            </a:r>
          </a:p>
          <a:p>
            <a:pPr marL="342900" indent="-342900" algn="ctr">
              <a:buAutoNum type="alphaUcPeriod"/>
            </a:pPr>
            <a:r>
              <a:rPr lang="en-US" sz="1600" b="1" i="1" dirty="0">
                <a:latin typeface="Times New Roman" panose="02020603050405020304" pitchFamily="18" charset="0"/>
                <a:cs typeface="Times New Roman" panose="02020603050405020304" pitchFamily="18" charset="0"/>
              </a:rPr>
              <a:t>Introduction to the “</a:t>
            </a:r>
            <a:r>
              <a:rPr lang="en-US" sz="1600" b="1" i="1" u="sng" dirty="0">
                <a:solidFill>
                  <a:srgbClr val="0070C0"/>
                </a:solidFill>
                <a:latin typeface="Times New Roman" panose="02020603050405020304" pitchFamily="18" charset="0"/>
                <a:cs typeface="Times New Roman" panose="02020603050405020304" pitchFamily="18" charset="0"/>
              </a:rPr>
              <a:t>Real Battle for a Sincere Christian</a:t>
            </a:r>
            <a:r>
              <a:rPr lang="en-US" sz="1600" b="1" i="1" dirty="0">
                <a:latin typeface="Times New Roman" panose="02020603050405020304" pitchFamily="18" charset="0"/>
                <a:cs typeface="Times New Roman" panose="02020603050405020304" pitchFamily="18" charset="0"/>
              </a:rPr>
              <a:t>”</a:t>
            </a:r>
            <a:endParaRPr lang="en-US" sz="1600" b="1" i="1" dirty="0">
              <a:solidFill>
                <a:srgbClr val="FF0000"/>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C872FD5-F9BB-4D01-8511-8862002B9A61}"/>
              </a:ext>
            </a:extLst>
          </p:cNvPr>
          <p:cNvSpPr txBox="1"/>
          <p:nvPr/>
        </p:nvSpPr>
        <p:spPr>
          <a:xfrm>
            <a:off x="3857410" y="2703853"/>
            <a:ext cx="4486491" cy="830997"/>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II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6:1-14</a:t>
            </a:r>
          </a:p>
          <a:p>
            <a:pPr algn="ctr"/>
            <a:r>
              <a:rPr lang="en-US" sz="1600" b="1" i="1" dirty="0">
                <a:latin typeface="Times New Roman" panose="02020603050405020304" pitchFamily="18" charset="0"/>
                <a:cs typeface="Times New Roman" panose="02020603050405020304" pitchFamily="18" charset="0"/>
              </a:rPr>
              <a:t>To Understand Being “</a:t>
            </a:r>
            <a:r>
              <a:rPr lang="en-US" sz="1600" b="1" i="1" u="sng" dirty="0">
                <a:solidFill>
                  <a:srgbClr val="CC6600"/>
                </a:solidFill>
                <a:latin typeface="Times New Roman" panose="02020603050405020304" pitchFamily="18" charset="0"/>
                <a:cs typeface="Times New Roman" panose="02020603050405020304" pitchFamily="18" charset="0"/>
              </a:rPr>
              <a:t>Dead Indeed Unto Sin</a:t>
            </a:r>
            <a:r>
              <a:rPr lang="en-US" sz="1600" b="1" i="1" dirty="0">
                <a:latin typeface="Times New Roman" panose="02020603050405020304" pitchFamily="18" charset="0"/>
                <a:cs typeface="Times New Roman" panose="02020603050405020304" pitchFamily="18" charset="0"/>
              </a:rPr>
              <a:t>” </a:t>
            </a:r>
            <a:endParaRPr lang="en-US" sz="1600" b="1" i="1" dirty="0">
              <a:solidFill>
                <a:srgbClr val="FF00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25E1B4A-F268-4C15-A15D-9115EE4219BA}"/>
              </a:ext>
            </a:extLst>
          </p:cNvPr>
          <p:cNvSpPr txBox="1"/>
          <p:nvPr/>
        </p:nvSpPr>
        <p:spPr>
          <a:xfrm>
            <a:off x="3857625" y="3591771"/>
            <a:ext cx="4486491" cy="830997"/>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III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6:15-23</a:t>
            </a:r>
          </a:p>
          <a:p>
            <a:pPr algn="ctr"/>
            <a:r>
              <a:rPr lang="en-US" sz="1600" b="1" i="1" dirty="0">
                <a:latin typeface="Times New Roman" panose="02020603050405020304" pitchFamily="18" charset="0"/>
                <a:cs typeface="Times New Roman" panose="02020603050405020304" pitchFamily="18" charset="0"/>
              </a:rPr>
              <a:t>To Understand Being </a:t>
            </a:r>
            <a:r>
              <a:rPr lang="en-US" sz="1600" b="1" dirty="0">
                <a:latin typeface="Times New Roman" panose="02020603050405020304" pitchFamily="18" charset="0"/>
                <a:cs typeface="Times New Roman" panose="02020603050405020304" pitchFamily="18" charset="0"/>
              </a:rPr>
              <a:t>“</a:t>
            </a:r>
            <a:r>
              <a:rPr lang="en-US" sz="1600" b="1" i="1" u="sng" dirty="0">
                <a:solidFill>
                  <a:srgbClr val="CC6600"/>
                </a:solidFill>
                <a:latin typeface="Times New Roman" panose="02020603050405020304" pitchFamily="18" charset="0"/>
                <a:cs typeface="Times New Roman" panose="02020603050405020304" pitchFamily="18" charset="0"/>
              </a:rPr>
              <a:t>Made Free from Sin</a:t>
            </a:r>
            <a:r>
              <a:rPr lang="en-US" sz="1600" b="1" dirty="0">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D464A644-B327-445C-A04A-44C3F4C47890}"/>
              </a:ext>
            </a:extLst>
          </p:cNvPr>
          <p:cNvSpPr txBox="1"/>
          <p:nvPr/>
        </p:nvSpPr>
        <p:spPr>
          <a:xfrm>
            <a:off x="3857626" y="4476750"/>
            <a:ext cx="4486492" cy="861774"/>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IV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7:1-14</a:t>
            </a:r>
          </a:p>
          <a:p>
            <a:pPr algn="ctr"/>
            <a:r>
              <a:rPr lang="en-US" sz="1600" b="1" i="1" dirty="0">
                <a:latin typeface="Times New Roman" panose="02020603050405020304" pitchFamily="18" charset="0"/>
                <a:cs typeface="Times New Roman" panose="02020603050405020304" pitchFamily="18" charset="0"/>
              </a:rPr>
              <a:t>To Understand Being “</a:t>
            </a:r>
            <a:r>
              <a:rPr lang="en-US" sz="1600" b="1" i="1" u="sng" dirty="0">
                <a:solidFill>
                  <a:srgbClr val="CC6600"/>
                </a:solidFill>
                <a:latin typeface="Times New Roman" panose="02020603050405020304" pitchFamily="18" charset="0"/>
                <a:cs typeface="Times New Roman" panose="02020603050405020304" pitchFamily="18" charset="0"/>
              </a:rPr>
              <a:t>Dead to the Law</a:t>
            </a:r>
            <a:r>
              <a:rPr lang="en-US" sz="1600" b="1" i="1" dirty="0">
                <a:latin typeface="Times New Roman" panose="02020603050405020304" pitchFamily="18" charset="0"/>
                <a:cs typeface="Times New Roman" panose="02020603050405020304" pitchFamily="18" charset="0"/>
              </a:rPr>
              <a:t>” </a:t>
            </a:r>
          </a:p>
        </p:txBody>
      </p:sp>
      <p:sp>
        <p:nvSpPr>
          <p:cNvPr id="10" name="TextBox 9">
            <a:extLst>
              <a:ext uri="{FF2B5EF4-FFF2-40B4-BE49-F238E27FC236}">
                <a16:creationId xmlns:a16="http://schemas.microsoft.com/office/drawing/2014/main" id="{89D7B9B8-BAC1-4EEE-8FE5-9322F2F32A3C}"/>
              </a:ext>
            </a:extLst>
          </p:cNvPr>
          <p:cNvSpPr txBox="1"/>
          <p:nvPr/>
        </p:nvSpPr>
        <p:spPr>
          <a:xfrm>
            <a:off x="3857409" y="5387059"/>
            <a:ext cx="4486491" cy="1292662"/>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V - Sermon Video Presentation </a:t>
            </a:r>
            <a:r>
              <a:rPr lang="en-US" sz="1400" b="1" dirty="0">
                <a:latin typeface="Times New Roman" panose="02020603050405020304" pitchFamily="18" charset="0"/>
                <a:cs typeface="Times New Roman" panose="02020603050405020304" pitchFamily="18" charset="0"/>
              </a:rPr>
              <a:t>Conclusion</a:t>
            </a:r>
          </a:p>
          <a:p>
            <a:pPr algn="ctr"/>
            <a:r>
              <a:rPr lang="en-US" sz="1400" b="1" dirty="0">
                <a:solidFill>
                  <a:srgbClr val="FF0000"/>
                </a:solidFill>
                <a:latin typeface="Times New Roman" panose="02020603050405020304" pitchFamily="18" charset="0"/>
                <a:cs typeface="Times New Roman" panose="02020603050405020304" pitchFamily="18" charset="0"/>
              </a:rPr>
              <a:t>Romans 7:1-14</a:t>
            </a:r>
          </a:p>
          <a:p>
            <a:pPr algn="ctr"/>
            <a:r>
              <a:rPr lang="en-US" sz="1600" b="1" i="1" dirty="0">
                <a:latin typeface="Times New Roman" panose="02020603050405020304" pitchFamily="18" charset="0"/>
                <a:cs typeface="Times New Roman" panose="02020603050405020304" pitchFamily="18" charset="0"/>
              </a:rPr>
              <a:t>To Understand “</a:t>
            </a:r>
            <a:r>
              <a:rPr lang="en-US" sz="1600" b="1" i="1" u="sng" dirty="0">
                <a:solidFill>
                  <a:srgbClr val="CC6600"/>
                </a:solidFill>
                <a:latin typeface="Times New Roman" panose="02020603050405020304" pitchFamily="18" charset="0"/>
                <a:cs typeface="Times New Roman" panose="02020603050405020304" pitchFamily="18" charset="0"/>
              </a:rPr>
              <a:t>It is No More I That Do It</a:t>
            </a:r>
            <a:r>
              <a:rPr lang="en-US" sz="1600" b="1" i="1" dirty="0">
                <a:latin typeface="Times New Roman" panose="02020603050405020304" pitchFamily="18" charset="0"/>
                <a:cs typeface="Times New Roman" panose="02020603050405020304" pitchFamily="18" charset="0"/>
              </a:rPr>
              <a:t>”</a:t>
            </a:r>
          </a:p>
          <a:p>
            <a:pPr algn="ctr"/>
            <a:r>
              <a:rPr lang="en-US" sz="1600" b="1" i="1" u="sng" dirty="0">
                <a:solidFill>
                  <a:srgbClr val="0070C0"/>
                </a:solidFill>
                <a:latin typeface="Times New Roman" panose="02020603050405020304" pitchFamily="18" charset="0"/>
                <a:cs typeface="Times New Roman" panose="02020603050405020304" pitchFamily="18" charset="0"/>
              </a:rPr>
              <a:t>“The Real Battle for a Sincere Christian” </a:t>
            </a:r>
          </a:p>
        </p:txBody>
      </p:sp>
    </p:spTree>
    <p:extLst>
      <p:ext uri="{BB962C8B-B14F-4D97-AF65-F5344CB8AC3E}">
        <p14:creationId xmlns:p14="http://schemas.microsoft.com/office/powerpoint/2010/main" val="39672609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2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25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25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D11C729A-06FD-49F1-8EF6-227655A6B791}"/>
              </a:ext>
            </a:extLst>
          </p:cNvPr>
          <p:cNvSpPr txBox="1"/>
          <p:nvPr/>
        </p:nvSpPr>
        <p:spPr>
          <a:xfrm>
            <a:off x="631601" y="93658"/>
            <a:ext cx="10944518" cy="584775"/>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Concerning this magnificent doctrine that we are about to study in detail right through to the marvelous conclusion,</a:t>
            </a:r>
          </a:p>
          <a:p>
            <a:pPr algn="ctr"/>
            <a:r>
              <a:rPr lang="en-US" sz="1600" b="1" dirty="0">
                <a:latin typeface="Times New Roman" panose="02020603050405020304" pitchFamily="18" charset="0"/>
                <a:cs typeface="Times New Roman" panose="02020603050405020304" pitchFamily="18" charset="0"/>
              </a:rPr>
              <a:t>this is one of the most exciting and more important doctrines that contributes to the joy and peace of a sincere Christian!</a:t>
            </a:r>
          </a:p>
        </p:txBody>
      </p:sp>
      <p:sp>
        <p:nvSpPr>
          <p:cNvPr id="9" name="TextBox 8">
            <a:extLst>
              <a:ext uri="{FF2B5EF4-FFF2-40B4-BE49-F238E27FC236}">
                <a16:creationId xmlns:a16="http://schemas.microsoft.com/office/drawing/2014/main" id="{9478FFFF-9E36-4629-96E4-AF7F1C30A896}"/>
              </a:ext>
            </a:extLst>
          </p:cNvPr>
          <p:cNvSpPr txBox="1"/>
          <p:nvPr/>
        </p:nvSpPr>
        <p:spPr>
          <a:xfrm>
            <a:off x="273268" y="2643411"/>
            <a:ext cx="11644753" cy="830997"/>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It </a:t>
            </a:r>
            <a:r>
              <a:rPr lang="en-US" sz="1600" b="1" dirty="0">
                <a:latin typeface="Times New Roman" panose="02020603050405020304" pitchFamily="18" charset="0"/>
                <a:cs typeface="Times New Roman" panose="02020603050405020304" pitchFamily="18" charset="0"/>
              </a:rPr>
              <a:t>DOES</a:t>
            </a:r>
            <a:r>
              <a:rPr lang="en-US" sz="1600" dirty="0">
                <a:latin typeface="Times New Roman" panose="02020603050405020304" pitchFamily="18" charset="0"/>
                <a:cs typeface="Times New Roman" panose="02020603050405020304" pitchFamily="18" charset="0"/>
              </a:rPr>
              <a:t> mean being instantly </a:t>
            </a:r>
            <a:r>
              <a:rPr lang="en-US" sz="1600" b="1" i="1" dirty="0">
                <a:solidFill>
                  <a:srgbClr val="CC6600"/>
                </a:solidFill>
                <a:latin typeface="Times New Roman" panose="02020603050405020304" pitchFamily="18" charset="0"/>
                <a:cs typeface="Times New Roman" panose="02020603050405020304" pitchFamily="18" charset="0"/>
              </a:rPr>
              <a:t>approved unto God </a:t>
            </a:r>
            <a:r>
              <a:rPr lang="en-US" sz="1600" dirty="0">
                <a:latin typeface="Times New Roman" panose="02020603050405020304" pitchFamily="18" charset="0"/>
                <a:cs typeface="Times New Roman" panose="02020603050405020304" pitchFamily="18" charset="0"/>
              </a:rPr>
              <a:t>and then growing in understanding into a mature Christian knowing ‘</a:t>
            </a:r>
            <a:r>
              <a:rPr lang="en-US" sz="1600" i="1" dirty="0">
                <a:latin typeface="Times New Roman" panose="02020603050405020304" pitchFamily="18" charset="0"/>
                <a:cs typeface="Times New Roman" panose="02020603050405020304" pitchFamily="18" charset="0"/>
              </a:rPr>
              <a:t>what it all means’ </a:t>
            </a:r>
            <a:r>
              <a:rPr lang="en-US" sz="1600" dirty="0">
                <a:latin typeface="Times New Roman" panose="02020603050405020304" pitchFamily="18" charset="0"/>
                <a:cs typeface="Times New Roman" panose="02020603050405020304" pitchFamily="18" charset="0"/>
              </a:rPr>
              <a:t>as well as ‘</a:t>
            </a:r>
            <a:r>
              <a:rPr lang="en-US" sz="1600" i="1" dirty="0">
                <a:latin typeface="Times New Roman" panose="02020603050405020304" pitchFamily="18" charset="0"/>
                <a:cs typeface="Times New Roman" panose="02020603050405020304" pitchFamily="18" charset="0"/>
              </a:rPr>
              <a:t>how to enjoy pleasing the living God</a:t>
            </a:r>
            <a:r>
              <a:rPr lang="en-US" sz="1600" dirty="0">
                <a:latin typeface="Times New Roman" panose="02020603050405020304" pitchFamily="18" charset="0"/>
                <a:cs typeface="Times New Roman" panose="02020603050405020304" pitchFamily="18" charset="0"/>
              </a:rPr>
              <a:t>’ with the added peace and assurance of no longer ‘</a:t>
            </a:r>
            <a:r>
              <a:rPr lang="en-US" sz="1600" i="1" dirty="0">
                <a:latin typeface="Times New Roman" panose="02020603050405020304" pitchFamily="18" charset="0"/>
                <a:cs typeface="Times New Roman" panose="02020603050405020304" pitchFamily="18" charset="0"/>
              </a:rPr>
              <a:t>being deceived</a:t>
            </a:r>
            <a:r>
              <a:rPr lang="en-US" sz="1600" dirty="0">
                <a:latin typeface="Times New Roman" panose="02020603050405020304" pitchFamily="18" charset="0"/>
                <a:cs typeface="Times New Roman" panose="02020603050405020304" pitchFamily="18" charset="0"/>
              </a:rPr>
              <a:t>’ by pastors, teachers, authors, musicians, scholars and even friends and family - even as well as no longer being deceived by Satan himself!</a:t>
            </a:r>
          </a:p>
        </p:txBody>
      </p:sp>
      <p:sp>
        <p:nvSpPr>
          <p:cNvPr id="10" name="TextBox 9">
            <a:extLst>
              <a:ext uri="{FF2B5EF4-FFF2-40B4-BE49-F238E27FC236}">
                <a16:creationId xmlns:a16="http://schemas.microsoft.com/office/drawing/2014/main" id="{EFAF28EB-079A-4601-B6BC-9A1508CC55C7}"/>
              </a:ext>
            </a:extLst>
          </p:cNvPr>
          <p:cNvSpPr txBox="1"/>
          <p:nvPr/>
        </p:nvSpPr>
        <p:spPr>
          <a:xfrm>
            <a:off x="698878" y="3486866"/>
            <a:ext cx="10811250" cy="1077218"/>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I guarantee, that in all the </a:t>
            </a:r>
            <a:r>
              <a:rPr lang="en-US" sz="1600" b="1" i="1" dirty="0">
                <a:solidFill>
                  <a:srgbClr val="CC6600"/>
                </a:solidFill>
                <a:latin typeface="Times New Roman" panose="02020603050405020304" pitchFamily="18" charset="0"/>
                <a:cs typeface="Times New Roman" panose="02020603050405020304" pitchFamily="18" charset="0"/>
              </a:rPr>
              <a:t>‘good words and fair speeches</a:t>
            </a:r>
            <a:r>
              <a:rPr lang="en-US" sz="1600" dirty="0">
                <a:latin typeface="Times New Roman" panose="02020603050405020304" pitchFamily="18" charset="0"/>
                <a:cs typeface="Times New Roman" panose="02020603050405020304" pitchFamily="18" charset="0"/>
              </a:rPr>
              <a:t>’ from today’s modern any-and-all denominational pastors, </a:t>
            </a:r>
          </a:p>
          <a:p>
            <a:pPr algn="ctr"/>
            <a:r>
              <a:rPr lang="en-US" sz="1400" i="1" dirty="0">
                <a:latin typeface="Times New Roman" panose="02020603050405020304" pitchFamily="18" charset="0"/>
                <a:cs typeface="Times New Roman" panose="02020603050405020304" pitchFamily="18" charset="0"/>
              </a:rPr>
              <a:t>(and I say this with years of experience, observation and listening to others talk about their ‘former’ pastor) </a:t>
            </a:r>
          </a:p>
          <a:p>
            <a:pPr algn="ctr"/>
            <a:r>
              <a:rPr lang="en-US" sz="1600" dirty="0">
                <a:latin typeface="Times New Roman" panose="02020603050405020304" pitchFamily="18" charset="0"/>
                <a:cs typeface="Times New Roman" panose="02020603050405020304" pitchFamily="18" charset="0"/>
              </a:rPr>
              <a:t>you will never hear from them about Paul’s teachings on the </a:t>
            </a:r>
            <a:r>
              <a:rPr lang="en-US" sz="1600" b="1" i="1" dirty="0">
                <a:solidFill>
                  <a:srgbClr val="CC6600"/>
                </a:solidFill>
                <a:latin typeface="Times New Roman" panose="02020603050405020304" pitchFamily="18" charset="0"/>
                <a:cs typeface="Times New Roman" panose="02020603050405020304" pitchFamily="18" charset="0"/>
              </a:rPr>
              <a:t>goodness of God </a:t>
            </a:r>
            <a:r>
              <a:rPr lang="en-US" sz="1600" dirty="0">
                <a:latin typeface="Times New Roman" panose="02020603050405020304" pitchFamily="18" charset="0"/>
                <a:cs typeface="Times New Roman" panose="02020603050405020304" pitchFamily="18" charset="0"/>
              </a:rPr>
              <a:t>and ‘sin’ and ‘sinning,’ </a:t>
            </a:r>
          </a:p>
          <a:p>
            <a:pPr algn="ctr"/>
            <a:r>
              <a:rPr lang="en-US" sz="1600" dirty="0">
                <a:latin typeface="Times New Roman" panose="02020603050405020304" pitchFamily="18" charset="0"/>
                <a:cs typeface="Times New Roman" panose="02020603050405020304" pitchFamily="18" charset="0"/>
              </a:rPr>
              <a:t>especially like you will read from a rightly divided King James 1611 Bible.</a:t>
            </a:r>
          </a:p>
        </p:txBody>
      </p:sp>
      <p:sp>
        <p:nvSpPr>
          <p:cNvPr id="11" name="TextBox 10">
            <a:extLst>
              <a:ext uri="{FF2B5EF4-FFF2-40B4-BE49-F238E27FC236}">
                <a16:creationId xmlns:a16="http://schemas.microsoft.com/office/drawing/2014/main" id="{7D64E7A2-E1DB-4C63-A9F5-8B51BE13D9E8}"/>
              </a:ext>
            </a:extLst>
          </p:cNvPr>
          <p:cNvSpPr txBox="1"/>
          <p:nvPr/>
        </p:nvSpPr>
        <p:spPr>
          <a:xfrm>
            <a:off x="904972" y="4528801"/>
            <a:ext cx="10371333" cy="584775"/>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All preachers want to do today is to ‘scare’ you into believing that through their sermons on </a:t>
            </a:r>
          </a:p>
          <a:p>
            <a:pPr algn="ctr"/>
            <a:r>
              <a:rPr lang="en-US" sz="1600" dirty="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godly living</a:t>
            </a:r>
            <a:r>
              <a:rPr lang="en-US" sz="1600" dirty="0">
                <a:latin typeface="Times New Roman" panose="02020603050405020304" pitchFamily="18" charset="0"/>
                <a:cs typeface="Times New Roman" panose="02020603050405020304" pitchFamily="18" charset="0"/>
              </a:rPr>
              <a:t>’ and ‘</a:t>
            </a:r>
            <a:r>
              <a:rPr lang="en-US" sz="1600" i="1" dirty="0">
                <a:latin typeface="Times New Roman" panose="02020603050405020304" pitchFamily="18" charset="0"/>
                <a:cs typeface="Times New Roman" panose="02020603050405020304" pitchFamily="18" charset="0"/>
              </a:rPr>
              <a:t>godly giving,</a:t>
            </a:r>
            <a:r>
              <a:rPr lang="en-US" sz="1600" dirty="0">
                <a:latin typeface="Times New Roman" panose="02020603050405020304" pitchFamily="18" charset="0"/>
                <a:cs typeface="Times New Roman" panose="02020603050405020304" pitchFamily="18" charset="0"/>
              </a:rPr>
              <a:t>’ that you will keep thinking that you are escaping from experiencing the severity of God.</a:t>
            </a:r>
          </a:p>
        </p:txBody>
      </p:sp>
      <p:sp>
        <p:nvSpPr>
          <p:cNvPr id="12" name="TextBox 11">
            <a:extLst>
              <a:ext uri="{FF2B5EF4-FFF2-40B4-BE49-F238E27FC236}">
                <a16:creationId xmlns:a16="http://schemas.microsoft.com/office/drawing/2014/main" id="{5DC4A0FE-F746-4D0A-A327-0A75797A23D4}"/>
              </a:ext>
            </a:extLst>
          </p:cNvPr>
          <p:cNvSpPr txBox="1"/>
          <p:nvPr/>
        </p:nvSpPr>
        <p:spPr>
          <a:xfrm>
            <a:off x="26626" y="5158542"/>
            <a:ext cx="12135145" cy="830997"/>
          </a:xfrm>
          <a:prstGeom prst="rect">
            <a:avLst/>
          </a:prstGeom>
          <a:noFill/>
        </p:spPr>
        <p:txBody>
          <a:bodyPr wrap="square" rtlCol="0">
            <a:spAutoFit/>
          </a:bodyPr>
          <a:lstStyle/>
          <a:p>
            <a:pPr algn="just"/>
            <a:r>
              <a:rPr lang="en-US" sz="1600" dirty="0">
                <a:latin typeface="Times New Roman" panose="02020603050405020304" pitchFamily="18" charset="0"/>
                <a:cs typeface="Times New Roman" panose="02020603050405020304" pitchFamily="18" charset="0"/>
              </a:rPr>
              <a:t>Modern Christianity has changed </a:t>
            </a:r>
            <a:r>
              <a:rPr lang="en-US" sz="1600" b="1" i="1" dirty="0">
                <a:solidFill>
                  <a:srgbClr val="CC6600"/>
                </a:solidFill>
                <a:latin typeface="Times New Roman" panose="02020603050405020304" pitchFamily="18" charset="0"/>
                <a:cs typeface="Times New Roman" panose="02020603050405020304" pitchFamily="18" charset="0"/>
              </a:rPr>
              <a:t>the truth of God into a lie</a:t>
            </a:r>
            <a:r>
              <a:rPr lang="en-US" sz="1600" b="1"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it is teaching Jewish doctrine to Gentiles</a:t>
            </a:r>
            <a:r>
              <a:rPr lang="en-US" sz="1600" b="1"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it has created a deep spiritual blindness that has spread all over the world through all their local churches</a:t>
            </a:r>
            <a:r>
              <a:rPr lang="en-US" sz="1600" b="1"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it has created </a:t>
            </a:r>
            <a:r>
              <a:rPr lang="en-US" sz="1600" b="1" i="1" dirty="0">
                <a:solidFill>
                  <a:srgbClr val="CC6600"/>
                </a:solidFill>
                <a:latin typeface="Times New Roman" panose="02020603050405020304" pitchFamily="18" charset="0"/>
                <a:cs typeface="Times New Roman" panose="02020603050405020304" pitchFamily="18" charset="0"/>
              </a:rPr>
              <a:t>a form of godliness but denying the power thereof</a:t>
            </a:r>
            <a:r>
              <a:rPr lang="en-US" sz="1600" b="1"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it has caused people to choose </a:t>
            </a:r>
            <a:r>
              <a:rPr lang="en-US" sz="1600" b="1" i="1" dirty="0">
                <a:solidFill>
                  <a:srgbClr val="CC6600"/>
                </a:solidFill>
                <a:latin typeface="Times New Roman" panose="02020603050405020304" pitchFamily="18" charset="0"/>
                <a:cs typeface="Times New Roman" panose="02020603050405020304" pitchFamily="18" charset="0"/>
              </a:rPr>
              <a:t>not to endure sound doctrine </a:t>
            </a:r>
            <a:r>
              <a:rPr lang="en-US" sz="1600" dirty="0">
                <a:latin typeface="Times New Roman" panose="02020603050405020304" pitchFamily="18" charset="0"/>
                <a:cs typeface="Times New Roman" panose="02020603050405020304" pitchFamily="18" charset="0"/>
              </a:rPr>
              <a:t>by turning their itching ears away from the truth. </a:t>
            </a:r>
          </a:p>
        </p:txBody>
      </p:sp>
      <p:sp>
        <p:nvSpPr>
          <p:cNvPr id="13" name="TextBox 12">
            <a:extLst>
              <a:ext uri="{FF2B5EF4-FFF2-40B4-BE49-F238E27FC236}">
                <a16:creationId xmlns:a16="http://schemas.microsoft.com/office/drawing/2014/main" id="{EA33B5A1-6FFE-4B25-87B0-D8794E51378F}"/>
              </a:ext>
            </a:extLst>
          </p:cNvPr>
          <p:cNvSpPr txBox="1"/>
          <p:nvPr/>
        </p:nvSpPr>
        <p:spPr>
          <a:xfrm>
            <a:off x="84844" y="6156540"/>
            <a:ext cx="12079164" cy="584775"/>
          </a:xfrm>
          <a:prstGeom prst="rect">
            <a:avLst/>
          </a:prstGeom>
          <a:noFill/>
        </p:spPr>
        <p:txBody>
          <a:bodyPr wrap="square" rtlCol="0">
            <a:spAutoFit/>
          </a:bodyPr>
          <a:lstStyle/>
          <a:p>
            <a:pPr algn="just"/>
            <a:r>
              <a:rPr lang="en-US" sz="1600" dirty="0">
                <a:latin typeface="Times New Roman" panose="02020603050405020304" pitchFamily="18" charset="0"/>
                <a:cs typeface="Times New Roman" panose="02020603050405020304" pitchFamily="18" charset="0"/>
              </a:rPr>
              <a:t>No wonder people today are NOT interested in the truth about living God</a:t>
            </a:r>
            <a:r>
              <a:rPr lang="en-US" sz="1600" b="1"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they are not even interested in a King James Bible</a:t>
            </a:r>
            <a:r>
              <a:rPr lang="en-US" sz="1600" b="1"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They have been taught by pastor’s good words and fair speaking to seek those visual miracles, signs and wonders that existed IN THE PAST and ONLY for Jews.</a:t>
            </a:r>
          </a:p>
        </p:txBody>
      </p:sp>
      <p:sp>
        <p:nvSpPr>
          <p:cNvPr id="14" name="TextBox 13">
            <a:extLst>
              <a:ext uri="{FF2B5EF4-FFF2-40B4-BE49-F238E27FC236}">
                <a16:creationId xmlns:a16="http://schemas.microsoft.com/office/drawing/2014/main" id="{FDACB78E-6325-438A-B6F2-1D223811F0D3}"/>
              </a:ext>
            </a:extLst>
          </p:cNvPr>
          <p:cNvSpPr txBox="1"/>
          <p:nvPr/>
        </p:nvSpPr>
        <p:spPr>
          <a:xfrm>
            <a:off x="622171" y="649389"/>
            <a:ext cx="10944517" cy="1077218"/>
          </a:xfrm>
          <a:prstGeom prst="rect">
            <a:avLst/>
          </a:prstGeom>
          <a:noFill/>
        </p:spPr>
        <p:txBody>
          <a:bodyPr wrap="square" rtlCol="0">
            <a:spAutoFit/>
          </a:bodyPr>
          <a:lstStyle/>
          <a:p>
            <a:pPr algn="just"/>
            <a:r>
              <a:rPr lang="en-US" sz="1600" dirty="0">
                <a:latin typeface="Times New Roman" panose="02020603050405020304" pitchFamily="18" charset="0"/>
                <a:cs typeface="Times New Roman" panose="02020603050405020304" pitchFamily="18" charset="0"/>
              </a:rPr>
              <a:t>Along with learning all about the marvelous details of the </a:t>
            </a:r>
            <a:r>
              <a:rPr lang="en-US" sz="1600" b="1" i="1" dirty="0">
                <a:solidFill>
                  <a:srgbClr val="CC6600"/>
                </a:solidFill>
                <a:latin typeface="Times New Roman" panose="02020603050405020304" pitchFamily="18" charset="0"/>
                <a:cs typeface="Times New Roman" panose="02020603050405020304" pitchFamily="18" charset="0"/>
              </a:rPr>
              <a:t>goodness of God</a:t>
            </a:r>
            <a:r>
              <a:rPr lang="en-US" sz="1600" dirty="0">
                <a:latin typeface="Times New Roman" panose="02020603050405020304" pitchFamily="18" charset="0"/>
                <a:cs typeface="Times New Roman" panose="02020603050405020304" pitchFamily="18" charset="0"/>
              </a:rPr>
              <a:t>, you will now see why it is the </a:t>
            </a:r>
            <a:r>
              <a:rPr lang="en-US" sz="1600" b="1" i="1" dirty="0">
                <a:solidFill>
                  <a:srgbClr val="CC6600"/>
                </a:solidFill>
                <a:latin typeface="Times New Roman" panose="02020603050405020304" pitchFamily="18" charset="0"/>
                <a:cs typeface="Times New Roman" panose="02020603050405020304" pitchFamily="18" charset="0"/>
              </a:rPr>
              <a:t>goodness of God </a:t>
            </a:r>
            <a:r>
              <a:rPr lang="en-US" sz="1600" dirty="0">
                <a:latin typeface="Times New Roman" panose="02020603050405020304" pitchFamily="18" charset="0"/>
                <a:cs typeface="Times New Roman" panose="02020603050405020304" pitchFamily="18" charset="0"/>
              </a:rPr>
              <a:t>that would bring people to repentance!  Despite what all modern pastors are preaching today, being ‘</a:t>
            </a:r>
            <a:r>
              <a:rPr lang="en-US" sz="1600" b="1" i="1" dirty="0">
                <a:solidFill>
                  <a:srgbClr val="CC6600"/>
                </a:solidFill>
                <a:latin typeface="Times New Roman" panose="02020603050405020304" pitchFamily="18" charset="0"/>
                <a:cs typeface="Times New Roman" panose="02020603050405020304" pitchFamily="18" charset="0"/>
              </a:rPr>
              <a:t>quickened</a:t>
            </a:r>
            <a:r>
              <a:rPr lang="en-US" sz="1600" dirty="0">
                <a:latin typeface="Times New Roman" panose="02020603050405020304" pitchFamily="18" charset="0"/>
                <a:cs typeface="Times New Roman" panose="02020603050405020304" pitchFamily="18" charset="0"/>
              </a:rPr>
              <a:t>’ through the </a:t>
            </a:r>
            <a:r>
              <a:rPr lang="en-US" sz="1600" b="1" i="1" dirty="0">
                <a:solidFill>
                  <a:srgbClr val="CC6600"/>
                </a:solidFill>
                <a:latin typeface="Times New Roman" panose="02020603050405020304" pitchFamily="18" charset="0"/>
                <a:cs typeface="Times New Roman" panose="02020603050405020304" pitchFamily="18" charset="0"/>
              </a:rPr>
              <a:t>goodness of God</a:t>
            </a:r>
            <a:r>
              <a:rPr lang="en-US" sz="1600" dirty="0">
                <a:latin typeface="Times New Roman" panose="02020603050405020304" pitchFamily="18" charset="0"/>
                <a:cs typeface="Times New Roman" panose="02020603050405020304" pitchFamily="18" charset="0"/>
              </a:rPr>
              <a:t> does </a:t>
            </a:r>
            <a:r>
              <a:rPr lang="en-US" sz="1600" b="1" dirty="0">
                <a:latin typeface="Times New Roman" panose="02020603050405020304" pitchFamily="18" charset="0"/>
                <a:cs typeface="Times New Roman" panose="02020603050405020304" pitchFamily="18" charset="0"/>
              </a:rPr>
              <a:t>not</a:t>
            </a:r>
            <a:r>
              <a:rPr lang="en-US" sz="1600" dirty="0">
                <a:latin typeface="Times New Roman" panose="02020603050405020304" pitchFamily="18" charset="0"/>
                <a:cs typeface="Times New Roman" panose="02020603050405020304" pitchFamily="18" charset="0"/>
              </a:rPr>
              <a:t> mean everyone must change their life by following the commandments and doctrines of men to a </a:t>
            </a:r>
            <a:r>
              <a:rPr lang="en-US" sz="1600" i="1" dirty="0">
                <a:latin typeface="Times New Roman" panose="02020603050405020304" pitchFamily="18" charset="0"/>
                <a:cs typeface="Times New Roman" panose="02020603050405020304" pitchFamily="18" charset="0"/>
              </a:rPr>
              <a:t>“touch not, taste not, do not, think not, be not, go not, hear not, handle not, in order to be blessed by God now and forever</a:t>
            </a:r>
            <a:r>
              <a:rPr lang="en-US" sz="1600" dirty="0">
                <a:latin typeface="Times New Roman" panose="02020603050405020304" pitchFamily="18" charset="0"/>
                <a:cs typeface="Times New Roman" panose="02020603050405020304" pitchFamily="18" charset="0"/>
              </a:rPr>
              <a:t>” type of a lifestyle.</a:t>
            </a:r>
            <a:endParaRPr lang="en-US" sz="1600" dirty="0"/>
          </a:p>
        </p:txBody>
      </p:sp>
      <p:sp>
        <p:nvSpPr>
          <p:cNvPr id="15" name="TextBox 14">
            <a:extLst>
              <a:ext uri="{FF2B5EF4-FFF2-40B4-BE49-F238E27FC236}">
                <a16:creationId xmlns:a16="http://schemas.microsoft.com/office/drawing/2014/main" id="{8ADD50D1-618F-4D64-89D4-87B6C447CF50}"/>
              </a:ext>
            </a:extLst>
          </p:cNvPr>
          <p:cNvSpPr txBox="1"/>
          <p:nvPr/>
        </p:nvSpPr>
        <p:spPr>
          <a:xfrm>
            <a:off x="26032" y="5656928"/>
            <a:ext cx="12076926" cy="584775"/>
          </a:xfrm>
          <a:prstGeom prst="rect">
            <a:avLst/>
          </a:prstGeom>
          <a:noFill/>
        </p:spPr>
        <p:txBody>
          <a:bodyPr wrap="square" rtlCol="0">
            <a:spAutoFit/>
          </a:bodyPr>
          <a:lstStyle/>
          <a:p>
            <a:pPr algn="just"/>
            <a:r>
              <a:rPr lang="en-US" sz="1600" dirty="0">
                <a:latin typeface="Times New Roman" panose="02020603050405020304" pitchFamily="18" charset="0"/>
                <a:cs typeface="Times New Roman" panose="02020603050405020304" pitchFamily="18" charset="0"/>
              </a:rPr>
              <a:t>                                        </a:t>
            </a:r>
            <a:r>
              <a:rPr lang="en-US" sz="1600" b="1" i="1" dirty="0">
                <a:solidFill>
                  <a:srgbClr val="CC6600"/>
                </a:solidFill>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Today’s ecumenical ‘love-all’ Christianity has failed the world and the living God by preparing the world for the coming Antichrist, not for scriptural truth of the return of the real Risen Christ!</a:t>
            </a:r>
            <a:endParaRPr lang="en-US" sz="1600" dirty="0"/>
          </a:p>
        </p:txBody>
      </p:sp>
      <p:sp>
        <p:nvSpPr>
          <p:cNvPr id="16" name="Rectangle: Rounded Corners 15">
            <a:extLst>
              <a:ext uri="{FF2B5EF4-FFF2-40B4-BE49-F238E27FC236}">
                <a16:creationId xmlns:a16="http://schemas.microsoft.com/office/drawing/2014/main" id="{1BFE64BD-53B9-45CE-AEC7-178EE8F1335A}"/>
              </a:ext>
            </a:extLst>
          </p:cNvPr>
          <p:cNvSpPr/>
          <p:nvPr/>
        </p:nvSpPr>
        <p:spPr>
          <a:xfrm>
            <a:off x="698878" y="131366"/>
            <a:ext cx="10745262" cy="525767"/>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26863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528"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1250" fill="hold"/>
                                        <p:tgtEl>
                                          <p:spTgt spid="16"/>
                                        </p:tgtEl>
                                        <p:attrNameLst>
                                          <p:attrName>ppt_w</p:attrName>
                                        </p:attrNameLst>
                                      </p:cBhvr>
                                      <p:tavLst>
                                        <p:tav tm="0">
                                          <p:val>
                                            <p:fltVal val="0"/>
                                          </p:val>
                                        </p:tav>
                                        <p:tav tm="100000">
                                          <p:val>
                                            <p:strVal val="#ppt_w"/>
                                          </p:val>
                                        </p:tav>
                                      </p:tavLst>
                                    </p:anim>
                                    <p:anim calcmode="lin" valueType="num">
                                      <p:cBhvr>
                                        <p:cTn id="43" dur="1250" fill="hold"/>
                                        <p:tgtEl>
                                          <p:spTgt spid="16"/>
                                        </p:tgtEl>
                                        <p:attrNameLst>
                                          <p:attrName>ppt_h</p:attrName>
                                        </p:attrNameLst>
                                      </p:cBhvr>
                                      <p:tavLst>
                                        <p:tav tm="0">
                                          <p:val>
                                            <p:fltVal val="0"/>
                                          </p:val>
                                        </p:tav>
                                        <p:tav tm="100000">
                                          <p:val>
                                            <p:strVal val="#ppt_h"/>
                                          </p:val>
                                        </p:tav>
                                      </p:tavLst>
                                    </p:anim>
                                    <p:animEffect transition="in" filter="fade">
                                      <p:cBhvr>
                                        <p:cTn id="44" dur="1250"/>
                                        <p:tgtEl>
                                          <p:spTgt spid="16"/>
                                        </p:tgtEl>
                                      </p:cBhvr>
                                    </p:animEffect>
                                    <p:anim calcmode="lin" valueType="num">
                                      <p:cBhvr>
                                        <p:cTn id="45" dur="1250" fill="hold"/>
                                        <p:tgtEl>
                                          <p:spTgt spid="16"/>
                                        </p:tgtEl>
                                        <p:attrNameLst>
                                          <p:attrName>ppt_x</p:attrName>
                                        </p:attrNameLst>
                                      </p:cBhvr>
                                      <p:tavLst>
                                        <p:tav tm="0">
                                          <p:val>
                                            <p:fltVal val="0.5"/>
                                          </p:val>
                                        </p:tav>
                                        <p:tav tm="100000">
                                          <p:val>
                                            <p:strVal val="#ppt_x"/>
                                          </p:val>
                                        </p:tav>
                                      </p:tavLst>
                                    </p:anim>
                                    <p:anim calcmode="lin" valueType="num">
                                      <p:cBhvr>
                                        <p:cTn id="46" dur="1250" fill="hold"/>
                                        <p:tgtEl>
                                          <p:spTgt spid="1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A book on a table&#10;&#10;Description automatically generated with medium confidence">
            <a:extLst>
              <a:ext uri="{FF2B5EF4-FFF2-40B4-BE49-F238E27FC236}">
                <a16:creationId xmlns:a16="http://schemas.microsoft.com/office/drawing/2014/main" id="{F59947C8-43BD-4A18-A4C7-F14344C4CF09}"/>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1DF4A1A1-3B0F-4811-AE99-0937BA8033AF}"/>
              </a:ext>
            </a:extLst>
          </p:cNvPr>
          <p:cNvSpPr txBox="1"/>
          <p:nvPr/>
        </p:nvSpPr>
        <p:spPr>
          <a:xfrm>
            <a:off x="1275167" y="421924"/>
            <a:ext cx="9684191" cy="1015663"/>
          </a:xfrm>
          <a:prstGeom prst="rect">
            <a:avLst/>
          </a:prstGeom>
          <a:noFill/>
        </p:spPr>
        <p:txBody>
          <a:bodyPr wrap="square" rtlCol="0">
            <a:spAutoFit/>
          </a:bodyPr>
          <a:lstStyle/>
          <a:p>
            <a:pPr algn="ctr"/>
            <a:r>
              <a:rPr lang="en-US" sz="2000" b="1" i="1" dirty="0">
                <a:solidFill>
                  <a:srgbClr val="CC6600"/>
                </a:solidFill>
                <a:latin typeface="Times New Roman" panose="02020603050405020304" pitchFamily="18" charset="0"/>
                <a:cs typeface="Times New Roman" panose="02020603050405020304" pitchFamily="18" charset="0"/>
              </a:rPr>
              <a:t>And </a:t>
            </a:r>
            <a:r>
              <a:rPr lang="en-US" sz="2000" b="1" i="1" dirty="0" err="1">
                <a:solidFill>
                  <a:srgbClr val="CC6600"/>
                </a:solidFill>
                <a:latin typeface="Times New Roman" panose="02020603050405020304" pitchFamily="18" charset="0"/>
                <a:cs typeface="Times New Roman" panose="02020603050405020304" pitchFamily="18" charset="0"/>
              </a:rPr>
              <a:t>thinkest</a:t>
            </a:r>
            <a:r>
              <a:rPr lang="en-US" sz="2000" b="1" i="1" dirty="0">
                <a:solidFill>
                  <a:srgbClr val="CC6600"/>
                </a:solidFill>
                <a:latin typeface="Times New Roman" panose="02020603050405020304" pitchFamily="18" charset="0"/>
                <a:cs typeface="Times New Roman" panose="02020603050405020304" pitchFamily="18" charset="0"/>
              </a:rPr>
              <a:t> thou this, O man, that </a:t>
            </a:r>
            <a:r>
              <a:rPr lang="en-US" sz="2000" b="1" i="1" dirty="0" err="1">
                <a:solidFill>
                  <a:srgbClr val="CC6600"/>
                </a:solidFill>
                <a:latin typeface="Times New Roman" panose="02020603050405020304" pitchFamily="18" charset="0"/>
                <a:cs typeface="Times New Roman" panose="02020603050405020304" pitchFamily="18" charset="0"/>
              </a:rPr>
              <a:t>judgest</a:t>
            </a:r>
            <a:r>
              <a:rPr lang="en-US" sz="2000" b="1" i="1" dirty="0">
                <a:solidFill>
                  <a:srgbClr val="CC6600"/>
                </a:solidFill>
                <a:latin typeface="Times New Roman" panose="02020603050405020304" pitchFamily="18" charset="0"/>
                <a:cs typeface="Times New Roman" panose="02020603050405020304" pitchFamily="18" charset="0"/>
              </a:rPr>
              <a:t> them which do such things, </a:t>
            </a:r>
          </a:p>
          <a:p>
            <a:pPr algn="ctr"/>
            <a:r>
              <a:rPr lang="en-US" sz="2000" b="1" i="1" dirty="0">
                <a:solidFill>
                  <a:srgbClr val="CC6600"/>
                </a:solidFill>
                <a:latin typeface="Times New Roman" panose="02020603050405020304" pitchFamily="18" charset="0"/>
                <a:cs typeface="Times New Roman" panose="02020603050405020304" pitchFamily="18" charset="0"/>
              </a:rPr>
              <a:t>and </a:t>
            </a:r>
            <a:r>
              <a:rPr lang="en-US" sz="2000" b="1" i="1" dirty="0" err="1">
                <a:solidFill>
                  <a:srgbClr val="CC6600"/>
                </a:solidFill>
                <a:latin typeface="Times New Roman" panose="02020603050405020304" pitchFamily="18" charset="0"/>
                <a:cs typeface="Times New Roman" panose="02020603050405020304" pitchFamily="18" charset="0"/>
              </a:rPr>
              <a:t>doest</a:t>
            </a:r>
            <a:r>
              <a:rPr lang="en-US" sz="2000" b="1" i="1" dirty="0">
                <a:solidFill>
                  <a:srgbClr val="CC6600"/>
                </a:solidFill>
                <a:latin typeface="Times New Roman" panose="02020603050405020304" pitchFamily="18" charset="0"/>
                <a:cs typeface="Times New Roman" panose="02020603050405020304" pitchFamily="18" charset="0"/>
              </a:rPr>
              <a:t> the same, that thou shalt escape the judgment of God? </a:t>
            </a:r>
          </a:p>
          <a:p>
            <a:pPr algn="ctr"/>
            <a:r>
              <a:rPr lang="en-US" sz="2000" b="1" i="1" dirty="0">
                <a:solidFill>
                  <a:srgbClr val="CC6600"/>
                </a:solidFill>
                <a:latin typeface="Times New Roman" panose="02020603050405020304" pitchFamily="18" charset="0"/>
                <a:cs typeface="Times New Roman" panose="02020603050405020304" pitchFamily="18" charset="0"/>
              </a:rPr>
              <a:t>Or </a:t>
            </a:r>
            <a:r>
              <a:rPr lang="en-US" sz="2000" b="1" i="1" dirty="0" err="1">
                <a:solidFill>
                  <a:srgbClr val="CC6600"/>
                </a:solidFill>
                <a:latin typeface="Times New Roman" panose="02020603050405020304" pitchFamily="18" charset="0"/>
                <a:cs typeface="Times New Roman" panose="02020603050405020304" pitchFamily="18" charset="0"/>
              </a:rPr>
              <a:t>despisest</a:t>
            </a:r>
            <a:r>
              <a:rPr lang="en-US" sz="2000" b="1" i="1" dirty="0">
                <a:solidFill>
                  <a:srgbClr val="CC6600"/>
                </a:solidFill>
                <a:latin typeface="Times New Roman" panose="02020603050405020304" pitchFamily="18" charset="0"/>
                <a:cs typeface="Times New Roman" panose="02020603050405020304" pitchFamily="18" charset="0"/>
              </a:rPr>
              <a:t> thou the riches of his goodness and forbearance and longsuffering; </a:t>
            </a:r>
          </a:p>
        </p:txBody>
      </p:sp>
      <p:sp>
        <p:nvSpPr>
          <p:cNvPr id="8" name="TextBox 7">
            <a:extLst>
              <a:ext uri="{FF2B5EF4-FFF2-40B4-BE49-F238E27FC236}">
                <a16:creationId xmlns:a16="http://schemas.microsoft.com/office/drawing/2014/main" id="{1EE3CAFE-B5F2-492A-B51C-2FA7D375F024}"/>
              </a:ext>
            </a:extLst>
          </p:cNvPr>
          <p:cNvSpPr txBox="1"/>
          <p:nvPr/>
        </p:nvSpPr>
        <p:spPr>
          <a:xfrm>
            <a:off x="2992130" y="1791194"/>
            <a:ext cx="6235467" cy="769441"/>
          </a:xfrm>
          <a:prstGeom prst="rect">
            <a:avLst/>
          </a:prstGeom>
          <a:noFill/>
        </p:spPr>
        <p:txBody>
          <a:bodyPr wrap="square" rtlCol="0">
            <a:spAutoFit/>
          </a:bodyPr>
          <a:lstStyle/>
          <a:p>
            <a:pPr algn="ctr"/>
            <a:r>
              <a:rPr lang="en-US" sz="4400" b="1" dirty="0">
                <a:ln>
                  <a:solidFill>
                    <a:srgbClr val="FFFF00"/>
                  </a:solidFill>
                </a:ln>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latin typeface="Rockwell Extra Bold" panose="02060903040505020403"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2FFD5C44-2FE9-4069-9CC7-78D151BFC5F5}"/>
              </a:ext>
            </a:extLst>
          </p:cNvPr>
          <p:cNvSpPr txBox="1"/>
          <p:nvPr/>
        </p:nvSpPr>
        <p:spPr>
          <a:xfrm>
            <a:off x="3034429" y="3363402"/>
            <a:ext cx="6141257" cy="492443"/>
          </a:xfrm>
          <a:prstGeom prst="rect">
            <a:avLst/>
          </a:prstGeom>
          <a:noFill/>
        </p:spPr>
        <p:txBody>
          <a:bodyPr wrap="square" rtlCol="0">
            <a:spAutoFit/>
          </a:bodyPr>
          <a:lstStyle/>
          <a:p>
            <a:pPr algn="ctr"/>
            <a:r>
              <a:rPr lang="en-US" sz="2000" b="1" i="1" dirty="0">
                <a:solidFill>
                  <a:srgbClr val="CC6600"/>
                </a:solidFill>
                <a:latin typeface="Times New Roman" panose="02020603050405020304" pitchFamily="18" charset="0"/>
                <a:cs typeface="Times New Roman" panose="02020603050405020304" pitchFamily="18" charset="0"/>
              </a:rPr>
              <a:t>Behold therefore the goodness and severity of God:</a:t>
            </a:r>
          </a:p>
          <a:p>
            <a:pPr algn="ctr"/>
            <a:endParaRPr lang="en-US" sz="600" b="1" i="1" dirty="0">
              <a:solidFill>
                <a:srgbClr val="CC6600"/>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5186A1C6-7D62-48C8-B879-8A20A25D7879}"/>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40BE5F0-ADB9-4FFA-AADC-9590AEB0FCBB}"/>
              </a:ext>
            </a:extLst>
          </p:cNvPr>
          <p:cNvSpPr txBox="1"/>
          <p:nvPr/>
        </p:nvSpPr>
        <p:spPr>
          <a:xfrm>
            <a:off x="3764135" y="3768424"/>
            <a:ext cx="4669654" cy="538609"/>
          </a:xfrm>
          <a:prstGeom prst="rect">
            <a:avLst/>
          </a:prstGeom>
          <a:noFill/>
        </p:spPr>
        <p:txBody>
          <a:bodyPr wrap="square" rtlCol="0">
            <a:spAutoFit/>
          </a:bodyPr>
          <a:lstStyle/>
          <a:p>
            <a:pPr algn="ctr"/>
            <a:r>
              <a:rPr lang="en-US" sz="2400" b="1" i="1" dirty="0">
                <a:solidFill>
                  <a:srgbClr val="CC6600"/>
                </a:solidFill>
                <a:latin typeface="Times New Roman" panose="02020603050405020304" pitchFamily="18" charset="0"/>
                <a:cs typeface="Times New Roman" panose="02020603050405020304" pitchFamily="18" charset="0"/>
              </a:rPr>
              <a:t>on them which fell, severity; </a:t>
            </a:r>
          </a:p>
          <a:p>
            <a:pPr algn="ctr"/>
            <a:endParaRPr lang="en-US" sz="500" b="1" i="1" dirty="0">
              <a:solidFill>
                <a:srgbClr val="CC6600"/>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0DC7B651-C458-4CD7-85EA-821BDCCA6BE0}"/>
              </a:ext>
            </a:extLst>
          </p:cNvPr>
          <p:cNvSpPr txBox="1"/>
          <p:nvPr/>
        </p:nvSpPr>
        <p:spPr>
          <a:xfrm>
            <a:off x="2973468" y="4701448"/>
            <a:ext cx="6250266" cy="661720"/>
          </a:xfrm>
          <a:prstGeom prst="rect">
            <a:avLst/>
          </a:prstGeom>
          <a:noFill/>
        </p:spPr>
        <p:txBody>
          <a:bodyPr wrap="square" rtlCol="0">
            <a:spAutoFit/>
          </a:bodyPr>
          <a:lstStyle/>
          <a:p>
            <a:pPr algn="ctr"/>
            <a:r>
              <a:rPr lang="en-US" sz="3200" b="1" i="1" dirty="0">
                <a:solidFill>
                  <a:srgbClr val="CC6600"/>
                </a:solidFill>
                <a:latin typeface="Times New Roman" panose="02020603050405020304" pitchFamily="18" charset="0"/>
                <a:cs typeface="Times New Roman" panose="02020603050405020304" pitchFamily="18" charset="0"/>
              </a:rPr>
              <a:t>if thou continue in his goodness: </a:t>
            </a:r>
          </a:p>
          <a:p>
            <a:pPr algn="ctr"/>
            <a:endParaRPr lang="en-US" sz="500" b="1" i="1" dirty="0">
              <a:solidFill>
                <a:srgbClr val="CC66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F6AB9F55-6F81-4082-AAAA-E6098A0B03D4}"/>
              </a:ext>
            </a:extLst>
          </p:cNvPr>
          <p:cNvSpPr txBox="1"/>
          <p:nvPr/>
        </p:nvSpPr>
        <p:spPr>
          <a:xfrm>
            <a:off x="2139351" y="5236466"/>
            <a:ext cx="7922910" cy="723275"/>
          </a:xfrm>
          <a:prstGeom prst="rect">
            <a:avLst/>
          </a:prstGeom>
          <a:noFill/>
        </p:spPr>
        <p:txBody>
          <a:bodyPr wrap="square" rtlCol="0">
            <a:spAutoFit/>
          </a:bodyPr>
          <a:lstStyle/>
          <a:p>
            <a:pPr algn="ctr"/>
            <a:r>
              <a:rPr lang="en-US" sz="3600" b="1" i="1" dirty="0">
                <a:solidFill>
                  <a:srgbClr val="CC6600"/>
                </a:solidFill>
                <a:latin typeface="Times New Roman" panose="02020603050405020304" pitchFamily="18" charset="0"/>
                <a:cs typeface="Times New Roman" panose="02020603050405020304" pitchFamily="18" charset="0"/>
              </a:rPr>
              <a:t>otherwise thou also shalt be cut off.</a:t>
            </a:r>
          </a:p>
          <a:p>
            <a:pPr algn="ctr"/>
            <a:endParaRPr lang="en-US" sz="500" b="1" dirty="0">
              <a:solidFill>
                <a:srgbClr val="FF00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E47E8B03-B0C0-43CB-AC32-1AC6B081841C}"/>
              </a:ext>
            </a:extLst>
          </p:cNvPr>
          <p:cNvSpPr txBox="1"/>
          <p:nvPr/>
        </p:nvSpPr>
        <p:spPr>
          <a:xfrm>
            <a:off x="5443130" y="3102919"/>
            <a:ext cx="1296140" cy="276999"/>
          </a:xfrm>
          <a:prstGeom prst="rect">
            <a:avLst/>
          </a:prstGeom>
          <a:noFill/>
        </p:spPr>
        <p:txBody>
          <a:bodyPr wrap="square" rtlCol="0">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Romans 11:22</a:t>
            </a:r>
          </a:p>
        </p:txBody>
      </p:sp>
      <p:sp>
        <p:nvSpPr>
          <p:cNvPr id="18" name="TextBox 17">
            <a:extLst>
              <a:ext uri="{FF2B5EF4-FFF2-40B4-BE49-F238E27FC236}">
                <a16:creationId xmlns:a16="http://schemas.microsoft.com/office/drawing/2014/main" id="{83085981-F1E8-46B0-95F8-648C4C2FB580}"/>
              </a:ext>
            </a:extLst>
          </p:cNvPr>
          <p:cNvSpPr txBox="1"/>
          <p:nvPr/>
        </p:nvSpPr>
        <p:spPr>
          <a:xfrm>
            <a:off x="3611482" y="4211943"/>
            <a:ext cx="4959987" cy="523220"/>
          </a:xfrm>
          <a:prstGeom prst="rect">
            <a:avLst/>
          </a:prstGeom>
          <a:noFill/>
        </p:spPr>
        <p:txBody>
          <a:bodyPr wrap="square" rtlCol="0">
            <a:spAutoFit/>
          </a:bodyPr>
          <a:lstStyle/>
          <a:p>
            <a:pPr algn="ctr"/>
            <a:r>
              <a:rPr lang="en-US" sz="2800" b="1" i="1" dirty="0">
                <a:solidFill>
                  <a:srgbClr val="CC6600"/>
                </a:solidFill>
                <a:latin typeface="Times New Roman" panose="02020603050405020304" pitchFamily="18" charset="0"/>
                <a:cs typeface="Times New Roman" panose="02020603050405020304" pitchFamily="18" charset="0"/>
              </a:rPr>
              <a:t>but toward thee, goodness, </a:t>
            </a:r>
          </a:p>
        </p:txBody>
      </p:sp>
      <p:sp>
        <p:nvSpPr>
          <p:cNvPr id="19" name="TextBox 18">
            <a:extLst>
              <a:ext uri="{FF2B5EF4-FFF2-40B4-BE49-F238E27FC236}">
                <a16:creationId xmlns:a16="http://schemas.microsoft.com/office/drawing/2014/main" id="{0CE4A9A7-BDD7-4C0B-BCFA-CF62E6D818A2}"/>
              </a:ext>
            </a:extLst>
          </p:cNvPr>
          <p:cNvSpPr txBox="1"/>
          <p:nvPr/>
        </p:nvSpPr>
        <p:spPr>
          <a:xfrm>
            <a:off x="3778891" y="1390932"/>
            <a:ext cx="4624620" cy="1569660"/>
          </a:xfrm>
          <a:prstGeom prst="rect">
            <a:avLst/>
          </a:prstGeom>
          <a:noFill/>
        </p:spPr>
        <p:txBody>
          <a:bodyPr wrap="square" rtlCol="0">
            <a:spAutoFit/>
          </a:bodyPr>
          <a:lstStyle/>
          <a:p>
            <a:pPr algn="ctr"/>
            <a:r>
              <a:rPr lang="en-US" sz="2800" b="1" i="1" dirty="0">
                <a:solidFill>
                  <a:srgbClr val="CC6600"/>
                </a:solidFill>
                <a:latin typeface="Times New Roman" panose="02020603050405020304" pitchFamily="18" charset="0"/>
                <a:cs typeface="Times New Roman" panose="02020603050405020304" pitchFamily="18" charset="0"/>
              </a:rPr>
              <a:t>not knowing that the                                                                                               </a:t>
            </a:r>
          </a:p>
          <a:p>
            <a:pPr algn="ctr"/>
            <a:endParaRPr lang="en-US" sz="2000" b="1" i="1" dirty="0">
              <a:solidFill>
                <a:srgbClr val="CC6600"/>
              </a:solidFill>
              <a:latin typeface="Times New Roman" panose="02020603050405020304" pitchFamily="18" charset="0"/>
              <a:cs typeface="Times New Roman" panose="02020603050405020304" pitchFamily="18" charset="0"/>
            </a:endParaRPr>
          </a:p>
          <a:p>
            <a:pPr algn="ctr"/>
            <a:endParaRPr lang="en-US" sz="2000" b="1" i="1" dirty="0">
              <a:solidFill>
                <a:srgbClr val="CC6600"/>
              </a:solidFill>
              <a:latin typeface="Times New Roman" panose="02020603050405020304" pitchFamily="18" charset="0"/>
              <a:cs typeface="Times New Roman" panose="02020603050405020304" pitchFamily="18" charset="0"/>
            </a:endParaRPr>
          </a:p>
          <a:p>
            <a:pPr algn="ctr"/>
            <a:r>
              <a:rPr lang="en-US" sz="2800" b="1" i="1" dirty="0">
                <a:solidFill>
                  <a:srgbClr val="CC6600"/>
                </a:solidFill>
                <a:latin typeface="Times New Roman" panose="02020603050405020304" pitchFamily="18" charset="0"/>
                <a:cs typeface="Times New Roman" panose="02020603050405020304" pitchFamily="18" charset="0"/>
              </a:rPr>
              <a:t> leadeth thee to repentance?</a:t>
            </a:r>
          </a:p>
        </p:txBody>
      </p:sp>
      <p:sp>
        <p:nvSpPr>
          <p:cNvPr id="20" name="TextBox 19">
            <a:extLst>
              <a:ext uri="{FF2B5EF4-FFF2-40B4-BE49-F238E27FC236}">
                <a16:creationId xmlns:a16="http://schemas.microsoft.com/office/drawing/2014/main" id="{7A2775A2-F4C5-4663-8C77-3534CC3F3A68}"/>
              </a:ext>
            </a:extLst>
          </p:cNvPr>
          <p:cNvSpPr txBox="1"/>
          <p:nvPr/>
        </p:nvSpPr>
        <p:spPr>
          <a:xfrm>
            <a:off x="5436911" y="34200"/>
            <a:ext cx="1296140" cy="276999"/>
          </a:xfrm>
          <a:prstGeom prst="rect">
            <a:avLst/>
          </a:prstGeom>
          <a:noFill/>
        </p:spPr>
        <p:txBody>
          <a:bodyPr wrap="square" rtlCol="0">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Romans 2:4</a:t>
            </a:r>
          </a:p>
        </p:txBody>
      </p:sp>
      <p:sp>
        <p:nvSpPr>
          <p:cNvPr id="21" name="TextBox 20">
            <a:extLst>
              <a:ext uri="{FF2B5EF4-FFF2-40B4-BE49-F238E27FC236}">
                <a16:creationId xmlns:a16="http://schemas.microsoft.com/office/drawing/2014/main" id="{F4A6FAAE-CD29-4D71-8CDD-3469682FA9A5}"/>
              </a:ext>
            </a:extLst>
          </p:cNvPr>
          <p:cNvSpPr txBox="1"/>
          <p:nvPr/>
        </p:nvSpPr>
        <p:spPr>
          <a:xfrm>
            <a:off x="735703" y="5929083"/>
            <a:ext cx="10731619" cy="861774"/>
          </a:xfrm>
          <a:prstGeom prst="rect">
            <a:avLst/>
          </a:prstGeom>
          <a:noFill/>
        </p:spPr>
        <p:txBody>
          <a:bodyPr wrap="square" rtlCol="0">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II Thessalonians 2:6,7</a:t>
            </a:r>
            <a:endParaRPr lang="en-US" sz="1200" b="1" i="1" dirty="0">
              <a:solidFill>
                <a:srgbClr val="CC6600"/>
              </a:solidFill>
              <a:latin typeface="Times New Roman" panose="02020603050405020304" pitchFamily="18" charset="0"/>
              <a:cs typeface="Times New Roman" panose="02020603050405020304" pitchFamily="18" charset="0"/>
            </a:endParaRPr>
          </a:p>
          <a:p>
            <a:pPr algn="ctr"/>
            <a:r>
              <a:rPr lang="en-US" b="1" i="1" dirty="0">
                <a:solidFill>
                  <a:srgbClr val="CC6600"/>
                </a:solidFill>
                <a:latin typeface="Times New Roman" panose="02020603050405020304" pitchFamily="18" charset="0"/>
                <a:cs typeface="Times New Roman" panose="02020603050405020304" pitchFamily="18" charset="0"/>
              </a:rPr>
              <a:t>And now ye know what withholdeth that he might be revealed in his time. </a:t>
            </a:r>
          </a:p>
          <a:p>
            <a:pPr algn="ctr"/>
            <a:r>
              <a:rPr lang="en-US" b="1" i="1" dirty="0">
                <a:solidFill>
                  <a:srgbClr val="CC6600"/>
                </a:solidFill>
                <a:latin typeface="Times New Roman" panose="02020603050405020304" pitchFamily="18" charset="0"/>
                <a:cs typeface="Times New Roman" panose="02020603050405020304" pitchFamily="18" charset="0"/>
              </a:rPr>
              <a:t>For the mystery of iniquity doth already work: only he who now letteth will let, until he be taken out of the way.</a:t>
            </a:r>
          </a:p>
        </p:txBody>
      </p:sp>
      <p:sp>
        <p:nvSpPr>
          <p:cNvPr id="24" name="Rectangle: Rounded Corners 23">
            <a:extLst>
              <a:ext uri="{FF2B5EF4-FFF2-40B4-BE49-F238E27FC236}">
                <a16:creationId xmlns:a16="http://schemas.microsoft.com/office/drawing/2014/main" id="{95A11FF5-11D6-4035-AE13-BE9E8500A6D7}"/>
              </a:ext>
            </a:extLst>
          </p:cNvPr>
          <p:cNvSpPr/>
          <p:nvPr/>
        </p:nvSpPr>
        <p:spPr>
          <a:xfrm>
            <a:off x="4632685" y="5255516"/>
            <a:ext cx="5095875" cy="63913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BBFBBE71-C6ED-478D-B15D-5C2AE4A985EF}"/>
              </a:ext>
            </a:extLst>
          </p:cNvPr>
          <p:cNvSpPr/>
          <p:nvPr/>
        </p:nvSpPr>
        <p:spPr>
          <a:xfrm>
            <a:off x="8286750" y="6452154"/>
            <a:ext cx="3038475" cy="26168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9065505E-E81E-4FBE-A316-E598F2997B33}"/>
              </a:ext>
            </a:extLst>
          </p:cNvPr>
          <p:cNvSpPr/>
          <p:nvPr/>
        </p:nvSpPr>
        <p:spPr>
          <a:xfrm>
            <a:off x="9744075" y="5504153"/>
            <a:ext cx="283019" cy="931923"/>
          </a:xfrm>
          <a:custGeom>
            <a:avLst/>
            <a:gdLst>
              <a:gd name="connsiteX0" fmla="*/ 0 w 283019"/>
              <a:gd name="connsiteY0" fmla="*/ 48922 h 774119"/>
              <a:gd name="connsiteX1" fmla="*/ 257175 w 283019"/>
              <a:gd name="connsiteY1" fmla="*/ 67972 h 774119"/>
              <a:gd name="connsiteX2" fmla="*/ 276225 w 283019"/>
              <a:gd name="connsiteY2" fmla="*/ 706147 h 774119"/>
              <a:gd name="connsiteX3" fmla="*/ 276225 w 283019"/>
              <a:gd name="connsiteY3" fmla="*/ 725197 h 774119"/>
            </a:gdLst>
            <a:ahLst/>
            <a:cxnLst>
              <a:cxn ang="0">
                <a:pos x="connsiteX0" y="connsiteY0"/>
              </a:cxn>
              <a:cxn ang="0">
                <a:pos x="connsiteX1" y="connsiteY1"/>
              </a:cxn>
              <a:cxn ang="0">
                <a:pos x="connsiteX2" y="connsiteY2"/>
              </a:cxn>
              <a:cxn ang="0">
                <a:pos x="connsiteX3" y="connsiteY3"/>
              </a:cxn>
            </a:cxnLst>
            <a:rect l="l" t="t" r="r" b="b"/>
            <a:pathLst>
              <a:path w="283019" h="774119">
                <a:moveTo>
                  <a:pt x="0" y="48922"/>
                </a:moveTo>
                <a:cubicBezTo>
                  <a:pt x="105569" y="3678"/>
                  <a:pt x="211138" y="-41565"/>
                  <a:pt x="257175" y="67972"/>
                </a:cubicBezTo>
                <a:cubicBezTo>
                  <a:pt x="303212" y="177509"/>
                  <a:pt x="273050" y="596610"/>
                  <a:pt x="276225" y="706147"/>
                </a:cubicBezTo>
                <a:cubicBezTo>
                  <a:pt x="279400" y="815684"/>
                  <a:pt x="277812" y="770440"/>
                  <a:pt x="276225" y="725197"/>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128BDD98-CDA8-48EE-A1AC-E24310DD4D09}"/>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endParaRPr lang="en-US" sz="1400" b="1" dirty="0">
              <a:solidFill>
                <a:srgbClr val="0070C0"/>
              </a:solidFill>
            </a:endParaRPr>
          </a:p>
        </p:txBody>
      </p:sp>
    </p:spTree>
    <p:extLst>
      <p:ext uri="{BB962C8B-B14F-4D97-AF65-F5344CB8AC3E}">
        <p14:creationId xmlns:p14="http://schemas.microsoft.com/office/powerpoint/2010/main" val="32770574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528"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1250" fill="hold"/>
                                        <p:tgtEl>
                                          <p:spTgt spid="14"/>
                                        </p:tgtEl>
                                        <p:attrNameLst>
                                          <p:attrName>ppt_w</p:attrName>
                                        </p:attrNameLst>
                                      </p:cBhvr>
                                      <p:tavLst>
                                        <p:tav tm="0">
                                          <p:val>
                                            <p:fltVal val="0"/>
                                          </p:val>
                                        </p:tav>
                                        <p:tav tm="100000">
                                          <p:val>
                                            <p:strVal val="#ppt_w"/>
                                          </p:val>
                                        </p:tav>
                                      </p:tavLst>
                                    </p:anim>
                                    <p:anim calcmode="lin" valueType="num">
                                      <p:cBhvr>
                                        <p:cTn id="27" dur="1250" fill="hold"/>
                                        <p:tgtEl>
                                          <p:spTgt spid="14"/>
                                        </p:tgtEl>
                                        <p:attrNameLst>
                                          <p:attrName>ppt_h</p:attrName>
                                        </p:attrNameLst>
                                      </p:cBhvr>
                                      <p:tavLst>
                                        <p:tav tm="0">
                                          <p:val>
                                            <p:fltVal val="0"/>
                                          </p:val>
                                        </p:tav>
                                        <p:tav tm="100000">
                                          <p:val>
                                            <p:strVal val="#ppt_h"/>
                                          </p:val>
                                        </p:tav>
                                      </p:tavLst>
                                    </p:anim>
                                    <p:animEffect transition="in" filter="fade">
                                      <p:cBhvr>
                                        <p:cTn id="28" dur="1250"/>
                                        <p:tgtEl>
                                          <p:spTgt spid="14"/>
                                        </p:tgtEl>
                                      </p:cBhvr>
                                    </p:animEffect>
                                    <p:anim calcmode="lin" valueType="num">
                                      <p:cBhvr>
                                        <p:cTn id="29" dur="1250" fill="hold"/>
                                        <p:tgtEl>
                                          <p:spTgt spid="14"/>
                                        </p:tgtEl>
                                        <p:attrNameLst>
                                          <p:attrName>ppt_x</p:attrName>
                                        </p:attrNameLst>
                                      </p:cBhvr>
                                      <p:tavLst>
                                        <p:tav tm="0">
                                          <p:val>
                                            <p:fltVal val="0.5"/>
                                          </p:val>
                                        </p:tav>
                                        <p:tav tm="100000">
                                          <p:val>
                                            <p:strVal val="#ppt_x"/>
                                          </p:val>
                                        </p:tav>
                                      </p:tavLst>
                                    </p:anim>
                                    <p:anim calcmode="lin" valueType="num">
                                      <p:cBhvr>
                                        <p:cTn id="30" dur="1250" fill="hold"/>
                                        <p:tgtEl>
                                          <p:spTgt spid="14"/>
                                        </p:tgtEl>
                                        <p:attrNameLst>
                                          <p:attrName>ppt_y</p:attrName>
                                        </p:attrNameLst>
                                      </p:cBhvr>
                                      <p:tavLst>
                                        <p:tav tm="0">
                                          <p:val>
                                            <p:fltVal val="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3" presetClass="entr" presetSubtype="528"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1250" fill="hold"/>
                                        <p:tgtEl>
                                          <p:spTgt spid="18"/>
                                        </p:tgtEl>
                                        <p:attrNameLst>
                                          <p:attrName>ppt_w</p:attrName>
                                        </p:attrNameLst>
                                      </p:cBhvr>
                                      <p:tavLst>
                                        <p:tav tm="0">
                                          <p:val>
                                            <p:fltVal val="0"/>
                                          </p:val>
                                        </p:tav>
                                        <p:tav tm="100000">
                                          <p:val>
                                            <p:strVal val="#ppt_w"/>
                                          </p:val>
                                        </p:tav>
                                      </p:tavLst>
                                    </p:anim>
                                    <p:anim calcmode="lin" valueType="num">
                                      <p:cBhvr>
                                        <p:cTn id="36" dur="1250" fill="hold"/>
                                        <p:tgtEl>
                                          <p:spTgt spid="18"/>
                                        </p:tgtEl>
                                        <p:attrNameLst>
                                          <p:attrName>ppt_h</p:attrName>
                                        </p:attrNameLst>
                                      </p:cBhvr>
                                      <p:tavLst>
                                        <p:tav tm="0">
                                          <p:val>
                                            <p:fltVal val="0"/>
                                          </p:val>
                                        </p:tav>
                                        <p:tav tm="100000">
                                          <p:val>
                                            <p:strVal val="#ppt_h"/>
                                          </p:val>
                                        </p:tav>
                                      </p:tavLst>
                                    </p:anim>
                                    <p:animEffect transition="in" filter="fade">
                                      <p:cBhvr>
                                        <p:cTn id="37" dur="1250"/>
                                        <p:tgtEl>
                                          <p:spTgt spid="18"/>
                                        </p:tgtEl>
                                      </p:cBhvr>
                                    </p:animEffect>
                                    <p:anim calcmode="lin" valueType="num">
                                      <p:cBhvr>
                                        <p:cTn id="38" dur="1250" fill="hold"/>
                                        <p:tgtEl>
                                          <p:spTgt spid="18"/>
                                        </p:tgtEl>
                                        <p:attrNameLst>
                                          <p:attrName>ppt_x</p:attrName>
                                        </p:attrNameLst>
                                      </p:cBhvr>
                                      <p:tavLst>
                                        <p:tav tm="0">
                                          <p:val>
                                            <p:fltVal val="0.5"/>
                                          </p:val>
                                        </p:tav>
                                        <p:tav tm="100000">
                                          <p:val>
                                            <p:strVal val="#ppt_x"/>
                                          </p:val>
                                        </p:tav>
                                      </p:tavLst>
                                    </p:anim>
                                    <p:anim calcmode="lin" valueType="num">
                                      <p:cBhvr>
                                        <p:cTn id="39" dur="1250" fill="hold"/>
                                        <p:tgtEl>
                                          <p:spTgt spid="18"/>
                                        </p:tgtEl>
                                        <p:attrNameLst>
                                          <p:attrName>ppt_y</p:attrName>
                                        </p:attrNameLst>
                                      </p:cBhvr>
                                      <p:tavLst>
                                        <p:tav tm="0">
                                          <p:val>
                                            <p:fltVal val="0.5"/>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528"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1000" fill="hold"/>
                                        <p:tgtEl>
                                          <p:spTgt spid="15"/>
                                        </p:tgtEl>
                                        <p:attrNameLst>
                                          <p:attrName>ppt_w</p:attrName>
                                        </p:attrNameLst>
                                      </p:cBhvr>
                                      <p:tavLst>
                                        <p:tav tm="0">
                                          <p:val>
                                            <p:fltVal val="0"/>
                                          </p:val>
                                        </p:tav>
                                        <p:tav tm="100000">
                                          <p:val>
                                            <p:strVal val="#ppt_w"/>
                                          </p:val>
                                        </p:tav>
                                      </p:tavLst>
                                    </p:anim>
                                    <p:anim calcmode="lin" valueType="num">
                                      <p:cBhvr>
                                        <p:cTn id="45" dur="1000" fill="hold"/>
                                        <p:tgtEl>
                                          <p:spTgt spid="15"/>
                                        </p:tgtEl>
                                        <p:attrNameLst>
                                          <p:attrName>ppt_h</p:attrName>
                                        </p:attrNameLst>
                                      </p:cBhvr>
                                      <p:tavLst>
                                        <p:tav tm="0">
                                          <p:val>
                                            <p:fltVal val="0"/>
                                          </p:val>
                                        </p:tav>
                                        <p:tav tm="100000">
                                          <p:val>
                                            <p:strVal val="#ppt_h"/>
                                          </p:val>
                                        </p:tav>
                                      </p:tavLst>
                                    </p:anim>
                                    <p:animEffect transition="in" filter="fade">
                                      <p:cBhvr>
                                        <p:cTn id="46" dur="1000"/>
                                        <p:tgtEl>
                                          <p:spTgt spid="15"/>
                                        </p:tgtEl>
                                      </p:cBhvr>
                                    </p:animEffect>
                                    <p:anim calcmode="lin" valueType="num">
                                      <p:cBhvr>
                                        <p:cTn id="47" dur="1000" fill="hold"/>
                                        <p:tgtEl>
                                          <p:spTgt spid="15"/>
                                        </p:tgtEl>
                                        <p:attrNameLst>
                                          <p:attrName>ppt_x</p:attrName>
                                        </p:attrNameLst>
                                      </p:cBhvr>
                                      <p:tavLst>
                                        <p:tav tm="0">
                                          <p:val>
                                            <p:fltVal val="0.5"/>
                                          </p:val>
                                        </p:tav>
                                        <p:tav tm="100000">
                                          <p:val>
                                            <p:strVal val="#ppt_x"/>
                                          </p:val>
                                        </p:tav>
                                      </p:tavLst>
                                    </p:anim>
                                    <p:anim calcmode="lin" valueType="num">
                                      <p:cBhvr>
                                        <p:cTn id="48" dur="1000" fill="hold"/>
                                        <p:tgtEl>
                                          <p:spTgt spid="15"/>
                                        </p:tgtEl>
                                        <p:attrNameLst>
                                          <p:attrName>ppt_y</p:attrName>
                                        </p:attrNameLst>
                                      </p:cBhvr>
                                      <p:tavLst>
                                        <p:tav tm="0">
                                          <p:val>
                                            <p:fltVal val="0.5"/>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3" presetClass="entr" presetSubtype="528"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p:cTn id="53" dur="1000" fill="hold"/>
                                        <p:tgtEl>
                                          <p:spTgt spid="16"/>
                                        </p:tgtEl>
                                        <p:attrNameLst>
                                          <p:attrName>ppt_w</p:attrName>
                                        </p:attrNameLst>
                                      </p:cBhvr>
                                      <p:tavLst>
                                        <p:tav tm="0">
                                          <p:val>
                                            <p:fltVal val="0"/>
                                          </p:val>
                                        </p:tav>
                                        <p:tav tm="100000">
                                          <p:val>
                                            <p:strVal val="#ppt_w"/>
                                          </p:val>
                                        </p:tav>
                                      </p:tavLst>
                                    </p:anim>
                                    <p:anim calcmode="lin" valueType="num">
                                      <p:cBhvr>
                                        <p:cTn id="54" dur="1000" fill="hold"/>
                                        <p:tgtEl>
                                          <p:spTgt spid="16"/>
                                        </p:tgtEl>
                                        <p:attrNameLst>
                                          <p:attrName>ppt_h</p:attrName>
                                        </p:attrNameLst>
                                      </p:cBhvr>
                                      <p:tavLst>
                                        <p:tav tm="0">
                                          <p:val>
                                            <p:fltVal val="0"/>
                                          </p:val>
                                        </p:tav>
                                        <p:tav tm="100000">
                                          <p:val>
                                            <p:strVal val="#ppt_h"/>
                                          </p:val>
                                        </p:tav>
                                      </p:tavLst>
                                    </p:anim>
                                    <p:animEffect transition="in" filter="fade">
                                      <p:cBhvr>
                                        <p:cTn id="55" dur="1000"/>
                                        <p:tgtEl>
                                          <p:spTgt spid="16"/>
                                        </p:tgtEl>
                                      </p:cBhvr>
                                    </p:animEffect>
                                    <p:anim calcmode="lin" valueType="num">
                                      <p:cBhvr>
                                        <p:cTn id="56" dur="1000" fill="hold"/>
                                        <p:tgtEl>
                                          <p:spTgt spid="16"/>
                                        </p:tgtEl>
                                        <p:attrNameLst>
                                          <p:attrName>ppt_x</p:attrName>
                                        </p:attrNameLst>
                                      </p:cBhvr>
                                      <p:tavLst>
                                        <p:tav tm="0">
                                          <p:val>
                                            <p:fltVal val="0.5"/>
                                          </p:val>
                                        </p:tav>
                                        <p:tav tm="100000">
                                          <p:val>
                                            <p:strVal val="#ppt_x"/>
                                          </p:val>
                                        </p:tav>
                                      </p:tavLst>
                                    </p:anim>
                                    <p:anim calcmode="lin" valueType="num">
                                      <p:cBhvr>
                                        <p:cTn id="57" dur="1000" fill="hold"/>
                                        <p:tgtEl>
                                          <p:spTgt spid="16"/>
                                        </p:tgtEl>
                                        <p:attrNameLst>
                                          <p:attrName>ppt_y</p:attrName>
                                        </p:attrNameLst>
                                      </p:cBhvr>
                                      <p:tavLst>
                                        <p:tav tm="0">
                                          <p:val>
                                            <p:fltVal val="0.5"/>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wipe(up)">
                                      <p:cBhvr>
                                        <p:cTn id="62" dur="20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down)">
                                      <p:cBhvr>
                                        <p:cTn id="67" dur="1000"/>
                                        <p:tgtEl>
                                          <p:spTgt spid="25"/>
                                        </p:tgtEl>
                                      </p:cBhvr>
                                    </p:animEffect>
                                  </p:childTnLst>
                                </p:cTn>
                              </p:par>
                            </p:childTnLst>
                          </p:cTn>
                        </p:par>
                        <p:par>
                          <p:cTn id="68" fill="hold">
                            <p:stCondLst>
                              <p:cond delay="1000"/>
                            </p:stCondLst>
                            <p:childTnLst>
                              <p:par>
                                <p:cTn id="69" presetID="22" presetClass="entr" presetSubtype="4" fill="hold" grpId="0" nodeType="after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wipe(down)">
                                      <p:cBhvr>
                                        <p:cTn id="71" dur="750"/>
                                        <p:tgtEl>
                                          <p:spTgt spid="27"/>
                                        </p:tgtEl>
                                      </p:cBhvr>
                                    </p:animEffect>
                                  </p:childTnLst>
                                </p:cTn>
                              </p:par>
                            </p:childTnLst>
                          </p:cTn>
                        </p:par>
                        <p:par>
                          <p:cTn id="72" fill="hold">
                            <p:stCondLst>
                              <p:cond delay="1750"/>
                            </p:stCondLst>
                            <p:childTnLst>
                              <p:par>
                                <p:cTn id="73" presetID="22" presetClass="entr" presetSubtype="2" fill="hold" grpId="0" nodeType="after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wipe(right)">
                                      <p:cBhvr>
                                        <p:cTn id="75" dur="1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4" grpId="0"/>
      <p:bldP spid="15" grpId="0"/>
      <p:bldP spid="16" grpId="0"/>
      <p:bldP spid="17" grpId="0"/>
      <p:bldP spid="18" grpId="0"/>
      <p:bldP spid="19" grpId="0"/>
      <p:bldP spid="21" grpId="0"/>
      <p:bldP spid="24" grpId="0" animBg="1"/>
      <p:bldP spid="25"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A book on a table&#10;&#10;Description automatically generated with medium confidence">
            <a:extLst>
              <a:ext uri="{FF2B5EF4-FFF2-40B4-BE49-F238E27FC236}">
                <a16:creationId xmlns:a16="http://schemas.microsoft.com/office/drawing/2014/main" id="{7D77B612-A59D-4851-8C15-A3FD358257CE}"/>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3A245DD-677B-473C-AD07-BC8381D5F770}"/>
              </a:ext>
            </a:extLst>
          </p:cNvPr>
          <p:cNvSpPr txBox="1"/>
          <p:nvPr/>
        </p:nvSpPr>
        <p:spPr>
          <a:xfrm>
            <a:off x="476435" y="662394"/>
            <a:ext cx="11256886" cy="553998"/>
          </a:xfrm>
          <a:prstGeom prst="rect">
            <a:avLst/>
          </a:prstGeom>
          <a:noFill/>
        </p:spPr>
        <p:txBody>
          <a:bodyPr wrap="square">
            <a:spAutoFit/>
          </a:bodyPr>
          <a:lstStyle/>
          <a:p>
            <a:pPr algn="ctr"/>
            <a:r>
              <a:rPr lang="en-US" sz="1600" b="0" i="0" dirty="0">
                <a:solidFill>
                  <a:srgbClr val="1C1C1C"/>
                </a:solidFill>
                <a:effectLst/>
                <a:latin typeface="Arial" panose="020B0604020202020204" pitchFamily="34" charset="0"/>
              </a:rPr>
              <a:t>The state of being good; the physical qualities which constitute value, excellence or perfection; </a:t>
            </a:r>
          </a:p>
          <a:p>
            <a:pPr algn="ctr"/>
            <a:r>
              <a:rPr lang="en-US" sz="1400" b="0" i="0" dirty="0">
                <a:solidFill>
                  <a:srgbClr val="1C1C1C"/>
                </a:solidFill>
                <a:effectLst/>
                <a:latin typeface="Arial" panose="020B0604020202020204" pitchFamily="34" charset="0"/>
              </a:rPr>
              <a:t>as the </a:t>
            </a:r>
            <a:r>
              <a:rPr lang="en-US" sz="1400" b="0" i="1" dirty="0">
                <a:solidFill>
                  <a:srgbClr val="1C1C1C"/>
                </a:solidFill>
                <a:effectLst/>
                <a:latin typeface="Arial" panose="020B0604020202020204" pitchFamily="34" charset="0"/>
              </a:rPr>
              <a:t>goodness</a:t>
            </a:r>
            <a:r>
              <a:rPr lang="en-US" sz="1400" b="0" i="0" dirty="0">
                <a:solidFill>
                  <a:srgbClr val="1C1C1C"/>
                </a:solidFill>
                <a:effectLst/>
                <a:latin typeface="Arial" panose="020B0604020202020204" pitchFamily="34" charset="0"/>
              </a:rPr>
              <a:t> of timber; the </a:t>
            </a:r>
            <a:r>
              <a:rPr lang="en-US" sz="1400" b="0" i="1" dirty="0">
                <a:solidFill>
                  <a:srgbClr val="1C1C1C"/>
                </a:solidFill>
                <a:effectLst/>
                <a:latin typeface="Arial" panose="020B0604020202020204" pitchFamily="34" charset="0"/>
              </a:rPr>
              <a:t>goodness</a:t>
            </a:r>
            <a:r>
              <a:rPr lang="en-US" sz="1400" b="0" i="0" dirty="0">
                <a:solidFill>
                  <a:srgbClr val="1C1C1C"/>
                </a:solidFill>
                <a:effectLst/>
                <a:latin typeface="Arial" panose="020B0604020202020204" pitchFamily="34" charset="0"/>
              </a:rPr>
              <a:t> of a soil.</a:t>
            </a:r>
          </a:p>
        </p:txBody>
      </p:sp>
      <p:sp>
        <p:nvSpPr>
          <p:cNvPr id="6" name="TextBox 5">
            <a:extLst>
              <a:ext uri="{FF2B5EF4-FFF2-40B4-BE49-F238E27FC236}">
                <a16:creationId xmlns:a16="http://schemas.microsoft.com/office/drawing/2014/main" id="{25CFD1D3-07E1-4366-8BD3-459D30C8DD07}"/>
              </a:ext>
            </a:extLst>
          </p:cNvPr>
          <p:cNvSpPr txBox="1"/>
          <p:nvPr/>
        </p:nvSpPr>
        <p:spPr>
          <a:xfrm>
            <a:off x="27991" y="1199974"/>
            <a:ext cx="12164007" cy="723275"/>
          </a:xfrm>
          <a:prstGeom prst="rect">
            <a:avLst/>
          </a:prstGeom>
          <a:noFill/>
        </p:spPr>
        <p:txBody>
          <a:bodyPr wrap="square" rtlCol="0">
            <a:spAutoFit/>
          </a:bodyPr>
          <a:lstStyle/>
          <a:p>
            <a:pPr algn="ctr"/>
            <a:r>
              <a:rPr lang="en-US" sz="1600" b="1" i="0" dirty="0">
                <a:solidFill>
                  <a:srgbClr val="1C1C1C"/>
                </a:solidFill>
                <a:effectLst/>
                <a:latin typeface="Arial" panose="020B0604020202020204" pitchFamily="34" charset="0"/>
              </a:rPr>
              <a:t>1.</a:t>
            </a:r>
            <a:r>
              <a:rPr lang="en-US" sz="1600" b="0" i="0" dirty="0">
                <a:solidFill>
                  <a:srgbClr val="1C1C1C"/>
                </a:solidFill>
                <a:effectLst/>
                <a:latin typeface="Arial" panose="020B0604020202020204" pitchFamily="34" charset="0"/>
              </a:rPr>
              <a:t> The moral qualities which constitute Christian excellence; moral virtue; religion.</a:t>
            </a:r>
          </a:p>
          <a:p>
            <a:pPr algn="ctr"/>
            <a:r>
              <a:rPr lang="en-US" sz="1400" b="1" i="1" dirty="0">
                <a:solidFill>
                  <a:srgbClr val="CC6600"/>
                </a:solidFill>
                <a:effectLst/>
                <a:latin typeface="Arial" panose="020B0604020202020204" pitchFamily="34" charset="0"/>
              </a:rPr>
              <a:t>But the fruit of the Spirit is love, joy, peace, longsuffering, gentleness, goodness, faith, Meekness, temperance: against such there is no law. </a:t>
            </a:r>
          </a:p>
          <a:p>
            <a:pPr algn="ctr"/>
            <a:r>
              <a:rPr lang="en-US" sz="1100" b="1" i="0" u="none" strike="noStrike" dirty="0">
                <a:solidFill>
                  <a:srgbClr val="FF0000"/>
                </a:solidFill>
                <a:effectLst/>
                <a:latin typeface="Arial" panose="020B0604020202020204" pitchFamily="34" charset="0"/>
              </a:rPr>
              <a:t>Galatians 5:22,23</a:t>
            </a:r>
            <a:endParaRPr lang="en-US" sz="1400" b="0" i="0" dirty="0">
              <a:solidFill>
                <a:srgbClr val="1C1C1C"/>
              </a:solidFill>
              <a:effectLst/>
              <a:latin typeface="Arial" panose="020B0604020202020204" pitchFamily="34" charset="0"/>
            </a:endParaRPr>
          </a:p>
        </p:txBody>
      </p:sp>
      <p:sp>
        <p:nvSpPr>
          <p:cNvPr id="7" name="TextBox 6">
            <a:extLst>
              <a:ext uri="{FF2B5EF4-FFF2-40B4-BE49-F238E27FC236}">
                <a16:creationId xmlns:a16="http://schemas.microsoft.com/office/drawing/2014/main" id="{7FF7A8F9-1CB6-4082-835E-879F91E79533}"/>
              </a:ext>
            </a:extLst>
          </p:cNvPr>
          <p:cNvSpPr txBox="1"/>
          <p:nvPr/>
        </p:nvSpPr>
        <p:spPr>
          <a:xfrm>
            <a:off x="470517" y="2554493"/>
            <a:ext cx="11256886" cy="1169551"/>
          </a:xfrm>
          <a:prstGeom prst="rect">
            <a:avLst/>
          </a:prstGeom>
          <a:noFill/>
        </p:spPr>
        <p:txBody>
          <a:bodyPr wrap="square" rtlCol="0">
            <a:spAutoFit/>
          </a:bodyPr>
          <a:lstStyle/>
          <a:p>
            <a:pPr algn="ctr"/>
            <a:r>
              <a:rPr lang="en-US" b="1" i="0" dirty="0">
                <a:solidFill>
                  <a:srgbClr val="1C1C1C"/>
                </a:solidFill>
                <a:effectLst/>
                <a:latin typeface="Arial" panose="020B0604020202020204" pitchFamily="34" charset="0"/>
              </a:rPr>
              <a:t>2.</a:t>
            </a:r>
            <a:r>
              <a:rPr lang="en-US" b="0" i="0" dirty="0">
                <a:solidFill>
                  <a:srgbClr val="1C1C1C"/>
                </a:solidFill>
                <a:effectLst/>
                <a:latin typeface="Arial" panose="020B0604020202020204" pitchFamily="34" charset="0"/>
              </a:rPr>
              <a:t> Kindness; benevolence; benignity of heart; </a:t>
            </a:r>
          </a:p>
          <a:p>
            <a:pPr algn="ctr"/>
            <a:r>
              <a:rPr lang="en-US" b="0" i="0" dirty="0">
                <a:solidFill>
                  <a:srgbClr val="1C1C1C"/>
                </a:solidFill>
                <a:effectLst/>
                <a:latin typeface="Arial" panose="020B0604020202020204" pitchFamily="34" charset="0"/>
              </a:rPr>
              <a:t>but more generally, acts of kindness; </a:t>
            </a:r>
          </a:p>
          <a:p>
            <a:pPr algn="ctr"/>
            <a:r>
              <a:rPr lang="en-US" b="0" i="0" dirty="0">
                <a:solidFill>
                  <a:srgbClr val="1C1C1C"/>
                </a:solidFill>
                <a:effectLst/>
                <a:latin typeface="Arial" panose="020B0604020202020204" pitchFamily="34" charset="0"/>
              </a:rPr>
              <a:t>charity; humanity exercised. </a:t>
            </a:r>
          </a:p>
          <a:p>
            <a:pPr algn="ctr"/>
            <a:r>
              <a:rPr lang="en-US" sz="1600" b="0" i="1" dirty="0">
                <a:solidFill>
                  <a:srgbClr val="1C1C1C"/>
                </a:solidFill>
                <a:effectLst/>
                <a:latin typeface="Arial" panose="020B0604020202020204" pitchFamily="34" charset="0"/>
              </a:rPr>
              <a:t>I shall remember his goodness to me with gratitude.</a:t>
            </a:r>
          </a:p>
        </p:txBody>
      </p:sp>
      <p:sp>
        <p:nvSpPr>
          <p:cNvPr id="8" name="TextBox 7">
            <a:extLst>
              <a:ext uri="{FF2B5EF4-FFF2-40B4-BE49-F238E27FC236}">
                <a16:creationId xmlns:a16="http://schemas.microsoft.com/office/drawing/2014/main" id="{34578620-BE33-4186-BC7D-E0B64E43BD2E}"/>
              </a:ext>
            </a:extLst>
          </p:cNvPr>
          <p:cNvSpPr txBox="1"/>
          <p:nvPr/>
        </p:nvSpPr>
        <p:spPr>
          <a:xfrm>
            <a:off x="307758" y="3847302"/>
            <a:ext cx="11597197" cy="1292662"/>
          </a:xfrm>
          <a:prstGeom prst="rect">
            <a:avLst/>
          </a:prstGeom>
          <a:noFill/>
        </p:spPr>
        <p:txBody>
          <a:bodyPr wrap="square" rtlCol="0">
            <a:spAutoFit/>
          </a:bodyPr>
          <a:lstStyle/>
          <a:p>
            <a:pPr algn="ctr"/>
            <a:r>
              <a:rPr lang="en-US" b="1" i="0" dirty="0">
                <a:solidFill>
                  <a:srgbClr val="1C1C1C"/>
                </a:solidFill>
                <a:effectLst/>
                <a:latin typeface="Arial" panose="020B0604020202020204" pitchFamily="34" charset="0"/>
              </a:rPr>
              <a:t>3.</a:t>
            </a:r>
            <a:r>
              <a:rPr lang="en-US" b="0" i="0" dirty="0">
                <a:solidFill>
                  <a:srgbClr val="1C1C1C"/>
                </a:solidFill>
                <a:effectLst/>
                <a:latin typeface="Arial" panose="020B0604020202020204" pitchFamily="34" charset="0"/>
              </a:rPr>
              <a:t> Kindness; benevolence of nature; mercy.</a:t>
            </a:r>
          </a:p>
          <a:p>
            <a:pPr algn="ctr"/>
            <a:r>
              <a:rPr lang="en-US" sz="1600" b="1" i="1" dirty="0">
                <a:solidFill>
                  <a:srgbClr val="CC6600"/>
                </a:solidFill>
                <a:effectLst/>
                <a:latin typeface="Arial" panose="020B0604020202020204" pitchFamily="34" charset="0"/>
              </a:rPr>
              <a:t>And the LORD passed by before him, and proclaimed,</a:t>
            </a:r>
          </a:p>
          <a:p>
            <a:pPr algn="ctr"/>
            <a:r>
              <a:rPr lang="en-US" sz="1600" b="1" i="1" dirty="0">
                <a:solidFill>
                  <a:srgbClr val="CC6600"/>
                </a:solidFill>
                <a:effectLst/>
                <a:latin typeface="Arial" panose="020B0604020202020204" pitchFamily="34" charset="0"/>
              </a:rPr>
              <a:t>The LORD, The LORD God, merciful and gracious, longsuffering, </a:t>
            </a:r>
          </a:p>
          <a:p>
            <a:pPr algn="ctr"/>
            <a:r>
              <a:rPr lang="en-US" sz="1600" b="1" i="1" dirty="0">
                <a:solidFill>
                  <a:srgbClr val="CC6600"/>
                </a:solidFill>
                <a:effectLst/>
                <a:latin typeface="Arial" panose="020B0604020202020204" pitchFamily="34" charset="0"/>
              </a:rPr>
              <a:t>and abundant in goodness and truth, </a:t>
            </a:r>
          </a:p>
          <a:p>
            <a:pPr algn="ctr"/>
            <a:r>
              <a:rPr lang="en-US" sz="1200" b="1" i="0" u="none" strike="noStrike" dirty="0">
                <a:solidFill>
                  <a:srgbClr val="FF0000"/>
                </a:solidFill>
                <a:effectLst/>
                <a:latin typeface="Arial" panose="020B0604020202020204" pitchFamily="34" charset="0"/>
              </a:rPr>
              <a:t>Exodus 34:6</a:t>
            </a:r>
            <a:endParaRPr lang="en-US" b="1" i="0" dirty="0">
              <a:solidFill>
                <a:srgbClr val="FF0000"/>
              </a:solidFill>
              <a:effectLst/>
              <a:latin typeface="Arial" panose="020B0604020202020204" pitchFamily="34" charset="0"/>
            </a:endParaRPr>
          </a:p>
        </p:txBody>
      </p:sp>
      <p:sp>
        <p:nvSpPr>
          <p:cNvPr id="9" name="TextBox 8">
            <a:extLst>
              <a:ext uri="{FF2B5EF4-FFF2-40B4-BE49-F238E27FC236}">
                <a16:creationId xmlns:a16="http://schemas.microsoft.com/office/drawing/2014/main" id="{41F7142C-D4CE-4CA7-BA73-DFCB49C8160B}"/>
              </a:ext>
            </a:extLst>
          </p:cNvPr>
          <p:cNvSpPr txBox="1"/>
          <p:nvPr/>
        </p:nvSpPr>
        <p:spPr>
          <a:xfrm>
            <a:off x="1019451" y="5167126"/>
            <a:ext cx="10173810" cy="1077218"/>
          </a:xfrm>
          <a:prstGeom prst="rect">
            <a:avLst/>
          </a:prstGeom>
          <a:noFill/>
        </p:spPr>
        <p:txBody>
          <a:bodyPr wrap="square" rtlCol="0">
            <a:spAutoFit/>
          </a:bodyPr>
          <a:lstStyle/>
          <a:p>
            <a:pPr algn="ctr"/>
            <a:r>
              <a:rPr lang="en-US" b="1" i="0" dirty="0">
                <a:solidFill>
                  <a:srgbClr val="1C1C1C"/>
                </a:solidFill>
                <a:effectLst/>
                <a:latin typeface="Arial" panose="020B0604020202020204" pitchFamily="34" charset="0"/>
              </a:rPr>
              <a:t>4.</a:t>
            </a:r>
            <a:r>
              <a:rPr lang="en-US" b="0" i="0" dirty="0">
                <a:solidFill>
                  <a:srgbClr val="1C1C1C"/>
                </a:solidFill>
                <a:effectLst/>
                <a:latin typeface="Arial" panose="020B0604020202020204" pitchFamily="34" charset="0"/>
              </a:rPr>
              <a:t> Kindness; favor shown; acts of benevolence, compassion or mercy. </a:t>
            </a:r>
          </a:p>
          <a:p>
            <a:pPr algn="ctr"/>
            <a:r>
              <a:rPr lang="en-US" sz="1600" b="1" i="1" dirty="0">
                <a:solidFill>
                  <a:srgbClr val="CC6600"/>
                </a:solidFill>
                <a:effectLst/>
                <a:latin typeface="Arial" panose="020B0604020202020204" pitchFamily="34" charset="0"/>
              </a:rPr>
              <a:t>And Jethro rejoiced for all the goodness which the LORD had done to Israel, </a:t>
            </a:r>
          </a:p>
          <a:p>
            <a:pPr algn="ctr"/>
            <a:r>
              <a:rPr lang="en-US" sz="1600" b="1" i="1" dirty="0">
                <a:solidFill>
                  <a:srgbClr val="CC6600"/>
                </a:solidFill>
                <a:effectLst/>
                <a:latin typeface="Arial" panose="020B0604020202020204" pitchFamily="34" charset="0"/>
              </a:rPr>
              <a:t>whom he had delivered out of the hand of the Egyptians. </a:t>
            </a:r>
          </a:p>
          <a:p>
            <a:pPr algn="ctr"/>
            <a:r>
              <a:rPr lang="en-US" sz="1200" b="1" i="0" u="none" strike="noStrike" dirty="0">
                <a:solidFill>
                  <a:srgbClr val="FF0000"/>
                </a:solidFill>
                <a:effectLst/>
                <a:latin typeface="Arial" panose="020B0604020202020204" pitchFamily="34" charset="0"/>
              </a:rPr>
              <a:t>Exodus 18:9</a:t>
            </a:r>
            <a:endParaRPr lang="en-US" sz="1200" b="1" dirty="0">
              <a:solidFill>
                <a:srgbClr val="FF0000"/>
              </a:solidFill>
            </a:endParaRPr>
          </a:p>
        </p:txBody>
      </p:sp>
      <p:sp>
        <p:nvSpPr>
          <p:cNvPr id="10" name="TextBox 9">
            <a:extLst>
              <a:ext uri="{FF2B5EF4-FFF2-40B4-BE49-F238E27FC236}">
                <a16:creationId xmlns:a16="http://schemas.microsoft.com/office/drawing/2014/main" id="{3850BDED-503D-4DEE-B053-418B20132E26}"/>
              </a:ext>
            </a:extLst>
          </p:cNvPr>
          <p:cNvSpPr txBox="1"/>
          <p:nvPr/>
        </p:nvSpPr>
        <p:spPr>
          <a:xfrm>
            <a:off x="9244613" y="3004274"/>
            <a:ext cx="2476870" cy="1107996"/>
          </a:xfrm>
          <a:prstGeom prst="rect">
            <a:avLst/>
          </a:prstGeom>
          <a:noFill/>
        </p:spPr>
        <p:txBody>
          <a:bodyPr wrap="square" rtlCol="0">
            <a:spAutoFit/>
          </a:bodyPr>
          <a:lstStyle/>
          <a:p>
            <a:pPr algn="ctr"/>
            <a:r>
              <a:rPr lang="en-US" sz="1100" b="1" i="0" dirty="0">
                <a:solidFill>
                  <a:srgbClr val="1C1C1C"/>
                </a:solidFill>
                <a:effectLst/>
                <a:latin typeface="Times New Roman" panose="02020603050405020304" pitchFamily="18" charset="0"/>
                <a:cs typeface="Times New Roman" panose="02020603050405020304" pitchFamily="18" charset="0"/>
              </a:rPr>
              <a:t>BENIG'NITY</a:t>
            </a:r>
            <a:r>
              <a:rPr lang="en-US" sz="1100" dirty="0">
                <a:solidFill>
                  <a:srgbClr val="1C1C1C"/>
                </a:solidFill>
                <a:latin typeface="Times New Roman" panose="02020603050405020304" pitchFamily="18" charset="0"/>
                <a:cs typeface="Times New Roman" panose="02020603050405020304" pitchFamily="18" charset="0"/>
              </a:rPr>
              <a:t> </a:t>
            </a:r>
            <a:r>
              <a:rPr lang="en-US" sz="1100" b="0" i="1" dirty="0">
                <a:solidFill>
                  <a:srgbClr val="1C1C1C"/>
                </a:solidFill>
                <a:effectLst/>
                <a:latin typeface="Times New Roman" panose="02020603050405020304" pitchFamily="18" charset="0"/>
                <a:cs typeface="Times New Roman" panose="02020603050405020304" pitchFamily="18" charset="0"/>
              </a:rPr>
              <a:t>noun</a:t>
            </a:r>
            <a:r>
              <a:rPr lang="en-US" sz="1100" b="0" i="0" dirty="0">
                <a:solidFill>
                  <a:srgbClr val="1C1C1C"/>
                </a:solidFill>
                <a:effectLst/>
                <a:latin typeface="Times New Roman" panose="02020603050405020304" pitchFamily="18" charset="0"/>
                <a:cs typeface="Times New Roman" panose="02020603050405020304" pitchFamily="18" charset="0"/>
              </a:rPr>
              <a:t> </a:t>
            </a:r>
          </a:p>
          <a:p>
            <a:pPr algn="ctr"/>
            <a:r>
              <a:rPr lang="en-US" sz="1100" b="0" i="0" dirty="0">
                <a:solidFill>
                  <a:srgbClr val="1C1C1C"/>
                </a:solidFill>
                <a:effectLst/>
                <a:latin typeface="Times New Roman" panose="02020603050405020304" pitchFamily="18" charset="0"/>
                <a:cs typeface="Times New Roman" panose="02020603050405020304" pitchFamily="18" charset="0"/>
              </a:rPr>
              <a:t>Goodness of disposition or heart; kindness of nature; graciousness.</a:t>
            </a:r>
          </a:p>
          <a:p>
            <a:pPr algn="ctr"/>
            <a:r>
              <a:rPr lang="en-US" sz="1100" b="1" i="0" dirty="0">
                <a:solidFill>
                  <a:srgbClr val="1C1C1C"/>
                </a:solidFill>
                <a:effectLst/>
                <a:latin typeface="Times New Roman" panose="02020603050405020304" pitchFamily="18" charset="0"/>
                <a:cs typeface="Times New Roman" panose="02020603050405020304" pitchFamily="18" charset="0"/>
              </a:rPr>
              <a:t>1.</a:t>
            </a:r>
            <a:r>
              <a:rPr lang="en-US" sz="1100" b="0" i="0" dirty="0">
                <a:solidFill>
                  <a:srgbClr val="1C1C1C"/>
                </a:solidFill>
                <a:effectLst/>
                <a:latin typeface="Times New Roman" panose="02020603050405020304" pitchFamily="18" charset="0"/>
                <a:cs typeface="Times New Roman" panose="02020603050405020304" pitchFamily="18" charset="0"/>
              </a:rPr>
              <a:t> Actual goodness; beneficence.</a:t>
            </a:r>
          </a:p>
          <a:p>
            <a:pPr algn="ctr"/>
            <a:r>
              <a:rPr lang="en-US" sz="1100" b="1" i="0" dirty="0">
                <a:solidFill>
                  <a:srgbClr val="1C1C1C"/>
                </a:solidFill>
                <a:effectLst/>
                <a:latin typeface="Times New Roman" panose="02020603050405020304" pitchFamily="18" charset="0"/>
                <a:cs typeface="Times New Roman" panose="02020603050405020304" pitchFamily="18" charset="0"/>
              </a:rPr>
              <a:t>2.</a:t>
            </a:r>
            <a:r>
              <a:rPr lang="en-US" sz="1100" b="0" i="0" dirty="0">
                <a:solidFill>
                  <a:srgbClr val="1C1C1C"/>
                </a:solidFill>
                <a:effectLst/>
                <a:latin typeface="Times New Roman" panose="02020603050405020304" pitchFamily="18" charset="0"/>
                <a:cs typeface="Times New Roman" panose="02020603050405020304" pitchFamily="18" charset="0"/>
              </a:rPr>
              <a:t> </a:t>
            </a:r>
            <a:r>
              <a:rPr lang="en-US" sz="1100" b="0" i="0" dirty="0" err="1">
                <a:solidFill>
                  <a:srgbClr val="1C1C1C"/>
                </a:solidFill>
                <a:effectLst/>
                <a:latin typeface="Times New Roman" panose="02020603050405020304" pitchFamily="18" charset="0"/>
                <a:cs typeface="Times New Roman" panose="02020603050405020304" pitchFamily="18" charset="0"/>
              </a:rPr>
              <a:t>Salubrity</a:t>
            </a:r>
            <a:r>
              <a:rPr lang="en-US" sz="1100" b="0" i="0" dirty="0">
                <a:solidFill>
                  <a:srgbClr val="1C1C1C"/>
                </a:solidFill>
                <a:effectLst/>
                <a:latin typeface="Times New Roman" panose="02020603050405020304" pitchFamily="18" charset="0"/>
                <a:cs typeface="Times New Roman" panose="02020603050405020304" pitchFamily="18" charset="0"/>
              </a:rPr>
              <a:t>; wholesome quality; </a:t>
            </a:r>
          </a:p>
          <a:p>
            <a:pPr algn="ctr"/>
            <a:r>
              <a:rPr lang="en-US" sz="1100" b="0" i="0" dirty="0">
                <a:solidFill>
                  <a:srgbClr val="1C1C1C"/>
                </a:solidFill>
                <a:effectLst/>
                <a:latin typeface="Times New Roman" panose="02020603050405020304" pitchFamily="18" charset="0"/>
                <a:cs typeface="Times New Roman" panose="02020603050405020304" pitchFamily="18" charset="0"/>
              </a:rPr>
              <a:t>or that which tends to promote health.</a:t>
            </a:r>
          </a:p>
        </p:txBody>
      </p:sp>
      <p:sp>
        <p:nvSpPr>
          <p:cNvPr id="11" name="TextBox 10">
            <a:extLst>
              <a:ext uri="{FF2B5EF4-FFF2-40B4-BE49-F238E27FC236}">
                <a16:creationId xmlns:a16="http://schemas.microsoft.com/office/drawing/2014/main" id="{3ECFB39D-9549-470B-901E-FF61EA3E56C4}"/>
              </a:ext>
            </a:extLst>
          </p:cNvPr>
          <p:cNvSpPr txBox="1"/>
          <p:nvPr/>
        </p:nvSpPr>
        <p:spPr>
          <a:xfrm>
            <a:off x="9931652" y="4137647"/>
            <a:ext cx="2065040" cy="1107996"/>
          </a:xfrm>
          <a:prstGeom prst="rect">
            <a:avLst/>
          </a:prstGeom>
          <a:noFill/>
        </p:spPr>
        <p:txBody>
          <a:bodyPr wrap="square" rtlCol="0">
            <a:spAutoFit/>
          </a:bodyPr>
          <a:lstStyle/>
          <a:p>
            <a:pPr algn="ctr"/>
            <a:r>
              <a:rPr lang="en-US" sz="1100" b="1" i="0" dirty="0">
                <a:solidFill>
                  <a:srgbClr val="1C1C1C"/>
                </a:solidFill>
                <a:effectLst/>
                <a:latin typeface="Times New Roman" panose="02020603050405020304" pitchFamily="18" charset="0"/>
                <a:cs typeface="Times New Roman" panose="02020603050405020304" pitchFamily="18" charset="0"/>
              </a:rPr>
              <a:t>SALU'BRITY</a:t>
            </a:r>
            <a:r>
              <a:rPr lang="en-US" sz="1100" b="0" i="0" dirty="0">
                <a:solidFill>
                  <a:srgbClr val="1C1C1C"/>
                </a:solidFill>
                <a:effectLst/>
                <a:latin typeface="Times New Roman" panose="02020603050405020304" pitchFamily="18" charset="0"/>
                <a:cs typeface="Times New Roman" panose="02020603050405020304" pitchFamily="18" charset="0"/>
              </a:rPr>
              <a:t>, </a:t>
            </a:r>
            <a:r>
              <a:rPr lang="en-US" sz="1100" b="0" i="1" dirty="0">
                <a:solidFill>
                  <a:srgbClr val="1C1C1C"/>
                </a:solidFill>
                <a:effectLst/>
                <a:latin typeface="Times New Roman" panose="02020603050405020304" pitchFamily="18" charset="0"/>
                <a:cs typeface="Times New Roman" panose="02020603050405020304" pitchFamily="18" charset="0"/>
              </a:rPr>
              <a:t>noun</a:t>
            </a:r>
            <a:endParaRPr lang="en-US" sz="1100" b="0" i="0" dirty="0">
              <a:solidFill>
                <a:srgbClr val="1C1C1C"/>
              </a:solidFill>
              <a:effectLst/>
              <a:latin typeface="Times New Roman" panose="02020603050405020304" pitchFamily="18" charset="0"/>
              <a:cs typeface="Times New Roman" panose="02020603050405020304" pitchFamily="18" charset="0"/>
            </a:endParaRPr>
          </a:p>
          <a:p>
            <a:pPr algn="ctr"/>
            <a:r>
              <a:rPr lang="en-US" sz="1100" b="0" i="0" dirty="0">
                <a:solidFill>
                  <a:srgbClr val="1C1C1C"/>
                </a:solidFill>
                <a:effectLst/>
                <a:latin typeface="Times New Roman" panose="02020603050405020304" pitchFamily="18" charset="0"/>
                <a:cs typeface="Times New Roman" panose="02020603050405020304" pitchFamily="18" charset="0"/>
              </a:rPr>
              <a:t>Wholesomeness; healthfulness; favorableness to the </a:t>
            </a:r>
          </a:p>
          <a:p>
            <a:pPr algn="ctr"/>
            <a:r>
              <a:rPr lang="en-US" sz="1100" b="0" i="0" dirty="0">
                <a:solidFill>
                  <a:srgbClr val="1C1C1C"/>
                </a:solidFill>
                <a:effectLst/>
                <a:latin typeface="Times New Roman" panose="02020603050405020304" pitchFamily="18" charset="0"/>
                <a:cs typeface="Times New Roman" panose="02020603050405020304" pitchFamily="18" charset="0"/>
              </a:rPr>
              <a:t>preservation of health; </a:t>
            </a:r>
          </a:p>
          <a:p>
            <a:pPr algn="ctr"/>
            <a:r>
              <a:rPr lang="en-US" sz="1100" b="0" i="0" dirty="0">
                <a:solidFill>
                  <a:srgbClr val="1C1C1C"/>
                </a:solidFill>
                <a:effectLst/>
                <a:latin typeface="Times New Roman" panose="02020603050405020304" pitchFamily="18" charset="0"/>
                <a:cs typeface="Times New Roman" panose="02020603050405020304" pitchFamily="18" charset="0"/>
              </a:rPr>
              <a:t>as the </a:t>
            </a:r>
            <a:r>
              <a:rPr lang="en-US" sz="1100" b="0" i="1" dirty="0" err="1">
                <a:solidFill>
                  <a:srgbClr val="1C1C1C"/>
                </a:solidFill>
                <a:effectLst/>
                <a:latin typeface="Times New Roman" panose="02020603050405020304" pitchFamily="18" charset="0"/>
                <a:cs typeface="Times New Roman" panose="02020603050405020304" pitchFamily="18" charset="0"/>
              </a:rPr>
              <a:t>salubrity</a:t>
            </a:r>
            <a:r>
              <a:rPr lang="en-US" sz="1100" b="0" i="0" dirty="0">
                <a:solidFill>
                  <a:srgbClr val="1C1C1C"/>
                </a:solidFill>
                <a:effectLst/>
                <a:latin typeface="Times New Roman" panose="02020603050405020304" pitchFamily="18" charset="0"/>
                <a:cs typeface="Times New Roman" panose="02020603050405020304" pitchFamily="18" charset="0"/>
              </a:rPr>
              <a:t> of aid, </a:t>
            </a:r>
          </a:p>
          <a:p>
            <a:pPr algn="ctr"/>
            <a:r>
              <a:rPr lang="en-US" sz="1100" b="0" i="0" dirty="0">
                <a:solidFill>
                  <a:srgbClr val="1C1C1C"/>
                </a:solidFill>
                <a:effectLst/>
                <a:latin typeface="Times New Roman" panose="02020603050405020304" pitchFamily="18" charset="0"/>
                <a:cs typeface="Times New Roman" panose="02020603050405020304" pitchFamily="18" charset="0"/>
              </a:rPr>
              <a:t>of a country or climate.</a:t>
            </a:r>
            <a:endParaRPr lang="en-US" sz="11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077DB457-D3AF-4343-9D81-B91A64FC226A}"/>
              </a:ext>
            </a:extLst>
          </p:cNvPr>
          <p:cNvSpPr txBox="1"/>
          <p:nvPr/>
        </p:nvSpPr>
        <p:spPr>
          <a:xfrm>
            <a:off x="9705201" y="2294489"/>
            <a:ext cx="2335911" cy="600164"/>
          </a:xfrm>
          <a:prstGeom prst="rect">
            <a:avLst/>
          </a:prstGeom>
          <a:noFill/>
        </p:spPr>
        <p:txBody>
          <a:bodyPr wrap="square" rtlCol="0">
            <a:spAutoFit/>
          </a:bodyPr>
          <a:lstStyle/>
          <a:p>
            <a:pPr algn="ctr"/>
            <a:r>
              <a:rPr lang="en-US" sz="1100" b="1" i="0" dirty="0">
                <a:solidFill>
                  <a:srgbClr val="1C1C1C"/>
                </a:solidFill>
                <a:effectLst/>
                <a:latin typeface="Times New Roman" panose="02020603050405020304" pitchFamily="18" charset="0"/>
                <a:cs typeface="Times New Roman" panose="02020603050405020304" pitchFamily="18" charset="0"/>
              </a:rPr>
              <a:t>BENEF'ICENCE</a:t>
            </a:r>
            <a:r>
              <a:rPr lang="en-US" sz="1100" b="0" i="0" dirty="0">
                <a:solidFill>
                  <a:srgbClr val="1C1C1C"/>
                </a:solidFill>
                <a:effectLst/>
                <a:latin typeface="Times New Roman" panose="02020603050405020304" pitchFamily="18" charset="0"/>
                <a:cs typeface="Times New Roman" panose="02020603050405020304" pitchFamily="18" charset="0"/>
              </a:rPr>
              <a:t>, </a:t>
            </a:r>
            <a:r>
              <a:rPr lang="en-US" sz="1100" b="0" i="1" dirty="0">
                <a:solidFill>
                  <a:srgbClr val="1C1C1C"/>
                </a:solidFill>
                <a:effectLst/>
                <a:latin typeface="Times New Roman" panose="02020603050405020304" pitchFamily="18" charset="0"/>
                <a:cs typeface="Times New Roman" panose="02020603050405020304" pitchFamily="18" charset="0"/>
              </a:rPr>
              <a:t>noun</a:t>
            </a:r>
            <a:r>
              <a:rPr lang="en-US" sz="1100" b="0" i="0" dirty="0">
                <a:solidFill>
                  <a:srgbClr val="1C1C1C"/>
                </a:solidFill>
                <a:effectLst/>
                <a:latin typeface="Times New Roman" panose="02020603050405020304" pitchFamily="18" charset="0"/>
                <a:cs typeface="Times New Roman" panose="02020603050405020304" pitchFamily="18" charset="0"/>
              </a:rPr>
              <a:t> </a:t>
            </a:r>
          </a:p>
          <a:p>
            <a:pPr algn="ctr"/>
            <a:r>
              <a:rPr lang="en-US" sz="1100" b="0" i="0" dirty="0">
                <a:solidFill>
                  <a:srgbClr val="1C1C1C"/>
                </a:solidFill>
                <a:effectLst/>
                <a:latin typeface="Times New Roman" panose="02020603050405020304" pitchFamily="18" charset="0"/>
                <a:cs typeface="Times New Roman" panose="02020603050405020304" pitchFamily="18" charset="0"/>
              </a:rPr>
              <a:t>The practice of doing good;</a:t>
            </a:r>
          </a:p>
          <a:p>
            <a:pPr algn="ctr"/>
            <a:r>
              <a:rPr lang="en-US" sz="1100" b="0" i="0" dirty="0">
                <a:solidFill>
                  <a:srgbClr val="1C1C1C"/>
                </a:solidFill>
                <a:effectLst/>
                <a:latin typeface="Times New Roman" panose="02020603050405020304" pitchFamily="18" charset="0"/>
                <a:cs typeface="Times New Roman" panose="02020603050405020304" pitchFamily="18" charset="0"/>
              </a:rPr>
              <a:t>active goodness, kindness, or charity.</a:t>
            </a:r>
            <a:endParaRPr lang="en-US" sz="1100"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E8E2A0EF-9993-4294-BBDD-EA81F8A7A000}"/>
              </a:ext>
            </a:extLst>
          </p:cNvPr>
          <p:cNvSpPr txBox="1"/>
          <p:nvPr/>
        </p:nvSpPr>
        <p:spPr>
          <a:xfrm>
            <a:off x="20712" y="3558272"/>
            <a:ext cx="2476870" cy="1785104"/>
          </a:xfrm>
          <a:prstGeom prst="rect">
            <a:avLst/>
          </a:prstGeom>
          <a:noFill/>
        </p:spPr>
        <p:txBody>
          <a:bodyPr wrap="square" rtlCol="0">
            <a:spAutoFit/>
          </a:bodyPr>
          <a:lstStyle/>
          <a:p>
            <a:pPr algn="ctr"/>
            <a:r>
              <a:rPr lang="en-US" sz="1100" b="1" i="0" dirty="0">
                <a:solidFill>
                  <a:srgbClr val="1C1C1C"/>
                </a:solidFill>
                <a:effectLst/>
                <a:latin typeface="Times New Roman" panose="02020603050405020304" pitchFamily="18" charset="0"/>
                <a:cs typeface="Times New Roman" panose="02020603050405020304" pitchFamily="18" charset="0"/>
              </a:rPr>
              <a:t>BENEV'OLENCE</a:t>
            </a:r>
            <a:r>
              <a:rPr lang="en-US" sz="1100" b="0" i="0" dirty="0">
                <a:solidFill>
                  <a:srgbClr val="1C1C1C"/>
                </a:solidFill>
                <a:effectLst/>
                <a:latin typeface="Times New Roman" panose="02020603050405020304" pitchFamily="18" charset="0"/>
                <a:cs typeface="Times New Roman" panose="02020603050405020304" pitchFamily="18" charset="0"/>
              </a:rPr>
              <a:t>, </a:t>
            </a:r>
            <a:r>
              <a:rPr lang="en-US" sz="1100" b="0" i="1" dirty="0">
                <a:solidFill>
                  <a:srgbClr val="1C1C1C"/>
                </a:solidFill>
                <a:effectLst/>
                <a:latin typeface="Times New Roman" panose="02020603050405020304" pitchFamily="18" charset="0"/>
                <a:cs typeface="Times New Roman" panose="02020603050405020304" pitchFamily="18" charset="0"/>
              </a:rPr>
              <a:t>noun</a:t>
            </a:r>
            <a:endParaRPr lang="en-US" sz="1100" dirty="0">
              <a:solidFill>
                <a:srgbClr val="1C1C1C"/>
              </a:solidFill>
              <a:latin typeface="Times New Roman" panose="02020603050405020304" pitchFamily="18" charset="0"/>
              <a:cs typeface="Times New Roman" panose="02020603050405020304" pitchFamily="18" charset="0"/>
            </a:endParaRPr>
          </a:p>
          <a:p>
            <a:pPr algn="ctr"/>
            <a:r>
              <a:rPr lang="en-US" sz="1100" b="1" i="0" dirty="0">
                <a:solidFill>
                  <a:srgbClr val="1C1C1C"/>
                </a:solidFill>
                <a:effectLst/>
                <a:latin typeface="Times New Roman" panose="02020603050405020304" pitchFamily="18" charset="0"/>
                <a:cs typeface="Times New Roman" panose="02020603050405020304" pitchFamily="18" charset="0"/>
              </a:rPr>
              <a:t>1.</a:t>
            </a:r>
            <a:r>
              <a:rPr lang="en-US" sz="1100" b="0" i="0" dirty="0">
                <a:solidFill>
                  <a:srgbClr val="1C1C1C"/>
                </a:solidFill>
                <a:effectLst/>
                <a:latin typeface="Times New Roman" panose="02020603050405020304" pitchFamily="18" charset="0"/>
                <a:cs typeface="Times New Roman" panose="02020603050405020304" pitchFamily="18" charset="0"/>
              </a:rPr>
              <a:t> The disposition to do good; good will; kindness; charitableness; the love, of mankind, accompanied with a desire</a:t>
            </a:r>
          </a:p>
          <a:p>
            <a:pPr algn="ctr"/>
            <a:r>
              <a:rPr lang="en-US" sz="1100" b="0" i="0" dirty="0">
                <a:solidFill>
                  <a:srgbClr val="1C1C1C"/>
                </a:solidFill>
                <a:effectLst/>
                <a:latin typeface="Times New Roman" panose="02020603050405020304" pitchFamily="18" charset="0"/>
                <a:cs typeface="Times New Roman" panose="02020603050405020304" pitchFamily="18" charset="0"/>
              </a:rPr>
              <a:t>to promote their happiness.</a:t>
            </a:r>
          </a:p>
          <a:p>
            <a:pPr algn="ctr"/>
            <a:r>
              <a:rPr lang="en-US" sz="1100" b="1" i="0" dirty="0">
                <a:solidFill>
                  <a:srgbClr val="1C1C1C"/>
                </a:solidFill>
                <a:effectLst/>
                <a:latin typeface="Times New Roman" panose="02020603050405020304" pitchFamily="18" charset="0"/>
                <a:cs typeface="Times New Roman" panose="02020603050405020304" pitchFamily="18" charset="0"/>
              </a:rPr>
              <a:t>2.</a:t>
            </a:r>
            <a:r>
              <a:rPr lang="en-US" sz="1100" b="0" i="0" dirty="0">
                <a:solidFill>
                  <a:srgbClr val="1C1C1C"/>
                </a:solidFill>
                <a:effectLst/>
                <a:latin typeface="Times New Roman" panose="02020603050405020304" pitchFamily="18" charset="0"/>
                <a:cs typeface="Times New Roman" panose="02020603050405020304" pitchFamily="18" charset="0"/>
              </a:rPr>
              <a:t> An act of kindness; good done; charity given.</a:t>
            </a:r>
          </a:p>
          <a:p>
            <a:pPr algn="ctr"/>
            <a:r>
              <a:rPr lang="en-US" sz="1100" b="1" i="0" dirty="0">
                <a:solidFill>
                  <a:schemeClr val="bg1">
                    <a:lumMod val="50000"/>
                  </a:schemeClr>
                </a:solidFill>
                <a:effectLst/>
                <a:latin typeface="Times New Roman" panose="02020603050405020304" pitchFamily="18" charset="0"/>
                <a:cs typeface="Times New Roman" panose="02020603050405020304" pitchFamily="18" charset="0"/>
              </a:rPr>
              <a:t>3.</a:t>
            </a:r>
            <a:r>
              <a:rPr lang="en-US" sz="1100" b="0" i="0" dirty="0">
                <a:solidFill>
                  <a:schemeClr val="bg1">
                    <a:lumMod val="50000"/>
                  </a:schemeClr>
                </a:solidFill>
                <a:effectLst/>
                <a:latin typeface="Times New Roman" panose="02020603050405020304" pitchFamily="18" charset="0"/>
                <a:cs typeface="Times New Roman" panose="02020603050405020304" pitchFamily="18" charset="0"/>
              </a:rPr>
              <a:t> A species of contribution or tax illegally exacted by arbitrary </a:t>
            </a:r>
          </a:p>
          <a:p>
            <a:pPr algn="ctr"/>
            <a:r>
              <a:rPr lang="en-US" sz="1100" b="0" i="0" dirty="0">
                <a:solidFill>
                  <a:schemeClr val="bg1">
                    <a:lumMod val="50000"/>
                  </a:schemeClr>
                </a:solidFill>
                <a:effectLst/>
                <a:latin typeface="Times New Roman" panose="02020603050405020304" pitchFamily="18" charset="0"/>
                <a:cs typeface="Times New Roman" panose="02020603050405020304" pitchFamily="18" charset="0"/>
              </a:rPr>
              <a:t>kings of England.</a:t>
            </a:r>
          </a:p>
        </p:txBody>
      </p:sp>
      <p:sp>
        <p:nvSpPr>
          <p:cNvPr id="14" name="TextBox 13">
            <a:extLst>
              <a:ext uri="{FF2B5EF4-FFF2-40B4-BE49-F238E27FC236}">
                <a16:creationId xmlns:a16="http://schemas.microsoft.com/office/drawing/2014/main" id="{A5EF98D4-C7B2-46AD-873B-164253F8CCA5}"/>
              </a:ext>
            </a:extLst>
          </p:cNvPr>
          <p:cNvSpPr txBox="1"/>
          <p:nvPr/>
        </p:nvSpPr>
        <p:spPr>
          <a:xfrm>
            <a:off x="307758" y="3003973"/>
            <a:ext cx="1765486" cy="430887"/>
          </a:xfrm>
          <a:prstGeom prst="rect">
            <a:avLst/>
          </a:prstGeom>
          <a:noFill/>
        </p:spPr>
        <p:txBody>
          <a:bodyPr wrap="square" rtlCol="0">
            <a:spAutoFit/>
          </a:bodyPr>
          <a:lstStyle/>
          <a:p>
            <a:pPr algn="ctr"/>
            <a:r>
              <a:rPr lang="en-US" sz="1100" b="1" dirty="0">
                <a:solidFill>
                  <a:srgbClr val="1C1C1C"/>
                </a:solidFill>
                <a:latin typeface="Times New Roman" panose="02020603050405020304" pitchFamily="18" charset="0"/>
                <a:cs typeface="Times New Roman" panose="02020603050405020304" pitchFamily="18" charset="0"/>
              </a:rPr>
              <a:t>DISPOSI’TION</a:t>
            </a:r>
            <a:r>
              <a:rPr lang="en-US" sz="1100" i="1" dirty="0">
                <a:solidFill>
                  <a:srgbClr val="1C1C1C"/>
                </a:solidFill>
                <a:latin typeface="Times New Roman" panose="02020603050405020304" pitchFamily="18" charset="0"/>
                <a:cs typeface="Times New Roman" panose="02020603050405020304" pitchFamily="18" charset="0"/>
              </a:rPr>
              <a:t>, noun</a:t>
            </a:r>
          </a:p>
          <a:p>
            <a:pPr algn="ctr"/>
            <a:r>
              <a:rPr lang="en-US" sz="1100" b="0" i="0" dirty="0">
                <a:solidFill>
                  <a:srgbClr val="1C1C1C"/>
                </a:solidFill>
                <a:effectLst/>
                <a:latin typeface="Times New Roman" panose="02020603050405020304" pitchFamily="18" charset="0"/>
                <a:cs typeface="Times New Roman" panose="02020603050405020304" pitchFamily="18" charset="0"/>
              </a:rPr>
              <a:t>Natural fitness or tendency.</a:t>
            </a:r>
            <a:endParaRPr lang="en-US" sz="1100" dirty="0">
              <a:latin typeface="Times New Roman" panose="02020603050405020304" pitchFamily="18" charset="0"/>
              <a:cs typeface="Times New Roman" panose="02020603050405020304" pitchFamily="18" charset="0"/>
            </a:endParaRPr>
          </a:p>
        </p:txBody>
      </p:sp>
      <p:cxnSp>
        <p:nvCxnSpPr>
          <p:cNvPr id="16" name="Straight Arrow Connector 15">
            <a:extLst>
              <a:ext uri="{FF2B5EF4-FFF2-40B4-BE49-F238E27FC236}">
                <a16:creationId xmlns:a16="http://schemas.microsoft.com/office/drawing/2014/main" id="{8BF124A8-6C84-499A-91C3-B1CB69A9102C}"/>
              </a:ext>
            </a:extLst>
          </p:cNvPr>
          <p:cNvCxnSpPr>
            <a:cxnSpLocks/>
          </p:cNvCxnSpPr>
          <p:nvPr/>
        </p:nvCxnSpPr>
        <p:spPr>
          <a:xfrm flipH="1">
            <a:off x="2199993" y="2859610"/>
            <a:ext cx="3316760" cy="845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B288267-0FAA-4C67-968F-50A9F49F40C9}"/>
              </a:ext>
            </a:extLst>
          </p:cNvPr>
          <p:cNvCxnSpPr>
            <a:cxnSpLocks/>
          </p:cNvCxnSpPr>
          <p:nvPr/>
        </p:nvCxnSpPr>
        <p:spPr>
          <a:xfrm>
            <a:off x="7145296" y="2760453"/>
            <a:ext cx="2559905" cy="375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F0143733-0B2A-440C-9F53-156D7003D6A2}"/>
              </a:ext>
            </a:extLst>
          </p:cNvPr>
          <p:cNvCxnSpPr>
            <a:cxnSpLocks/>
          </p:cNvCxnSpPr>
          <p:nvPr/>
        </p:nvCxnSpPr>
        <p:spPr>
          <a:xfrm flipV="1">
            <a:off x="703177" y="3287730"/>
            <a:ext cx="190675" cy="641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0FAA951-152F-4309-AF3C-FE59EFB68FF9}"/>
              </a:ext>
            </a:extLst>
          </p:cNvPr>
          <p:cNvCxnSpPr/>
          <p:nvPr/>
        </p:nvCxnSpPr>
        <p:spPr>
          <a:xfrm flipH="1" flipV="1">
            <a:off x="10873156" y="2493608"/>
            <a:ext cx="217339" cy="1150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A25BA67-00F6-495E-B697-E3E02A1F09D6}"/>
              </a:ext>
            </a:extLst>
          </p:cNvPr>
          <p:cNvCxnSpPr/>
          <p:nvPr/>
        </p:nvCxnSpPr>
        <p:spPr>
          <a:xfrm>
            <a:off x="9931652" y="3844307"/>
            <a:ext cx="673020" cy="4103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2E5907EB-9213-42AB-988C-EC2F0D53A872}"/>
              </a:ext>
            </a:extLst>
          </p:cNvPr>
          <p:cNvSpPr txBox="1"/>
          <p:nvPr/>
        </p:nvSpPr>
        <p:spPr>
          <a:xfrm>
            <a:off x="4909350" y="222208"/>
            <a:ext cx="2388093" cy="461665"/>
          </a:xfrm>
          <a:prstGeom prst="rect">
            <a:avLst/>
          </a:prstGeom>
          <a:noFill/>
        </p:spPr>
        <p:txBody>
          <a:bodyPr wrap="square" rtlCol="0">
            <a:spAutoFit/>
          </a:bodyPr>
          <a:lstStyle/>
          <a:p>
            <a:pPr algn="ctr"/>
            <a:r>
              <a:rPr lang="en-US" sz="2400" b="1" i="0" dirty="0">
                <a:solidFill>
                  <a:srgbClr val="1C1C1C"/>
                </a:solidFill>
                <a:effectLst/>
                <a:latin typeface="Arial" panose="020B0604020202020204" pitchFamily="34" charset="0"/>
              </a:rPr>
              <a:t>GOOD'NESS</a:t>
            </a:r>
            <a:endParaRPr lang="en-US" sz="2400" dirty="0">
              <a:solidFill>
                <a:srgbClr val="1C1C1C"/>
              </a:solidFill>
              <a:latin typeface="Arial" panose="020B0604020202020204" pitchFamily="34" charset="0"/>
            </a:endParaRPr>
          </a:p>
        </p:txBody>
      </p:sp>
      <p:sp>
        <p:nvSpPr>
          <p:cNvPr id="28" name="TextBox 27">
            <a:extLst>
              <a:ext uri="{FF2B5EF4-FFF2-40B4-BE49-F238E27FC236}">
                <a16:creationId xmlns:a16="http://schemas.microsoft.com/office/drawing/2014/main" id="{400E5363-91C9-4AA3-AF79-4604E8F72E35}"/>
              </a:ext>
            </a:extLst>
          </p:cNvPr>
          <p:cNvSpPr txBox="1"/>
          <p:nvPr/>
        </p:nvSpPr>
        <p:spPr>
          <a:xfrm>
            <a:off x="27991" y="6186275"/>
            <a:ext cx="12136017"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P.S. - Why do you suppose the words ‘</a:t>
            </a:r>
            <a:r>
              <a:rPr lang="en-US" sz="1400" b="1" i="1" dirty="0">
                <a:solidFill>
                  <a:srgbClr val="CC6600"/>
                </a:solidFill>
                <a:latin typeface="Times New Roman" panose="02020603050405020304" pitchFamily="18" charset="0"/>
                <a:cs typeface="Times New Roman" panose="02020603050405020304" pitchFamily="18" charset="0"/>
              </a:rPr>
              <a:t>goodness</a:t>
            </a:r>
            <a:r>
              <a:rPr lang="en-US" sz="1400" dirty="0">
                <a:latin typeface="Times New Roman" panose="02020603050405020304" pitchFamily="18" charset="0"/>
                <a:cs typeface="Times New Roman" panose="02020603050405020304" pitchFamily="18" charset="0"/>
              </a:rPr>
              <a:t>’ and ‘</a:t>
            </a:r>
            <a:r>
              <a:rPr lang="en-US" sz="1400" b="1" i="1" dirty="0">
                <a:solidFill>
                  <a:srgbClr val="CC6600"/>
                </a:solidFill>
                <a:latin typeface="Times New Roman" panose="02020603050405020304" pitchFamily="18" charset="0"/>
                <a:cs typeface="Times New Roman" panose="02020603050405020304" pitchFamily="18" charset="0"/>
              </a:rPr>
              <a:t>goodness of God</a:t>
            </a:r>
            <a:r>
              <a:rPr lang="en-US" sz="1400" dirty="0">
                <a:latin typeface="Times New Roman" panose="02020603050405020304" pitchFamily="18" charset="0"/>
                <a:cs typeface="Times New Roman" panose="02020603050405020304" pitchFamily="18" charset="0"/>
              </a:rPr>
              <a:t>’ are </a:t>
            </a:r>
            <a:r>
              <a:rPr lang="en-US" sz="1400" b="1" u="sng" dirty="0">
                <a:latin typeface="Times New Roman" panose="02020603050405020304" pitchFamily="18" charset="0"/>
                <a:cs typeface="Times New Roman" panose="02020603050405020304" pitchFamily="18" charset="0"/>
              </a:rPr>
              <a:t>NEVER</a:t>
            </a:r>
            <a:r>
              <a:rPr lang="en-US" sz="1400" dirty="0">
                <a:latin typeface="Times New Roman" panose="02020603050405020304" pitchFamily="18" charset="0"/>
                <a:cs typeface="Times New Roman" panose="02020603050405020304" pitchFamily="18" charset="0"/>
              </a:rPr>
              <a:t> mentioned in the </a:t>
            </a:r>
            <a:r>
              <a:rPr lang="en-US" sz="1400" b="1" dirty="0">
                <a:solidFill>
                  <a:srgbClr val="FF0000"/>
                </a:solidFill>
                <a:latin typeface="Times New Roman" panose="02020603050405020304" pitchFamily="18" charset="0"/>
                <a:cs typeface="Times New Roman" panose="02020603050405020304" pitchFamily="18" charset="0"/>
              </a:rPr>
              <a:t>Gospels</a:t>
            </a:r>
            <a:r>
              <a:rPr lang="en-US" sz="1400" dirty="0">
                <a:latin typeface="Times New Roman" panose="02020603050405020304" pitchFamily="18" charset="0"/>
                <a:cs typeface="Times New Roman" panose="02020603050405020304" pitchFamily="18" charset="0"/>
              </a:rPr>
              <a:t> or in </a:t>
            </a:r>
            <a:r>
              <a:rPr lang="en-US" sz="1400" b="1" dirty="0">
                <a:solidFill>
                  <a:srgbClr val="FF0000"/>
                </a:solidFill>
                <a:latin typeface="Times New Roman" panose="02020603050405020304" pitchFamily="18" charset="0"/>
                <a:cs typeface="Times New Roman" panose="02020603050405020304" pitchFamily="18" charset="0"/>
              </a:rPr>
              <a:t>Hebrews</a:t>
            </a:r>
            <a:r>
              <a:rPr lang="en-US" sz="1400" dirty="0">
                <a:latin typeface="Times New Roman" panose="02020603050405020304" pitchFamily="18" charset="0"/>
                <a:cs typeface="Times New Roman" panose="02020603050405020304" pitchFamily="18" charset="0"/>
              </a:rPr>
              <a:t> through </a:t>
            </a:r>
            <a:r>
              <a:rPr lang="en-US" sz="1400" b="1" dirty="0">
                <a:solidFill>
                  <a:srgbClr val="FF0000"/>
                </a:solidFill>
                <a:latin typeface="Times New Roman" panose="02020603050405020304" pitchFamily="18" charset="0"/>
                <a:cs typeface="Times New Roman" panose="02020603050405020304" pitchFamily="18" charset="0"/>
              </a:rPr>
              <a:t>Jude</a:t>
            </a:r>
            <a:r>
              <a:rPr lang="en-US" sz="1400" dirty="0">
                <a:latin typeface="Times New Roman" panose="02020603050405020304" pitchFamily="18" charset="0"/>
                <a:cs typeface="Times New Roman" panose="02020603050405020304" pitchFamily="18" charset="0"/>
              </a:rPr>
              <a:t>? </a:t>
            </a:r>
          </a:p>
        </p:txBody>
      </p:sp>
      <p:sp>
        <p:nvSpPr>
          <p:cNvPr id="30" name="TextBox 29">
            <a:extLst>
              <a:ext uri="{FF2B5EF4-FFF2-40B4-BE49-F238E27FC236}">
                <a16:creationId xmlns:a16="http://schemas.microsoft.com/office/drawing/2014/main" id="{07B7C25A-E2CA-4C0B-BE84-2D4A8E40562F}"/>
              </a:ext>
            </a:extLst>
          </p:cNvPr>
          <p:cNvSpPr txBox="1"/>
          <p:nvPr/>
        </p:nvSpPr>
        <p:spPr>
          <a:xfrm>
            <a:off x="41292" y="6465368"/>
            <a:ext cx="5599018" cy="307777"/>
          </a:xfrm>
          <a:prstGeom prst="rect">
            <a:avLst/>
          </a:prstGeom>
          <a:noFill/>
        </p:spPr>
        <p:txBody>
          <a:bodyPr wrap="square">
            <a:spAutoFit/>
          </a:bodyPr>
          <a:lstStyle/>
          <a:p>
            <a:pPr algn="ctr"/>
            <a:r>
              <a:rPr lang="en-US" sz="1400" b="1" dirty="0">
                <a:latin typeface="Times New Roman" panose="02020603050405020304" pitchFamily="18" charset="0"/>
                <a:cs typeface="Times New Roman" panose="02020603050405020304" pitchFamily="18" charset="0"/>
              </a:rPr>
              <a:t>As His children, Jews always must deal with the SEVERITY of God!</a:t>
            </a:r>
            <a:endParaRPr lang="en-US" sz="1400" b="1" dirty="0"/>
          </a:p>
        </p:txBody>
      </p:sp>
      <p:sp>
        <p:nvSpPr>
          <p:cNvPr id="31" name="TextBox 30">
            <a:extLst>
              <a:ext uri="{FF2B5EF4-FFF2-40B4-BE49-F238E27FC236}">
                <a16:creationId xmlns:a16="http://schemas.microsoft.com/office/drawing/2014/main" id="{7E5E6414-3BA2-4F25-B564-D3192B977FD1}"/>
              </a:ext>
            </a:extLst>
          </p:cNvPr>
          <p:cNvSpPr txBox="1"/>
          <p:nvPr/>
        </p:nvSpPr>
        <p:spPr>
          <a:xfrm>
            <a:off x="5549778" y="6456037"/>
            <a:ext cx="6672794"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It is US GENTILES, as the body of Christ, that receive the grace &amp; goodness of God!</a:t>
            </a:r>
          </a:p>
        </p:txBody>
      </p:sp>
      <p:sp>
        <p:nvSpPr>
          <p:cNvPr id="23" name="TextBox 22">
            <a:extLst>
              <a:ext uri="{FF2B5EF4-FFF2-40B4-BE49-F238E27FC236}">
                <a16:creationId xmlns:a16="http://schemas.microsoft.com/office/drawing/2014/main" id="{94469101-37AA-48D8-BBE9-45B4EAC0ECCA}"/>
              </a:ext>
            </a:extLst>
          </p:cNvPr>
          <p:cNvSpPr txBox="1"/>
          <p:nvPr/>
        </p:nvSpPr>
        <p:spPr>
          <a:xfrm>
            <a:off x="2992130" y="1791194"/>
            <a:ext cx="6235467" cy="769441"/>
          </a:xfrm>
          <a:prstGeom prst="rect">
            <a:avLst/>
          </a:prstGeom>
          <a:noFill/>
        </p:spPr>
        <p:txBody>
          <a:bodyPr wrap="square" rtlCol="0">
            <a:spAutoFit/>
          </a:bodyPr>
          <a:lstStyle/>
          <a:p>
            <a:pPr algn="ctr"/>
            <a:r>
              <a:rPr lang="en-US" sz="4400" b="1" dirty="0">
                <a:ln>
                  <a:solidFill>
                    <a:srgbClr val="FFFF00"/>
                  </a:solidFill>
                </a:ln>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latin typeface="Rockwell Extra Bold" panose="02060903040505020403" pitchFamily="18" charset="0"/>
              <a:cs typeface="Times New Roman" panose="02020603050405020304" pitchFamily="18" charset="0"/>
            </a:endParaRPr>
          </a:p>
        </p:txBody>
      </p:sp>
    </p:spTree>
    <p:extLst>
      <p:ext uri="{BB962C8B-B14F-4D97-AF65-F5344CB8AC3E}">
        <p14:creationId xmlns:p14="http://schemas.microsoft.com/office/powerpoint/2010/main" val="31716035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1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1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right)">
                                      <p:cBhvr>
                                        <p:cTn id="22" dur="1000"/>
                                        <p:tgtEl>
                                          <p:spTgt spid="16"/>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down)">
                                      <p:cBhvr>
                                        <p:cTn id="31" dur="1000"/>
                                        <p:tgtEl>
                                          <p:spTgt spid="20"/>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left)">
                                      <p:cBhvr>
                                        <p:cTn id="40" dur="1000"/>
                                        <p:tgtEl>
                                          <p:spTgt spid="18"/>
                                        </p:tgtEl>
                                      </p:cBhvr>
                                    </p:animEffect>
                                  </p:childTnLst>
                                </p:cTn>
                              </p:par>
                            </p:childTnLst>
                          </p:cTn>
                        </p:par>
                        <p:par>
                          <p:cTn id="41" fill="hold">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down)">
                                      <p:cBhvr>
                                        <p:cTn id="49" dur="1000"/>
                                        <p:tgtEl>
                                          <p:spTgt spid="22"/>
                                        </p:tgtEl>
                                      </p:cBhvr>
                                    </p:animEffect>
                                  </p:childTnLst>
                                </p:cTn>
                              </p:par>
                            </p:childTnLst>
                          </p:cTn>
                        </p:par>
                        <p:par>
                          <p:cTn id="50" fill="hold">
                            <p:stCondLst>
                              <p:cond delay="1000"/>
                            </p:stCondLst>
                            <p:childTnLst>
                              <p:par>
                                <p:cTn id="51" presetID="10" presetClass="entr" presetSubtype="0"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wipe(left)">
                                      <p:cBhvr>
                                        <p:cTn id="58" dur="1000"/>
                                        <p:tgtEl>
                                          <p:spTgt spid="24"/>
                                        </p:tgtEl>
                                      </p:cBhvr>
                                    </p:animEffect>
                                  </p:childTnLst>
                                </p:cTn>
                              </p:par>
                            </p:childTnLst>
                          </p:cTn>
                        </p:par>
                        <p:par>
                          <p:cTn id="59" fill="hold">
                            <p:stCondLst>
                              <p:cond delay="1000"/>
                            </p:stCondLst>
                            <p:childTnLst>
                              <p:par>
                                <p:cTn id="60" presetID="10" presetClass="entr" presetSubtype="0" fill="hold" grpId="0" nodeType="after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10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wipe(up)">
                                      <p:cBhvr>
                                        <p:cTn id="67" dur="1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fade">
                                      <p:cBhvr>
                                        <p:cTn id="72" dur="1500"/>
                                        <p:tgtEl>
                                          <p:spTgt spid="9"/>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 calcmode="lin" valueType="num">
                                      <p:cBhvr additive="base">
                                        <p:cTn id="77" dur="1000" fill="hold"/>
                                        <p:tgtEl>
                                          <p:spTgt spid="28"/>
                                        </p:tgtEl>
                                        <p:attrNameLst>
                                          <p:attrName>ppt_x</p:attrName>
                                        </p:attrNameLst>
                                      </p:cBhvr>
                                      <p:tavLst>
                                        <p:tav tm="0">
                                          <p:val>
                                            <p:strVal val="#ppt_x"/>
                                          </p:val>
                                        </p:tav>
                                        <p:tav tm="100000">
                                          <p:val>
                                            <p:strVal val="#ppt_x"/>
                                          </p:val>
                                        </p:tav>
                                      </p:tavLst>
                                    </p:anim>
                                    <p:anim calcmode="lin" valueType="num">
                                      <p:cBhvr additive="base">
                                        <p:cTn id="78"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fade">
                                      <p:cBhvr>
                                        <p:cTn id="83" dur="1250"/>
                                        <p:tgtEl>
                                          <p:spTgt spid="30"/>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wipe(left)">
                                      <p:cBhvr>
                                        <p:cTn id="88"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28" grpId="0"/>
      <p:bldP spid="30" grpId="0"/>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27159"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E4379E3-90F8-4567-90D5-DF2C1D166145}"/>
              </a:ext>
            </a:extLst>
          </p:cNvPr>
          <p:cNvSpPr txBox="1"/>
          <p:nvPr/>
        </p:nvSpPr>
        <p:spPr>
          <a:xfrm>
            <a:off x="0" y="1628032"/>
            <a:ext cx="2964403" cy="1169551"/>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Knowing</a:t>
            </a:r>
            <a:r>
              <a:rPr lang="en-US" sz="1400" dirty="0">
                <a:latin typeface="Times New Roman" panose="02020603050405020304" pitchFamily="18" charset="0"/>
                <a:cs typeface="Times New Roman" panose="02020603050405020304" pitchFamily="18" charset="0"/>
              </a:rPr>
              <a:t>  </a:t>
            </a:r>
            <a:r>
              <a:rPr lang="en-US" sz="1400" b="1" dirty="0">
                <a:solidFill>
                  <a:srgbClr val="FF0000"/>
                </a:solidFill>
                <a:latin typeface="Times New Roman" panose="02020603050405020304" pitchFamily="18" charset="0"/>
                <a:cs typeface="Times New Roman" panose="02020603050405020304" pitchFamily="18" charset="0"/>
              </a:rPr>
              <a:t>Romans 5:12,13</a:t>
            </a:r>
            <a:r>
              <a:rPr lang="en-US" sz="1400" dirty="0">
                <a:latin typeface="Times New Roman" panose="02020603050405020304" pitchFamily="18" charset="0"/>
                <a:cs typeface="Times New Roman" panose="02020603050405020304" pitchFamily="18" charset="0"/>
              </a:rPr>
              <a:t> </a:t>
            </a:r>
            <a:r>
              <a:rPr lang="en-US" sz="1400" b="1" i="1" dirty="0">
                <a:solidFill>
                  <a:srgbClr val="CC6600"/>
                </a:solidFill>
                <a:latin typeface="Times New Roman" panose="02020603050405020304" pitchFamily="18" charset="0"/>
                <a:cs typeface="Times New Roman" panose="02020603050405020304" pitchFamily="18" charset="0"/>
              </a:rPr>
              <a:t>Wherefore, as by one man sin entered into the world, and death by sin;</a:t>
            </a:r>
          </a:p>
          <a:p>
            <a:pPr algn="ctr"/>
            <a:r>
              <a:rPr lang="en-US" sz="1400" b="1" i="1" dirty="0">
                <a:solidFill>
                  <a:srgbClr val="CC6600"/>
                </a:solidFill>
                <a:latin typeface="Times New Roman" panose="02020603050405020304" pitchFamily="18" charset="0"/>
                <a:cs typeface="Times New Roman" panose="02020603050405020304" pitchFamily="18" charset="0"/>
              </a:rPr>
              <a:t>and so death passed upon all men,</a:t>
            </a:r>
          </a:p>
          <a:p>
            <a:pPr algn="ctr"/>
            <a:r>
              <a:rPr lang="en-US" sz="1400" b="1" i="1" dirty="0">
                <a:solidFill>
                  <a:srgbClr val="CC6600"/>
                </a:solidFill>
                <a:latin typeface="Times New Roman" panose="02020603050405020304" pitchFamily="18" charset="0"/>
                <a:cs typeface="Times New Roman" panose="02020603050405020304" pitchFamily="18" charset="0"/>
              </a:rPr>
              <a:t>for that all have sinned: </a:t>
            </a:r>
          </a:p>
        </p:txBody>
      </p:sp>
      <p:sp>
        <p:nvSpPr>
          <p:cNvPr id="9" name="TextBox 8">
            <a:extLst>
              <a:ext uri="{FF2B5EF4-FFF2-40B4-BE49-F238E27FC236}">
                <a16:creationId xmlns:a16="http://schemas.microsoft.com/office/drawing/2014/main" id="{A2F2E871-D697-4CF8-92C2-A8754243E7D5}"/>
              </a:ext>
            </a:extLst>
          </p:cNvPr>
          <p:cNvSpPr txBox="1"/>
          <p:nvPr/>
        </p:nvSpPr>
        <p:spPr>
          <a:xfrm>
            <a:off x="9367935" y="1737154"/>
            <a:ext cx="2796073" cy="738664"/>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For until the law sin was in the world: but sin is not imputed </a:t>
            </a:r>
          </a:p>
          <a:p>
            <a:pPr algn="ctr"/>
            <a:r>
              <a:rPr lang="en-US" sz="1400" b="1" i="1" dirty="0">
                <a:solidFill>
                  <a:srgbClr val="CC6600"/>
                </a:solidFill>
                <a:latin typeface="Times New Roman" panose="02020603050405020304" pitchFamily="18" charset="0"/>
                <a:cs typeface="Times New Roman" panose="02020603050405020304" pitchFamily="18" charset="0"/>
              </a:rPr>
              <a:t>when there is no law…</a:t>
            </a:r>
          </a:p>
        </p:txBody>
      </p:sp>
      <p:sp>
        <p:nvSpPr>
          <p:cNvPr id="10" name="TextBox 9">
            <a:extLst>
              <a:ext uri="{FF2B5EF4-FFF2-40B4-BE49-F238E27FC236}">
                <a16:creationId xmlns:a16="http://schemas.microsoft.com/office/drawing/2014/main" id="{5178C56A-9CCF-4B9D-A24F-5E3AC4695ED1}"/>
              </a:ext>
            </a:extLst>
          </p:cNvPr>
          <p:cNvSpPr txBox="1"/>
          <p:nvPr/>
        </p:nvSpPr>
        <p:spPr>
          <a:xfrm>
            <a:off x="1408926" y="2610111"/>
            <a:ext cx="9385230" cy="738664"/>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Knowing </a:t>
            </a:r>
            <a:r>
              <a:rPr lang="en-US" sz="1400" b="1" i="1" dirty="0">
                <a:solidFill>
                  <a:srgbClr val="CC6600"/>
                </a:solidFill>
                <a:latin typeface="Times New Roman" panose="02020603050405020304" pitchFamily="18" charset="0"/>
                <a:cs typeface="Times New Roman" panose="02020603050405020304" pitchFamily="18" charset="0"/>
              </a:rPr>
              <a:t> </a:t>
            </a:r>
            <a:r>
              <a:rPr lang="en-US" sz="1400" b="1" dirty="0">
                <a:solidFill>
                  <a:srgbClr val="FF0000"/>
                </a:solidFill>
                <a:latin typeface="Times New Roman" panose="02020603050405020304" pitchFamily="18" charset="0"/>
                <a:cs typeface="Times New Roman" panose="02020603050405020304" pitchFamily="18" charset="0"/>
              </a:rPr>
              <a:t>Romans 5:15</a:t>
            </a:r>
          </a:p>
          <a:p>
            <a:pPr algn="ctr"/>
            <a:r>
              <a:rPr lang="en-US" sz="1400" b="1" i="1" dirty="0">
                <a:solidFill>
                  <a:srgbClr val="CC6600"/>
                </a:solidFill>
                <a:latin typeface="Times New Roman" panose="02020603050405020304" pitchFamily="18" charset="0"/>
                <a:cs typeface="Times New Roman" panose="02020603050405020304" pitchFamily="18" charset="0"/>
              </a:rPr>
              <a:t>But not as the offence, so also is the free gift. For if through the offence of one many be dead, much more the grace of God, and the gift by grace, which is by one man, Jesus Christ, hath abounded unto many. </a:t>
            </a:r>
          </a:p>
        </p:txBody>
      </p:sp>
      <p:sp>
        <p:nvSpPr>
          <p:cNvPr id="11" name="TextBox 10">
            <a:extLst>
              <a:ext uri="{FF2B5EF4-FFF2-40B4-BE49-F238E27FC236}">
                <a16:creationId xmlns:a16="http://schemas.microsoft.com/office/drawing/2014/main" id="{407976B4-7FE2-4B95-9882-BAAD55382FCF}"/>
              </a:ext>
            </a:extLst>
          </p:cNvPr>
          <p:cNvSpPr txBox="1"/>
          <p:nvPr/>
        </p:nvSpPr>
        <p:spPr>
          <a:xfrm>
            <a:off x="105614" y="3654785"/>
            <a:ext cx="12008498" cy="523220"/>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And not as it was by one that sinned, so is the gift: for the judgment was by one to condemnation, </a:t>
            </a:r>
          </a:p>
          <a:p>
            <a:pPr algn="ctr"/>
            <a:r>
              <a:rPr lang="en-US" sz="1400" b="1" i="1" dirty="0">
                <a:solidFill>
                  <a:srgbClr val="CC6600"/>
                </a:solidFill>
                <a:latin typeface="Times New Roman" panose="02020603050405020304" pitchFamily="18" charset="0"/>
                <a:cs typeface="Times New Roman" panose="02020603050405020304" pitchFamily="18" charset="0"/>
              </a:rPr>
              <a:t>but the free gift is of many offences unto justification. </a:t>
            </a:r>
          </a:p>
        </p:txBody>
      </p:sp>
      <p:sp>
        <p:nvSpPr>
          <p:cNvPr id="12" name="TextBox 11">
            <a:extLst>
              <a:ext uri="{FF2B5EF4-FFF2-40B4-BE49-F238E27FC236}">
                <a16:creationId xmlns:a16="http://schemas.microsoft.com/office/drawing/2014/main" id="{7F69C0C0-D9D8-4CB7-B0A7-84EAF083CF03}"/>
              </a:ext>
            </a:extLst>
          </p:cNvPr>
          <p:cNvSpPr txBox="1"/>
          <p:nvPr/>
        </p:nvSpPr>
        <p:spPr>
          <a:xfrm>
            <a:off x="27990" y="440484"/>
            <a:ext cx="12136017" cy="523220"/>
          </a:xfrm>
          <a:prstGeom prst="rect">
            <a:avLst/>
          </a:prstGeom>
          <a:noFill/>
        </p:spPr>
        <p:txBody>
          <a:bodyPr wrap="square" rtlCol="0">
            <a:spAutoFit/>
          </a:bodyPr>
          <a:lstStyle/>
          <a:p>
            <a:pPr algn="just"/>
            <a:r>
              <a:rPr lang="en-US" sz="1400" b="1" dirty="0">
                <a:latin typeface="Times New Roman" panose="02020603050405020304" pitchFamily="18" charset="0"/>
                <a:cs typeface="Times New Roman" panose="02020603050405020304" pitchFamily="18" charset="0"/>
              </a:rPr>
              <a:t>Knowing</a:t>
            </a:r>
            <a:r>
              <a:rPr lang="en-US" sz="1400" dirty="0">
                <a:latin typeface="Times New Roman" panose="02020603050405020304" pitchFamily="18" charset="0"/>
                <a:cs typeface="Times New Roman" panose="02020603050405020304" pitchFamily="18" charset="0"/>
              </a:rPr>
              <a:t> </a:t>
            </a:r>
            <a:r>
              <a:rPr lang="en-US" sz="1400" b="1" dirty="0">
                <a:solidFill>
                  <a:srgbClr val="FF0000"/>
                </a:solidFill>
                <a:latin typeface="Times New Roman" panose="02020603050405020304" pitchFamily="18" charset="0"/>
                <a:cs typeface="Times New Roman" panose="02020603050405020304" pitchFamily="18" charset="0"/>
              </a:rPr>
              <a:t>Ephesians 3:2,3 </a:t>
            </a:r>
            <a:r>
              <a:rPr lang="en-US" sz="1400" dirty="0">
                <a:latin typeface="Times New Roman" panose="02020603050405020304" pitchFamily="18" charset="0"/>
                <a:cs typeface="Times New Roman" panose="02020603050405020304" pitchFamily="18" charset="0"/>
              </a:rPr>
              <a:t>that we live during the greatest dispensation of all time… </a:t>
            </a:r>
            <a:r>
              <a:rPr lang="en-US" sz="1400" b="1" i="1" dirty="0">
                <a:solidFill>
                  <a:srgbClr val="CC6600"/>
                </a:solidFill>
                <a:latin typeface="Times New Roman" panose="02020603050405020304" pitchFamily="18" charset="0"/>
                <a:cs typeface="Times New Roman" panose="02020603050405020304" pitchFamily="18" charset="0"/>
              </a:rPr>
              <a:t>the dispensation of the grace of God </a:t>
            </a:r>
            <a:r>
              <a:rPr lang="en-US" sz="1400" dirty="0">
                <a:latin typeface="Times New Roman" panose="02020603050405020304" pitchFamily="18" charset="0"/>
                <a:cs typeface="Times New Roman" panose="02020603050405020304" pitchFamily="18" charset="0"/>
              </a:rPr>
              <a:t>which was given to Paul directly by revelation from the Risen Christ to give to us Gentiles; </a:t>
            </a:r>
            <a:endParaRPr lang="en-US" sz="1400" b="1" i="1" dirty="0">
              <a:solidFill>
                <a:srgbClr val="CC660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14FB20A8-0490-46B6-A604-9DE5B86ACF06}"/>
              </a:ext>
            </a:extLst>
          </p:cNvPr>
          <p:cNvSpPr txBox="1"/>
          <p:nvPr/>
        </p:nvSpPr>
        <p:spPr>
          <a:xfrm>
            <a:off x="27990" y="655793"/>
            <a:ext cx="12164010" cy="523220"/>
          </a:xfrm>
          <a:prstGeom prst="rect">
            <a:avLst/>
          </a:prstGeom>
          <a:noFill/>
        </p:spPr>
        <p:txBody>
          <a:bodyPr wrap="square" rtlCol="0">
            <a:spAutoFit/>
          </a:bodyPr>
          <a:lstStyle/>
          <a:p>
            <a:pPr algn="just"/>
            <a:r>
              <a:rPr lang="en-US" sz="1400" b="1" dirty="0">
                <a:latin typeface="Times New Roman" panose="02020603050405020304" pitchFamily="18" charset="0"/>
                <a:cs typeface="Times New Roman" panose="02020603050405020304" pitchFamily="18" charset="0"/>
              </a:rPr>
              <a:t>                                                                                           Knowing</a:t>
            </a:r>
            <a:r>
              <a:rPr lang="en-US" sz="1400" dirty="0">
                <a:latin typeface="Times New Roman" panose="02020603050405020304" pitchFamily="18" charset="0"/>
                <a:cs typeface="Times New Roman" panose="02020603050405020304" pitchFamily="18" charset="0"/>
              </a:rPr>
              <a:t> </a:t>
            </a:r>
            <a:r>
              <a:rPr lang="en-US" sz="1400" b="1" dirty="0">
                <a:solidFill>
                  <a:srgbClr val="FF0000"/>
                </a:solidFill>
                <a:latin typeface="Times New Roman" panose="02020603050405020304" pitchFamily="18" charset="0"/>
                <a:cs typeface="Times New Roman" panose="02020603050405020304" pitchFamily="18" charset="0"/>
              </a:rPr>
              <a:t>Romans 5:1,2 -</a:t>
            </a:r>
            <a:r>
              <a:rPr lang="en-US" sz="1400" dirty="0">
                <a:latin typeface="Times New Roman" panose="02020603050405020304" pitchFamily="18" charset="0"/>
                <a:cs typeface="Times New Roman" panose="02020603050405020304" pitchFamily="18" charset="0"/>
              </a:rPr>
              <a:t> </a:t>
            </a:r>
            <a:r>
              <a:rPr lang="en-US" sz="1400" b="1" i="1" dirty="0">
                <a:solidFill>
                  <a:srgbClr val="CC6600"/>
                </a:solidFill>
                <a:latin typeface="Times New Roman" panose="02020603050405020304" pitchFamily="18" charset="0"/>
                <a:cs typeface="Times New Roman" panose="02020603050405020304" pitchFamily="18" charset="0"/>
              </a:rPr>
              <a:t>Therefore being justified by faith, we have peace with God through our Lord Jesus Christ: By whom also we have access by faith into this grace wherein we stand, and rejoice in hope of the glory of God</a:t>
            </a:r>
            <a:r>
              <a:rPr lang="en-US" sz="1400" dirty="0">
                <a:latin typeface="Times New Roman" panose="02020603050405020304" pitchFamily="18" charset="0"/>
                <a:cs typeface="Times New Roman" panose="02020603050405020304" pitchFamily="18" charset="0"/>
              </a:rPr>
              <a:t>;</a:t>
            </a:r>
            <a:r>
              <a:rPr lang="en-US" sz="1400" b="1" i="1" dirty="0">
                <a:solidFill>
                  <a:srgbClr val="CC6600"/>
                </a:solidFill>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B7253777-101B-4FE5-A20C-96C3E69EF367}"/>
              </a:ext>
            </a:extLst>
          </p:cNvPr>
          <p:cNvSpPr txBox="1"/>
          <p:nvPr/>
        </p:nvSpPr>
        <p:spPr>
          <a:xfrm>
            <a:off x="64634" y="867497"/>
            <a:ext cx="12073814" cy="738664"/>
          </a:xfrm>
          <a:prstGeom prst="rect">
            <a:avLst/>
          </a:prstGeom>
          <a:noFill/>
        </p:spPr>
        <p:txBody>
          <a:bodyPr wrap="square" rtlCol="0">
            <a:spAutoFit/>
          </a:bodyPr>
          <a:lstStyle/>
          <a:p>
            <a:pPr algn="just"/>
            <a:r>
              <a:rPr lang="en-US" sz="1400" b="1" dirty="0">
                <a:latin typeface="Times New Roman" panose="02020603050405020304" pitchFamily="18" charset="0"/>
                <a:cs typeface="Times New Roman" panose="02020603050405020304" pitchFamily="18" charset="0"/>
              </a:rPr>
              <a:t>                                                                                                                                                                                                                Knowing</a:t>
            </a:r>
            <a:r>
              <a:rPr lang="en-US" sz="1400" dirty="0">
                <a:latin typeface="Times New Roman" panose="02020603050405020304" pitchFamily="18" charset="0"/>
                <a:cs typeface="Times New Roman" panose="02020603050405020304" pitchFamily="18" charset="0"/>
              </a:rPr>
              <a:t> </a:t>
            </a:r>
            <a:r>
              <a:rPr lang="en-US" sz="1400" b="1" dirty="0">
                <a:solidFill>
                  <a:srgbClr val="FF0000"/>
                </a:solidFill>
                <a:latin typeface="Times New Roman" panose="02020603050405020304" pitchFamily="18" charset="0"/>
                <a:cs typeface="Times New Roman" panose="02020603050405020304" pitchFamily="18" charset="0"/>
              </a:rPr>
              <a:t>Romans 5:8-10 - </a:t>
            </a:r>
            <a:r>
              <a:rPr lang="en-US" sz="1400" b="1" i="1" dirty="0">
                <a:solidFill>
                  <a:srgbClr val="CC6600"/>
                </a:solidFill>
                <a:latin typeface="Times New Roman" panose="02020603050405020304" pitchFamily="18" charset="0"/>
                <a:cs typeface="Times New Roman" panose="02020603050405020304" pitchFamily="18" charset="0"/>
              </a:rPr>
              <a:t>But God </a:t>
            </a:r>
            <a:r>
              <a:rPr lang="en-US" sz="1400" b="1" i="1" dirty="0" err="1">
                <a:solidFill>
                  <a:srgbClr val="CC6600"/>
                </a:solidFill>
                <a:latin typeface="Times New Roman" panose="02020603050405020304" pitchFamily="18" charset="0"/>
                <a:cs typeface="Times New Roman" panose="02020603050405020304" pitchFamily="18" charset="0"/>
              </a:rPr>
              <a:t>commendeth</a:t>
            </a:r>
            <a:r>
              <a:rPr lang="en-US" sz="1400" b="1" i="1" dirty="0">
                <a:solidFill>
                  <a:srgbClr val="CC6600"/>
                </a:solidFill>
                <a:latin typeface="Times New Roman" panose="02020603050405020304" pitchFamily="18" charset="0"/>
                <a:cs typeface="Times New Roman" panose="02020603050405020304" pitchFamily="18" charset="0"/>
              </a:rPr>
              <a:t> his love toward us, in that, while we were yet sinners, Christ died for us. Much more then, being now justified by his blood, we shall be saved from wrath through him. For if, when we were enemies, we were reconciled to God by the death of his Son, much more, being reconciled, we shall be saved by his life.</a:t>
            </a:r>
            <a:endParaRPr lang="en-US" sz="1400"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91A38F90-E41E-4EB6-A9AE-BE23B2CCB08C}"/>
              </a:ext>
            </a:extLst>
          </p:cNvPr>
          <p:cNvSpPr txBox="1"/>
          <p:nvPr/>
        </p:nvSpPr>
        <p:spPr>
          <a:xfrm>
            <a:off x="1243205" y="4123410"/>
            <a:ext cx="9705585" cy="523220"/>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For if by one man's offence death reigned by one; </a:t>
            </a:r>
          </a:p>
          <a:p>
            <a:pPr algn="ctr"/>
            <a:r>
              <a:rPr lang="en-US" sz="1400" b="1" i="1" dirty="0">
                <a:solidFill>
                  <a:srgbClr val="CC6600"/>
                </a:solidFill>
                <a:latin typeface="Times New Roman" panose="02020603050405020304" pitchFamily="18" charset="0"/>
                <a:cs typeface="Times New Roman" panose="02020603050405020304" pitchFamily="18" charset="0"/>
              </a:rPr>
              <a:t>much more they which receive abundance of grace and of the gift of righteousness shall reign in life by one, Jesus Christ.) </a:t>
            </a:r>
          </a:p>
        </p:txBody>
      </p:sp>
      <p:sp>
        <p:nvSpPr>
          <p:cNvPr id="16" name="TextBox 15">
            <a:extLst>
              <a:ext uri="{FF2B5EF4-FFF2-40B4-BE49-F238E27FC236}">
                <a16:creationId xmlns:a16="http://schemas.microsoft.com/office/drawing/2014/main" id="{CA679462-421C-4EE2-87CB-D60FBEF2F8A5}"/>
              </a:ext>
            </a:extLst>
          </p:cNvPr>
          <p:cNvSpPr txBox="1"/>
          <p:nvPr/>
        </p:nvSpPr>
        <p:spPr>
          <a:xfrm>
            <a:off x="127517" y="4611973"/>
            <a:ext cx="11936966" cy="523220"/>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Therefore as by the offence of one judgment came upon all men to condemnation; </a:t>
            </a:r>
          </a:p>
          <a:p>
            <a:pPr algn="ctr"/>
            <a:r>
              <a:rPr lang="en-US" sz="1400" b="1" i="1" dirty="0">
                <a:solidFill>
                  <a:srgbClr val="CC6600"/>
                </a:solidFill>
                <a:latin typeface="Times New Roman" panose="02020603050405020304" pitchFamily="18" charset="0"/>
                <a:cs typeface="Times New Roman" panose="02020603050405020304" pitchFamily="18" charset="0"/>
              </a:rPr>
              <a:t>even so by the righteousness of one the free gift came upon all men unto justification of life. </a:t>
            </a:r>
          </a:p>
        </p:txBody>
      </p:sp>
      <p:sp>
        <p:nvSpPr>
          <p:cNvPr id="17" name="TextBox 16">
            <a:extLst>
              <a:ext uri="{FF2B5EF4-FFF2-40B4-BE49-F238E27FC236}">
                <a16:creationId xmlns:a16="http://schemas.microsoft.com/office/drawing/2014/main" id="{A21879EE-2107-44A1-9CF1-A1082364CAD4}"/>
              </a:ext>
            </a:extLst>
          </p:cNvPr>
          <p:cNvSpPr txBox="1"/>
          <p:nvPr/>
        </p:nvSpPr>
        <p:spPr>
          <a:xfrm>
            <a:off x="625149" y="5097869"/>
            <a:ext cx="10954138" cy="307777"/>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For as by one man's disobedience many were made sinners, so by the obedience of one shall many be made righteous. </a:t>
            </a:r>
          </a:p>
        </p:txBody>
      </p:sp>
      <p:sp>
        <p:nvSpPr>
          <p:cNvPr id="18" name="TextBox 17">
            <a:extLst>
              <a:ext uri="{FF2B5EF4-FFF2-40B4-BE49-F238E27FC236}">
                <a16:creationId xmlns:a16="http://schemas.microsoft.com/office/drawing/2014/main" id="{D0E1E8AC-E958-4309-90AB-6DE4B2BC36E5}"/>
              </a:ext>
            </a:extLst>
          </p:cNvPr>
          <p:cNvSpPr txBox="1"/>
          <p:nvPr/>
        </p:nvSpPr>
        <p:spPr>
          <a:xfrm>
            <a:off x="634480" y="5368322"/>
            <a:ext cx="10954138" cy="523220"/>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Moreover the law entered, that the offence might abound. </a:t>
            </a:r>
          </a:p>
          <a:p>
            <a:pPr algn="ctr"/>
            <a:r>
              <a:rPr lang="en-US" sz="1400" b="1" i="1" dirty="0">
                <a:solidFill>
                  <a:srgbClr val="CC6600"/>
                </a:solidFill>
                <a:latin typeface="Times New Roman" panose="02020603050405020304" pitchFamily="18" charset="0"/>
                <a:cs typeface="Times New Roman" panose="02020603050405020304" pitchFamily="18" charset="0"/>
              </a:rPr>
              <a:t>But where sin abounded, grace did much more abound:</a:t>
            </a:r>
          </a:p>
        </p:txBody>
      </p:sp>
      <p:sp>
        <p:nvSpPr>
          <p:cNvPr id="19" name="TextBox 18">
            <a:extLst>
              <a:ext uri="{FF2B5EF4-FFF2-40B4-BE49-F238E27FC236}">
                <a16:creationId xmlns:a16="http://schemas.microsoft.com/office/drawing/2014/main" id="{2B6E335D-8BC7-4481-90FE-58C30C2E38EA}"/>
              </a:ext>
            </a:extLst>
          </p:cNvPr>
          <p:cNvSpPr txBox="1"/>
          <p:nvPr/>
        </p:nvSpPr>
        <p:spPr>
          <a:xfrm>
            <a:off x="2079905" y="6108363"/>
            <a:ext cx="8040629" cy="338554"/>
          </a:xfrm>
          <a:prstGeom prst="rect">
            <a:avLst/>
          </a:prstGeom>
          <a:noFill/>
        </p:spPr>
        <p:txBody>
          <a:bodyPr wrap="square" rtlCol="0">
            <a:spAutoFit/>
          </a:bodyPr>
          <a:lstStyle/>
          <a:p>
            <a:pPr algn="ctr"/>
            <a:r>
              <a:rPr lang="en-US" sz="1600" b="1" i="1" u="sng" dirty="0">
                <a:solidFill>
                  <a:srgbClr val="CC6600"/>
                </a:solidFill>
                <a:latin typeface="Times New Roman" panose="02020603050405020304" pitchFamily="18" charset="0"/>
                <a:cs typeface="Times New Roman" panose="02020603050405020304" pitchFamily="18" charset="0"/>
              </a:rPr>
              <a:t>even so might grace reign through righteousness unto eternal life by Jesus Christ our Lord.</a:t>
            </a:r>
            <a:endParaRPr lang="en-US" sz="1600" u="sng" dirty="0">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EDB2340C-0C0F-40FE-9CF1-0EF9062CAA19}"/>
              </a:ext>
            </a:extLst>
          </p:cNvPr>
          <p:cNvSpPr txBox="1"/>
          <p:nvPr/>
        </p:nvSpPr>
        <p:spPr>
          <a:xfrm>
            <a:off x="4926560" y="3376768"/>
            <a:ext cx="2351315"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Knowing</a:t>
            </a:r>
            <a:r>
              <a:rPr lang="en-US" sz="1400" b="1" dirty="0">
                <a:solidFill>
                  <a:srgbClr val="FF0000"/>
                </a:solidFill>
                <a:latin typeface="Times New Roman" panose="02020603050405020304" pitchFamily="18" charset="0"/>
                <a:cs typeface="Times New Roman" panose="02020603050405020304" pitchFamily="18" charset="0"/>
              </a:rPr>
              <a:t>  Romans 5:16-21</a:t>
            </a:r>
          </a:p>
        </p:txBody>
      </p:sp>
      <p:sp>
        <p:nvSpPr>
          <p:cNvPr id="22" name="TextBox 21">
            <a:extLst>
              <a:ext uri="{FF2B5EF4-FFF2-40B4-BE49-F238E27FC236}">
                <a16:creationId xmlns:a16="http://schemas.microsoft.com/office/drawing/2014/main" id="{87BDD8E8-B31F-4E4F-8FC5-3103B4C8168F}"/>
              </a:ext>
            </a:extLst>
          </p:cNvPr>
          <p:cNvSpPr txBox="1"/>
          <p:nvPr/>
        </p:nvSpPr>
        <p:spPr>
          <a:xfrm>
            <a:off x="4580880" y="5846005"/>
            <a:ext cx="3018407" cy="307777"/>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That as sin hath reigned unto death, </a:t>
            </a:r>
          </a:p>
        </p:txBody>
      </p:sp>
      <p:sp>
        <p:nvSpPr>
          <p:cNvPr id="23" name="Rectangle 22">
            <a:extLst>
              <a:ext uri="{FF2B5EF4-FFF2-40B4-BE49-F238E27FC236}">
                <a16:creationId xmlns:a16="http://schemas.microsoft.com/office/drawing/2014/main" id="{561B7C02-2B39-4843-A789-F395A8F2DA36}"/>
              </a:ext>
            </a:extLst>
          </p:cNvPr>
          <p:cNvSpPr/>
          <p:nvPr/>
        </p:nvSpPr>
        <p:spPr>
          <a:xfrm>
            <a:off x="3436307" y="6183459"/>
            <a:ext cx="1003176" cy="234650"/>
          </a:xfrm>
          <a:prstGeom prst="rect">
            <a:avLst/>
          </a:prstGeom>
          <a:noFill/>
          <a:ln w="28575">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46B9D66-0CD8-48F2-827C-F46178DDC785}"/>
              </a:ext>
            </a:extLst>
          </p:cNvPr>
          <p:cNvSpPr/>
          <p:nvPr/>
        </p:nvSpPr>
        <p:spPr>
          <a:xfrm>
            <a:off x="5176329" y="6178872"/>
            <a:ext cx="1207363" cy="243527"/>
          </a:xfrm>
          <a:prstGeom prst="rect">
            <a:avLst/>
          </a:prstGeom>
          <a:noFill/>
          <a:ln w="28575">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CE274AA-B63E-4770-A2B1-D783A84279F5}"/>
              </a:ext>
            </a:extLst>
          </p:cNvPr>
          <p:cNvSpPr/>
          <p:nvPr/>
        </p:nvSpPr>
        <p:spPr>
          <a:xfrm>
            <a:off x="7776838" y="6161116"/>
            <a:ext cx="2183907" cy="261283"/>
          </a:xfrm>
          <a:prstGeom prst="rect">
            <a:avLst/>
          </a:prstGeom>
          <a:noFill/>
          <a:ln w="28575">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15DA14CC-BDB7-493E-91D3-0C7666572346}"/>
              </a:ext>
            </a:extLst>
          </p:cNvPr>
          <p:cNvSpPr txBox="1"/>
          <p:nvPr/>
        </p:nvSpPr>
        <p:spPr>
          <a:xfrm>
            <a:off x="10070214" y="5623434"/>
            <a:ext cx="2149711" cy="276999"/>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His Life - not ours!</a:t>
            </a:r>
          </a:p>
        </p:txBody>
      </p:sp>
      <p:sp>
        <p:nvSpPr>
          <p:cNvPr id="27" name="TextBox 26">
            <a:extLst>
              <a:ext uri="{FF2B5EF4-FFF2-40B4-BE49-F238E27FC236}">
                <a16:creationId xmlns:a16="http://schemas.microsoft.com/office/drawing/2014/main" id="{D055496C-F896-4DEA-B647-15D40D16E871}"/>
              </a:ext>
            </a:extLst>
          </p:cNvPr>
          <p:cNvSpPr txBox="1"/>
          <p:nvPr/>
        </p:nvSpPr>
        <p:spPr>
          <a:xfrm>
            <a:off x="197812" y="5234131"/>
            <a:ext cx="1762187"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We can ‘know’ </a:t>
            </a:r>
          </a:p>
          <a:p>
            <a:pPr algn="ctr"/>
            <a:r>
              <a:rPr lang="en-US" sz="1400" b="1" dirty="0">
                <a:latin typeface="Times New Roman" panose="02020603050405020304" pitchFamily="18" charset="0"/>
                <a:cs typeface="Times New Roman" panose="02020603050405020304" pitchFamily="18" charset="0"/>
              </a:rPr>
              <a:t>these things by:</a:t>
            </a:r>
          </a:p>
        </p:txBody>
      </p:sp>
      <p:sp>
        <p:nvSpPr>
          <p:cNvPr id="28" name="TextBox 27">
            <a:extLst>
              <a:ext uri="{FF2B5EF4-FFF2-40B4-BE49-F238E27FC236}">
                <a16:creationId xmlns:a16="http://schemas.microsoft.com/office/drawing/2014/main" id="{6283D45E-2CF9-40F6-A01B-794229788C31}"/>
              </a:ext>
            </a:extLst>
          </p:cNvPr>
          <p:cNvSpPr txBox="1"/>
          <p:nvPr/>
        </p:nvSpPr>
        <p:spPr>
          <a:xfrm>
            <a:off x="120170" y="5666795"/>
            <a:ext cx="1854285" cy="276999"/>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His words only!</a:t>
            </a:r>
          </a:p>
        </p:txBody>
      </p:sp>
      <p:sp>
        <p:nvSpPr>
          <p:cNvPr id="29" name="TextBox 28">
            <a:extLst>
              <a:ext uri="{FF2B5EF4-FFF2-40B4-BE49-F238E27FC236}">
                <a16:creationId xmlns:a16="http://schemas.microsoft.com/office/drawing/2014/main" id="{4AC09408-DB3A-4696-9CAA-41A7EA087F3C}"/>
              </a:ext>
            </a:extLst>
          </p:cNvPr>
          <p:cNvSpPr txBox="1"/>
          <p:nvPr/>
        </p:nvSpPr>
        <p:spPr>
          <a:xfrm>
            <a:off x="83209" y="5868540"/>
            <a:ext cx="1944514" cy="276999"/>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His only apostle Paul!</a:t>
            </a:r>
          </a:p>
        </p:txBody>
      </p:sp>
      <p:sp>
        <p:nvSpPr>
          <p:cNvPr id="30" name="TextBox 29">
            <a:extLst>
              <a:ext uri="{FF2B5EF4-FFF2-40B4-BE49-F238E27FC236}">
                <a16:creationId xmlns:a16="http://schemas.microsoft.com/office/drawing/2014/main" id="{3E10C0C9-E09E-4F82-BC7A-E3D6E01455DC}"/>
              </a:ext>
            </a:extLst>
          </p:cNvPr>
          <p:cNvSpPr txBox="1"/>
          <p:nvPr/>
        </p:nvSpPr>
        <p:spPr>
          <a:xfrm>
            <a:off x="234131" y="6078212"/>
            <a:ext cx="1656324" cy="461665"/>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Rightly Dividing to </a:t>
            </a:r>
          </a:p>
          <a:p>
            <a:pPr algn="ctr"/>
            <a:r>
              <a:rPr lang="en-US" sz="1200" dirty="0">
                <a:latin typeface="Times New Roman" panose="02020603050405020304" pitchFamily="18" charset="0"/>
                <a:cs typeface="Times New Roman" panose="02020603050405020304" pitchFamily="18" charset="0"/>
              </a:rPr>
              <a:t>His ‘risen’ words only!</a:t>
            </a:r>
          </a:p>
        </p:txBody>
      </p:sp>
      <p:sp>
        <p:nvSpPr>
          <p:cNvPr id="33" name="TextBox 32">
            <a:extLst>
              <a:ext uri="{FF2B5EF4-FFF2-40B4-BE49-F238E27FC236}">
                <a16:creationId xmlns:a16="http://schemas.microsoft.com/office/drawing/2014/main" id="{EF3C1B9A-1BFA-4993-B3F4-859C785330DD}"/>
              </a:ext>
            </a:extLst>
          </p:cNvPr>
          <p:cNvSpPr txBox="1"/>
          <p:nvPr/>
        </p:nvSpPr>
        <p:spPr>
          <a:xfrm>
            <a:off x="52111" y="6463447"/>
            <a:ext cx="2015231"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King James 1611 Bible Only!</a:t>
            </a:r>
          </a:p>
        </p:txBody>
      </p:sp>
      <p:sp>
        <p:nvSpPr>
          <p:cNvPr id="34" name="TextBox 33">
            <a:extLst>
              <a:ext uri="{FF2B5EF4-FFF2-40B4-BE49-F238E27FC236}">
                <a16:creationId xmlns:a16="http://schemas.microsoft.com/office/drawing/2014/main" id="{630FBCE9-9E02-42DD-8A97-6BD5C1870EE0}"/>
              </a:ext>
            </a:extLst>
          </p:cNvPr>
          <p:cNvSpPr txBox="1"/>
          <p:nvPr/>
        </p:nvSpPr>
        <p:spPr>
          <a:xfrm>
            <a:off x="10706471" y="5366805"/>
            <a:ext cx="886561"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Only By:</a:t>
            </a:r>
          </a:p>
        </p:txBody>
      </p:sp>
      <p:sp>
        <p:nvSpPr>
          <p:cNvPr id="5" name="TextBox 4">
            <a:extLst>
              <a:ext uri="{FF2B5EF4-FFF2-40B4-BE49-F238E27FC236}">
                <a16:creationId xmlns:a16="http://schemas.microsoft.com/office/drawing/2014/main" id="{05A4ED46-B56D-4814-97D7-61FFDFAEFC65}"/>
              </a:ext>
            </a:extLst>
          </p:cNvPr>
          <p:cNvSpPr txBox="1"/>
          <p:nvPr/>
        </p:nvSpPr>
        <p:spPr>
          <a:xfrm>
            <a:off x="4110271" y="6436288"/>
            <a:ext cx="3969198" cy="400110"/>
          </a:xfrm>
          <a:prstGeom prst="rect">
            <a:avLst/>
          </a:prstGeom>
          <a:noFill/>
        </p:spPr>
        <p:txBody>
          <a:bodyPr wrap="square" rtlCol="0">
            <a:spAutoFit/>
          </a:bodyPr>
          <a:lstStyle/>
          <a:p>
            <a:pPr algn="ctr"/>
            <a:r>
              <a:rPr lang="en-US" sz="2000" b="1" spc="300" dirty="0">
                <a:effectLst>
                  <a:glow rad="139700">
                    <a:schemeClr val="accent4">
                      <a:satMod val="175000"/>
                      <a:alpha val="40000"/>
                    </a:schemeClr>
                  </a:glow>
                </a:effectLst>
                <a:latin typeface="Times New Roman" panose="02020603050405020304" pitchFamily="18" charset="0"/>
                <a:cs typeface="Times New Roman" panose="02020603050405020304" pitchFamily="18" charset="0"/>
              </a:rPr>
              <a:t>GRACE REIGNS TODAY</a:t>
            </a:r>
            <a:endParaRPr lang="en-US" sz="2000" spc="300" dirty="0">
              <a:effectLst>
                <a:glow rad="139700">
                  <a:schemeClr val="accent4">
                    <a:satMod val="175000"/>
                    <a:alpha val="40000"/>
                  </a:schemeClr>
                </a:glow>
              </a:effectLst>
            </a:endParaRPr>
          </a:p>
        </p:txBody>
      </p:sp>
      <p:sp>
        <p:nvSpPr>
          <p:cNvPr id="31" name="TextBox 30">
            <a:extLst>
              <a:ext uri="{FF2B5EF4-FFF2-40B4-BE49-F238E27FC236}">
                <a16:creationId xmlns:a16="http://schemas.microsoft.com/office/drawing/2014/main" id="{170F2D57-4DAB-4FFC-869D-5EC4192CE561}"/>
              </a:ext>
            </a:extLst>
          </p:cNvPr>
          <p:cNvSpPr txBox="1"/>
          <p:nvPr/>
        </p:nvSpPr>
        <p:spPr>
          <a:xfrm>
            <a:off x="10168747" y="5826105"/>
            <a:ext cx="1988499" cy="276999"/>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His Righteousness - not ours!</a:t>
            </a:r>
          </a:p>
        </p:txBody>
      </p:sp>
      <p:sp>
        <p:nvSpPr>
          <p:cNvPr id="32" name="TextBox 31">
            <a:extLst>
              <a:ext uri="{FF2B5EF4-FFF2-40B4-BE49-F238E27FC236}">
                <a16:creationId xmlns:a16="http://schemas.microsoft.com/office/drawing/2014/main" id="{A851CE1D-A3D6-4CA9-8AA0-2842CCCBE590}"/>
              </a:ext>
            </a:extLst>
          </p:cNvPr>
          <p:cNvSpPr txBox="1"/>
          <p:nvPr/>
        </p:nvSpPr>
        <p:spPr>
          <a:xfrm>
            <a:off x="10259280" y="6035939"/>
            <a:ext cx="1807228" cy="276999"/>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His Death by Crucifixion </a:t>
            </a:r>
          </a:p>
        </p:txBody>
      </p:sp>
      <p:sp>
        <p:nvSpPr>
          <p:cNvPr id="35" name="TextBox 34">
            <a:extLst>
              <a:ext uri="{FF2B5EF4-FFF2-40B4-BE49-F238E27FC236}">
                <a16:creationId xmlns:a16="http://schemas.microsoft.com/office/drawing/2014/main" id="{692C711F-E4B5-4A33-A7A6-BEC9E83B6955}"/>
              </a:ext>
            </a:extLst>
          </p:cNvPr>
          <p:cNvSpPr txBox="1"/>
          <p:nvPr/>
        </p:nvSpPr>
        <p:spPr>
          <a:xfrm>
            <a:off x="10070214" y="6258902"/>
            <a:ext cx="2183907" cy="276999"/>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His Burial and Resurrection</a:t>
            </a:r>
          </a:p>
        </p:txBody>
      </p:sp>
      <p:sp>
        <p:nvSpPr>
          <p:cNvPr id="36" name="TextBox 35">
            <a:extLst>
              <a:ext uri="{FF2B5EF4-FFF2-40B4-BE49-F238E27FC236}">
                <a16:creationId xmlns:a16="http://schemas.microsoft.com/office/drawing/2014/main" id="{43BB0109-B538-4693-8589-C563FA00518A}"/>
              </a:ext>
            </a:extLst>
          </p:cNvPr>
          <p:cNvSpPr txBox="1"/>
          <p:nvPr/>
        </p:nvSpPr>
        <p:spPr>
          <a:xfrm>
            <a:off x="10295497" y="6463469"/>
            <a:ext cx="1701860" cy="276999"/>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His Faith - not ours!      </a:t>
            </a:r>
          </a:p>
        </p:txBody>
      </p:sp>
      <p:cxnSp>
        <p:nvCxnSpPr>
          <p:cNvPr id="40" name="Straight Arrow Connector 39">
            <a:extLst>
              <a:ext uri="{FF2B5EF4-FFF2-40B4-BE49-F238E27FC236}">
                <a16:creationId xmlns:a16="http://schemas.microsoft.com/office/drawing/2014/main" id="{B2E74AA7-2CB9-4A1A-B04F-EFE8A2B77049}"/>
              </a:ext>
            </a:extLst>
          </p:cNvPr>
          <p:cNvCxnSpPr/>
          <p:nvPr/>
        </p:nvCxnSpPr>
        <p:spPr>
          <a:xfrm flipV="1">
            <a:off x="8999145" y="5540724"/>
            <a:ext cx="1707326" cy="63814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6DED480B-DAE2-4CF3-9679-52FB5EEE29DB}"/>
              </a:ext>
            </a:extLst>
          </p:cNvPr>
          <p:cNvSpPr txBox="1"/>
          <p:nvPr/>
        </p:nvSpPr>
        <p:spPr>
          <a:xfrm>
            <a:off x="4972930" y="18658"/>
            <a:ext cx="2276664" cy="307777"/>
          </a:xfrm>
          <a:prstGeom prst="rect">
            <a:avLst/>
          </a:prstGeom>
          <a:noFill/>
          <a:ln w="28575">
            <a:solidFill>
              <a:srgbClr val="CC6600"/>
            </a:solidFill>
          </a:ln>
        </p:spPr>
        <p:txBody>
          <a:bodyPr wrap="square" rtlCol="0">
            <a:spAutoFit/>
          </a:bodyPr>
          <a:lstStyle/>
          <a:p>
            <a:pPr algn="ctr"/>
            <a:r>
              <a:rPr lang="en-US" sz="1400" b="1" dirty="0"/>
              <a:t>Introduction to God’s Grace</a:t>
            </a:r>
          </a:p>
        </p:txBody>
      </p:sp>
      <p:sp>
        <p:nvSpPr>
          <p:cNvPr id="42" name="TextBox 41">
            <a:extLst>
              <a:ext uri="{FF2B5EF4-FFF2-40B4-BE49-F238E27FC236}">
                <a16:creationId xmlns:a16="http://schemas.microsoft.com/office/drawing/2014/main" id="{309A82C2-E1A2-433E-9646-D751BC172DB8}"/>
              </a:ext>
            </a:extLst>
          </p:cNvPr>
          <p:cNvSpPr txBox="1"/>
          <p:nvPr/>
        </p:nvSpPr>
        <p:spPr>
          <a:xfrm>
            <a:off x="1317203" y="20327"/>
            <a:ext cx="2279360" cy="307777"/>
          </a:xfrm>
          <a:prstGeom prst="rect">
            <a:avLst/>
          </a:prstGeom>
          <a:noFill/>
          <a:ln w="28575">
            <a:solidFill>
              <a:srgbClr val="CC6600"/>
            </a:solidFill>
          </a:ln>
        </p:spPr>
        <p:txBody>
          <a:bodyPr wrap="square" rtlCol="0">
            <a:spAutoFit/>
          </a:bodyPr>
          <a:lstStyle/>
          <a:p>
            <a:pPr algn="ctr"/>
            <a:r>
              <a:rPr lang="en-US" sz="1400" b="1" dirty="0"/>
              <a:t>Introduction to God’s Grace</a:t>
            </a:r>
          </a:p>
        </p:txBody>
      </p:sp>
      <p:sp>
        <p:nvSpPr>
          <p:cNvPr id="45" name="TextBox 44">
            <a:extLst>
              <a:ext uri="{FF2B5EF4-FFF2-40B4-BE49-F238E27FC236}">
                <a16:creationId xmlns:a16="http://schemas.microsoft.com/office/drawing/2014/main" id="{BB9416B6-7596-4BF3-ABF4-2437FB191D93}"/>
              </a:ext>
            </a:extLst>
          </p:cNvPr>
          <p:cNvSpPr txBox="1"/>
          <p:nvPr/>
        </p:nvSpPr>
        <p:spPr>
          <a:xfrm>
            <a:off x="8625267" y="12607"/>
            <a:ext cx="2276663" cy="307777"/>
          </a:xfrm>
          <a:prstGeom prst="rect">
            <a:avLst/>
          </a:prstGeom>
          <a:noFill/>
          <a:ln w="28575">
            <a:solidFill>
              <a:srgbClr val="CC6600"/>
            </a:solidFill>
          </a:ln>
        </p:spPr>
        <p:txBody>
          <a:bodyPr wrap="square" rtlCol="0">
            <a:spAutoFit/>
          </a:bodyPr>
          <a:lstStyle/>
          <a:p>
            <a:pPr algn="ctr"/>
            <a:r>
              <a:rPr lang="en-US" sz="1400" b="1" dirty="0"/>
              <a:t>Introduction to God’s Grace</a:t>
            </a:r>
          </a:p>
        </p:txBody>
      </p:sp>
    </p:spTree>
    <p:extLst>
      <p:ext uri="{BB962C8B-B14F-4D97-AF65-F5344CB8AC3E}">
        <p14:creationId xmlns:p14="http://schemas.microsoft.com/office/powerpoint/2010/main" val="20654262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childTnLst>
                                </p:cTn>
                              </p:par>
                            </p:childTnLst>
                          </p:cTn>
                        </p:par>
                        <p:par>
                          <p:cTn id="37" fill="hold">
                            <p:stCondLst>
                              <p:cond delay="1000"/>
                            </p:stCondLst>
                            <p:childTnLst>
                              <p:par>
                                <p:cTn id="38" presetID="10"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10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10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10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1000"/>
                                        <p:tgtEl>
                                          <p:spTgt spid="18"/>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1000"/>
                                        <p:tgtEl>
                                          <p:spTgt spid="22"/>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2000"/>
                                        <p:tgtEl>
                                          <p:spTgt spid="19"/>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up)">
                                      <p:cBhvr>
                                        <p:cTn id="75" dur="1000"/>
                                        <p:tgtEl>
                                          <p:spTgt spid="23"/>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1" fill="hold" grpId="0" nodeType="click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wipe(up)">
                                      <p:cBhvr>
                                        <p:cTn id="80" dur="1000"/>
                                        <p:tgtEl>
                                          <p:spTgt spid="24"/>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16"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1500" fill="hold"/>
                                        <p:tgtEl>
                                          <p:spTgt spid="25"/>
                                        </p:tgtEl>
                                        <p:attrNameLst>
                                          <p:attrName>ppt_w</p:attrName>
                                        </p:attrNameLst>
                                      </p:cBhvr>
                                      <p:tavLst>
                                        <p:tav tm="0">
                                          <p:val>
                                            <p:fltVal val="0"/>
                                          </p:val>
                                        </p:tav>
                                        <p:tav tm="100000">
                                          <p:val>
                                            <p:strVal val="#ppt_w"/>
                                          </p:val>
                                        </p:tav>
                                      </p:tavLst>
                                    </p:anim>
                                    <p:anim calcmode="lin" valueType="num">
                                      <p:cBhvr>
                                        <p:cTn id="86" dur="1500" fill="hold"/>
                                        <p:tgtEl>
                                          <p:spTgt spid="25"/>
                                        </p:tgtEl>
                                        <p:attrNameLst>
                                          <p:attrName>ppt_h</p:attrName>
                                        </p:attrNameLst>
                                      </p:cBhvr>
                                      <p:tavLst>
                                        <p:tav tm="0">
                                          <p:val>
                                            <p:fltVal val="0"/>
                                          </p:val>
                                        </p:tav>
                                        <p:tav tm="100000">
                                          <p:val>
                                            <p:strVal val="#ppt_h"/>
                                          </p:val>
                                        </p:tav>
                                      </p:tavLst>
                                    </p:anim>
                                    <p:animEffect transition="in" filter="fade">
                                      <p:cBhvr>
                                        <p:cTn id="87" dur="1500"/>
                                        <p:tgtEl>
                                          <p:spTgt spid="2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wipe(left)">
                                      <p:cBhvr>
                                        <p:cTn id="92" dur="1000"/>
                                        <p:tgtEl>
                                          <p:spTgt spid="40"/>
                                        </p:tgtEl>
                                      </p:cBhvr>
                                    </p:animEffect>
                                  </p:childTnLst>
                                </p:cTn>
                              </p:par>
                            </p:childTnLst>
                          </p:cTn>
                        </p:par>
                        <p:par>
                          <p:cTn id="93" fill="hold">
                            <p:stCondLst>
                              <p:cond delay="1000"/>
                            </p:stCondLst>
                            <p:childTnLst>
                              <p:par>
                                <p:cTn id="94" presetID="10" presetClass="entr" presetSubtype="0" fill="hold" grpId="0" nodeType="after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fade">
                                      <p:cBhvr>
                                        <p:cTn id="96" dur="1000"/>
                                        <p:tgtEl>
                                          <p:spTgt spid="34"/>
                                        </p:tgtEl>
                                      </p:cBhvr>
                                    </p:animEffect>
                                  </p:childTnLst>
                                </p:cTn>
                              </p:par>
                            </p:childTnLst>
                          </p:cTn>
                        </p:par>
                        <p:par>
                          <p:cTn id="97" fill="hold">
                            <p:stCondLst>
                              <p:cond delay="2000"/>
                            </p:stCondLst>
                            <p:childTnLst>
                              <p:par>
                                <p:cTn id="98" presetID="22" presetClass="entr" presetSubtype="1" fill="hold" grpId="0" nodeType="afterEffect">
                                  <p:stCondLst>
                                    <p:cond delay="0"/>
                                  </p:stCondLst>
                                  <p:childTnLst>
                                    <p:set>
                                      <p:cBhvr>
                                        <p:cTn id="99" dur="1" fill="hold">
                                          <p:stCondLst>
                                            <p:cond delay="0"/>
                                          </p:stCondLst>
                                        </p:cTn>
                                        <p:tgtEl>
                                          <p:spTgt spid="26"/>
                                        </p:tgtEl>
                                        <p:attrNameLst>
                                          <p:attrName>style.visibility</p:attrName>
                                        </p:attrNameLst>
                                      </p:cBhvr>
                                      <p:to>
                                        <p:strVal val="visible"/>
                                      </p:to>
                                    </p:set>
                                    <p:animEffect transition="in" filter="wipe(up)">
                                      <p:cBhvr>
                                        <p:cTn id="100" dur="1000"/>
                                        <p:tgtEl>
                                          <p:spTgt spid="26"/>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1" fill="hold" grpId="0" nodeType="clickEffect">
                                  <p:stCondLst>
                                    <p:cond delay="0"/>
                                  </p:stCondLst>
                                  <p:childTnLst>
                                    <p:set>
                                      <p:cBhvr>
                                        <p:cTn id="104" dur="1" fill="hold">
                                          <p:stCondLst>
                                            <p:cond delay="0"/>
                                          </p:stCondLst>
                                        </p:cTn>
                                        <p:tgtEl>
                                          <p:spTgt spid="31"/>
                                        </p:tgtEl>
                                        <p:attrNameLst>
                                          <p:attrName>style.visibility</p:attrName>
                                        </p:attrNameLst>
                                      </p:cBhvr>
                                      <p:to>
                                        <p:strVal val="visible"/>
                                      </p:to>
                                    </p:set>
                                    <p:animEffect transition="in" filter="wipe(up)">
                                      <p:cBhvr>
                                        <p:cTn id="105" dur="1000"/>
                                        <p:tgtEl>
                                          <p:spTgt spid="31"/>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1" fill="hold" grpId="0" nodeType="clickEffect">
                                  <p:stCondLst>
                                    <p:cond delay="0"/>
                                  </p:stCondLst>
                                  <p:childTnLst>
                                    <p:set>
                                      <p:cBhvr>
                                        <p:cTn id="109" dur="1" fill="hold">
                                          <p:stCondLst>
                                            <p:cond delay="0"/>
                                          </p:stCondLst>
                                        </p:cTn>
                                        <p:tgtEl>
                                          <p:spTgt spid="32"/>
                                        </p:tgtEl>
                                        <p:attrNameLst>
                                          <p:attrName>style.visibility</p:attrName>
                                        </p:attrNameLst>
                                      </p:cBhvr>
                                      <p:to>
                                        <p:strVal val="visible"/>
                                      </p:to>
                                    </p:set>
                                    <p:animEffect transition="in" filter="wipe(up)">
                                      <p:cBhvr>
                                        <p:cTn id="110" dur="1000"/>
                                        <p:tgtEl>
                                          <p:spTgt spid="32"/>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1" fill="hold" grpId="0" nodeType="clickEffect">
                                  <p:stCondLst>
                                    <p:cond delay="0"/>
                                  </p:stCondLst>
                                  <p:childTnLst>
                                    <p:set>
                                      <p:cBhvr>
                                        <p:cTn id="114" dur="1" fill="hold">
                                          <p:stCondLst>
                                            <p:cond delay="0"/>
                                          </p:stCondLst>
                                        </p:cTn>
                                        <p:tgtEl>
                                          <p:spTgt spid="35"/>
                                        </p:tgtEl>
                                        <p:attrNameLst>
                                          <p:attrName>style.visibility</p:attrName>
                                        </p:attrNameLst>
                                      </p:cBhvr>
                                      <p:to>
                                        <p:strVal val="visible"/>
                                      </p:to>
                                    </p:set>
                                    <p:animEffect transition="in" filter="wipe(up)">
                                      <p:cBhvr>
                                        <p:cTn id="115" dur="1000"/>
                                        <p:tgtEl>
                                          <p:spTgt spid="35"/>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1" fill="hold" grpId="0" nodeType="clickEffect">
                                  <p:stCondLst>
                                    <p:cond delay="0"/>
                                  </p:stCondLst>
                                  <p:childTnLst>
                                    <p:set>
                                      <p:cBhvr>
                                        <p:cTn id="119" dur="1" fill="hold">
                                          <p:stCondLst>
                                            <p:cond delay="0"/>
                                          </p:stCondLst>
                                        </p:cTn>
                                        <p:tgtEl>
                                          <p:spTgt spid="36"/>
                                        </p:tgtEl>
                                        <p:attrNameLst>
                                          <p:attrName>style.visibility</p:attrName>
                                        </p:attrNameLst>
                                      </p:cBhvr>
                                      <p:to>
                                        <p:strVal val="visible"/>
                                      </p:to>
                                    </p:set>
                                    <p:animEffect transition="in" filter="wipe(up)">
                                      <p:cBhvr>
                                        <p:cTn id="120" dur="1000"/>
                                        <p:tgtEl>
                                          <p:spTgt spid="36"/>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27"/>
                                        </p:tgtEl>
                                        <p:attrNameLst>
                                          <p:attrName>style.visibility</p:attrName>
                                        </p:attrNameLst>
                                      </p:cBhvr>
                                      <p:to>
                                        <p:strVal val="visible"/>
                                      </p:to>
                                    </p:set>
                                    <p:animEffect transition="in" filter="fade">
                                      <p:cBhvr>
                                        <p:cTn id="125" dur="1000"/>
                                        <p:tgtEl>
                                          <p:spTgt spid="27"/>
                                        </p:tgtEl>
                                      </p:cBhvr>
                                    </p:animEffect>
                                  </p:childTnLst>
                                </p:cTn>
                              </p:par>
                            </p:childTnLst>
                          </p:cTn>
                        </p:par>
                        <p:par>
                          <p:cTn id="126" fill="hold">
                            <p:stCondLst>
                              <p:cond delay="1000"/>
                            </p:stCondLst>
                            <p:childTnLst>
                              <p:par>
                                <p:cTn id="127" presetID="22" presetClass="entr" presetSubtype="1" fill="hold" grpId="0" nodeType="afterEffect">
                                  <p:stCondLst>
                                    <p:cond delay="0"/>
                                  </p:stCondLst>
                                  <p:childTnLst>
                                    <p:set>
                                      <p:cBhvr>
                                        <p:cTn id="128" dur="1" fill="hold">
                                          <p:stCondLst>
                                            <p:cond delay="0"/>
                                          </p:stCondLst>
                                        </p:cTn>
                                        <p:tgtEl>
                                          <p:spTgt spid="28"/>
                                        </p:tgtEl>
                                        <p:attrNameLst>
                                          <p:attrName>style.visibility</p:attrName>
                                        </p:attrNameLst>
                                      </p:cBhvr>
                                      <p:to>
                                        <p:strVal val="visible"/>
                                      </p:to>
                                    </p:set>
                                    <p:animEffect transition="in" filter="wipe(up)">
                                      <p:cBhvr>
                                        <p:cTn id="129" dur="1000"/>
                                        <p:tgtEl>
                                          <p:spTgt spid="28"/>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1" fill="hold" grpId="0" nodeType="clickEffect">
                                  <p:stCondLst>
                                    <p:cond delay="0"/>
                                  </p:stCondLst>
                                  <p:childTnLst>
                                    <p:set>
                                      <p:cBhvr>
                                        <p:cTn id="133" dur="1" fill="hold">
                                          <p:stCondLst>
                                            <p:cond delay="0"/>
                                          </p:stCondLst>
                                        </p:cTn>
                                        <p:tgtEl>
                                          <p:spTgt spid="29"/>
                                        </p:tgtEl>
                                        <p:attrNameLst>
                                          <p:attrName>style.visibility</p:attrName>
                                        </p:attrNameLst>
                                      </p:cBhvr>
                                      <p:to>
                                        <p:strVal val="visible"/>
                                      </p:to>
                                    </p:set>
                                    <p:animEffect transition="in" filter="wipe(up)">
                                      <p:cBhvr>
                                        <p:cTn id="134" dur="1000"/>
                                        <p:tgtEl>
                                          <p:spTgt spid="29"/>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ntr" presetSubtype="0" fill="hold" grpId="0" nodeType="clickEffect">
                                  <p:stCondLst>
                                    <p:cond delay="0"/>
                                  </p:stCondLst>
                                  <p:childTnLst>
                                    <p:set>
                                      <p:cBhvr>
                                        <p:cTn id="138" dur="1" fill="hold">
                                          <p:stCondLst>
                                            <p:cond delay="0"/>
                                          </p:stCondLst>
                                        </p:cTn>
                                        <p:tgtEl>
                                          <p:spTgt spid="30"/>
                                        </p:tgtEl>
                                        <p:attrNameLst>
                                          <p:attrName>style.visibility</p:attrName>
                                        </p:attrNameLst>
                                      </p:cBhvr>
                                      <p:to>
                                        <p:strVal val="visible"/>
                                      </p:to>
                                    </p:set>
                                    <p:animEffect transition="in" filter="fade">
                                      <p:cBhvr>
                                        <p:cTn id="139" dur="1000"/>
                                        <p:tgtEl>
                                          <p:spTgt spid="30"/>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1" fill="hold" grpId="0" nodeType="clickEffect">
                                  <p:stCondLst>
                                    <p:cond delay="0"/>
                                  </p:stCondLst>
                                  <p:childTnLst>
                                    <p:set>
                                      <p:cBhvr>
                                        <p:cTn id="143" dur="1" fill="hold">
                                          <p:stCondLst>
                                            <p:cond delay="0"/>
                                          </p:stCondLst>
                                        </p:cTn>
                                        <p:tgtEl>
                                          <p:spTgt spid="33"/>
                                        </p:tgtEl>
                                        <p:attrNameLst>
                                          <p:attrName>style.visibility</p:attrName>
                                        </p:attrNameLst>
                                      </p:cBhvr>
                                      <p:to>
                                        <p:strVal val="visible"/>
                                      </p:to>
                                    </p:set>
                                    <p:animEffect transition="in" filter="wipe(up)">
                                      <p:cBhvr>
                                        <p:cTn id="144" dur="1000"/>
                                        <p:tgtEl>
                                          <p:spTgt spid="33"/>
                                        </p:tgtEl>
                                      </p:cBhvr>
                                    </p:animEffect>
                                  </p:childTnLst>
                                </p:cTn>
                              </p:par>
                            </p:childTnLst>
                          </p:cTn>
                        </p:par>
                      </p:childTnLst>
                    </p:cTn>
                  </p:par>
                  <p:par>
                    <p:cTn id="145" fill="hold">
                      <p:stCondLst>
                        <p:cond delay="indefinite"/>
                      </p:stCondLst>
                      <p:childTnLst>
                        <p:par>
                          <p:cTn id="146" fill="hold">
                            <p:stCondLst>
                              <p:cond delay="0"/>
                            </p:stCondLst>
                            <p:childTnLst>
                              <p:par>
                                <p:cTn id="147" presetID="53" presetClass="entr" presetSubtype="528" fill="hold" grpId="0" nodeType="clickEffect">
                                  <p:stCondLst>
                                    <p:cond delay="0"/>
                                  </p:stCondLst>
                                  <p:childTnLst>
                                    <p:set>
                                      <p:cBhvr>
                                        <p:cTn id="148" dur="1" fill="hold">
                                          <p:stCondLst>
                                            <p:cond delay="0"/>
                                          </p:stCondLst>
                                        </p:cTn>
                                        <p:tgtEl>
                                          <p:spTgt spid="5"/>
                                        </p:tgtEl>
                                        <p:attrNameLst>
                                          <p:attrName>style.visibility</p:attrName>
                                        </p:attrNameLst>
                                      </p:cBhvr>
                                      <p:to>
                                        <p:strVal val="visible"/>
                                      </p:to>
                                    </p:set>
                                    <p:anim calcmode="lin" valueType="num">
                                      <p:cBhvr>
                                        <p:cTn id="149" dur="1500" fill="hold"/>
                                        <p:tgtEl>
                                          <p:spTgt spid="5"/>
                                        </p:tgtEl>
                                        <p:attrNameLst>
                                          <p:attrName>ppt_w</p:attrName>
                                        </p:attrNameLst>
                                      </p:cBhvr>
                                      <p:tavLst>
                                        <p:tav tm="0">
                                          <p:val>
                                            <p:fltVal val="0"/>
                                          </p:val>
                                        </p:tav>
                                        <p:tav tm="100000">
                                          <p:val>
                                            <p:strVal val="#ppt_w"/>
                                          </p:val>
                                        </p:tav>
                                      </p:tavLst>
                                    </p:anim>
                                    <p:anim calcmode="lin" valueType="num">
                                      <p:cBhvr>
                                        <p:cTn id="150" dur="1500" fill="hold"/>
                                        <p:tgtEl>
                                          <p:spTgt spid="5"/>
                                        </p:tgtEl>
                                        <p:attrNameLst>
                                          <p:attrName>ppt_h</p:attrName>
                                        </p:attrNameLst>
                                      </p:cBhvr>
                                      <p:tavLst>
                                        <p:tav tm="0">
                                          <p:val>
                                            <p:fltVal val="0"/>
                                          </p:val>
                                        </p:tav>
                                        <p:tav tm="100000">
                                          <p:val>
                                            <p:strVal val="#ppt_h"/>
                                          </p:val>
                                        </p:tav>
                                      </p:tavLst>
                                    </p:anim>
                                    <p:animEffect transition="in" filter="fade">
                                      <p:cBhvr>
                                        <p:cTn id="151" dur="1500"/>
                                        <p:tgtEl>
                                          <p:spTgt spid="5"/>
                                        </p:tgtEl>
                                      </p:cBhvr>
                                    </p:animEffect>
                                    <p:anim calcmode="lin" valueType="num">
                                      <p:cBhvr>
                                        <p:cTn id="152" dur="1500" fill="hold"/>
                                        <p:tgtEl>
                                          <p:spTgt spid="5"/>
                                        </p:tgtEl>
                                        <p:attrNameLst>
                                          <p:attrName>ppt_x</p:attrName>
                                        </p:attrNameLst>
                                      </p:cBhvr>
                                      <p:tavLst>
                                        <p:tav tm="0">
                                          <p:val>
                                            <p:fltVal val="0.5"/>
                                          </p:val>
                                        </p:tav>
                                        <p:tav tm="100000">
                                          <p:val>
                                            <p:strVal val="#ppt_x"/>
                                          </p:val>
                                        </p:tav>
                                      </p:tavLst>
                                    </p:anim>
                                    <p:anim calcmode="lin" valueType="num">
                                      <p:cBhvr>
                                        <p:cTn id="153" dur="1500" fill="hold"/>
                                        <p:tgtEl>
                                          <p:spTgt spid="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P spid="18" grpId="0"/>
      <p:bldP spid="19" grpId="0"/>
      <p:bldP spid="20" grpId="0"/>
      <p:bldP spid="22" grpId="0"/>
      <p:bldP spid="23" grpId="0" animBg="1"/>
      <p:bldP spid="24" grpId="0" animBg="1"/>
      <p:bldP spid="25" grpId="0" animBg="1"/>
      <p:bldP spid="26" grpId="0"/>
      <p:bldP spid="27" grpId="0"/>
      <p:bldP spid="28" grpId="0"/>
      <p:bldP spid="29" grpId="0"/>
      <p:bldP spid="30" grpId="0"/>
      <p:bldP spid="33" grpId="0"/>
      <p:bldP spid="34" grpId="0"/>
      <p:bldP spid="5" grpId="0"/>
      <p:bldP spid="31" grpId="0"/>
      <p:bldP spid="32" grpId="0"/>
      <p:bldP spid="35"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18566"/>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91D99628-D917-4819-B37A-4624BD00D585}"/>
              </a:ext>
            </a:extLst>
          </p:cNvPr>
          <p:cNvSpPr txBox="1"/>
          <p:nvPr/>
        </p:nvSpPr>
        <p:spPr>
          <a:xfrm>
            <a:off x="4979406" y="27993"/>
            <a:ext cx="2245257" cy="276999"/>
          </a:xfrm>
          <a:prstGeom prst="rect">
            <a:avLst/>
          </a:prstGeom>
          <a:noFill/>
          <a:ln w="28575">
            <a:solidFill>
              <a:srgbClr val="CC6600"/>
            </a:solidFill>
          </a:ln>
        </p:spPr>
        <p:txBody>
          <a:bodyPr wrap="square" rtlCol="0">
            <a:spAutoFit/>
          </a:bodyPr>
          <a:lstStyle/>
          <a:p>
            <a:r>
              <a:rPr lang="en-US" sz="1200" b="1" dirty="0">
                <a:latin typeface="Times New Roman" panose="02020603050405020304" pitchFamily="18" charset="0"/>
                <a:cs typeface="Times New Roman" panose="02020603050405020304" pitchFamily="18" charset="0"/>
              </a:rPr>
              <a:t>Introduction to the Real Battle</a:t>
            </a:r>
          </a:p>
        </p:txBody>
      </p:sp>
      <p:sp>
        <p:nvSpPr>
          <p:cNvPr id="9" name="TextBox 8">
            <a:extLst>
              <a:ext uri="{FF2B5EF4-FFF2-40B4-BE49-F238E27FC236}">
                <a16:creationId xmlns:a16="http://schemas.microsoft.com/office/drawing/2014/main" id="{74AE7A65-F724-446D-808F-48C2BA698CE7}"/>
              </a:ext>
            </a:extLst>
          </p:cNvPr>
          <p:cNvSpPr txBox="1"/>
          <p:nvPr/>
        </p:nvSpPr>
        <p:spPr>
          <a:xfrm>
            <a:off x="96972" y="357659"/>
            <a:ext cx="12037650" cy="584775"/>
          </a:xfrm>
          <a:prstGeom prst="rect">
            <a:avLst/>
          </a:prstGeom>
          <a:noFill/>
          <a:ln>
            <a:noFill/>
          </a:ln>
        </p:spPr>
        <p:txBody>
          <a:bodyPr wrap="square" rtlCol="0">
            <a:spAutoFit/>
          </a:bodyPr>
          <a:lstStyle/>
          <a:p>
            <a:pPr marL="0" marR="0" algn="ctr">
              <a:spcBef>
                <a:spcPts val="0"/>
              </a:spcBef>
              <a:spcAft>
                <a:spcPts val="0"/>
              </a:spcAft>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When you have the assurance and awareness that - You are Crucified with Christ; You are Dead with Christ; You are Buried With Christ; You are Risen With Christ; Christ Liveth in You; You are in Christ; You Liveth with Christ; </a:t>
            </a:r>
            <a:r>
              <a:rPr lang="en-US" sz="1600" b="1" dirty="0">
                <a:effectLst/>
                <a:latin typeface="Times New Roman" panose="02020603050405020304" pitchFamily="18" charset="0"/>
                <a:ea typeface="Times New Roman" panose="02020603050405020304" pitchFamily="18" charset="0"/>
              </a:rPr>
              <a:t>You are Dead Indeed Unto Sin…</a:t>
            </a:r>
            <a:endParaRPr lang="en-US" sz="1600" b="1" dirty="0"/>
          </a:p>
        </p:txBody>
      </p:sp>
      <p:sp>
        <p:nvSpPr>
          <p:cNvPr id="10" name="TextBox 9">
            <a:extLst>
              <a:ext uri="{FF2B5EF4-FFF2-40B4-BE49-F238E27FC236}">
                <a16:creationId xmlns:a16="http://schemas.microsoft.com/office/drawing/2014/main" id="{C8E2AD14-28C4-4D25-B5C5-11130D604AF3}"/>
              </a:ext>
            </a:extLst>
          </p:cNvPr>
          <p:cNvSpPr txBox="1"/>
          <p:nvPr/>
        </p:nvSpPr>
        <p:spPr>
          <a:xfrm>
            <a:off x="48466" y="929014"/>
            <a:ext cx="12105936" cy="307777"/>
          </a:xfrm>
          <a:prstGeom prst="rect">
            <a:avLst/>
          </a:prstGeom>
          <a:noFill/>
        </p:spPr>
        <p:txBody>
          <a:bodyPr wrap="square" rtlCol="0">
            <a:spAutoFit/>
          </a:bodyPr>
          <a:lstStyle/>
          <a:p>
            <a:pPr algn="ctr"/>
            <a:r>
              <a:rPr lang="en-US" sz="1400" dirty="0">
                <a:effectLst/>
                <a:latin typeface="Times New Roman" panose="02020603050405020304" pitchFamily="18" charset="0"/>
                <a:ea typeface="Times New Roman" panose="02020603050405020304" pitchFamily="18" charset="0"/>
              </a:rPr>
              <a:t>… that awareness will help you understand the difference and the true application of the words ‘</a:t>
            </a:r>
            <a:r>
              <a:rPr lang="en-US" sz="1400" b="1" i="1" dirty="0">
                <a:effectLst/>
                <a:latin typeface="Times New Roman" panose="02020603050405020304" pitchFamily="18" charset="0"/>
                <a:ea typeface="Times New Roman" panose="02020603050405020304" pitchFamily="18" charset="0"/>
              </a:rPr>
              <a:t>to</a:t>
            </a:r>
            <a:r>
              <a:rPr lang="en-US" sz="1400" dirty="0">
                <a:effectLst/>
                <a:latin typeface="Times New Roman" panose="02020603050405020304" pitchFamily="18" charset="0"/>
                <a:ea typeface="Times New Roman" panose="02020603050405020304" pitchFamily="18" charset="0"/>
              </a:rPr>
              <a:t>’ and ‘</a:t>
            </a:r>
            <a:r>
              <a:rPr lang="en-US" sz="1400" b="1" i="1" dirty="0">
                <a:effectLst/>
                <a:latin typeface="Times New Roman" panose="02020603050405020304" pitchFamily="18" charset="0"/>
                <a:ea typeface="Times New Roman" panose="02020603050405020304" pitchFamily="18" charset="0"/>
              </a:rPr>
              <a:t>for</a:t>
            </a:r>
            <a:r>
              <a:rPr lang="en-US" sz="1400" dirty="0">
                <a:effectLst/>
                <a:latin typeface="Times New Roman" panose="02020603050405020304" pitchFamily="18" charset="0"/>
                <a:ea typeface="Times New Roman" panose="02020603050405020304" pitchFamily="18" charset="0"/>
              </a:rPr>
              <a:t>’ concerning the King James 1611 Bible.</a:t>
            </a:r>
            <a:endParaRPr lang="en-US" sz="1400" dirty="0"/>
          </a:p>
        </p:txBody>
      </p:sp>
      <p:sp>
        <p:nvSpPr>
          <p:cNvPr id="11" name="TextBox 10">
            <a:extLst>
              <a:ext uri="{FF2B5EF4-FFF2-40B4-BE49-F238E27FC236}">
                <a16:creationId xmlns:a16="http://schemas.microsoft.com/office/drawing/2014/main" id="{6AE5810E-8E46-4CEC-BC2A-973FB2BBD2DF}"/>
              </a:ext>
            </a:extLst>
          </p:cNvPr>
          <p:cNvSpPr txBox="1"/>
          <p:nvPr/>
        </p:nvSpPr>
        <p:spPr>
          <a:xfrm>
            <a:off x="2330604" y="1200524"/>
            <a:ext cx="7549380" cy="523220"/>
          </a:xfrm>
          <a:prstGeom prst="rect">
            <a:avLst/>
          </a:prstGeom>
          <a:noFill/>
        </p:spPr>
        <p:txBody>
          <a:bodyPr wrap="square" rtlCol="0">
            <a:spAutoFit/>
          </a:bodyPr>
          <a:lstStyle/>
          <a:p>
            <a:pPr marL="0" marR="0" algn="ctr">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…that awareness will help you know, not only what ‘rightly dividing the word of truth’ means, </a:t>
            </a:r>
          </a:p>
          <a:p>
            <a:pPr marL="0" marR="0" algn="ctr">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but that you will exercise that awareness by reading the King James 1611 Bible correctly!</a:t>
            </a:r>
          </a:p>
        </p:txBody>
      </p:sp>
      <p:sp>
        <p:nvSpPr>
          <p:cNvPr id="12" name="TextBox 11">
            <a:extLst>
              <a:ext uri="{FF2B5EF4-FFF2-40B4-BE49-F238E27FC236}">
                <a16:creationId xmlns:a16="http://schemas.microsoft.com/office/drawing/2014/main" id="{6606AE15-176B-4D2A-9FF3-2C983ADF2CF5}"/>
              </a:ext>
            </a:extLst>
          </p:cNvPr>
          <p:cNvSpPr txBox="1"/>
          <p:nvPr/>
        </p:nvSpPr>
        <p:spPr>
          <a:xfrm>
            <a:off x="205981" y="1229871"/>
            <a:ext cx="2411699" cy="1600438"/>
          </a:xfrm>
          <a:prstGeom prst="rect">
            <a:avLst/>
          </a:prstGeom>
          <a:noFill/>
        </p:spPr>
        <p:txBody>
          <a:bodyPr wrap="square" rtlCol="0">
            <a:spAutoFit/>
          </a:bodyPr>
          <a:lstStyle/>
          <a:p>
            <a:pPr algn="just"/>
            <a:r>
              <a:rPr lang="en-US" sz="1400" dirty="0">
                <a:effectLst/>
                <a:latin typeface="Times New Roman" panose="02020603050405020304" pitchFamily="18" charset="0"/>
                <a:ea typeface="Times New Roman" panose="02020603050405020304" pitchFamily="18" charset="0"/>
              </a:rPr>
              <a:t>…that awareness will help you understand that we, as believers in the risen Christ, already stand approved unto God and you will see that marvelous truth as you rightly divided the word of truth!</a:t>
            </a:r>
            <a:endParaRPr lang="en-US" sz="1400" dirty="0"/>
          </a:p>
        </p:txBody>
      </p:sp>
      <p:sp>
        <p:nvSpPr>
          <p:cNvPr id="14" name="TextBox 13">
            <a:extLst>
              <a:ext uri="{FF2B5EF4-FFF2-40B4-BE49-F238E27FC236}">
                <a16:creationId xmlns:a16="http://schemas.microsoft.com/office/drawing/2014/main" id="{DC7CF8C2-430B-43EE-8C20-8087498A074A}"/>
              </a:ext>
            </a:extLst>
          </p:cNvPr>
          <p:cNvSpPr txBox="1"/>
          <p:nvPr/>
        </p:nvSpPr>
        <p:spPr>
          <a:xfrm>
            <a:off x="9641407" y="1174116"/>
            <a:ext cx="2419815" cy="1384995"/>
          </a:xfrm>
          <a:prstGeom prst="rect">
            <a:avLst/>
          </a:prstGeom>
          <a:noFill/>
        </p:spPr>
        <p:txBody>
          <a:bodyPr wrap="square" rtlCol="0">
            <a:spAutoFit/>
          </a:bodyPr>
          <a:lstStyle/>
          <a:p>
            <a:pPr algn="just"/>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…that awareness will help you understand the goodness of God is to us today as Gentiles while the severity of God has always been to the Jews, and will be during their tribulation!</a:t>
            </a:r>
          </a:p>
        </p:txBody>
      </p:sp>
      <p:sp>
        <p:nvSpPr>
          <p:cNvPr id="15" name="TextBox 14">
            <a:extLst>
              <a:ext uri="{FF2B5EF4-FFF2-40B4-BE49-F238E27FC236}">
                <a16:creationId xmlns:a16="http://schemas.microsoft.com/office/drawing/2014/main" id="{DC5624B2-0816-4D9B-B076-F8F0BAEB8420}"/>
              </a:ext>
            </a:extLst>
          </p:cNvPr>
          <p:cNvSpPr txBox="1"/>
          <p:nvPr/>
        </p:nvSpPr>
        <p:spPr>
          <a:xfrm>
            <a:off x="3346535" y="2619700"/>
            <a:ext cx="5498926" cy="523220"/>
          </a:xfrm>
          <a:prstGeom prst="rect">
            <a:avLst/>
          </a:prstGeom>
          <a:noFill/>
        </p:spPr>
        <p:txBody>
          <a:bodyPr wrap="square" rtlCol="0">
            <a:spAutoFit/>
          </a:bodyPr>
          <a:lstStyle/>
          <a:p>
            <a:pPr algn="ctr"/>
            <a:r>
              <a:rPr lang="en-US" sz="1400" dirty="0">
                <a:effectLst/>
                <a:latin typeface="Times New Roman" panose="02020603050405020304" pitchFamily="18" charset="0"/>
                <a:ea typeface="Times New Roman" panose="02020603050405020304" pitchFamily="18" charset="0"/>
              </a:rPr>
              <a:t>…that awareness will help you understand that the KJ1611 is the ONLY</a:t>
            </a:r>
          </a:p>
          <a:p>
            <a:pPr algn="ctr"/>
            <a:r>
              <a:rPr lang="en-US" sz="1400" dirty="0">
                <a:effectLst/>
                <a:latin typeface="Times New Roman" panose="02020603050405020304" pitchFamily="18" charset="0"/>
                <a:ea typeface="Times New Roman" panose="02020603050405020304" pitchFamily="18" charset="0"/>
              </a:rPr>
              <a:t>inspired and preserved words of God for your final authority today!</a:t>
            </a:r>
            <a:endParaRPr lang="en-US" sz="1400" dirty="0"/>
          </a:p>
        </p:txBody>
      </p:sp>
      <p:sp>
        <p:nvSpPr>
          <p:cNvPr id="16" name="TextBox 15">
            <a:extLst>
              <a:ext uri="{FF2B5EF4-FFF2-40B4-BE49-F238E27FC236}">
                <a16:creationId xmlns:a16="http://schemas.microsoft.com/office/drawing/2014/main" id="{9EAE5632-5077-442A-AE33-7F4E98367F24}"/>
              </a:ext>
            </a:extLst>
          </p:cNvPr>
          <p:cNvSpPr txBox="1"/>
          <p:nvPr/>
        </p:nvSpPr>
        <p:spPr>
          <a:xfrm>
            <a:off x="96971" y="2821480"/>
            <a:ext cx="3023301" cy="954107"/>
          </a:xfrm>
          <a:prstGeom prst="rect">
            <a:avLst/>
          </a:prstGeom>
          <a:noFill/>
        </p:spPr>
        <p:txBody>
          <a:bodyPr wrap="square" rtlCol="0">
            <a:spAutoFit/>
          </a:bodyPr>
          <a:lstStyle/>
          <a:p>
            <a:pPr algn="just"/>
            <a:r>
              <a:rPr lang="en-US" sz="1400" dirty="0">
                <a:effectLst/>
                <a:latin typeface="Times New Roman" panose="02020603050405020304" pitchFamily="18" charset="0"/>
                <a:ea typeface="Times New Roman" panose="02020603050405020304" pitchFamily="18" charset="0"/>
              </a:rPr>
              <a:t>…that awareness will help you know the difference between the Kingdom of God and the kingdom of heaven and what those two kingdoms represent.</a:t>
            </a:r>
            <a:endParaRPr lang="en-US" sz="1400" dirty="0"/>
          </a:p>
        </p:txBody>
      </p:sp>
      <p:sp>
        <p:nvSpPr>
          <p:cNvPr id="17" name="TextBox 16">
            <a:extLst>
              <a:ext uri="{FF2B5EF4-FFF2-40B4-BE49-F238E27FC236}">
                <a16:creationId xmlns:a16="http://schemas.microsoft.com/office/drawing/2014/main" id="{C1E65977-1DF5-407C-87AD-8B42ECDB477A}"/>
              </a:ext>
            </a:extLst>
          </p:cNvPr>
          <p:cNvSpPr txBox="1"/>
          <p:nvPr/>
        </p:nvSpPr>
        <p:spPr>
          <a:xfrm>
            <a:off x="8873453" y="2603307"/>
            <a:ext cx="3243241" cy="523220"/>
          </a:xfrm>
          <a:prstGeom prst="rect">
            <a:avLst/>
          </a:prstGeom>
          <a:noFill/>
        </p:spPr>
        <p:txBody>
          <a:bodyPr wrap="square" rtlCol="0">
            <a:spAutoFit/>
          </a:bodyPr>
          <a:lstStyle/>
          <a:p>
            <a:pPr algn="ctr"/>
            <a:r>
              <a:rPr lang="en-US" sz="1400" dirty="0">
                <a:effectLst/>
                <a:latin typeface="Times New Roman" panose="02020603050405020304" pitchFamily="18" charset="0"/>
                <a:ea typeface="Times New Roman" panose="02020603050405020304" pitchFamily="18" charset="0"/>
              </a:rPr>
              <a:t>…that awareness will help you understand your enemy is truly a spiritual enemy.</a:t>
            </a:r>
            <a:endParaRPr lang="en-US" sz="1400" dirty="0"/>
          </a:p>
        </p:txBody>
      </p:sp>
      <p:sp>
        <p:nvSpPr>
          <p:cNvPr id="18" name="TextBox 17">
            <a:extLst>
              <a:ext uri="{FF2B5EF4-FFF2-40B4-BE49-F238E27FC236}">
                <a16:creationId xmlns:a16="http://schemas.microsoft.com/office/drawing/2014/main" id="{A0B2763F-7266-43E8-980B-20F683407787}"/>
              </a:ext>
            </a:extLst>
          </p:cNvPr>
          <p:cNvSpPr txBox="1"/>
          <p:nvPr/>
        </p:nvSpPr>
        <p:spPr>
          <a:xfrm>
            <a:off x="3447298" y="3078434"/>
            <a:ext cx="8593878" cy="738664"/>
          </a:xfrm>
          <a:prstGeom prst="rect">
            <a:avLst/>
          </a:prstGeom>
          <a:noFill/>
        </p:spPr>
        <p:txBody>
          <a:bodyPr wrap="square" rtlCol="0">
            <a:spAutoFit/>
          </a:bodyPr>
          <a:lstStyle/>
          <a:p>
            <a:pPr algn="just"/>
            <a:r>
              <a:rPr lang="en-US" sz="1400" dirty="0">
                <a:effectLst/>
                <a:latin typeface="Times New Roman" panose="02020603050405020304" pitchFamily="18" charset="0"/>
                <a:ea typeface="Times New Roman" panose="02020603050405020304" pitchFamily="18" charset="0"/>
              </a:rPr>
              <a:t>…that awareness will help you understand the difference between the original church design in </a:t>
            </a:r>
            <a:r>
              <a:rPr lang="en-US" sz="1400" b="1" dirty="0">
                <a:solidFill>
                  <a:srgbClr val="FF0000"/>
                </a:solidFill>
                <a:effectLst/>
                <a:latin typeface="Times New Roman" panose="02020603050405020304" pitchFamily="18" charset="0"/>
                <a:ea typeface="Times New Roman" panose="02020603050405020304" pitchFamily="18" charset="0"/>
              </a:rPr>
              <a:t>Acts 2 </a:t>
            </a:r>
            <a:r>
              <a:rPr lang="en-US" sz="1400" dirty="0">
                <a:effectLst/>
                <a:latin typeface="Times New Roman" panose="02020603050405020304" pitchFamily="18" charset="0"/>
                <a:ea typeface="Times New Roman" panose="02020603050405020304" pitchFamily="18" charset="0"/>
              </a:rPr>
              <a:t>being falsely used today </a:t>
            </a:r>
            <a:r>
              <a:rPr lang="en-US" sz="1400" dirty="0">
                <a:latin typeface="Times New Roman" panose="02020603050405020304" pitchFamily="18" charset="0"/>
                <a:ea typeface="Times New Roman" panose="02020603050405020304" pitchFamily="18" charset="0"/>
              </a:rPr>
              <a:t>as</a:t>
            </a:r>
            <a:r>
              <a:rPr lang="en-US" sz="1400" dirty="0">
                <a:effectLst/>
                <a:latin typeface="Times New Roman" panose="02020603050405020304" pitchFamily="18" charset="0"/>
                <a:ea typeface="Times New Roman" panose="02020603050405020304" pitchFamily="18" charset="0"/>
              </a:rPr>
              <a:t> compared to Paul’s ‘church’ goals in </a:t>
            </a:r>
            <a:r>
              <a:rPr lang="en-US" sz="1400" b="1" dirty="0">
                <a:solidFill>
                  <a:srgbClr val="FF0000"/>
                </a:solidFill>
                <a:effectLst/>
                <a:latin typeface="Times New Roman" panose="02020603050405020304" pitchFamily="18" charset="0"/>
                <a:ea typeface="Times New Roman" panose="02020603050405020304" pitchFamily="18" charset="0"/>
              </a:rPr>
              <a:t>Ephesians 4:12-16</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and </a:t>
            </a:r>
            <a:r>
              <a:rPr lang="en-US" sz="1400" b="1" dirty="0">
                <a:solidFill>
                  <a:srgbClr val="FF0000"/>
                </a:solidFill>
                <a:effectLst/>
                <a:latin typeface="Times New Roman" panose="02020603050405020304" pitchFamily="18" charset="0"/>
                <a:ea typeface="Times New Roman" panose="02020603050405020304" pitchFamily="18" charset="0"/>
              </a:rPr>
              <a:t>Ephesians 5</a:t>
            </a:r>
            <a:r>
              <a:rPr lang="en-US" sz="1400" dirty="0">
                <a:effectLst/>
                <a:latin typeface="Times New Roman" panose="02020603050405020304" pitchFamily="18" charset="0"/>
                <a:ea typeface="Times New Roman" panose="02020603050405020304" pitchFamily="18" charset="0"/>
              </a:rPr>
              <a:t> with the difference between the local church and the body of Christ being that they are NOT one-in-the-same – one is alive and one is social only.</a:t>
            </a:r>
            <a:endParaRPr lang="en-US" sz="1400" dirty="0"/>
          </a:p>
        </p:txBody>
      </p:sp>
      <p:sp>
        <p:nvSpPr>
          <p:cNvPr id="19" name="TextBox 18">
            <a:extLst>
              <a:ext uri="{FF2B5EF4-FFF2-40B4-BE49-F238E27FC236}">
                <a16:creationId xmlns:a16="http://schemas.microsoft.com/office/drawing/2014/main" id="{EA703D40-5D2E-4518-9B3B-2D720A5DCBD1}"/>
              </a:ext>
            </a:extLst>
          </p:cNvPr>
          <p:cNvSpPr txBox="1"/>
          <p:nvPr/>
        </p:nvSpPr>
        <p:spPr>
          <a:xfrm>
            <a:off x="126173" y="3776184"/>
            <a:ext cx="7859365" cy="307777"/>
          </a:xfrm>
          <a:prstGeom prst="rect">
            <a:avLst/>
          </a:prstGeom>
          <a:noFill/>
        </p:spPr>
        <p:txBody>
          <a:bodyPr wrap="square" rtlCol="0">
            <a:spAutoFit/>
          </a:bodyPr>
          <a:lstStyle/>
          <a:p>
            <a:r>
              <a:rPr lang="en-US" sz="1400" dirty="0">
                <a:effectLst/>
                <a:latin typeface="Times New Roman" panose="02020603050405020304" pitchFamily="18" charset="0"/>
                <a:ea typeface="Times New Roman" panose="02020603050405020304" pitchFamily="18" charset="0"/>
              </a:rPr>
              <a:t>…that awareness will help you understand Gentiles being ‘</a:t>
            </a:r>
            <a:r>
              <a:rPr lang="en-US" sz="1400" b="1" i="1" dirty="0">
                <a:solidFill>
                  <a:srgbClr val="CC6600"/>
                </a:solidFill>
                <a:effectLst/>
                <a:latin typeface="Times New Roman" panose="02020603050405020304" pitchFamily="18" charset="0"/>
                <a:ea typeface="Times New Roman" panose="02020603050405020304" pitchFamily="18" charset="0"/>
              </a:rPr>
              <a:t>quickened</a:t>
            </a:r>
            <a:r>
              <a:rPr lang="en-US" sz="1400" dirty="0">
                <a:effectLst/>
                <a:latin typeface="Times New Roman" panose="02020603050405020304" pitchFamily="18" charset="0"/>
                <a:ea typeface="Times New Roman" panose="02020603050405020304" pitchFamily="18" charset="0"/>
              </a:rPr>
              <a:t>’ vs Israel needing to be ‘</a:t>
            </a:r>
            <a:r>
              <a:rPr lang="en-US" sz="1400" i="1" dirty="0">
                <a:effectLst/>
                <a:latin typeface="Times New Roman" panose="02020603050405020304" pitchFamily="18" charset="0"/>
                <a:ea typeface="Times New Roman" panose="02020603050405020304" pitchFamily="18" charset="0"/>
              </a:rPr>
              <a:t>born again!’</a:t>
            </a:r>
            <a:endParaRPr lang="en-US" sz="1400" dirty="0"/>
          </a:p>
        </p:txBody>
      </p:sp>
      <p:sp>
        <p:nvSpPr>
          <p:cNvPr id="21" name="TextBox 20">
            <a:extLst>
              <a:ext uri="{FF2B5EF4-FFF2-40B4-BE49-F238E27FC236}">
                <a16:creationId xmlns:a16="http://schemas.microsoft.com/office/drawing/2014/main" id="{37E4EE48-CB8D-436F-A351-AC17021D7493}"/>
              </a:ext>
            </a:extLst>
          </p:cNvPr>
          <p:cNvSpPr txBox="1"/>
          <p:nvPr/>
        </p:nvSpPr>
        <p:spPr>
          <a:xfrm>
            <a:off x="131286" y="4024430"/>
            <a:ext cx="7802627" cy="738664"/>
          </a:xfrm>
          <a:prstGeom prst="rect">
            <a:avLst/>
          </a:prstGeom>
          <a:noFill/>
        </p:spPr>
        <p:txBody>
          <a:bodyPr wrap="square" rtlCol="0">
            <a:spAutoFit/>
          </a:bodyPr>
          <a:lstStyle/>
          <a:p>
            <a:pPr algn="just"/>
            <a:r>
              <a:rPr lang="en-US" sz="1400" dirty="0">
                <a:effectLst/>
                <a:latin typeface="Times New Roman" panose="02020603050405020304" pitchFamily="18" charset="0"/>
                <a:ea typeface="Times New Roman" panose="02020603050405020304" pitchFamily="18" charset="0"/>
              </a:rPr>
              <a:t>…that awareness will help you see and follow the true design for music and being aware that Satan has ‘taken over’ the power of music because of his desire to be worshipped like the most High and how the music in churches today supports and glorifies Satan while it does NOT please God, all according to Paul!</a:t>
            </a:r>
            <a:endParaRPr lang="en-US" sz="1400" dirty="0"/>
          </a:p>
        </p:txBody>
      </p:sp>
      <p:sp>
        <p:nvSpPr>
          <p:cNvPr id="22" name="TextBox 21">
            <a:extLst>
              <a:ext uri="{FF2B5EF4-FFF2-40B4-BE49-F238E27FC236}">
                <a16:creationId xmlns:a16="http://schemas.microsoft.com/office/drawing/2014/main" id="{E6E32325-7631-4D57-95FA-8B7EB7DBDC4C}"/>
              </a:ext>
            </a:extLst>
          </p:cNvPr>
          <p:cNvSpPr txBox="1"/>
          <p:nvPr/>
        </p:nvSpPr>
        <p:spPr>
          <a:xfrm>
            <a:off x="8007100" y="3776660"/>
            <a:ext cx="4055945" cy="954107"/>
          </a:xfrm>
          <a:prstGeom prst="rect">
            <a:avLst/>
          </a:prstGeom>
          <a:noFill/>
        </p:spPr>
        <p:txBody>
          <a:bodyPr wrap="square" rtlCol="0">
            <a:spAutoFit/>
          </a:bodyPr>
          <a:lstStyle/>
          <a:p>
            <a:pPr algn="just"/>
            <a:r>
              <a:rPr lang="en-US" sz="1400" dirty="0">
                <a:effectLst/>
                <a:latin typeface="Times New Roman" panose="02020603050405020304" pitchFamily="18" charset="0"/>
                <a:ea typeface="Times New Roman" panose="02020603050405020304" pitchFamily="18" charset="0"/>
              </a:rPr>
              <a:t>…that awareness will help you see Satan getting less and less of advantage over you as you grow in realization and in understanding of the devices of Satan as he lifts himself up to be like the most High</a:t>
            </a:r>
            <a:r>
              <a:rPr lang="en-US" sz="1400" dirty="0">
                <a:latin typeface="Times New Roman" panose="02020603050405020304" pitchFamily="18" charset="0"/>
                <a:ea typeface="Times New Roman" panose="02020603050405020304" pitchFamily="18" charset="0"/>
              </a:rPr>
              <a:t>!</a:t>
            </a:r>
            <a:endParaRPr lang="en-US" sz="1400" dirty="0"/>
          </a:p>
        </p:txBody>
      </p:sp>
      <p:sp>
        <p:nvSpPr>
          <p:cNvPr id="23" name="TextBox 22">
            <a:extLst>
              <a:ext uri="{FF2B5EF4-FFF2-40B4-BE49-F238E27FC236}">
                <a16:creationId xmlns:a16="http://schemas.microsoft.com/office/drawing/2014/main" id="{9FB41543-09F9-4583-9123-D49B981D8104}"/>
              </a:ext>
            </a:extLst>
          </p:cNvPr>
          <p:cNvSpPr txBox="1"/>
          <p:nvPr/>
        </p:nvSpPr>
        <p:spPr>
          <a:xfrm>
            <a:off x="199047" y="4706411"/>
            <a:ext cx="11917647" cy="738664"/>
          </a:xfrm>
          <a:prstGeom prst="rect">
            <a:avLst/>
          </a:prstGeom>
          <a:noFill/>
        </p:spPr>
        <p:txBody>
          <a:bodyPr wrap="square" rtlCol="0">
            <a:spAutoFit/>
          </a:bodyPr>
          <a:lstStyle/>
          <a:p>
            <a:r>
              <a:rPr lang="en-US" sz="1400" dirty="0">
                <a:effectLst/>
                <a:latin typeface="Times New Roman" panose="02020603050405020304" pitchFamily="18" charset="0"/>
                <a:ea typeface="Times New Roman" panose="02020603050405020304" pitchFamily="18" charset="0"/>
              </a:rPr>
              <a:t>…that awareness will help you realize that our ‘battles’ are not to “</a:t>
            </a:r>
            <a:r>
              <a:rPr lang="en-US" sz="1400" i="1" dirty="0">
                <a:effectLst/>
                <a:latin typeface="Times New Roman" panose="02020603050405020304" pitchFamily="18" charset="0"/>
                <a:ea typeface="Times New Roman" panose="02020603050405020304" pitchFamily="18" charset="0"/>
              </a:rPr>
              <a:t>just try to win the world to Jesus</a:t>
            </a:r>
            <a:r>
              <a:rPr lang="en-US" sz="1400" dirty="0">
                <a:effectLst/>
                <a:latin typeface="Times New Roman" panose="02020603050405020304" pitchFamily="18" charset="0"/>
                <a:ea typeface="Times New Roman" panose="02020603050405020304" pitchFamily="18" charset="0"/>
              </a:rPr>
              <a:t>” with our mouth, or with </a:t>
            </a:r>
            <a:r>
              <a:rPr lang="en-US" sz="1400" dirty="0">
                <a:latin typeface="Times New Roman" panose="02020603050405020304" pitchFamily="18" charset="0"/>
                <a:ea typeface="Times New Roman" panose="02020603050405020304" pitchFamily="18" charset="0"/>
              </a:rPr>
              <a:t>man’s </a:t>
            </a:r>
            <a:r>
              <a:rPr lang="en-US" sz="1400" dirty="0">
                <a:effectLst/>
                <a:latin typeface="Times New Roman" panose="02020603050405020304" pitchFamily="18" charset="0"/>
                <a:ea typeface="Times New Roman" panose="02020603050405020304" pitchFamily="18" charset="0"/>
              </a:rPr>
              <a:t>scholarship and wisdom, or our speaking and teaching skills, or the modern false claims of prayer power, or our ‘favorite’ church presentations and programs, or with the musical talents and performances in our church concerts and entertainment shows, or with our expecting to see and even creating our own miracles, signs and wonders, etc</a:t>
            </a:r>
            <a:r>
              <a:rPr lang="en-US" sz="1400" dirty="0">
                <a:latin typeface="Times New Roman" panose="02020603050405020304" pitchFamily="18" charset="0"/>
                <a:ea typeface="Times New Roman" panose="02020603050405020304" pitchFamily="18" charset="0"/>
              </a:rPr>
              <a:t>.!</a:t>
            </a:r>
            <a:endParaRPr lang="en-US" sz="1400" dirty="0"/>
          </a:p>
        </p:txBody>
      </p:sp>
      <p:sp>
        <p:nvSpPr>
          <p:cNvPr id="24" name="TextBox 23">
            <a:extLst>
              <a:ext uri="{FF2B5EF4-FFF2-40B4-BE49-F238E27FC236}">
                <a16:creationId xmlns:a16="http://schemas.microsoft.com/office/drawing/2014/main" id="{EAB9B900-80BA-4CB9-8433-ACA73480331A}"/>
              </a:ext>
            </a:extLst>
          </p:cNvPr>
          <p:cNvSpPr txBox="1"/>
          <p:nvPr/>
        </p:nvSpPr>
        <p:spPr>
          <a:xfrm>
            <a:off x="128955" y="5425699"/>
            <a:ext cx="12028360" cy="1077218"/>
          </a:xfrm>
          <a:prstGeom prst="rect">
            <a:avLst/>
          </a:prstGeom>
          <a:noFill/>
        </p:spPr>
        <p:txBody>
          <a:bodyPr wrap="square" rtlCol="0">
            <a:spAutoFit/>
          </a:bodyPr>
          <a:lstStyle/>
          <a:p>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You will then understand why Paul says it is our ‘</a:t>
            </a: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reasonable service’ to present our bodies a living sacrifice, holy, acceptable unto God and that we should be not conformed to this world: but be ye transformed by the renewing of your mind, that ye may prove what is that good, and acceptable and perfect, will of God.  For I say, through the grace given unto me, to every man that is among you, not to think of himself more highly than he ought to think; but to think soberly, according as God hath dealt to every man the measure of faith.</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Romans 12:1-3</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AED89E3C-FBDE-4870-8429-8DBBA63050C7}"/>
              </a:ext>
            </a:extLst>
          </p:cNvPr>
          <p:cNvSpPr txBox="1"/>
          <p:nvPr/>
        </p:nvSpPr>
        <p:spPr>
          <a:xfrm>
            <a:off x="726510" y="6476083"/>
            <a:ext cx="6763351" cy="338554"/>
          </a:xfrm>
          <a:prstGeom prst="rect">
            <a:avLst/>
          </a:prstGeom>
          <a:noFill/>
        </p:spPr>
        <p:txBody>
          <a:bodyPr wrap="square" rtlCol="0">
            <a:spAutoFit/>
          </a:bodyPr>
          <a:lstStyle/>
          <a:p>
            <a:pPr marL="0" marR="0" algn="ctr">
              <a:spcBef>
                <a:spcPts val="0"/>
              </a:spcBef>
              <a:spcAft>
                <a:spcPts val="0"/>
              </a:spcAft>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The real battle that we need to learn to deal with is our toughest battle… </a:t>
            </a:r>
            <a:endParaRPr lang="en-US" sz="1600" b="1" dirty="0"/>
          </a:p>
        </p:txBody>
      </p:sp>
      <p:sp>
        <p:nvSpPr>
          <p:cNvPr id="26" name="TextBox 25">
            <a:extLst>
              <a:ext uri="{FF2B5EF4-FFF2-40B4-BE49-F238E27FC236}">
                <a16:creationId xmlns:a16="http://schemas.microsoft.com/office/drawing/2014/main" id="{9E12723B-C209-4D31-9EAB-F6DC9262EC5A}"/>
              </a:ext>
            </a:extLst>
          </p:cNvPr>
          <p:cNvSpPr txBox="1"/>
          <p:nvPr/>
        </p:nvSpPr>
        <p:spPr>
          <a:xfrm>
            <a:off x="9416474" y="6515443"/>
            <a:ext cx="2718147" cy="276999"/>
          </a:xfrm>
          <a:prstGeom prst="rect">
            <a:avLst/>
          </a:prstGeom>
          <a:noFill/>
        </p:spPr>
        <p:txBody>
          <a:bodyPr wrap="square" rtlCol="0">
            <a:spAutoFit/>
          </a:bodyPr>
          <a:lstStyle/>
          <a:p>
            <a:pPr algn="ctr"/>
            <a:r>
              <a:rPr lang="en-US" sz="1200" dirty="0">
                <a:effectLst/>
                <a:latin typeface="Times New Roman" panose="02020603050405020304" pitchFamily="18" charset="0"/>
                <a:ea typeface="Times New Roman" panose="02020603050405020304" pitchFamily="18" charset="0"/>
              </a:rPr>
              <a:t>More on that battle in Parts II-V.</a:t>
            </a:r>
            <a:endParaRPr lang="en-US" sz="1200" dirty="0"/>
          </a:p>
        </p:txBody>
      </p:sp>
      <p:sp>
        <p:nvSpPr>
          <p:cNvPr id="27" name="Rectangle 26">
            <a:extLst>
              <a:ext uri="{FF2B5EF4-FFF2-40B4-BE49-F238E27FC236}">
                <a16:creationId xmlns:a16="http://schemas.microsoft.com/office/drawing/2014/main" id="{8EC41DF8-E865-4940-BA2A-0C0FF59057F0}"/>
              </a:ext>
            </a:extLst>
          </p:cNvPr>
          <p:cNvSpPr/>
          <p:nvPr/>
        </p:nvSpPr>
        <p:spPr>
          <a:xfrm>
            <a:off x="126174" y="402218"/>
            <a:ext cx="11915002" cy="502224"/>
          </a:xfrm>
          <a:prstGeom prst="rect">
            <a:avLst/>
          </a:prstGeom>
          <a:no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AFB40F8-DFF1-457A-9701-FF15CD411B75}"/>
              </a:ext>
            </a:extLst>
          </p:cNvPr>
          <p:cNvSpPr/>
          <p:nvPr/>
        </p:nvSpPr>
        <p:spPr>
          <a:xfrm>
            <a:off x="726510" y="942434"/>
            <a:ext cx="10745911" cy="257673"/>
          </a:xfrm>
          <a:prstGeom prst="rect">
            <a:avLst/>
          </a:prstGeom>
          <a:no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E27196E-3640-4E9E-9ACF-9B1E848ADA7A}"/>
              </a:ext>
            </a:extLst>
          </p:cNvPr>
          <p:cNvSpPr/>
          <p:nvPr/>
        </p:nvSpPr>
        <p:spPr>
          <a:xfrm>
            <a:off x="130778" y="1244491"/>
            <a:ext cx="2532305" cy="1540305"/>
          </a:xfrm>
          <a:prstGeom prst="rect">
            <a:avLst/>
          </a:prstGeom>
          <a:no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EEA8AF7-4611-42BA-A25C-5FF5651C40DA}"/>
              </a:ext>
            </a:extLst>
          </p:cNvPr>
          <p:cNvSpPr/>
          <p:nvPr/>
        </p:nvSpPr>
        <p:spPr>
          <a:xfrm>
            <a:off x="2756263" y="1231487"/>
            <a:ext cx="6811943" cy="443462"/>
          </a:xfrm>
          <a:prstGeom prst="rect">
            <a:avLst/>
          </a:prstGeom>
          <a:no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7F7D283-08EC-4927-B743-396F93A6D483}"/>
              </a:ext>
            </a:extLst>
          </p:cNvPr>
          <p:cNvSpPr/>
          <p:nvPr/>
        </p:nvSpPr>
        <p:spPr>
          <a:xfrm>
            <a:off x="9650833" y="1236791"/>
            <a:ext cx="2393358" cy="1294670"/>
          </a:xfrm>
          <a:prstGeom prst="rect">
            <a:avLst/>
          </a:prstGeom>
          <a:no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7F8C568-CE43-40FB-9581-422C258178A0}"/>
              </a:ext>
            </a:extLst>
          </p:cNvPr>
          <p:cNvSpPr/>
          <p:nvPr/>
        </p:nvSpPr>
        <p:spPr>
          <a:xfrm>
            <a:off x="3450210" y="2619700"/>
            <a:ext cx="5403299" cy="471455"/>
          </a:xfrm>
          <a:prstGeom prst="rect">
            <a:avLst/>
          </a:prstGeom>
          <a:no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F92A709-C0F9-470B-AB9B-14DA08925989}"/>
              </a:ext>
            </a:extLst>
          </p:cNvPr>
          <p:cNvSpPr/>
          <p:nvPr/>
        </p:nvSpPr>
        <p:spPr>
          <a:xfrm>
            <a:off x="137833" y="2827126"/>
            <a:ext cx="2991577" cy="925970"/>
          </a:xfrm>
          <a:prstGeom prst="rect">
            <a:avLst/>
          </a:prstGeom>
          <a:no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A243426-AB0C-4E28-964B-547B8EA54142}"/>
              </a:ext>
            </a:extLst>
          </p:cNvPr>
          <p:cNvSpPr/>
          <p:nvPr/>
        </p:nvSpPr>
        <p:spPr>
          <a:xfrm>
            <a:off x="3456436" y="3129257"/>
            <a:ext cx="8603696" cy="643879"/>
          </a:xfrm>
          <a:prstGeom prst="rect">
            <a:avLst/>
          </a:prstGeom>
          <a:no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4B770DF4-28CC-48ED-96E5-4518BC3C9AB6}"/>
              </a:ext>
            </a:extLst>
          </p:cNvPr>
          <p:cNvSpPr/>
          <p:nvPr/>
        </p:nvSpPr>
        <p:spPr>
          <a:xfrm>
            <a:off x="8994078" y="2617134"/>
            <a:ext cx="3060089" cy="474858"/>
          </a:xfrm>
          <a:prstGeom prst="rect">
            <a:avLst/>
          </a:prstGeom>
          <a:no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F6181C59-9E62-4F45-9A69-53C673879A0B}"/>
              </a:ext>
            </a:extLst>
          </p:cNvPr>
          <p:cNvSpPr/>
          <p:nvPr/>
        </p:nvSpPr>
        <p:spPr>
          <a:xfrm>
            <a:off x="150824" y="3812271"/>
            <a:ext cx="7802627" cy="219962"/>
          </a:xfrm>
          <a:prstGeom prst="rect">
            <a:avLst/>
          </a:prstGeom>
          <a:no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3DE6697-2164-4E3A-84FF-228145CA8578}"/>
              </a:ext>
            </a:extLst>
          </p:cNvPr>
          <p:cNvSpPr/>
          <p:nvPr/>
        </p:nvSpPr>
        <p:spPr>
          <a:xfrm>
            <a:off x="8043630" y="3810824"/>
            <a:ext cx="4016502" cy="883061"/>
          </a:xfrm>
          <a:prstGeom prst="rect">
            <a:avLst/>
          </a:prstGeom>
          <a:no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828D6DE-BCBC-45E7-B590-1D47A283DCDD}"/>
              </a:ext>
            </a:extLst>
          </p:cNvPr>
          <p:cNvSpPr/>
          <p:nvPr/>
        </p:nvSpPr>
        <p:spPr>
          <a:xfrm>
            <a:off x="156181" y="4065107"/>
            <a:ext cx="7797270" cy="630253"/>
          </a:xfrm>
          <a:prstGeom prst="rect">
            <a:avLst/>
          </a:prstGeom>
          <a:no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5EC129F4-9104-41D0-97A9-FC6733169D54}"/>
              </a:ext>
            </a:extLst>
          </p:cNvPr>
          <p:cNvSpPr/>
          <p:nvPr/>
        </p:nvSpPr>
        <p:spPr>
          <a:xfrm>
            <a:off x="169678" y="4732419"/>
            <a:ext cx="11891544" cy="659713"/>
          </a:xfrm>
          <a:prstGeom prst="rect">
            <a:avLst/>
          </a:prstGeom>
          <a:no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A9D89141-ADC4-4EC8-8D0D-0E05D723B577}"/>
              </a:ext>
            </a:extLst>
          </p:cNvPr>
          <p:cNvSpPr/>
          <p:nvPr/>
        </p:nvSpPr>
        <p:spPr>
          <a:xfrm>
            <a:off x="169678" y="5429552"/>
            <a:ext cx="11891544" cy="1038756"/>
          </a:xfrm>
          <a:prstGeom prst="rect">
            <a:avLst/>
          </a:prstGeom>
          <a:noFill/>
          <a:ln w="28575">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1FDDB424-FC39-4C51-9D02-611B12CFE6C2}"/>
              </a:ext>
            </a:extLst>
          </p:cNvPr>
          <p:cNvSpPr txBox="1"/>
          <p:nvPr/>
        </p:nvSpPr>
        <p:spPr>
          <a:xfrm>
            <a:off x="7183567" y="6476083"/>
            <a:ext cx="2191810" cy="338554"/>
          </a:xfrm>
          <a:prstGeom prst="rect">
            <a:avLst/>
          </a:prstGeom>
          <a:noFill/>
        </p:spPr>
        <p:txBody>
          <a:bodyPr wrap="square" rtlCol="0">
            <a:spAutoFit/>
          </a:bodyPr>
          <a:lstStyle/>
          <a:p>
            <a:r>
              <a:rPr lang="en-US" sz="1600" b="1" dirty="0">
                <a:latin typeface="Times New Roman" panose="02020603050405020304" pitchFamily="18" charset="0"/>
                <a:ea typeface="Times New Roman" panose="02020603050405020304" pitchFamily="18" charset="0"/>
                <a:cs typeface="Times New Roman" panose="02020603050405020304" pitchFamily="18" charset="0"/>
              </a:rPr>
              <a:t>is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with our own flesh.</a:t>
            </a:r>
            <a:endParaRPr lang="en-US" sz="1600" dirty="0"/>
          </a:p>
        </p:txBody>
      </p:sp>
    </p:spTree>
    <p:extLst>
      <p:ext uri="{BB962C8B-B14F-4D97-AF65-F5344CB8AC3E}">
        <p14:creationId xmlns:p14="http://schemas.microsoft.com/office/powerpoint/2010/main" val="31319553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125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25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25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250"/>
                                        <p:tgtEl>
                                          <p:spTgt spid="1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125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25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125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250"/>
                                        <p:tgtEl>
                                          <p:spTgt spid="1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125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250"/>
                                        <p:tgtEl>
                                          <p:spTgt spid="1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1250"/>
                                        <p:tgtEl>
                                          <p:spTgt spid="32"/>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1250"/>
                                        <p:tgtEl>
                                          <p:spTgt spid="1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1250"/>
                                        <p:tgtEl>
                                          <p:spTgt spid="33"/>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1250"/>
                                        <p:tgtEl>
                                          <p:spTgt spid="18"/>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fade">
                                      <p:cBhvr>
                                        <p:cTn id="66" dur="1250"/>
                                        <p:tgtEl>
                                          <p:spTgt spid="34"/>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1250"/>
                                        <p:tgtEl>
                                          <p:spTgt spid="17"/>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5"/>
                                        </p:tgtEl>
                                        <p:attrNameLst>
                                          <p:attrName>style.visibility</p:attrName>
                                        </p:attrNameLst>
                                      </p:cBhvr>
                                      <p:to>
                                        <p:strVal val="visible"/>
                                      </p:to>
                                    </p:set>
                                    <p:animEffect transition="in" filter="fade">
                                      <p:cBhvr>
                                        <p:cTn id="74" dur="1250"/>
                                        <p:tgtEl>
                                          <p:spTgt spid="35"/>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animEffect transition="in" filter="fade">
                                      <p:cBhvr>
                                        <p:cTn id="79" dur="1250"/>
                                        <p:tgtEl>
                                          <p:spTgt spid="1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fade">
                                      <p:cBhvr>
                                        <p:cTn id="82" dur="1250"/>
                                        <p:tgtEl>
                                          <p:spTgt spid="36"/>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fade">
                                      <p:cBhvr>
                                        <p:cTn id="87" dur="1250"/>
                                        <p:tgtEl>
                                          <p:spTgt spid="21"/>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8"/>
                                        </p:tgtEl>
                                        <p:attrNameLst>
                                          <p:attrName>style.visibility</p:attrName>
                                        </p:attrNameLst>
                                      </p:cBhvr>
                                      <p:to>
                                        <p:strVal val="visible"/>
                                      </p:to>
                                    </p:set>
                                    <p:animEffect transition="in" filter="fade">
                                      <p:cBhvr>
                                        <p:cTn id="90" dur="1250"/>
                                        <p:tgtEl>
                                          <p:spTgt spid="38"/>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22"/>
                                        </p:tgtEl>
                                        <p:attrNameLst>
                                          <p:attrName>style.visibility</p:attrName>
                                        </p:attrNameLst>
                                      </p:cBhvr>
                                      <p:to>
                                        <p:strVal val="visible"/>
                                      </p:to>
                                    </p:set>
                                    <p:animEffect transition="in" filter="fade">
                                      <p:cBhvr>
                                        <p:cTn id="95" dur="1250"/>
                                        <p:tgtEl>
                                          <p:spTgt spid="22"/>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37"/>
                                        </p:tgtEl>
                                        <p:attrNameLst>
                                          <p:attrName>style.visibility</p:attrName>
                                        </p:attrNameLst>
                                      </p:cBhvr>
                                      <p:to>
                                        <p:strVal val="visible"/>
                                      </p:to>
                                    </p:set>
                                    <p:animEffect transition="in" filter="fade">
                                      <p:cBhvr>
                                        <p:cTn id="98" dur="1250"/>
                                        <p:tgtEl>
                                          <p:spTgt spid="37"/>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fade">
                                      <p:cBhvr>
                                        <p:cTn id="103" dur="1250"/>
                                        <p:tgtEl>
                                          <p:spTgt spid="23"/>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40"/>
                                        </p:tgtEl>
                                        <p:attrNameLst>
                                          <p:attrName>style.visibility</p:attrName>
                                        </p:attrNameLst>
                                      </p:cBhvr>
                                      <p:to>
                                        <p:strVal val="visible"/>
                                      </p:to>
                                    </p:set>
                                    <p:animEffect transition="in" filter="fade">
                                      <p:cBhvr>
                                        <p:cTn id="106" dur="1250"/>
                                        <p:tgtEl>
                                          <p:spTgt spid="40"/>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fade">
                                      <p:cBhvr>
                                        <p:cTn id="111" dur="1250"/>
                                        <p:tgtEl>
                                          <p:spTgt spid="24"/>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41"/>
                                        </p:tgtEl>
                                        <p:attrNameLst>
                                          <p:attrName>style.visibility</p:attrName>
                                        </p:attrNameLst>
                                      </p:cBhvr>
                                      <p:to>
                                        <p:strVal val="visible"/>
                                      </p:to>
                                    </p:set>
                                    <p:animEffect transition="in" filter="fade">
                                      <p:cBhvr>
                                        <p:cTn id="114" dur="1250"/>
                                        <p:tgtEl>
                                          <p:spTgt spid="41"/>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25"/>
                                        </p:tgtEl>
                                        <p:attrNameLst>
                                          <p:attrName>style.visibility</p:attrName>
                                        </p:attrNameLst>
                                      </p:cBhvr>
                                      <p:to>
                                        <p:strVal val="visible"/>
                                      </p:to>
                                    </p:set>
                                    <p:animEffect transition="in" filter="fade">
                                      <p:cBhvr>
                                        <p:cTn id="119" dur="1250"/>
                                        <p:tgtEl>
                                          <p:spTgt spid="25"/>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42"/>
                                        </p:tgtEl>
                                        <p:attrNameLst>
                                          <p:attrName>style.visibility</p:attrName>
                                        </p:attrNameLst>
                                      </p:cBhvr>
                                      <p:to>
                                        <p:strVal val="visible"/>
                                      </p:to>
                                    </p:set>
                                    <p:animEffect transition="in" filter="fade">
                                      <p:cBhvr>
                                        <p:cTn id="124" dur="1250"/>
                                        <p:tgtEl>
                                          <p:spTgt spid="42"/>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26"/>
                                        </p:tgtEl>
                                        <p:attrNameLst>
                                          <p:attrName>style.visibility</p:attrName>
                                        </p:attrNameLst>
                                      </p:cBhvr>
                                      <p:to>
                                        <p:strVal val="visible"/>
                                      </p:to>
                                    </p:set>
                                    <p:animEffect transition="in" filter="fade">
                                      <p:cBhvr>
                                        <p:cTn id="129"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4" grpId="0"/>
      <p:bldP spid="15" grpId="0"/>
      <p:bldP spid="16" grpId="0"/>
      <p:bldP spid="17" grpId="0"/>
      <p:bldP spid="18" grpId="0"/>
      <p:bldP spid="19" grpId="0"/>
      <p:bldP spid="21" grpId="0"/>
      <p:bldP spid="22" grpId="0"/>
      <p:bldP spid="23" grpId="0"/>
      <p:bldP spid="24" grpId="0"/>
      <p:bldP spid="25" grpId="0"/>
      <p:bldP spid="26" grpId="0"/>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40" grpId="0" animBg="1"/>
      <p:bldP spid="41" grpId="0" animBg="1"/>
      <p:bldP spid="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DA673AF-66E9-4CCA-BD8C-EA7605B78A83}"/>
              </a:ext>
            </a:extLst>
          </p:cNvPr>
          <p:cNvSpPr txBox="1"/>
          <p:nvPr/>
        </p:nvSpPr>
        <p:spPr>
          <a:xfrm>
            <a:off x="4638675" y="27993"/>
            <a:ext cx="2914650" cy="523220"/>
          </a:xfrm>
          <a:prstGeom prst="rect">
            <a:avLst/>
          </a:prstGeom>
          <a:noFill/>
        </p:spPr>
        <p:txBody>
          <a:bodyPr wrap="square" rtlCol="0">
            <a:spAutoFit/>
          </a:bodyPr>
          <a:lstStyle/>
          <a:p>
            <a:pPr algn="ctr"/>
            <a:r>
              <a:rPr lang="en-US" sz="2800" b="1" dirty="0"/>
              <a:t>End of Part I</a:t>
            </a:r>
          </a:p>
        </p:txBody>
      </p:sp>
      <p:sp>
        <p:nvSpPr>
          <p:cNvPr id="7" name="TextBox 6">
            <a:extLst>
              <a:ext uri="{FF2B5EF4-FFF2-40B4-BE49-F238E27FC236}">
                <a16:creationId xmlns:a16="http://schemas.microsoft.com/office/drawing/2014/main" id="{9B77B112-8239-4DBF-A788-6FDACAFE994E}"/>
              </a:ext>
            </a:extLst>
          </p:cNvPr>
          <p:cNvSpPr txBox="1"/>
          <p:nvPr/>
        </p:nvSpPr>
        <p:spPr>
          <a:xfrm>
            <a:off x="472610" y="780489"/>
            <a:ext cx="11250201" cy="369332"/>
          </a:xfrm>
          <a:prstGeom prst="rect">
            <a:avLst/>
          </a:prstGeom>
          <a:noFill/>
        </p:spPr>
        <p:txBody>
          <a:bodyPr wrap="square" rtlCol="0">
            <a:spAutoFit/>
          </a:bodyPr>
          <a:lstStyle/>
          <a:p>
            <a:pPr algn="ctr"/>
            <a:r>
              <a:rPr lang="en-US" dirty="0"/>
              <a:t>Now let’s move on to Part II where we will begin this wonderful doctrinal study by answering this first question:</a:t>
            </a:r>
          </a:p>
        </p:txBody>
      </p:sp>
      <p:sp>
        <p:nvSpPr>
          <p:cNvPr id="8" name="TextBox 7">
            <a:extLst>
              <a:ext uri="{FF2B5EF4-FFF2-40B4-BE49-F238E27FC236}">
                <a16:creationId xmlns:a16="http://schemas.microsoft.com/office/drawing/2014/main" id="{16080420-559F-434D-BE9B-9C4A5225870C}"/>
              </a:ext>
            </a:extLst>
          </p:cNvPr>
          <p:cNvSpPr txBox="1"/>
          <p:nvPr/>
        </p:nvSpPr>
        <p:spPr>
          <a:xfrm>
            <a:off x="3228975" y="3014469"/>
            <a:ext cx="5734050" cy="2185214"/>
          </a:xfrm>
          <a:prstGeom prst="rect">
            <a:avLst/>
          </a:prstGeom>
          <a:solidFill>
            <a:schemeClr val="tx1"/>
          </a:solidFill>
          <a:ln w="76200">
            <a:solidFill>
              <a:srgbClr val="CC6600"/>
            </a:solidFill>
          </a:ln>
        </p:spPr>
        <p:txBody>
          <a:bodyPr wrap="square" rtlCol="0">
            <a:spAutoFit/>
          </a:bodyPr>
          <a:lstStyle/>
          <a:p>
            <a:pPr algn="ctr"/>
            <a:r>
              <a:rPr lang="en-US" sz="2400" b="1" i="1" dirty="0">
                <a:solidFill>
                  <a:srgbClr val="CC6600"/>
                </a:solidFill>
              </a:rPr>
              <a:t>Now the God of hope fill you </a:t>
            </a:r>
          </a:p>
          <a:p>
            <a:pPr algn="ctr"/>
            <a:r>
              <a:rPr lang="en-US" sz="2400" b="1" i="1" dirty="0">
                <a:solidFill>
                  <a:srgbClr val="CC6600"/>
                </a:solidFill>
              </a:rPr>
              <a:t>with all joy and peace in believing, </a:t>
            </a:r>
          </a:p>
          <a:p>
            <a:pPr algn="ctr"/>
            <a:r>
              <a:rPr lang="en-US" sz="2400" b="1" i="1" dirty="0">
                <a:solidFill>
                  <a:srgbClr val="CC6600"/>
                </a:solidFill>
              </a:rPr>
              <a:t>that ye may abound in hope, </a:t>
            </a:r>
          </a:p>
          <a:p>
            <a:pPr algn="ctr"/>
            <a:r>
              <a:rPr lang="en-US" sz="2400" b="1" i="1" dirty="0">
                <a:solidFill>
                  <a:srgbClr val="CC6600"/>
                </a:solidFill>
              </a:rPr>
              <a:t>through the power of the Holy Ghost. </a:t>
            </a:r>
          </a:p>
          <a:p>
            <a:pPr algn="ctr"/>
            <a:endParaRPr lang="en-US" sz="2400" b="1" i="1" dirty="0">
              <a:solidFill>
                <a:srgbClr val="CC6600"/>
              </a:solidFill>
            </a:endParaRPr>
          </a:p>
          <a:p>
            <a:pPr algn="ctr"/>
            <a:r>
              <a:rPr lang="en-US" sz="1600" b="1" dirty="0">
                <a:solidFill>
                  <a:srgbClr val="FF0000"/>
                </a:solidFill>
              </a:rPr>
              <a:t>Romans 15:13 </a:t>
            </a:r>
          </a:p>
        </p:txBody>
      </p:sp>
      <p:sp>
        <p:nvSpPr>
          <p:cNvPr id="9" name="TextBox 8">
            <a:extLst>
              <a:ext uri="{FF2B5EF4-FFF2-40B4-BE49-F238E27FC236}">
                <a16:creationId xmlns:a16="http://schemas.microsoft.com/office/drawing/2014/main" id="{7FE2DE83-D0D9-4E30-B84F-8898D58A1B6A}"/>
              </a:ext>
            </a:extLst>
          </p:cNvPr>
          <p:cNvSpPr txBox="1"/>
          <p:nvPr/>
        </p:nvSpPr>
        <p:spPr>
          <a:xfrm>
            <a:off x="4839128" y="458747"/>
            <a:ext cx="2506894" cy="338554"/>
          </a:xfrm>
          <a:prstGeom prst="rect">
            <a:avLst/>
          </a:prstGeom>
          <a:noFill/>
        </p:spPr>
        <p:txBody>
          <a:bodyPr wrap="square" rtlCol="0">
            <a:spAutoFit/>
          </a:bodyPr>
          <a:lstStyle/>
          <a:p>
            <a:pPr algn="ctr"/>
            <a:r>
              <a:rPr lang="en-US" sz="1600" dirty="0"/>
              <a:t>(Introductions Completed)</a:t>
            </a:r>
          </a:p>
        </p:txBody>
      </p:sp>
      <p:sp>
        <p:nvSpPr>
          <p:cNvPr id="10" name="TextBox 9">
            <a:extLst>
              <a:ext uri="{FF2B5EF4-FFF2-40B4-BE49-F238E27FC236}">
                <a16:creationId xmlns:a16="http://schemas.microsoft.com/office/drawing/2014/main" id="{E53450D0-0E9E-44A1-91B0-5E790008C7E6}"/>
              </a:ext>
            </a:extLst>
          </p:cNvPr>
          <p:cNvSpPr txBox="1"/>
          <p:nvPr/>
        </p:nvSpPr>
        <p:spPr>
          <a:xfrm>
            <a:off x="2342510" y="1089064"/>
            <a:ext cx="7510405" cy="646331"/>
          </a:xfrm>
          <a:prstGeom prst="rect">
            <a:avLst/>
          </a:prstGeom>
          <a:noFill/>
        </p:spPr>
        <p:txBody>
          <a:bodyPr wrap="square" rtlCol="0">
            <a:spAutoFit/>
          </a:bodyPr>
          <a:lstStyle/>
          <a:p>
            <a:pPr algn="ctr"/>
            <a:r>
              <a:rPr lang="en-US" b="1" i="1" dirty="0"/>
              <a:t>So, because of God’s wonderful grace in our lives…</a:t>
            </a:r>
          </a:p>
          <a:p>
            <a:pPr algn="ctr"/>
            <a:r>
              <a:rPr lang="en-US" sz="1800" b="1" i="1" u="sng" dirty="0">
                <a:solidFill>
                  <a:srgbClr val="CC6600"/>
                </a:solidFill>
                <a:latin typeface="Times New Roman" panose="02020603050405020304" pitchFamily="18" charset="0"/>
                <a:cs typeface="Times New Roman" panose="02020603050405020304" pitchFamily="18" charset="0"/>
              </a:rPr>
              <a:t>What shall we say then? Shall we continue in sin, that grace may abound? </a:t>
            </a:r>
            <a:r>
              <a:rPr lang="en-US" dirty="0"/>
              <a:t> </a:t>
            </a:r>
          </a:p>
        </p:txBody>
      </p:sp>
    </p:spTree>
    <p:extLst>
      <p:ext uri="{BB962C8B-B14F-4D97-AF65-F5344CB8AC3E}">
        <p14:creationId xmlns:p14="http://schemas.microsoft.com/office/powerpoint/2010/main" val="32610545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25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3000" fill="hold"/>
                                        <p:tgtEl>
                                          <p:spTgt spid="8"/>
                                        </p:tgtEl>
                                        <p:attrNameLst>
                                          <p:attrName>ppt_w</p:attrName>
                                        </p:attrNameLst>
                                      </p:cBhvr>
                                      <p:tavLst>
                                        <p:tav tm="0">
                                          <p:val>
                                            <p:fltVal val="0"/>
                                          </p:val>
                                        </p:tav>
                                        <p:tav tm="100000">
                                          <p:val>
                                            <p:strVal val="#ppt_w"/>
                                          </p:val>
                                        </p:tav>
                                      </p:tavLst>
                                    </p:anim>
                                    <p:anim calcmode="lin" valueType="num">
                                      <p:cBhvr>
                                        <p:cTn id="25" dur="3000" fill="hold"/>
                                        <p:tgtEl>
                                          <p:spTgt spid="8"/>
                                        </p:tgtEl>
                                        <p:attrNameLst>
                                          <p:attrName>ppt_h</p:attrName>
                                        </p:attrNameLst>
                                      </p:cBhvr>
                                      <p:tavLst>
                                        <p:tav tm="0">
                                          <p:val>
                                            <p:fltVal val="0"/>
                                          </p:val>
                                        </p:tav>
                                        <p:tav tm="100000">
                                          <p:val>
                                            <p:strVal val="#ppt_h"/>
                                          </p:val>
                                        </p:tav>
                                      </p:tavLst>
                                    </p:anim>
                                    <p:animEffect transition="in" filter="fade">
                                      <p:cBhvr>
                                        <p:cTn id="26"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descr="A book on a table&#10;&#10;Description automatically generated with medium confidence">
            <a:extLst>
              <a:ext uri="{FF2B5EF4-FFF2-40B4-BE49-F238E27FC236}">
                <a16:creationId xmlns:a16="http://schemas.microsoft.com/office/drawing/2014/main" id="{AA795E31-7EF2-431A-9674-659EBEE0E607}"/>
              </a:ext>
            </a:extLst>
          </p:cNvPr>
          <p:cNvPicPr>
            <a:picLocks noChangeAspect="1"/>
          </p:cNvPicPr>
          <p:nvPr/>
        </p:nvPicPr>
        <p:blipFill>
          <a:blip r:embed="rId2">
            <a:alphaModFix amt="38000"/>
            <a:extLst>
              <a:ext uri="{28A0092B-C50C-407E-A947-70E740481C1C}">
                <a14:useLocalDpi xmlns:a14="http://schemas.microsoft.com/office/drawing/2010/main" val="0"/>
              </a:ext>
            </a:extLst>
          </a:blip>
          <a:stretch>
            <a:fillRect/>
          </a:stretch>
        </p:blipFill>
        <p:spPr>
          <a:xfrm>
            <a:off x="0" y="18706"/>
            <a:ext cx="12192000" cy="6839293"/>
          </a:xfrm>
          <a:prstGeom prst="rect">
            <a:avLst/>
          </a:prstGeom>
        </p:spPr>
      </p:pic>
      <p:sp>
        <p:nvSpPr>
          <p:cNvPr id="2" name="TextBox 1">
            <a:extLst>
              <a:ext uri="{FF2B5EF4-FFF2-40B4-BE49-F238E27FC236}">
                <a16:creationId xmlns:a16="http://schemas.microsoft.com/office/drawing/2014/main" id="{07246EB9-24AE-4546-9756-5B008FFDCE59}"/>
              </a:ext>
            </a:extLst>
          </p:cNvPr>
          <p:cNvSpPr txBox="1"/>
          <p:nvPr/>
        </p:nvSpPr>
        <p:spPr>
          <a:xfrm>
            <a:off x="7234753" y="1240699"/>
            <a:ext cx="1446964" cy="1577355"/>
          </a:xfrm>
          <a:prstGeom prst="rect">
            <a:avLst/>
          </a:prstGeom>
          <a:noFill/>
        </p:spPr>
        <p:txBody>
          <a:bodyPr wrap="square" rtlCol="0">
            <a:spAutoFit/>
          </a:bodyPr>
          <a:lstStyle/>
          <a:p>
            <a:pPr algn="ctr" fontAlgn="base">
              <a:spcBef>
                <a:spcPct val="50000"/>
              </a:spcBef>
              <a:spcAft>
                <a:spcPct val="0"/>
              </a:spcAft>
            </a:pPr>
            <a:r>
              <a:rPr lang="en-US" sz="800" dirty="0">
                <a:solidFill>
                  <a:srgbClr val="FFFF99"/>
                </a:solidFill>
                <a:latin typeface="Times New Roman" panose="02020603050405020304" pitchFamily="18" charset="0"/>
              </a:rPr>
              <a:t>Prepared and presented by:</a:t>
            </a: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1200" dirty="0">
              <a:solidFill>
                <a:srgbClr val="FFFF99"/>
              </a:solidFill>
              <a:latin typeface="Times New Roman" panose="02020603050405020304" pitchFamily="18" charset="0"/>
            </a:endParaRPr>
          </a:p>
          <a:p>
            <a:pPr algn="ctr" fontAlgn="base">
              <a:spcBef>
                <a:spcPct val="50000"/>
              </a:spcBef>
              <a:spcAft>
                <a:spcPct val="0"/>
              </a:spcAft>
            </a:pPr>
            <a:endParaRPr lang="en-US" sz="1400" dirty="0">
              <a:solidFill>
                <a:schemeClr val="bg1"/>
              </a:solidFill>
              <a:latin typeface="Times New Roman" panose="02020603050405020304" pitchFamily="18" charset="0"/>
            </a:endParaRPr>
          </a:p>
          <a:p>
            <a:pPr algn="ctr" fontAlgn="base">
              <a:spcBef>
                <a:spcPct val="50000"/>
              </a:spcBef>
              <a:spcAft>
                <a:spcPct val="0"/>
              </a:spcAft>
            </a:pPr>
            <a:endParaRPr lang="en-US" sz="900" dirty="0">
              <a:solidFill>
                <a:schemeClr val="bg1"/>
              </a:solidFill>
              <a:latin typeface="Times New Roman" panose="02020603050405020304" pitchFamily="18" charset="0"/>
            </a:endParaRPr>
          </a:p>
        </p:txBody>
      </p:sp>
      <p:pic>
        <p:nvPicPr>
          <p:cNvPr id="4" name="Picture 3">
            <a:extLst>
              <a:ext uri="{FF2B5EF4-FFF2-40B4-BE49-F238E27FC236}">
                <a16:creationId xmlns:a16="http://schemas.microsoft.com/office/drawing/2014/main" id="{EC1FFEFE-3E6D-49F7-B773-E4BE9D0D5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8544" y="3474204"/>
            <a:ext cx="3595734" cy="2166726"/>
          </a:xfrm>
          <a:prstGeom prst="ellipse">
            <a:avLst/>
          </a:prstGeom>
          <a:ln>
            <a:noFill/>
          </a:ln>
          <a:effectLst>
            <a:softEdge rad="112500"/>
          </a:effectLst>
        </p:spPr>
      </p:pic>
      <p:sp>
        <p:nvSpPr>
          <p:cNvPr id="3" name="Frame 2">
            <a:extLst>
              <a:ext uri="{FF2B5EF4-FFF2-40B4-BE49-F238E27FC236}">
                <a16:creationId xmlns:a16="http://schemas.microsoft.com/office/drawing/2014/main" id="{B7687362-90CF-4C67-BFE9-AC274C5857BB}"/>
              </a:ext>
            </a:extLst>
          </p:cNvPr>
          <p:cNvSpPr/>
          <p:nvPr/>
        </p:nvSpPr>
        <p:spPr>
          <a:xfrm>
            <a:off x="0" y="0"/>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
        <p:nvSpPr>
          <p:cNvPr id="8" name="TextBox 7">
            <a:extLst>
              <a:ext uri="{FF2B5EF4-FFF2-40B4-BE49-F238E27FC236}">
                <a16:creationId xmlns:a16="http://schemas.microsoft.com/office/drawing/2014/main" id="{8A9C8E16-86D1-4F52-A38A-3C1DC355CDBC}"/>
              </a:ext>
            </a:extLst>
          </p:cNvPr>
          <p:cNvSpPr txBox="1"/>
          <p:nvPr/>
        </p:nvSpPr>
        <p:spPr>
          <a:xfrm>
            <a:off x="1153324" y="1217070"/>
            <a:ext cx="4879898" cy="1938992"/>
          </a:xfrm>
          <a:prstGeom prst="rect">
            <a:avLst/>
          </a:prstGeom>
          <a:noFill/>
        </p:spPr>
        <p:txBody>
          <a:bodyPr wrap="square" rtlCol="0">
            <a:spAutoFit/>
          </a:bodyPr>
          <a:lstStyle/>
          <a:p>
            <a:pPr algn="just" fontAlgn="base">
              <a:spcBef>
                <a:spcPct val="50000"/>
              </a:spcBef>
              <a:spcAft>
                <a:spcPct val="0"/>
              </a:spcAft>
            </a:pPr>
            <a:r>
              <a:rPr lang="en-US" sz="1600" b="1" dirty="0">
                <a:solidFill>
                  <a:srgbClr val="FFFF99"/>
                </a:solidFill>
                <a:latin typeface="Palatino Linotype" panose="02040502050505030304" pitchFamily="18" charset="0"/>
              </a:rPr>
              <a:t>Because of the “goodness of God” that is taught only by Paul and found only in a King James 1611 Bible, I hope this video presentation Bible study will bring to you a new level of understanding.</a:t>
            </a:r>
          </a:p>
          <a:p>
            <a:pPr algn="just" fontAlgn="base">
              <a:spcBef>
                <a:spcPct val="50000"/>
              </a:spcBef>
              <a:spcAft>
                <a:spcPct val="0"/>
              </a:spcAft>
            </a:pPr>
            <a:r>
              <a:rPr lang="en-US" sz="1600" b="1" dirty="0">
                <a:solidFill>
                  <a:srgbClr val="FFFF99"/>
                </a:solidFill>
                <a:latin typeface="Palatino Linotype" panose="02040502050505030304" pitchFamily="18" charset="0"/>
              </a:rPr>
              <a:t>Or maybe you will experience a ‘new beginning’ in your life based on what you have just learned from the Risen Christ through Paul in the KJB. </a:t>
            </a:r>
          </a:p>
        </p:txBody>
      </p:sp>
      <p:sp>
        <p:nvSpPr>
          <p:cNvPr id="9" name="TextBox 8">
            <a:extLst>
              <a:ext uri="{FF2B5EF4-FFF2-40B4-BE49-F238E27FC236}">
                <a16:creationId xmlns:a16="http://schemas.microsoft.com/office/drawing/2014/main" id="{F625508C-A8FF-4DA3-BE98-5F64F6CEF571}"/>
              </a:ext>
            </a:extLst>
          </p:cNvPr>
          <p:cNvSpPr txBox="1"/>
          <p:nvPr/>
        </p:nvSpPr>
        <p:spPr>
          <a:xfrm>
            <a:off x="5993017" y="4489822"/>
            <a:ext cx="3956525" cy="1200329"/>
          </a:xfrm>
          <a:prstGeom prst="rect">
            <a:avLst/>
          </a:prstGeom>
          <a:noFill/>
        </p:spPr>
        <p:txBody>
          <a:bodyPr wrap="square" rtlCol="0">
            <a:spAutoFit/>
          </a:bodyPr>
          <a:lstStyle/>
          <a:p>
            <a:pPr algn="ctr" fontAlgn="base">
              <a:spcBef>
                <a:spcPct val="50000"/>
              </a:spcBef>
              <a:spcAft>
                <a:spcPct val="0"/>
              </a:spcAft>
            </a:pPr>
            <a:r>
              <a:rPr lang="en-US" i="1" dirty="0">
                <a:ln w="3175">
                  <a:solidFill>
                    <a:srgbClr val="FFFFFF"/>
                  </a:solidFill>
                </a:ln>
                <a:solidFill>
                  <a:srgbClr val="CC6600"/>
                </a:solidFill>
              </a:rPr>
              <a:t>It is the ‘Goodness of God’                                  that leadeth ‘thee’ to repentance today,             and it is a joyful repentance, too…                                         …full of spiritual understanding!</a:t>
            </a:r>
          </a:p>
        </p:txBody>
      </p:sp>
      <p:sp>
        <p:nvSpPr>
          <p:cNvPr id="10" name="TextBox 9">
            <a:extLst>
              <a:ext uri="{FF2B5EF4-FFF2-40B4-BE49-F238E27FC236}">
                <a16:creationId xmlns:a16="http://schemas.microsoft.com/office/drawing/2014/main" id="{3B53C8CC-E88E-450F-9B69-D17B5813BDA6}"/>
              </a:ext>
            </a:extLst>
          </p:cNvPr>
          <p:cNvSpPr txBox="1"/>
          <p:nvPr/>
        </p:nvSpPr>
        <p:spPr>
          <a:xfrm>
            <a:off x="6660417" y="3589752"/>
            <a:ext cx="2436351" cy="738664"/>
          </a:xfrm>
          <a:prstGeom prst="rect">
            <a:avLst/>
          </a:prstGeom>
          <a:noFill/>
        </p:spPr>
        <p:txBody>
          <a:bodyPr wrap="square" rtlCol="0">
            <a:spAutoFit/>
          </a:bodyPr>
          <a:lstStyle/>
          <a:p>
            <a:pPr algn="ctr" fontAlgn="base">
              <a:spcBef>
                <a:spcPct val="50000"/>
              </a:spcBef>
              <a:spcAft>
                <a:spcPct val="0"/>
              </a:spcAft>
            </a:pPr>
            <a:r>
              <a:rPr lang="en-US" sz="1400" b="1" i="1" dirty="0">
                <a:solidFill>
                  <a:srgbClr val="FFFF00"/>
                </a:solidFill>
                <a:latin typeface="Times New Roman" panose="02020603050405020304" pitchFamily="18" charset="0"/>
              </a:rPr>
              <a:t>Remember, it is NOT the severity of God that will lead anyone to repentance today.</a:t>
            </a:r>
          </a:p>
        </p:txBody>
      </p:sp>
      <p:pic>
        <p:nvPicPr>
          <p:cNvPr id="14" name="Picture 13" descr="A picture containing person, indoor, crowd&#10;&#10;Description automatically generated">
            <a:extLst>
              <a:ext uri="{FF2B5EF4-FFF2-40B4-BE49-F238E27FC236}">
                <a16:creationId xmlns:a16="http://schemas.microsoft.com/office/drawing/2014/main" id="{9035FD03-7EB6-43A9-9FB7-4D93233844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51287" y="1497236"/>
            <a:ext cx="1140742" cy="1377896"/>
          </a:xfrm>
          <a:prstGeom prst="rect">
            <a:avLst/>
          </a:prstGeom>
          <a:ln>
            <a:noFill/>
          </a:ln>
          <a:effectLst>
            <a:softEdge rad="112500"/>
          </a:effectLst>
        </p:spPr>
      </p:pic>
      <p:sp>
        <p:nvSpPr>
          <p:cNvPr id="6" name="TextBox 5">
            <a:extLst>
              <a:ext uri="{FF2B5EF4-FFF2-40B4-BE49-F238E27FC236}">
                <a16:creationId xmlns:a16="http://schemas.microsoft.com/office/drawing/2014/main" id="{B5A50AA0-9D91-48CE-A516-7C4B45E81536}"/>
              </a:ext>
            </a:extLst>
          </p:cNvPr>
          <p:cNvSpPr txBox="1"/>
          <p:nvPr/>
        </p:nvSpPr>
        <p:spPr>
          <a:xfrm>
            <a:off x="9879908" y="4485805"/>
            <a:ext cx="1385855" cy="1200329"/>
          </a:xfrm>
          <a:prstGeom prst="rect">
            <a:avLst/>
          </a:prstGeom>
          <a:noFill/>
        </p:spPr>
        <p:txBody>
          <a:bodyPr wrap="square" rtlCol="0">
            <a:spAutoFit/>
          </a:bodyPr>
          <a:lstStyle/>
          <a:p>
            <a:pPr algn="ctr"/>
            <a:r>
              <a:rPr lang="en-US" sz="1200" b="1" i="1" dirty="0">
                <a:solidFill>
                  <a:srgbClr val="FFFF00"/>
                </a:solidFill>
              </a:rPr>
              <a:t>The goodness of God is still in place ‘for’ and ‘to’ us during today’s Dispensation of the Grace of God</a:t>
            </a:r>
          </a:p>
        </p:txBody>
      </p:sp>
      <p:sp>
        <p:nvSpPr>
          <p:cNvPr id="12" name="TextBox 11">
            <a:extLst>
              <a:ext uri="{FF2B5EF4-FFF2-40B4-BE49-F238E27FC236}">
                <a16:creationId xmlns:a16="http://schemas.microsoft.com/office/drawing/2014/main" id="{1733D1CA-6228-4AE5-9E2A-52F4200F673F}"/>
              </a:ext>
            </a:extLst>
          </p:cNvPr>
          <p:cNvSpPr txBox="1"/>
          <p:nvPr/>
        </p:nvSpPr>
        <p:spPr>
          <a:xfrm>
            <a:off x="9204733" y="3634502"/>
            <a:ext cx="1543848" cy="646331"/>
          </a:xfrm>
          <a:prstGeom prst="rect">
            <a:avLst/>
          </a:prstGeom>
          <a:noFill/>
        </p:spPr>
        <p:txBody>
          <a:bodyPr wrap="square" rtlCol="0">
            <a:spAutoFit/>
          </a:bodyPr>
          <a:lstStyle/>
          <a:p>
            <a:pPr algn="ctr"/>
            <a:r>
              <a:rPr lang="en-US" sz="1200" b="1" i="1" dirty="0">
                <a:solidFill>
                  <a:srgbClr val="FFFF00"/>
                </a:solidFill>
              </a:rPr>
              <a:t>That is for tomorrow, during the time of great tribulation</a:t>
            </a:r>
          </a:p>
        </p:txBody>
      </p:sp>
      <p:sp>
        <p:nvSpPr>
          <p:cNvPr id="11" name="TextBox 10">
            <a:extLst>
              <a:ext uri="{FF2B5EF4-FFF2-40B4-BE49-F238E27FC236}">
                <a16:creationId xmlns:a16="http://schemas.microsoft.com/office/drawing/2014/main" id="{4F6D9BE0-ADBE-43D7-A7E3-0BFA1D04D82F}"/>
              </a:ext>
            </a:extLst>
          </p:cNvPr>
          <p:cNvSpPr txBox="1"/>
          <p:nvPr/>
        </p:nvSpPr>
        <p:spPr>
          <a:xfrm>
            <a:off x="8552885" y="1230645"/>
            <a:ext cx="2412593" cy="1669688"/>
          </a:xfrm>
          <a:prstGeom prst="rect">
            <a:avLst/>
          </a:prstGeom>
          <a:noFill/>
        </p:spPr>
        <p:txBody>
          <a:bodyPr wrap="square" rtlCol="0">
            <a:spAutoFit/>
          </a:bodyPr>
          <a:lstStyle/>
          <a:p>
            <a:pPr algn="ctr" fontAlgn="base">
              <a:spcBef>
                <a:spcPct val="50000"/>
              </a:spcBef>
              <a:spcAft>
                <a:spcPct val="0"/>
              </a:spcAft>
            </a:pPr>
            <a:r>
              <a:rPr lang="en-US" sz="2000" dirty="0">
                <a:solidFill>
                  <a:schemeClr val="bg1"/>
                </a:solidFill>
                <a:latin typeface="Times New Roman" panose="02020603050405020304" pitchFamily="18" charset="0"/>
              </a:rPr>
              <a:t>Mikel Paulson</a:t>
            </a:r>
          </a:p>
          <a:p>
            <a:pPr algn="ctr" fontAlgn="base">
              <a:spcBef>
                <a:spcPct val="50000"/>
              </a:spcBef>
              <a:spcAft>
                <a:spcPct val="0"/>
              </a:spcAft>
            </a:pPr>
            <a:r>
              <a:rPr lang="en-US" sz="1100" dirty="0">
                <a:solidFill>
                  <a:schemeClr val="bg1"/>
                </a:solidFill>
                <a:latin typeface="Times New Roman" panose="02020603050405020304" pitchFamily="18" charset="0"/>
              </a:rPr>
              <a:t>2 Gretchen Ln, Bella Vista, AR  72715</a:t>
            </a:r>
          </a:p>
          <a:p>
            <a:pPr algn="ctr" fontAlgn="base">
              <a:spcBef>
                <a:spcPct val="50000"/>
              </a:spcBef>
              <a:spcAft>
                <a:spcPct val="0"/>
              </a:spcAft>
            </a:pPr>
            <a:r>
              <a:rPr lang="en-US" sz="1100" dirty="0">
                <a:solidFill>
                  <a:schemeClr val="bg1"/>
                </a:solidFill>
                <a:latin typeface="Times New Roman" panose="02020603050405020304" pitchFamily="18" charset="0"/>
              </a:rPr>
              <a:t>509-876-1611</a:t>
            </a:r>
          </a:p>
          <a:p>
            <a:pPr algn="ctr" fontAlgn="base">
              <a:spcBef>
                <a:spcPct val="50000"/>
              </a:spcBef>
              <a:spcAft>
                <a:spcPct val="0"/>
              </a:spcAft>
            </a:pPr>
            <a:r>
              <a:rPr lang="en-US" sz="1100" dirty="0">
                <a:solidFill>
                  <a:schemeClr val="bg1"/>
                </a:solidFill>
                <a:latin typeface="Times New Roman" panose="02020603050405020304" pitchFamily="18" charset="0"/>
              </a:rPr>
              <a:t>www.scatteredchristians.org</a:t>
            </a:r>
          </a:p>
          <a:p>
            <a:pPr algn="ctr" fontAlgn="base">
              <a:spcBef>
                <a:spcPct val="50000"/>
              </a:spcBef>
              <a:spcAft>
                <a:spcPct val="0"/>
              </a:spcAft>
            </a:pPr>
            <a:r>
              <a:rPr lang="en-US" sz="1100" dirty="0">
                <a:solidFill>
                  <a:schemeClr val="bg1"/>
                </a:solidFill>
                <a:latin typeface="Times New Roman" panose="02020603050405020304" pitchFamily="18" charset="0"/>
              </a:rPr>
              <a:t>www.paulson1611rd.org</a:t>
            </a:r>
          </a:p>
          <a:p>
            <a:pPr algn="ctr" fontAlgn="base">
              <a:spcBef>
                <a:spcPct val="50000"/>
              </a:spcBef>
              <a:spcAft>
                <a:spcPct val="0"/>
              </a:spcAft>
            </a:pPr>
            <a:r>
              <a:rPr lang="en-US" sz="1100" dirty="0">
                <a:solidFill>
                  <a:schemeClr val="bg1"/>
                </a:solidFill>
                <a:latin typeface="Times New Roman" panose="02020603050405020304" pitchFamily="18" charset="0"/>
              </a:rPr>
              <a:t>sousaman1611@cox.net</a:t>
            </a:r>
            <a:endParaRPr lang="en-US" sz="1100" dirty="0"/>
          </a:p>
        </p:txBody>
      </p:sp>
      <p:sp>
        <p:nvSpPr>
          <p:cNvPr id="13" name="Rectangle: Rounded Corners 12">
            <a:extLst>
              <a:ext uri="{FF2B5EF4-FFF2-40B4-BE49-F238E27FC236}">
                <a16:creationId xmlns:a16="http://schemas.microsoft.com/office/drawing/2014/main" id="{7338CB56-62FE-4325-B411-40D232FC2301}"/>
              </a:ext>
            </a:extLst>
          </p:cNvPr>
          <p:cNvSpPr/>
          <p:nvPr/>
        </p:nvSpPr>
        <p:spPr>
          <a:xfrm>
            <a:off x="7186545" y="1121901"/>
            <a:ext cx="3779581" cy="1985545"/>
          </a:xfrm>
          <a:prstGeom prst="roundRect">
            <a:avLst/>
          </a:prstGeom>
          <a:noFill/>
          <a:ln w="28575">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04717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435">
                                          <p:stCondLst>
                                            <p:cond delay="0"/>
                                          </p:stCondLst>
                                        </p:cTn>
                                        <p:tgtEl>
                                          <p:spTgt spid="10"/>
                                        </p:tgtEl>
                                      </p:cBhvr>
                                    </p:animEffect>
                                    <p:anim calcmode="lin" valueType="num">
                                      <p:cBhvr>
                                        <p:cTn id="13" dur="1367"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4" dur="498"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5" dur="498" tmFilter="0, 0; 0.125,0.2665; 0.25,0.4; 0.375,0.465; 0.5,0.5;  0.625,0.535; 0.75,0.6; 0.875,0.7335; 1,1">
                                          <p:stCondLst>
                                            <p:cond delay="498"/>
                                          </p:stCondLst>
                                        </p:cTn>
                                        <p:tgtEl>
                                          <p:spTgt spid="10"/>
                                        </p:tgtEl>
                                        <p:attrNameLst>
                                          <p:attrName>ppt_y</p:attrName>
                                        </p:attrNameLst>
                                      </p:cBhvr>
                                      <p:tavLst>
                                        <p:tav tm="0" fmla="#ppt_y-sin(pi*$)/9">
                                          <p:val>
                                            <p:fltVal val="0"/>
                                          </p:val>
                                        </p:tav>
                                        <p:tav tm="100000">
                                          <p:val>
                                            <p:fltVal val="1"/>
                                          </p:val>
                                        </p:tav>
                                      </p:tavLst>
                                    </p:anim>
                                    <p:anim calcmode="lin" valueType="num">
                                      <p:cBhvr>
                                        <p:cTn id="16" dur="249" tmFilter="0, 0; 0.125,0.2665; 0.25,0.4; 0.375,0.465; 0.5,0.5;  0.625,0.535; 0.75,0.6; 0.875,0.7335; 1,1">
                                          <p:stCondLst>
                                            <p:cond delay="993"/>
                                          </p:stCondLst>
                                        </p:cTn>
                                        <p:tgtEl>
                                          <p:spTgt spid="10"/>
                                        </p:tgtEl>
                                        <p:attrNameLst>
                                          <p:attrName>ppt_y</p:attrName>
                                        </p:attrNameLst>
                                      </p:cBhvr>
                                      <p:tavLst>
                                        <p:tav tm="0" fmla="#ppt_y-sin(pi*$)/27">
                                          <p:val>
                                            <p:fltVal val="0"/>
                                          </p:val>
                                        </p:tav>
                                        <p:tav tm="100000">
                                          <p:val>
                                            <p:fltVal val="1"/>
                                          </p:val>
                                        </p:tav>
                                      </p:tavLst>
                                    </p:anim>
                                    <p:anim calcmode="lin" valueType="num">
                                      <p:cBhvr>
                                        <p:cTn id="17" dur="123" tmFilter="0, 0; 0.125,0.2665; 0.25,0.4; 0.375,0.465; 0.5,0.5;  0.625,0.535; 0.75,0.6; 0.875,0.7335; 1,1">
                                          <p:stCondLst>
                                            <p:cond delay="1242"/>
                                          </p:stCondLst>
                                        </p:cTn>
                                        <p:tgtEl>
                                          <p:spTgt spid="10"/>
                                        </p:tgtEl>
                                        <p:attrNameLst>
                                          <p:attrName>ppt_y</p:attrName>
                                        </p:attrNameLst>
                                      </p:cBhvr>
                                      <p:tavLst>
                                        <p:tav tm="0" fmla="#ppt_y-sin(pi*$)/81">
                                          <p:val>
                                            <p:fltVal val="0"/>
                                          </p:val>
                                        </p:tav>
                                        <p:tav tm="100000">
                                          <p:val>
                                            <p:fltVal val="1"/>
                                          </p:val>
                                        </p:tav>
                                      </p:tavLst>
                                    </p:anim>
                                    <p:animScale>
                                      <p:cBhvr>
                                        <p:cTn id="18" dur="20">
                                          <p:stCondLst>
                                            <p:cond delay="487"/>
                                          </p:stCondLst>
                                        </p:cTn>
                                        <p:tgtEl>
                                          <p:spTgt spid="10"/>
                                        </p:tgtEl>
                                      </p:cBhvr>
                                      <p:to x="100000" y="60000"/>
                                    </p:animScale>
                                    <p:animScale>
                                      <p:cBhvr>
                                        <p:cTn id="19" dur="124" decel="50000">
                                          <p:stCondLst>
                                            <p:cond delay="507"/>
                                          </p:stCondLst>
                                        </p:cTn>
                                        <p:tgtEl>
                                          <p:spTgt spid="10"/>
                                        </p:tgtEl>
                                      </p:cBhvr>
                                      <p:to x="100000" y="100000"/>
                                    </p:animScale>
                                    <p:animScale>
                                      <p:cBhvr>
                                        <p:cTn id="20" dur="20">
                                          <p:stCondLst>
                                            <p:cond delay="984"/>
                                          </p:stCondLst>
                                        </p:cTn>
                                        <p:tgtEl>
                                          <p:spTgt spid="10"/>
                                        </p:tgtEl>
                                      </p:cBhvr>
                                      <p:to x="100000" y="80000"/>
                                    </p:animScale>
                                    <p:animScale>
                                      <p:cBhvr>
                                        <p:cTn id="21" dur="124" decel="50000">
                                          <p:stCondLst>
                                            <p:cond delay="1004"/>
                                          </p:stCondLst>
                                        </p:cTn>
                                        <p:tgtEl>
                                          <p:spTgt spid="10"/>
                                        </p:tgtEl>
                                      </p:cBhvr>
                                      <p:to x="100000" y="100000"/>
                                    </p:animScale>
                                    <p:animScale>
                                      <p:cBhvr>
                                        <p:cTn id="22" dur="20">
                                          <p:stCondLst>
                                            <p:cond delay="1231"/>
                                          </p:stCondLst>
                                        </p:cTn>
                                        <p:tgtEl>
                                          <p:spTgt spid="10"/>
                                        </p:tgtEl>
                                      </p:cBhvr>
                                      <p:to x="100000" y="90000"/>
                                    </p:animScale>
                                    <p:animScale>
                                      <p:cBhvr>
                                        <p:cTn id="23" dur="124" decel="50000">
                                          <p:stCondLst>
                                            <p:cond delay="1251"/>
                                          </p:stCondLst>
                                        </p:cTn>
                                        <p:tgtEl>
                                          <p:spTgt spid="10"/>
                                        </p:tgtEl>
                                      </p:cBhvr>
                                      <p:to x="100000" y="100000"/>
                                    </p:animScale>
                                    <p:animScale>
                                      <p:cBhvr>
                                        <p:cTn id="24" dur="20">
                                          <p:stCondLst>
                                            <p:cond delay="1356"/>
                                          </p:stCondLst>
                                        </p:cTn>
                                        <p:tgtEl>
                                          <p:spTgt spid="10"/>
                                        </p:tgtEl>
                                      </p:cBhvr>
                                      <p:to x="100000" y="95000"/>
                                    </p:animScale>
                                    <p:animScale>
                                      <p:cBhvr>
                                        <p:cTn id="25" dur="124" decel="50000">
                                          <p:stCondLst>
                                            <p:cond delay="1376"/>
                                          </p:stCondLst>
                                        </p:cTn>
                                        <p:tgtEl>
                                          <p:spTgt spid="10"/>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2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10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1250"/>
                                        <p:tgtEl>
                                          <p:spTgt spid="2"/>
                                        </p:tgtEl>
                                      </p:cBhvr>
                                    </p:animEffect>
                                  </p:childTnLst>
                                </p:cTn>
                              </p:par>
                              <p:par>
                                <p:cTn id="46" presetID="10" presetClass="entr" presetSubtype="0"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2000"/>
                                        <p:tgtEl>
                                          <p:spTgt spid="4"/>
                                        </p:tgtEl>
                                      </p:cBhvr>
                                    </p:animEffect>
                                  </p:childTnLst>
                                </p:cTn>
                              </p:par>
                              <p:par>
                                <p:cTn id="49" presetID="10" presetClass="entr" presetSubtype="0"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2000"/>
                                        <p:tgtEl>
                                          <p:spTgt spid="1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2000"/>
                                        <p:tgtEl>
                                          <p:spTgt spid="1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6" grpId="0"/>
      <p:bldP spid="12" grpId="0"/>
      <p:bldP spid="11" grpId="0"/>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10063</TotalTime>
  <Words>2889</Words>
  <Application>Microsoft Office PowerPoint</Application>
  <PresentationFormat>Widescreen</PresentationFormat>
  <Paragraphs>217</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Palatino Linotype</vt:lpstr>
      <vt:lpstr>Rockwell Extra Bold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Trout</dc:creator>
  <cp:lastModifiedBy>Rick Trout</cp:lastModifiedBy>
  <cp:revision>186</cp:revision>
  <dcterms:created xsi:type="dcterms:W3CDTF">2021-01-19T16:49:47Z</dcterms:created>
  <dcterms:modified xsi:type="dcterms:W3CDTF">2021-02-06T13:02:57Z</dcterms:modified>
</cp:coreProperties>
</file>