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27" r:id="rId3"/>
    <p:sldId id="331" r:id="rId4"/>
    <p:sldId id="324" r:id="rId5"/>
    <p:sldId id="329" r:id="rId6"/>
    <p:sldId id="323" r:id="rId7"/>
    <p:sldId id="330" r:id="rId8"/>
    <p:sldId id="321" r:id="rId9"/>
    <p:sldId id="318" r:id="rId10"/>
    <p:sldId id="303" r:id="rId11"/>
    <p:sldId id="304" r:id="rId12"/>
    <p:sldId id="30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CC6600"/>
    <a:srgbClr val="FFFF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07" autoAdjust="0"/>
    <p:restoredTop sz="94660"/>
  </p:normalViewPr>
  <p:slideViewPr>
    <p:cSldViewPr snapToGrid="0" showGuides="1">
      <p:cViewPr varScale="1">
        <p:scale>
          <a:sx n="114" d="100"/>
          <a:sy n="114" d="100"/>
        </p:scale>
        <p:origin x="102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D65A-C93B-426D-9B04-E0572297D3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5ECD6-EDA4-4A6E-AB08-DC0A05C8B5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0E4027-1F31-4DF0-BB89-849043FF87C9}"/>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5" name="Footer Placeholder 4">
            <a:extLst>
              <a:ext uri="{FF2B5EF4-FFF2-40B4-BE49-F238E27FC236}">
                <a16:creationId xmlns:a16="http://schemas.microsoft.com/office/drawing/2014/main" id="{F94B82F3-7D11-476C-84BB-6CE2F610F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D8AB9-5AAC-4251-9705-39604E51F86D}"/>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89466248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CCB4-A190-4550-9D7B-900CAA1ACA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8266D-0F53-4A89-BA6E-4A9074167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EA5B0-B5C4-4991-A84C-28BA6E4DCAF1}"/>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5" name="Footer Placeholder 4">
            <a:extLst>
              <a:ext uri="{FF2B5EF4-FFF2-40B4-BE49-F238E27FC236}">
                <a16:creationId xmlns:a16="http://schemas.microsoft.com/office/drawing/2014/main" id="{CB13C1B5-E275-47FB-9737-406A79C48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23AC3-8AAC-457E-8A3C-F28F8B46FBD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7156105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242E79-3847-4841-B3FF-311A3C5A22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FD588-0B7D-4024-8987-A7B52D7CBE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958F8-D868-482E-9FEA-7C9BB3E1C105}"/>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5" name="Footer Placeholder 4">
            <a:extLst>
              <a:ext uri="{FF2B5EF4-FFF2-40B4-BE49-F238E27FC236}">
                <a16:creationId xmlns:a16="http://schemas.microsoft.com/office/drawing/2014/main" id="{949F4D8B-914C-41DC-B556-563A05094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71EB8-9A74-4447-91C9-CD6F90F3F38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24432843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E3AF-1653-45E9-B4F8-4314AAD9CD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DF825-CCD6-493A-861A-B60E8A7051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9E07B-D4BD-4AA0-B2D5-E875A141E05A}"/>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5" name="Footer Placeholder 4">
            <a:extLst>
              <a:ext uri="{FF2B5EF4-FFF2-40B4-BE49-F238E27FC236}">
                <a16:creationId xmlns:a16="http://schemas.microsoft.com/office/drawing/2014/main" id="{E4746E1C-3B23-487C-88C1-683EA558E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C1BE-7FF3-4B14-8C7B-956C37407EE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129055671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38DE-9B5C-4156-BA11-E3253BBB9E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97ED43-EC1B-48BA-814F-5FB00F1B3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E6BB55-D598-4CEB-8356-D726972F1898}"/>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5" name="Footer Placeholder 4">
            <a:extLst>
              <a:ext uri="{FF2B5EF4-FFF2-40B4-BE49-F238E27FC236}">
                <a16:creationId xmlns:a16="http://schemas.microsoft.com/office/drawing/2014/main" id="{057F5E6F-30F8-4A23-935A-6984CB975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48A48-106B-45E9-81D2-9392D8D990D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5057234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C1FA-6735-4388-8F6E-AF268CC3E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D6E64-B140-4BFF-AC57-654319E5F5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1032C7-311E-4FB0-A980-5D92D62575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C5A4E-6DF6-42AF-B97A-1350D5B3B35E}"/>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6" name="Footer Placeholder 5">
            <a:extLst>
              <a:ext uri="{FF2B5EF4-FFF2-40B4-BE49-F238E27FC236}">
                <a16:creationId xmlns:a16="http://schemas.microsoft.com/office/drawing/2014/main" id="{C98594DA-977C-4EB1-8AD2-95DDAE433E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25495-A4A5-4309-B6CE-B5B291D20C5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11998640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82D5-6DED-4D45-A4C8-2CEE21526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0D8117-0532-4B6D-8C41-FA5EA83D1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EDBCE-4E01-4B4B-88CB-653D559341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BBA459-B1E0-4C1C-9A5B-0B3A6A3A8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4E99DF-454C-4249-B3AB-0CD876939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7D4AD2-A044-4D40-8AE0-D177884BD41C}"/>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8" name="Footer Placeholder 7">
            <a:extLst>
              <a:ext uri="{FF2B5EF4-FFF2-40B4-BE49-F238E27FC236}">
                <a16:creationId xmlns:a16="http://schemas.microsoft.com/office/drawing/2014/main" id="{71CC026C-2C2A-49E1-9D54-AEB5A79346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8FBDF-0C48-4512-A97B-C1AA8F162668}"/>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28912012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9B0F-D4E4-4611-A198-DEA9D27F8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D00D05-7E01-4FAF-97D2-3A85C4C91A12}"/>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4" name="Footer Placeholder 3">
            <a:extLst>
              <a:ext uri="{FF2B5EF4-FFF2-40B4-BE49-F238E27FC236}">
                <a16:creationId xmlns:a16="http://schemas.microsoft.com/office/drawing/2014/main" id="{F0BD57EB-6128-4ED6-AEEF-05F1E9FFC6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A86FE8-29D0-4D90-95AC-01B48EFEF6AF}"/>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2748688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9B570-7FCF-4B7B-AB17-7F631943F1F5}"/>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3" name="Footer Placeholder 2">
            <a:extLst>
              <a:ext uri="{FF2B5EF4-FFF2-40B4-BE49-F238E27FC236}">
                <a16:creationId xmlns:a16="http://schemas.microsoft.com/office/drawing/2014/main" id="{72AF3FDB-111A-4C09-AED0-7EA6ABA1C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E18FF-A7B0-4497-A390-9818808BA964}"/>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3354413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43CF-C2A8-428C-A968-C28DD88CA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71973D-3089-476F-AA6B-7BB61DB58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B37A66-8EBA-4ED7-A9C0-AE0C3D797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B8EFE-AE54-4463-986B-849DBEC61EF0}"/>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6" name="Footer Placeholder 5">
            <a:extLst>
              <a:ext uri="{FF2B5EF4-FFF2-40B4-BE49-F238E27FC236}">
                <a16:creationId xmlns:a16="http://schemas.microsoft.com/office/drawing/2014/main" id="{BDED0113-A198-41A0-B3AD-8097669C1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0CF7E-CFBD-4126-8491-805ED5111C4E}"/>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92132047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AB38-E1C0-4480-88D1-09FF1AFEA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816C8C-F3F7-44B6-A897-5A242A6445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82D644-B4AD-4F8C-932E-2277DA3BB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327ED-3619-42E1-963B-F8C8BD4F9366}"/>
              </a:ext>
            </a:extLst>
          </p:cNvPr>
          <p:cNvSpPr>
            <a:spLocks noGrp="1"/>
          </p:cNvSpPr>
          <p:nvPr>
            <p:ph type="dt" sz="half" idx="10"/>
          </p:nvPr>
        </p:nvSpPr>
        <p:spPr/>
        <p:txBody>
          <a:bodyPr/>
          <a:lstStyle/>
          <a:p>
            <a:fld id="{8CE68EAB-01A9-4DD8-A57F-DA4753DE0892}" type="datetimeFigureOut">
              <a:rPr lang="en-US" smtClean="0"/>
              <a:t>2/15/2021</a:t>
            </a:fld>
            <a:endParaRPr lang="en-US"/>
          </a:p>
        </p:txBody>
      </p:sp>
      <p:sp>
        <p:nvSpPr>
          <p:cNvPr id="6" name="Footer Placeholder 5">
            <a:extLst>
              <a:ext uri="{FF2B5EF4-FFF2-40B4-BE49-F238E27FC236}">
                <a16:creationId xmlns:a16="http://schemas.microsoft.com/office/drawing/2014/main" id="{5E9330EA-56B9-41AC-AD9E-7D0D763767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99FDB0-3336-4020-95A7-95FE7E3CE7B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6517254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91A77C-73A9-4B2D-93C4-8A4DD4DCFB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D5C1C4-2FC6-465E-8A17-10F220B816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A19CE-AC41-4026-9FEC-56D2A79DB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68EAB-01A9-4DD8-A57F-DA4753DE0892}" type="datetimeFigureOut">
              <a:rPr lang="en-US" smtClean="0"/>
              <a:t>2/15/2021</a:t>
            </a:fld>
            <a:endParaRPr lang="en-US"/>
          </a:p>
        </p:txBody>
      </p:sp>
      <p:sp>
        <p:nvSpPr>
          <p:cNvPr id="5" name="Footer Placeholder 4">
            <a:extLst>
              <a:ext uri="{FF2B5EF4-FFF2-40B4-BE49-F238E27FC236}">
                <a16:creationId xmlns:a16="http://schemas.microsoft.com/office/drawing/2014/main" id="{4D42E813-820B-4F37-90E3-85463A61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3E9F83-8CEE-4883-9473-837D69593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9CA69-4080-43B9-B2C0-2A9FA5537405}" type="slidenum">
              <a:rPr lang="en-US" smtClean="0"/>
              <a:t>‹#›</a:t>
            </a:fld>
            <a:endParaRPr lang="en-US"/>
          </a:p>
        </p:txBody>
      </p:sp>
    </p:spTree>
    <p:extLst>
      <p:ext uri="{BB962C8B-B14F-4D97-AF65-F5344CB8AC3E}">
        <p14:creationId xmlns:p14="http://schemas.microsoft.com/office/powerpoint/2010/main" val="1084505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ook on a table&#10;&#10;Description automatically generated with medium confidence">
            <a:extLst>
              <a:ext uri="{FF2B5EF4-FFF2-40B4-BE49-F238E27FC236}">
                <a16:creationId xmlns:a16="http://schemas.microsoft.com/office/drawing/2014/main" id="{A348E104-88FE-43EF-945E-C6E9776F9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5"/>
            <a:ext cx="12192000" cy="6861675"/>
          </a:xfrm>
          <a:prstGeom prst="rect">
            <a:avLst/>
          </a:prstGeom>
          <a:ln w="76200">
            <a:solidFill>
              <a:srgbClr val="CC6600"/>
            </a:solidFill>
          </a:ln>
        </p:spPr>
      </p:pic>
      <p:sp>
        <p:nvSpPr>
          <p:cNvPr id="8" name="Rectangle 7">
            <a:extLst>
              <a:ext uri="{FF2B5EF4-FFF2-40B4-BE49-F238E27FC236}">
                <a16:creationId xmlns:a16="http://schemas.microsoft.com/office/drawing/2014/main" id="{A8945E8F-8130-498F-AEAE-1928CE7B983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CE770E3-F34F-46E7-87FF-08C5CB2C7508}"/>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12" name="TextBox 11">
            <a:extLst>
              <a:ext uri="{FF2B5EF4-FFF2-40B4-BE49-F238E27FC236}">
                <a16:creationId xmlns:a16="http://schemas.microsoft.com/office/drawing/2014/main" id="{510EAB9E-F135-468F-9464-2741C3B74F43}"/>
              </a:ext>
            </a:extLst>
          </p:cNvPr>
          <p:cNvSpPr txBox="1"/>
          <p:nvPr/>
        </p:nvSpPr>
        <p:spPr>
          <a:xfrm>
            <a:off x="419876"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 for thy truth:</a:t>
            </a:r>
          </a:p>
          <a:p>
            <a:pPr algn="ctr"/>
            <a:r>
              <a:rPr lang="en-US" sz="3200" b="1" dirty="0">
                <a:ln w="12700">
                  <a:solidFill>
                    <a:srgbClr val="CC6600"/>
                  </a:solidFill>
                </a:ln>
                <a:solidFill>
                  <a:srgbClr val="FFFF00"/>
                </a:solidFill>
                <a:effectLst/>
              </a:rPr>
              <a:t>for Thou Hast Magnified Thy Word Above All Thy Name </a:t>
            </a:r>
          </a:p>
        </p:txBody>
      </p:sp>
      <p:sp>
        <p:nvSpPr>
          <p:cNvPr id="13" name="TextBox 12">
            <a:extLst>
              <a:ext uri="{FF2B5EF4-FFF2-40B4-BE49-F238E27FC236}">
                <a16:creationId xmlns:a16="http://schemas.microsoft.com/office/drawing/2014/main" id="{AB90A98B-265F-40BB-A5D7-30B91B64E1D6}"/>
              </a:ext>
            </a:extLst>
          </p:cNvPr>
          <p:cNvSpPr txBox="1"/>
          <p:nvPr/>
        </p:nvSpPr>
        <p:spPr>
          <a:xfrm>
            <a:off x="563572" y="4716770"/>
            <a:ext cx="3644536"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Rightly Dividing </a:t>
            </a:r>
          </a:p>
          <a:p>
            <a:pPr algn="ctr"/>
            <a:r>
              <a:rPr lang="en-US" sz="2400" b="1" dirty="0">
                <a:ln>
                  <a:solidFill>
                    <a:srgbClr val="CC6600"/>
                  </a:solidFill>
                </a:ln>
                <a:solidFill>
                  <a:srgbClr val="FFFF00"/>
                </a:solidFill>
                <a:effectLst/>
              </a:rPr>
              <a:t>the Word of Truth</a:t>
            </a:r>
          </a:p>
          <a:p>
            <a:pPr algn="ctr"/>
            <a:r>
              <a:rPr lang="en-US" sz="2400" b="1" dirty="0">
                <a:ln>
                  <a:solidFill>
                    <a:srgbClr val="CC6600"/>
                  </a:solidFill>
                </a:ln>
                <a:solidFill>
                  <a:srgbClr val="FFFF00"/>
                </a:solidFill>
                <a:effectLst/>
              </a:rPr>
              <a:t> by the Apostle Paul Only</a:t>
            </a:r>
          </a:p>
        </p:txBody>
      </p:sp>
      <p:sp>
        <p:nvSpPr>
          <p:cNvPr id="14" name="TextBox 13">
            <a:extLst>
              <a:ext uri="{FF2B5EF4-FFF2-40B4-BE49-F238E27FC236}">
                <a16:creationId xmlns:a16="http://schemas.microsoft.com/office/drawing/2014/main" id="{5D2A72FF-EA97-4B90-B1F2-160ABCD883C8}"/>
              </a:ext>
            </a:extLst>
          </p:cNvPr>
          <p:cNvSpPr txBox="1"/>
          <p:nvPr/>
        </p:nvSpPr>
        <p:spPr>
          <a:xfrm>
            <a:off x="8005665" y="4716770"/>
            <a:ext cx="3938144"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Bible Studies from the        Risen Saviour Jesus Christ </a:t>
            </a:r>
          </a:p>
          <a:p>
            <a:pPr algn="ctr"/>
            <a:r>
              <a:rPr lang="en-US" sz="2400" b="1" dirty="0">
                <a:ln>
                  <a:solidFill>
                    <a:srgbClr val="CC6600"/>
                  </a:solidFill>
                </a:ln>
                <a:solidFill>
                  <a:srgbClr val="FFFF00"/>
                </a:solidFill>
                <a:effectLst/>
              </a:rPr>
              <a:t>from a King James 1611 Bible</a:t>
            </a:r>
          </a:p>
        </p:txBody>
      </p:sp>
      <p:sp>
        <p:nvSpPr>
          <p:cNvPr id="15" name="TextBox 14">
            <a:extLst>
              <a:ext uri="{FF2B5EF4-FFF2-40B4-BE49-F238E27FC236}">
                <a16:creationId xmlns:a16="http://schemas.microsoft.com/office/drawing/2014/main" id="{BA58162D-B7AD-499F-8B73-03ACB3B601BA}"/>
              </a:ext>
            </a:extLst>
          </p:cNvPr>
          <p:cNvSpPr txBox="1"/>
          <p:nvPr/>
        </p:nvSpPr>
        <p:spPr>
          <a:xfrm>
            <a:off x="4474959" y="3997234"/>
            <a:ext cx="3265722" cy="1919865"/>
          </a:xfrm>
          <a:prstGeom prst="rect">
            <a:avLst/>
          </a:prstGeom>
          <a:solidFill>
            <a:schemeClr val="tx1"/>
          </a:solidFill>
          <a:ln w="76200">
            <a:solidFill>
              <a:srgbClr val="CC66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1572A9D2-EF91-424D-A362-E5912F492EED}"/>
              </a:ext>
            </a:extLst>
          </p:cNvPr>
          <p:cNvSpPr txBox="1"/>
          <p:nvPr/>
        </p:nvSpPr>
        <p:spPr>
          <a:xfrm>
            <a:off x="4575736"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699544D-A904-48F5-99F0-E607EC695974}"/>
              </a:ext>
            </a:extLst>
          </p:cNvPr>
          <p:cNvSpPr txBox="1"/>
          <p:nvPr/>
        </p:nvSpPr>
        <p:spPr>
          <a:xfrm>
            <a:off x="237477" y="98252"/>
            <a:ext cx="6138908" cy="369332"/>
          </a:xfrm>
          <a:prstGeom prst="rect">
            <a:avLst/>
          </a:prstGeom>
          <a:noFill/>
        </p:spPr>
        <p:txBody>
          <a:bodyPr wrap="square">
            <a:spAutoFit/>
          </a:bodyPr>
          <a:lstStyle/>
          <a:p>
            <a:r>
              <a:rPr lang="en-US" b="1" dirty="0">
                <a:ln w="12700">
                  <a:solidFill>
                    <a:schemeClr val="bg1"/>
                  </a:solidFill>
                </a:ln>
                <a:solidFill>
                  <a:srgbClr val="0066CC"/>
                </a:solidFill>
              </a:rPr>
              <a:t>2021</a:t>
            </a:r>
            <a:endParaRPr lang="en-US" dirty="0"/>
          </a:p>
        </p:txBody>
      </p:sp>
      <p:sp>
        <p:nvSpPr>
          <p:cNvPr id="3" name="TextBox 2">
            <a:extLst>
              <a:ext uri="{FF2B5EF4-FFF2-40B4-BE49-F238E27FC236}">
                <a16:creationId xmlns:a16="http://schemas.microsoft.com/office/drawing/2014/main" id="{2741D317-029F-4CE6-963D-13D0DFAD0697}"/>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rgbClr val="FFFF00"/>
                  </a:solidFill>
                </a:ln>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latin typeface="Rockwell Extra Bold" panose="02060903040505020403"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436660B-00FB-461F-9A8C-1670E10EC392}"/>
              </a:ext>
            </a:extLst>
          </p:cNvPr>
          <p:cNvSpPr txBox="1"/>
          <p:nvPr/>
        </p:nvSpPr>
        <p:spPr>
          <a:xfrm>
            <a:off x="563572" y="2661819"/>
            <a:ext cx="3644536" cy="646331"/>
          </a:xfrm>
          <a:prstGeom prst="rect">
            <a:avLst/>
          </a:prstGeom>
          <a:solidFill>
            <a:schemeClr val="tx1"/>
          </a:solidFill>
          <a:ln w="38100">
            <a:solidFill>
              <a:srgbClr val="CC6600"/>
            </a:solidFill>
          </a:ln>
        </p:spPr>
        <p:txBody>
          <a:bodyPr wrap="square" rtlCol="0">
            <a:spAutoFit/>
          </a:bodyPr>
          <a:lstStyle/>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…shall we sin, because we are not under the law, but under grace? </a:t>
            </a:r>
          </a:p>
        </p:txBody>
      </p:sp>
      <p:sp>
        <p:nvSpPr>
          <p:cNvPr id="19" name="TextBox 18">
            <a:extLst>
              <a:ext uri="{FF2B5EF4-FFF2-40B4-BE49-F238E27FC236}">
                <a16:creationId xmlns:a16="http://schemas.microsoft.com/office/drawing/2014/main" id="{68F0232F-3D71-402F-ADCF-B5E69C15D3A3}"/>
              </a:ext>
            </a:extLst>
          </p:cNvPr>
          <p:cNvSpPr txBox="1"/>
          <p:nvPr/>
        </p:nvSpPr>
        <p:spPr>
          <a:xfrm>
            <a:off x="8005664" y="3952500"/>
            <a:ext cx="3938143" cy="646331"/>
          </a:xfrm>
          <a:prstGeom prst="rect">
            <a:avLst/>
          </a:prstGeom>
          <a:solidFill>
            <a:schemeClr val="tx1"/>
          </a:solidFill>
          <a:ln w="38100">
            <a:solidFill>
              <a:srgbClr val="CC6600"/>
            </a:solidFill>
          </a:ln>
        </p:spPr>
        <p:txBody>
          <a:bodyPr wrap="square" rtlCol="0">
            <a:spAutoFit/>
          </a:bodyPr>
          <a:lstStyle/>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…whether of sin unto death, or </a:t>
            </a:r>
          </a:p>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of obedience unto righteousness?</a:t>
            </a:r>
            <a:endParaRPr lang="en-US" b="1" dirty="0">
              <a:ln>
                <a:solidFill>
                  <a:srgbClr val="FFC000"/>
                </a:solidFill>
              </a:ln>
              <a:solidFill>
                <a:schemeClr val="bg1"/>
              </a:solidFill>
              <a:effectLst/>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E897C370-1308-489F-811C-44C19F7A188B}"/>
              </a:ext>
            </a:extLst>
          </p:cNvPr>
          <p:cNvSpPr txBox="1"/>
          <p:nvPr/>
        </p:nvSpPr>
        <p:spPr>
          <a:xfrm>
            <a:off x="5006361" y="2647471"/>
            <a:ext cx="2180601" cy="338554"/>
          </a:xfrm>
          <a:prstGeom prst="rect">
            <a:avLst/>
          </a:prstGeom>
          <a:solidFill>
            <a:schemeClr val="tx1"/>
          </a:solidFill>
          <a:ln w="38100">
            <a:solidFill>
              <a:srgbClr val="CC6600"/>
            </a:solidFill>
          </a:ln>
        </p:spPr>
        <p:txBody>
          <a:bodyPr wrap="square" rtlCol="0">
            <a:spAutoFit/>
          </a:bodyPr>
          <a:lstStyle/>
          <a:p>
            <a:pPr algn="ctr"/>
            <a:r>
              <a:rPr lang="en-US" sz="1600" b="1" dirty="0">
                <a:solidFill>
                  <a:schemeClr val="bg1">
                    <a:lumMod val="95000"/>
                  </a:schemeClr>
                </a:solidFill>
                <a:latin typeface="Times New Roman" panose="02020603050405020304" pitchFamily="18" charset="0"/>
                <a:cs typeface="Times New Roman" panose="02020603050405020304" pitchFamily="18" charset="0"/>
              </a:rPr>
              <a:t>The Second Question:</a:t>
            </a:r>
          </a:p>
        </p:txBody>
      </p:sp>
      <p:sp>
        <p:nvSpPr>
          <p:cNvPr id="23" name="TextBox 22">
            <a:extLst>
              <a:ext uri="{FF2B5EF4-FFF2-40B4-BE49-F238E27FC236}">
                <a16:creationId xmlns:a16="http://schemas.microsoft.com/office/drawing/2014/main" id="{323E615B-722B-4F0B-8C5E-CD09A11B1554}"/>
              </a:ext>
            </a:extLst>
          </p:cNvPr>
          <p:cNvSpPr txBox="1"/>
          <p:nvPr/>
        </p:nvSpPr>
        <p:spPr>
          <a:xfrm>
            <a:off x="829178" y="3647828"/>
            <a:ext cx="3113323" cy="707886"/>
          </a:xfrm>
          <a:prstGeom prst="rect">
            <a:avLst/>
          </a:prstGeom>
          <a:solidFill>
            <a:schemeClr val="tx1"/>
          </a:solidFill>
          <a:ln w="38100">
            <a:solidFill>
              <a:srgbClr val="CC6600"/>
            </a:solidFill>
          </a:ln>
        </p:spPr>
        <p:txBody>
          <a:bodyPr wrap="square" rtlCol="0">
            <a:spAutoFit/>
          </a:bodyPr>
          <a:lstStyle/>
          <a:p>
            <a:pPr algn="ctr"/>
            <a:r>
              <a:rPr lang="en-US" sz="4000" b="1" dirty="0">
                <a:ln>
                  <a:solidFill>
                    <a:srgbClr val="FFC000"/>
                  </a:solidFill>
                </a:ln>
                <a:solidFill>
                  <a:schemeClr val="bg1"/>
                </a:solidFill>
                <a:latin typeface="Times New Roman" panose="02020603050405020304" pitchFamily="18" charset="0"/>
                <a:cs typeface="Times New Roman" panose="02020603050405020304" pitchFamily="18" charset="0"/>
              </a:rPr>
              <a:t>God Forbid</a:t>
            </a:r>
          </a:p>
        </p:txBody>
      </p:sp>
      <p:sp>
        <p:nvSpPr>
          <p:cNvPr id="26" name="TextBox 25">
            <a:extLst>
              <a:ext uri="{FF2B5EF4-FFF2-40B4-BE49-F238E27FC236}">
                <a16:creationId xmlns:a16="http://schemas.microsoft.com/office/drawing/2014/main" id="{68320015-A7EA-4209-8413-6714D2D94A24}"/>
              </a:ext>
            </a:extLst>
          </p:cNvPr>
          <p:cNvSpPr txBox="1"/>
          <p:nvPr/>
        </p:nvSpPr>
        <p:spPr>
          <a:xfrm>
            <a:off x="8005665" y="2656403"/>
            <a:ext cx="3938142" cy="1200329"/>
          </a:xfrm>
          <a:prstGeom prst="rect">
            <a:avLst/>
          </a:prstGeom>
          <a:solidFill>
            <a:schemeClr val="tx1"/>
          </a:solidFill>
          <a:ln w="38100">
            <a:solidFill>
              <a:srgbClr val="CC6600"/>
            </a:solidFill>
          </a:ln>
        </p:spPr>
        <p:txBody>
          <a:bodyPr wrap="square" rtlCol="0">
            <a:spAutoFit/>
          </a:bodyPr>
          <a:lstStyle/>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Know ye not,</a:t>
            </a:r>
          </a:p>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that to whom ye yield</a:t>
            </a:r>
          </a:p>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yourselves servants to obey, </a:t>
            </a:r>
          </a:p>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his servants ye are to whom ye obey;</a:t>
            </a:r>
          </a:p>
        </p:txBody>
      </p:sp>
      <p:sp>
        <p:nvSpPr>
          <p:cNvPr id="35" name="TextBox 34">
            <a:extLst>
              <a:ext uri="{FF2B5EF4-FFF2-40B4-BE49-F238E27FC236}">
                <a16:creationId xmlns:a16="http://schemas.microsoft.com/office/drawing/2014/main" id="{11C9DBAE-DB9A-4FDA-8E58-972BC1A8F875}"/>
              </a:ext>
            </a:extLst>
          </p:cNvPr>
          <p:cNvSpPr txBox="1"/>
          <p:nvPr/>
        </p:nvSpPr>
        <p:spPr>
          <a:xfrm>
            <a:off x="5507383" y="3604514"/>
            <a:ext cx="1168626" cy="261610"/>
          </a:xfrm>
          <a:prstGeom prst="rect">
            <a:avLst/>
          </a:prstGeom>
          <a:solidFill>
            <a:schemeClr val="bg1">
              <a:lumMod val="95000"/>
            </a:schemeClr>
          </a:solidFill>
          <a:ln w="28575">
            <a:solidFill>
              <a:srgbClr val="CC6600"/>
            </a:solidFill>
          </a:ln>
          <a:effectLst/>
        </p:spPr>
        <p:txBody>
          <a:bodyPr wrap="square" rtlCol="0">
            <a:spAutoFit/>
          </a:bodyPr>
          <a:lstStyle/>
          <a:p>
            <a:pPr algn="ctr"/>
            <a:r>
              <a:rPr lang="en-US" sz="1100" b="1" dirty="0">
                <a:solidFill>
                  <a:srgbClr val="FF0000"/>
                </a:solidFill>
                <a:effectLst/>
                <a:cs typeface="Times New Roman" panose="02020603050405020304" pitchFamily="18" charset="0"/>
              </a:rPr>
              <a:t>Romans 6:15-23</a:t>
            </a:r>
          </a:p>
        </p:txBody>
      </p:sp>
      <p:sp>
        <p:nvSpPr>
          <p:cNvPr id="21" name="TextBox 20">
            <a:extLst>
              <a:ext uri="{FF2B5EF4-FFF2-40B4-BE49-F238E27FC236}">
                <a16:creationId xmlns:a16="http://schemas.microsoft.com/office/drawing/2014/main" id="{EAB4E8C2-B1D3-4B94-9CE7-F52A7A39B12D}"/>
              </a:ext>
            </a:extLst>
          </p:cNvPr>
          <p:cNvSpPr txBox="1"/>
          <p:nvPr/>
        </p:nvSpPr>
        <p:spPr>
          <a:xfrm>
            <a:off x="4539098" y="1052359"/>
            <a:ext cx="3121160" cy="769441"/>
          </a:xfrm>
          <a:prstGeom prst="rect">
            <a:avLst/>
          </a:prstGeom>
          <a:solidFill>
            <a:schemeClr val="tx1"/>
          </a:solidFill>
          <a:ln w="28575">
            <a:solidFill>
              <a:srgbClr val="CC6600"/>
            </a:solidFill>
          </a:ln>
        </p:spPr>
        <p:txBody>
          <a:bodyPr wrap="square" rtlCol="0">
            <a:spAutoFit/>
          </a:bodyPr>
          <a:lstStyle/>
          <a:p>
            <a:pPr algn="ctr"/>
            <a:r>
              <a:rPr lang="en-US" sz="2000" i="1" dirty="0">
                <a:ln>
                  <a:solidFill>
                    <a:schemeClr val="bg1"/>
                  </a:solidFill>
                </a:ln>
                <a:solidFill>
                  <a:schemeClr val="bg1"/>
                </a:solidFill>
              </a:rPr>
              <a:t>‘Our Real Battle’</a:t>
            </a:r>
          </a:p>
          <a:p>
            <a:pPr algn="ctr"/>
            <a:r>
              <a:rPr lang="en-US" sz="1200" dirty="0">
                <a:ln>
                  <a:solidFill>
                    <a:schemeClr val="bg1"/>
                  </a:solidFill>
                </a:ln>
                <a:solidFill>
                  <a:schemeClr val="bg1"/>
                </a:solidFill>
                <a:latin typeface="Times New Roman" panose="02020603050405020304" pitchFamily="18" charset="0"/>
                <a:cs typeface="Times New Roman" panose="02020603050405020304" pitchFamily="18" charset="0"/>
              </a:rPr>
              <a:t>Part III</a:t>
            </a:r>
          </a:p>
          <a:p>
            <a:pPr algn="ctr"/>
            <a:r>
              <a:rPr lang="en-US" sz="1200" dirty="0">
                <a:ln>
                  <a:solidFill>
                    <a:schemeClr val="bg1"/>
                  </a:solidFill>
                </a:ln>
                <a:solidFill>
                  <a:schemeClr val="bg1"/>
                </a:solidFill>
                <a:latin typeface="Times New Roman" panose="02020603050405020304" pitchFamily="18" charset="0"/>
                <a:cs typeface="Times New Roman" panose="02020603050405020304" pitchFamily="18" charset="0"/>
              </a:rPr>
              <a:t>Understand Being “</a:t>
            </a:r>
            <a:r>
              <a:rPr lang="en-US" sz="1200" i="1" dirty="0">
                <a:ln>
                  <a:solidFill>
                    <a:schemeClr val="bg1"/>
                  </a:solidFill>
                </a:ln>
                <a:solidFill>
                  <a:srgbClr val="00B0F0"/>
                </a:solidFill>
                <a:latin typeface="Times New Roman" panose="02020603050405020304" pitchFamily="18" charset="0"/>
                <a:cs typeface="Times New Roman" panose="02020603050405020304" pitchFamily="18" charset="0"/>
              </a:rPr>
              <a:t>Made Free from Sin</a:t>
            </a:r>
            <a:r>
              <a:rPr lang="en-US" sz="1200" dirty="0">
                <a:ln>
                  <a:solidFill>
                    <a:schemeClr val="bg1"/>
                  </a:solidFill>
                </a:ln>
                <a:solidFill>
                  <a:schemeClr val="bg1"/>
                </a:solidFill>
                <a:latin typeface="Times New Roman" panose="02020603050405020304" pitchFamily="18" charset="0"/>
                <a:cs typeface="Times New Roman" panose="02020603050405020304" pitchFamily="18" charset="0"/>
              </a:rPr>
              <a:t>”</a:t>
            </a:r>
          </a:p>
        </p:txBody>
      </p:sp>
      <p:sp>
        <p:nvSpPr>
          <p:cNvPr id="20" name="TextBox 19">
            <a:extLst>
              <a:ext uri="{FF2B5EF4-FFF2-40B4-BE49-F238E27FC236}">
                <a16:creationId xmlns:a16="http://schemas.microsoft.com/office/drawing/2014/main" id="{9DD0DA23-DBCF-48BD-B84A-CAF662C719C7}"/>
              </a:ext>
            </a:extLst>
          </p:cNvPr>
          <p:cNvSpPr txBox="1"/>
          <p:nvPr/>
        </p:nvSpPr>
        <p:spPr>
          <a:xfrm>
            <a:off x="5263807" y="3094757"/>
            <a:ext cx="1672055" cy="369332"/>
          </a:xfrm>
          <a:prstGeom prst="rect">
            <a:avLst/>
          </a:prstGeom>
          <a:solidFill>
            <a:schemeClr val="tx1"/>
          </a:solidFill>
          <a:ln w="38100">
            <a:solidFill>
              <a:srgbClr val="CC6600"/>
            </a:solidFill>
          </a:ln>
        </p:spPr>
        <p:txBody>
          <a:bodyPr wrap="square" rtlCol="0">
            <a:spAutoFit/>
          </a:bodyPr>
          <a:lstStyle/>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What Then?</a:t>
            </a:r>
          </a:p>
        </p:txBody>
      </p:sp>
    </p:spTree>
    <p:extLst>
      <p:ext uri="{BB962C8B-B14F-4D97-AF65-F5344CB8AC3E}">
        <p14:creationId xmlns:p14="http://schemas.microsoft.com/office/powerpoint/2010/main" val="3226216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750" fill="hold"/>
                                        <p:tgtEl>
                                          <p:spTgt spid="22"/>
                                        </p:tgtEl>
                                        <p:attrNameLst>
                                          <p:attrName>ppt_w</p:attrName>
                                        </p:attrNameLst>
                                      </p:cBhvr>
                                      <p:tavLst>
                                        <p:tav tm="0">
                                          <p:val>
                                            <p:fltVal val="0"/>
                                          </p:val>
                                        </p:tav>
                                        <p:tav tm="100000">
                                          <p:val>
                                            <p:strVal val="#ppt_w"/>
                                          </p:val>
                                        </p:tav>
                                      </p:tavLst>
                                    </p:anim>
                                    <p:anim calcmode="lin" valueType="num">
                                      <p:cBhvr>
                                        <p:cTn id="8" dur="750" fill="hold"/>
                                        <p:tgtEl>
                                          <p:spTgt spid="22"/>
                                        </p:tgtEl>
                                        <p:attrNameLst>
                                          <p:attrName>ppt_h</p:attrName>
                                        </p:attrNameLst>
                                      </p:cBhvr>
                                      <p:tavLst>
                                        <p:tav tm="0">
                                          <p:val>
                                            <p:fltVal val="0"/>
                                          </p:val>
                                        </p:tav>
                                        <p:tav tm="100000">
                                          <p:val>
                                            <p:strVal val="#ppt_h"/>
                                          </p:val>
                                        </p:tav>
                                      </p:tavLst>
                                    </p:anim>
                                    <p:animEffect transition="in" filter="fade">
                                      <p:cBhvr>
                                        <p:cTn id="9" dur="750"/>
                                        <p:tgtEl>
                                          <p:spTgt spid="22"/>
                                        </p:tgtEl>
                                      </p:cBhvr>
                                    </p:animEffect>
                                    <p:anim calcmode="lin" valueType="num">
                                      <p:cBhvr>
                                        <p:cTn id="10" dur="750" fill="hold"/>
                                        <p:tgtEl>
                                          <p:spTgt spid="22"/>
                                        </p:tgtEl>
                                        <p:attrNameLst>
                                          <p:attrName>ppt_x</p:attrName>
                                        </p:attrNameLst>
                                      </p:cBhvr>
                                      <p:tavLst>
                                        <p:tav tm="0">
                                          <p:val>
                                            <p:fltVal val="0.5"/>
                                          </p:val>
                                        </p:tav>
                                        <p:tav tm="100000">
                                          <p:val>
                                            <p:strVal val="#ppt_x"/>
                                          </p:val>
                                        </p:tav>
                                      </p:tavLst>
                                    </p:anim>
                                    <p:anim calcmode="lin" valueType="num">
                                      <p:cBhvr>
                                        <p:cTn id="11" dur="750" fill="hold"/>
                                        <p:tgtEl>
                                          <p:spTgt spid="2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750" fill="hold"/>
                                        <p:tgtEl>
                                          <p:spTgt spid="20"/>
                                        </p:tgtEl>
                                        <p:attrNameLst>
                                          <p:attrName>ppt_w</p:attrName>
                                        </p:attrNameLst>
                                      </p:cBhvr>
                                      <p:tavLst>
                                        <p:tav tm="0">
                                          <p:val>
                                            <p:fltVal val="0"/>
                                          </p:val>
                                        </p:tav>
                                        <p:tav tm="100000">
                                          <p:val>
                                            <p:strVal val="#ppt_w"/>
                                          </p:val>
                                        </p:tav>
                                      </p:tavLst>
                                    </p:anim>
                                    <p:anim calcmode="lin" valueType="num">
                                      <p:cBhvr>
                                        <p:cTn id="17" dur="750" fill="hold"/>
                                        <p:tgtEl>
                                          <p:spTgt spid="20"/>
                                        </p:tgtEl>
                                        <p:attrNameLst>
                                          <p:attrName>ppt_h</p:attrName>
                                        </p:attrNameLst>
                                      </p:cBhvr>
                                      <p:tavLst>
                                        <p:tav tm="0">
                                          <p:val>
                                            <p:fltVal val="0"/>
                                          </p:val>
                                        </p:tav>
                                        <p:tav tm="100000">
                                          <p:val>
                                            <p:strVal val="#ppt_h"/>
                                          </p:val>
                                        </p:tav>
                                      </p:tavLst>
                                    </p:anim>
                                    <p:animEffect transition="in" filter="fade">
                                      <p:cBhvr>
                                        <p:cTn id="18" dur="750"/>
                                        <p:tgtEl>
                                          <p:spTgt spid="20"/>
                                        </p:tgtEl>
                                      </p:cBhvr>
                                    </p:animEffect>
                                    <p:anim calcmode="lin" valueType="num">
                                      <p:cBhvr>
                                        <p:cTn id="19" dur="750" fill="hold"/>
                                        <p:tgtEl>
                                          <p:spTgt spid="20"/>
                                        </p:tgtEl>
                                        <p:attrNameLst>
                                          <p:attrName>ppt_x</p:attrName>
                                        </p:attrNameLst>
                                      </p:cBhvr>
                                      <p:tavLst>
                                        <p:tav tm="0">
                                          <p:val>
                                            <p:fltVal val="0.5"/>
                                          </p:val>
                                        </p:tav>
                                        <p:tav tm="100000">
                                          <p:val>
                                            <p:strVal val="#ppt_x"/>
                                          </p:val>
                                        </p:tav>
                                      </p:tavLst>
                                    </p:anim>
                                    <p:anim calcmode="lin" valueType="num">
                                      <p:cBhvr>
                                        <p:cTn id="20" dur="750" fill="hold"/>
                                        <p:tgtEl>
                                          <p:spTgt spid="20"/>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750" fill="hold"/>
                                        <p:tgtEl>
                                          <p:spTgt spid="18"/>
                                        </p:tgtEl>
                                        <p:attrNameLst>
                                          <p:attrName>ppt_w</p:attrName>
                                        </p:attrNameLst>
                                      </p:cBhvr>
                                      <p:tavLst>
                                        <p:tav tm="0">
                                          <p:val>
                                            <p:fltVal val="0"/>
                                          </p:val>
                                        </p:tav>
                                        <p:tav tm="100000">
                                          <p:val>
                                            <p:strVal val="#ppt_w"/>
                                          </p:val>
                                        </p:tav>
                                      </p:tavLst>
                                    </p:anim>
                                    <p:anim calcmode="lin" valueType="num">
                                      <p:cBhvr>
                                        <p:cTn id="26" dur="750" fill="hold"/>
                                        <p:tgtEl>
                                          <p:spTgt spid="18"/>
                                        </p:tgtEl>
                                        <p:attrNameLst>
                                          <p:attrName>ppt_h</p:attrName>
                                        </p:attrNameLst>
                                      </p:cBhvr>
                                      <p:tavLst>
                                        <p:tav tm="0">
                                          <p:val>
                                            <p:fltVal val="0"/>
                                          </p:val>
                                        </p:tav>
                                        <p:tav tm="100000">
                                          <p:val>
                                            <p:strVal val="#ppt_h"/>
                                          </p:val>
                                        </p:tav>
                                      </p:tavLst>
                                    </p:anim>
                                    <p:animEffect transition="in" filter="fade">
                                      <p:cBhvr>
                                        <p:cTn id="27" dur="750"/>
                                        <p:tgtEl>
                                          <p:spTgt spid="18"/>
                                        </p:tgtEl>
                                      </p:cBhvr>
                                    </p:animEffect>
                                    <p:anim calcmode="lin" valueType="num">
                                      <p:cBhvr>
                                        <p:cTn id="28" dur="750" fill="hold"/>
                                        <p:tgtEl>
                                          <p:spTgt spid="18"/>
                                        </p:tgtEl>
                                        <p:attrNameLst>
                                          <p:attrName>ppt_x</p:attrName>
                                        </p:attrNameLst>
                                      </p:cBhvr>
                                      <p:tavLst>
                                        <p:tav tm="0">
                                          <p:val>
                                            <p:fltVal val="0.5"/>
                                          </p:val>
                                        </p:tav>
                                        <p:tav tm="100000">
                                          <p:val>
                                            <p:strVal val="#ppt_x"/>
                                          </p:val>
                                        </p:tav>
                                      </p:tavLst>
                                    </p:anim>
                                    <p:anim calcmode="lin" valueType="num">
                                      <p:cBhvr>
                                        <p:cTn id="29" dur="750" fill="hold"/>
                                        <p:tgtEl>
                                          <p:spTgt spid="18"/>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p:cTn id="34" dur="750" fill="hold"/>
                                        <p:tgtEl>
                                          <p:spTgt spid="23"/>
                                        </p:tgtEl>
                                        <p:attrNameLst>
                                          <p:attrName>ppt_w</p:attrName>
                                        </p:attrNameLst>
                                      </p:cBhvr>
                                      <p:tavLst>
                                        <p:tav tm="0">
                                          <p:val>
                                            <p:fltVal val="0"/>
                                          </p:val>
                                        </p:tav>
                                        <p:tav tm="100000">
                                          <p:val>
                                            <p:strVal val="#ppt_w"/>
                                          </p:val>
                                        </p:tav>
                                      </p:tavLst>
                                    </p:anim>
                                    <p:anim calcmode="lin" valueType="num">
                                      <p:cBhvr>
                                        <p:cTn id="35" dur="750" fill="hold"/>
                                        <p:tgtEl>
                                          <p:spTgt spid="23"/>
                                        </p:tgtEl>
                                        <p:attrNameLst>
                                          <p:attrName>ppt_h</p:attrName>
                                        </p:attrNameLst>
                                      </p:cBhvr>
                                      <p:tavLst>
                                        <p:tav tm="0">
                                          <p:val>
                                            <p:fltVal val="0"/>
                                          </p:val>
                                        </p:tav>
                                        <p:tav tm="100000">
                                          <p:val>
                                            <p:strVal val="#ppt_h"/>
                                          </p:val>
                                        </p:tav>
                                      </p:tavLst>
                                    </p:anim>
                                    <p:animEffect transition="in" filter="fade">
                                      <p:cBhvr>
                                        <p:cTn id="36" dur="750"/>
                                        <p:tgtEl>
                                          <p:spTgt spid="23"/>
                                        </p:tgtEl>
                                      </p:cBhvr>
                                    </p:animEffect>
                                    <p:anim calcmode="lin" valueType="num">
                                      <p:cBhvr>
                                        <p:cTn id="37" dur="750" fill="hold"/>
                                        <p:tgtEl>
                                          <p:spTgt spid="23"/>
                                        </p:tgtEl>
                                        <p:attrNameLst>
                                          <p:attrName>ppt_x</p:attrName>
                                        </p:attrNameLst>
                                      </p:cBhvr>
                                      <p:tavLst>
                                        <p:tav tm="0">
                                          <p:val>
                                            <p:fltVal val="0.5"/>
                                          </p:val>
                                        </p:tav>
                                        <p:tav tm="100000">
                                          <p:val>
                                            <p:strVal val="#ppt_x"/>
                                          </p:val>
                                        </p:tav>
                                      </p:tavLst>
                                    </p:anim>
                                    <p:anim calcmode="lin" valueType="num">
                                      <p:cBhvr>
                                        <p:cTn id="38" dur="750" fill="hold"/>
                                        <p:tgtEl>
                                          <p:spTgt spid="23"/>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750" fill="hold"/>
                                        <p:tgtEl>
                                          <p:spTgt spid="26"/>
                                        </p:tgtEl>
                                        <p:attrNameLst>
                                          <p:attrName>ppt_w</p:attrName>
                                        </p:attrNameLst>
                                      </p:cBhvr>
                                      <p:tavLst>
                                        <p:tav tm="0">
                                          <p:val>
                                            <p:fltVal val="0"/>
                                          </p:val>
                                        </p:tav>
                                        <p:tav tm="100000">
                                          <p:val>
                                            <p:strVal val="#ppt_w"/>
                                          </p:val>
                                        </p:tav>
                                      </p:tavLst>
                                    </p:anim>
                                    <p:anim calcmode="lin" valueType="num">
                                      <p:cBhvr>
                                        <p:cTn id="44" dur="750" fill="hold"/>
                                        <p:tgtEl>
                                          <p:spTgt spid="26"/>
                                        </p:tgtEl>
                                        <p:attrNameLst>
                                          <p:attrName>ppt_h</p:attrName>
                                        </p:attrNameLst>
                                      </p:cBhvr>
                                      <p:tavLst>
                                        <p:tav tm="0">
                                          <p:val>
                                            <p:fltVal val="0"/>
                                          </p:val>
                                        </p:tav>
                                        <p:tav tm="100000">
                                          <p:val>
                                            <p:strVal val="#ppt_h"/>
                                          </p:val>
                                        </p:tav>
                                      </p:tavLst>
                                    </p:anim>
                                    <p:animEffect transition="in" filter="fade">
                                      <p:cBhvr>
                                        <p:cTn id="45" dur="750"/>
                                        <p:tgtEl>
                                          <p:spTgt spid="26"/>
                                        </p:tgtEl>
                                      </p:cBhvr>
                                    </p:animEffect>
                                    <p:anim calcmode="lin" valueType="num">
                                      <p:cBhvr>
                                        <p:cTn id="46" dur="750" fill="hold"/>
                                        <p:tgtEl>
                                          <p:spTgt spid="26"/>
                                        </p:tgtEl>
                                        <p:attrNameLst>
                                          <p:attrName>ppt_x</p:attrName>
                                        </p:attrNameLst>
                                      </p:cBhvr>
                                      <p:tavLst>
                                        <p:tav tm="0">
                                          <p:val>
                                            <p:fltVal val="0.5"/>
                                          </p:val>
                                        </p:tav>
                                        <p:tav tm="100000">
                                          <p:val>
                                            <p:strVal val="#ppt_x"/>
                                          </p:val>
                                        </p:tav>
                                      </p:tavLst>
                                    </p:anim>
                                    <p:anim calcmode="lin" valueType="num">
                                      <p:cBhvr>
                                        <p:cTn id="47" dur="750" fill="hold"/>
                                        <p:tgtEl>
                                          <p:spTgt spid="26"/>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750" fill="hold"/>
                                        <p:tgtEl>
                                          <p:spTgt spid="19"/>
                                        </p:tgtEl>
                                        <p:attrNameLst>
                                          <p:attrName>ppt_w</p:attrName>
                                        </p:attrNameLst>
                                      </p:cBhvr>
                                      <p:tavLst>
                                        <p:tav tm="0">
                                          <p:val>
                                            <p:fltVal val="0"/>
                                          </p:val>
                                        </p:tav>
                                        <p:tav tm="100000">
                                          <p:val>
                                            <p:strVal val="#ppt_w"/>
                                          </p:val>
                                        </p:tav>
                                      </p:tavLst>
                                    </p:anim>
                                    <p:anim calcmode="lin" valueType="num">
                                      <p:cBhvr>
                                        <p:cTn id="53" dur="750" fill="hold"/>
                                        <p:tgtEl>
                                          <p:spTgt spid="19"/>
                                        </p:tgtEl>
                                        <p:attrNameLst>
                                          <p:attrName>ppt_h</p:attrName>
                                        </p:attrNameLst>
                                      </p:cBhvr>
                                      <p:tavLst>
                                        <p:tav tm="0">
                                          <p:val>
                                            <p:fltVal val="0"/>
                                          </p:val>
                                        </p:tav>
                                        <p:tav tm="100000">
                                          <p:val>
                                            <p:strVal val="#ppt_h"/>
                                          </p:val>
                                        </p:tav>
                                      </p:tavLst>
                                    </p:anim>
                                    <p:animEffect transition="in" filter="fade">
                                      <p:cBhvr>
                                        <p:cTn id="54" dur="750"/>
                                        <p:tgtEl>
                                          <p:spTgt spid="19"/>
                                        </p:tgtEl>
                                      </p:cBhvr>
                                    </p:animEffect>
                                    <p:anim calcmode="lin" valueType="num">
                                      <p:cBhvr>
                                        <p:cTn id="55" dur="750" fill="hold"/>
                                        <p:tgtEl>
                                          <p:spTgt spid="19"/>
                                        </p:tgtEl>
                                        <p:attrNameLst>
                                          <p:attrName>ppt_x</p:attrName>
                                        </p:attrNameLst>
                                      </p:cBhvr>
                                      <p:tavLst>
                                        <p:tav tm="0">
                                          <p:val>
                                            <p:fltVal val="0.5"/>
                                          </p:val>
                                        </p:tav>
                                        <p:tav tm="100000">
                                          <p:val>
                                            <p:strVal val="#ppt_x"/>
                                          </p:val>
                                        </p:tav>
                                      </p:tavLst>
                                    </p:anim>
                                    <p:anim calcmode="lin" valueType="num">
                                      <p:cBhvr>
                                        <p:cTn id="56" dur="750" fill="hold"/>
                                        <p:tgtEl>
                                          <p:spTgt spid="1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2" grpId="0" animBg="1"/>
      <p:bldP spid="23" grpId="0" animBg="1"/>
      <p:bldP spid="26" grpId="0" animBg="1"/>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2100575"/>
          </a:xfrm>
          <a:prstGeom prst="rect">
            <a:avLst/>
          </a:prstGeom>
          <a:noFill/>
        </p:spPr>
        <p:txBody>
          <a:bodyPr wrap="square" rtlCol="0">
            <a:spAutoFit/>
          </a:bodyPr>
          <a:lstStyle/>
          <a:p>
            <a:pPr algn="ctr"/>
            <a:r>
              <a:rPr lang="en-US" b="1" i="1" dirty="0">
                <a:solidFill>
                  <a:srgbClr val="CC6600"/>
                </a:solidFill>
              </a:rPr>
              <a:t>He which </a:t>
            </a:r>
            <a:r>
              <a:rPr lang="en-US" b="1" i="1" dirty="0" err="1">
                <a:solidFill>
                  <a:srgbClr val="CC6600"/>
                </a:solidFill>
              </a:rPr>
              <a:t>testifieth</a:t>
            </a:r>
            <a:r>
              <a:rPr lang="en-US" b="1" i="1" dirty="0">
                <a:solidFill>
                  <a:srgbClr val="CC6600"/>
                </a:solidFill>
              </a:rPr>
              <a:t> these things saith, </a:t>
            </a:r>
          </a:p>
          <a:p>
            <a:pPr algn="ctr"/>
            <a:r>
              <a:rPr lang="en-US" b="1" i="1" dirty="0">
                <a:solidFill>
                  <a:srgbClr val="CC6600"/>
                </a:solidFill>
              </a:rPr>
              <a:t>Surely I come quickly.</a:t>
            </a:r>
          </a:p>
          <a:p>
            <a:pPr algn="ctr"/>
            <a:r>
              <a:rPr lang="en-US" b="1" i="1" dirty="0">
                <a:solidFill>
                  <a:srgbClr val="CC6600"/>
                </a:solidFill>
              </a:rPr>
              <a:t>Amen. </a:t>
            </a:r>
          </a:p>
          <a:p>
            <a:pPr algn="ctr"/>
            <a:endParaRPr lang="en-US" sz="1050" b="1" i="1" dirty="0">
              <a:solidFill>
                <a:srgbClr val="CC6600"/>
              </a:solidFill>
            </a:endParaRPr>
          </a:p>
          <a:p>
            <a:pPr algn="ctr"/>
            <a:r>
              <a:rPr lang="en-US" b="1" i="1" dirty="0">
                <a:solidFill>
                  <a:srgbClr val="CC6600"/>
                </a:solidFill>
              </a:rPr>
              <a:t>Even so, come, Lord Jesus. </a:t>
            </a:r>
          </a:p>
          <a:p>
            <a:pPr algn="ctr"/>
            <a:endParaRPr lang="en-US" sz="1050" b="1" i="1" dirty="0">
              <a:solidFill>
                <a:srgbClr val="CC6600"/>
              </a:solidFill>
            </a:endParaRPr>
          </a:p>
          <a:p>
            <a:pPr algn="ctr"/>
            <a:r>
              <a:rPr lang="en-US" b="1" i="1" dirty="0">
                <a:solidFill>
                  <a:srgbClr val="CC6600"/>
                </a:solidFill>
              </a:rPr>
              <a:t>The grace of our Lord Jesus Christ </a:t>
            </a:r>
          </a:p>
          <a:p>
            <a:pPr algn="ctr"/>
            <a:r>
              <a:rPr lang="en-US" b="1" i="1" dirty="0">
                <a:solidFill>
                  <a:srgbClr val="CC6600"/>
                </a:solidFill>
              </a:rPr>
              <a:t>be with you all. Amen.</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0467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519439" y="3275111"/>
            <a:ext cx="1153121" cy="307777"/>
          </a:xfrm>
          <a:prstGeom prst="rect">
            <a:avLst/>
          </a:prstGeom>
          <a:noFill/>
        </p:spPr>
        <p:txBody>
          <a:bodyPr wrap="square" rtlCol="0">
            <a:spAutoFit/>
          </a:bodyPr>
          <a:lstStyle/>
          <a:p>
            <a:pPr algn="ctr"/>
            <a:r>
              <a:rPr lang="en-US" sz="1400" b="1" dirty="0">
                <a:solidFill>
                  <a:schemeClr val="accent2">
                    <a:lumMod val="20000"/>
                    <a:lumOff val="80000"/>
                  </a:schemeClr>
                </a:solidFill>
              </a:rPr>
              <a:t>It is Finished</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158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1428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solidFill>
                  <a:srgbClr val="0070C0"/>
                </a:solidFill>
              </a:rPr>
              <a:t>‘The Real War’</a:t>
            </a:r>
          </a:p>
        </p:txBody>
      </p:sp>
      <p:sp>
        <p:nvSpPr>
          <p:cNvPr id="5" name="TextBox 4">
            <a:extLst>
              <a:ext uri="{FF2B5EF4-FFF2-40B4-BE49-F238E27FC236}">
                <a16:creationId xmlns:a16="http://schemas.microsoft.com/office/drawing/2014/main" id="{0D3060B1-B741-46CD-AF73-A0D7CCB74BE9}"/>
              </a:ext>
            </a:extLst>
          </p:cNvPr>
          <p:cNvSpPr txBox="1"/>
          <p:nvPr/>
        </p:nvSpPr>
        <p:spPr>
          <a:xfrm>
            <a:off x="3456141" y="590297"/>
            <a:ext cx="5291047" cy="1077218"/>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5</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To Understand the “</a:t>
            </a:r>
            <a:r>
              <a:rPr lang="en-US" sz="1600" b="1" i="1" u="sng" dirty="0">
                <a:solidFill>
                  <a:srgbClr val="CC6600"/>
                </a:solidFill>
                <a:latin typeface="Times New Roman" panose="02020603050405020304" pitchFamily="18" charset="0"/>
                <a:cs typeface="Times New Roman" panose="02020603050405020304" pitchFamily="18" charset="0"/>
              </a:rPr>
              <a:t>Goodness of God</a:t>
            </a:r>
            <a:r>
              <a:rPr lang="en-US" sz="1600" b="1" i="1" dirty="0">
                <a:latin typeface="Times New Roman" panose="02020603050405020304" pitchFamily="18" charset="0"/>
                <a:cs typeface="Times New Roman" panose="02020603050405020304" pitchFamily="18" charset="0"/>
              </a:rPr>
              <a:t>”</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Introduction to the “</a:t>
            </a:r>
            <a:r>
              <a:rPr lang="en-US" sz="1600" b="1" i="1" u="sng" dirty="0">
                <a:solidFill>
                  <a:srgbClr val="0070C0"/>
                </a:solidFill>
                <a:latin typeface="Times New Roman" panose="02020603050405020304" pitchFamily="18" charset="0"/>
                <a:cs typeface="Times New Roman" panose="02020603050405020304" pitchFamily="18" charset="0"/>
              </a:rPr>
              <a:t>Real Battle for a Sincere Christian</a:t>
            </a:r>
            <a:r>
              <a:rPr lang="en-US" sz="1600" b="1" i="1" dirty="0">
                <a:latin typeface="Times New Roman" panose="02020603050405020304" pitchFamily="18" charset="0"/>
                <a:cs typeface="Times New Roman" panose="02020603050405020304" pitchFamily="18" charset="0"/>
              </a:rPr>
              <a:t>”</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C872FD5-F9BB-4D01-8511-8862002B9A61}"/>
              </a:ext>
            </a:extLst>
          </p:cNvPr>
          <p:cNvSpPr txBox="1"/>
          <p:nvPr/>
        </p:nvSpPr>
        <p:spPr>
          <a:xfrm>
            <a:off x="3857410" y="2703853"/>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6:1-14</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i="1" u="sng" dirty="0">
                <a:solidFill>
                  <a:srgbClr val="CC6600"/>
                </a:solidFill>
                <a:latin typeface="Times New Roman" panose="02020603050405020304" pitchFamily="18" charset="0"/>
                <a:cs typeface="Times New Roman" panose="02020603050405020304" pitchFamily="18" charset="0"/>
              </a:rPr>
              <a:t>Dead Indeed Unto Sin</a:t>
            </a:r>
            <a:r>
              <a:rPr lang="en-US" sz="1600" b="1" i="1" dirty="0">
                <a:latin typeface="Times New Roman" panose="02020603050405020304" pitchFamily="18" charset="0"/>
                <a:cs typeface="Times New Roman" panose="02020603050405020304" pitchFamily="18" charset="0"/>
              </a:rPr>
              <a:t>” </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25E1B4A-F268-4C15-A15D-9115EE4219BA}"/>
              </a:ext>
            </a:extLst>
          </p:cNvPr>
          <p:cNvSpPr txBox="1"/>
          <p:nvPr/>
        </p:nvSpPr>
        <p:spPr>
          <a:xfrm>
            <a:off x="3857625" y="3591771"/>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6:15-23</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dirty="0">
                <a:latin typeface="Times New Roman" panose="02020603050405020304" pitchFamily="18" charset="0"/>
                <a:cs typeface="Times New Roman" panose="02020603050405020304" pitchFamily="18" charset="0"/>
              </a:rPr>
              <a:t>“</a:t>
            </a:r>
            <a:r>
              <a:rPr lang="en-US" sz="1600" b="1" i="1" u="sng" dirty="0">
                <a:solidFill>
                  <a:srgbClr val="CC6600"/>
                </a:solidFill>
                <a:latin typeface="Times New Roman" panose="02020603050405020304" pitchFamily="18" charset="0"/>
                <a:cs typeface="Times New Roman" panose="02020603050405020304" pitchFamily="18" charset="0"/>
              </a:rPr>
              <a:t>Made Free from Sin</a:t>
            </a:r>
            <a:r>
              <a:rPr lang="en-US" sz="1600" b="1"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D464A644-B327-445C-A04A-44C3F4C47890}"/>
              </a:ext>
            </a:extLst>
          </p:cNvPr>
          <p:cNvSpPr txBox="1"/>
          <p:nvPr/>
        </p:nvSpPr>
        <p:spPr>
          <a:xfrm>
            <a:off x="3857626" y="4476750"/>
            <a:ext cx="4486492" cy="861774"/>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IV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7:1-14</a:t>
            </a:r>
          </a:p>
          <a:p>
            <a:pPr algn="ctr"/>
            <a:r>
              <a:rPr lang="en-US" sz="1800" b="1" i="1" dirty="0">
                <a:latin typeface="Times New Roman" panose="02020603050405020304" pitchFamily="18" charset="0"/>
                <a:cs typeface="Times New Roman" panose="02020603050405020304" pitchFamily="18" charset="0"/>
              </a:rPr>
              <a:t>To Understand Being “</a:t>
            </a:r>
            <a:r>
              <a:rPr lang="en-US" sz="1800" b="1" i="1" u="sng" dirty="0">
                <a:solidFill>
                  <a:srgbClr val="CC6600"/>
                </a:solidFill>
                <a:latin typeface="Times New Roman" panose="02020603050405020304" pitchFamily="18" charset="0"/>
                <a:cs typeface="Times New Roman" panose="02020603050405020304" pitchFamily="18" charset="0"/>
              </a:rPr>
              <a:t>Dead to the Law</a:t>
            </a:r>
            <a:r>
              <a:rPr lang="en-US" sz="1800" b="1" i="1" dirty="0">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89D7B9B8-BAC1-4EEE-8FE5-9322F2F32A3C}"/>
              </a:ext>
            </a:extLst>
          </p:cNvPr>
          <p:cNvSpPr txBox="1"/>
          <p:nvPr/>
        </p:nvSpPr>
        <p:spPr>
          <a:xfrm>
            <a:off x="3857409" y="5387059"/>
            <a:ext cx="4486491" cy="135421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V - Sermon Video Presentation </a:t>
            </a:r>
            <a:r>
              <a:rPr lang="en-US" sz="1400" b="1" dirty="0">
                <a:latin typeface="Times New Roman" panose="02020603050405020304" pitchFamily="18" charset="0"/>
                <a:cs typeface="Times New Roman" panose="02020603050405020304" pitchFamily="18" charset="0"/>
              </a:rPr>
              <a:t>Conclusion</a:t>
            </a:r>
          </a:p>
          <a:p>
            <a:pPr algn="ctr"/>
            <a:r>
              <a:rPr lang="en-US" sz="1400" b="1" dirty="0">
                <a:solidFill>
                  <a:srgbClr val="FF0000"/>
                </a:solidFill>
                <a:latin typeface="Times New Roman" panose="02020603050405020304" pitchFamily="18" charset="0"/>
                <a:cs typeface="Times New Roman" panose="02020603050405020304" pitchFamily="18" charset="0"/>
              </a:rPr>
              <a:t>Romans 7:1-14</a:t>
            </a:r>
          </a:p>
          <a:p>
            <a:pPr algn="ctr"/>
            <a:r>
              <a:rPr lang="en-US" sz="1800" b="1" i="1" dirty="0">
                <a:latin typeface="Times New Roman" panose="02020603050405020304" pitchFamily="18" charset="0"/>
                <a:cs typeface="Times New Roman" panose="02020603050405020304" pitchFamily="18" charset="0"/>
              </a:rPr>
              <a:t>To Understand “</a:t>
            </a:r>
            <a:r>
              <a:rPr lang="en-US" sz="1800" b="1" i="1" u="sng" dirty="0">
                <a:solidFill>
                  <a:srgbClr val="CC6600"/>
                </a:solidFill>
                <a:latin typeface="Times New Roman" panose="02020603050405020304" pitchFamily="18" charset="0"/>
                <a:cs typeface="Times New Roman" panose="02020603050405020304" pitchFamily="18" charset="0"/>
              </a:rPr>
              <a:t>It is No More I That Do It</a:t>
            </a:r>
            <a:r>
              <a:rPr lang="en-US" sz="1800" b="1" i="1" dirty="0">
                <a:latin typeface="Times New Roman" panose="02020603050405020304" pitchFamily="18" charset="0"/>
                <a:cs typeface="Times New Roman" panose="02020603050405020304" pitchFamily="18" charset="0"/>
              </a:rPr>
              <a:t>”</a:t>
            </a:r>
          </a:p>
          <a:p>
            <a:pPr algn="ctr"/>
            <a:r>
              <a:rPr lang="en-US" b="1" dirty="0">
                <a:solidFill>
                  <a:srgbClr val="0070C0"/>
                </a:solidFill>
                <a:latin typeface="Times New Roman" panose="02020603050405020304" pitchFamily="18" charset="0"/>
                <a:cs typeface="Times New Roman" panose="02020603050405020304" pitchFamily="18" charset="0"/>
              </a:rPr>
              <a:t>“</a:t>
            </a:r>
            <a:r>
              <a:rPr lang="en-US" b="1" i="1" u="sng" dirty="0">
                <a:solidFill>
                  <a:srgbClr val="0070C0"/>
                </a:solidFill>
                <a:latin typeface="Times New Roman" panose="02020603050405020304" pitchFamily="18" charset="0"/>
                <a:cs typeface="Times New Roman" panose="02020603050405020304" pitchFamily="18" charset="0"/>
              </a:rPr>
              <a:t>The Real Battle for a Sincere Christian</a:t>
            </a:r>
            <a:r>
              <a:rPr lang="en-US" b="1" dirty="0">
                <a:solidFill>
                  <a:srgbClr val="0070C0"/>
                </a:solidFill>
                <a:latin typeface="Times New Roman" panose="02020603050405020304" pitchFamily="18" charset="0"/>
                <a:cs typeface="Times New Roman" panose="02020603050405020304" pitchFamily="18" charset="0"/>
              </a:rPr>
              <a:t>”</a:t>
            </a:r>
            <a:r>
              <a:rPr lang="en-US" sz="1800" b="1" dirty="0">
                <a:solidFill>
                  <a:srgbClr val="0070C0"/>
                </a:solidFill>
                <a:latin typeface="Times New Roman" panose="02020603050405020304" pitchFamily="18" charset="0"/>
                <a:cs typeface="Times New Roman" panose="02020603050405020304" pitchFamily="18" charset="0"/>
              </a:rPr>
              <a:t> </a:t>
            </a:r>
          </a:p>
        </p:txBody>
      </p:sp>
      <p:sp>
        <p:nvSpPr>
          <p:cNvPr id="12" name="Rectangle 11">
            <a:extLst>
              <a:ext uri="{FF2B5EF4-FFF2-40B4-BE49-F238E27FC236}">
                <a16:creationId xmlns:a16="http://schemas.microsoft.com/office/drawing/2014/main" id="{BD1AE332-2A61-4E52-BD78-5C99CAA7280A}"/>
              </a:ext>
            </a:extLst>
          </p:cNvPr>
          <p:cNvSpPr/>
          <p:nvPr/>
        </p:nvSpPr>
        <p:spPr>
          <a:xfrm>
            <a:off x="3857409" y="3591771"/>
            <a:ext cx="4486491" cy="8309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7260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Made Free from Sin</a:t>
            </a:r>
          </a:p>
        </p:txBody>
      </p:sp>
      <p:sp>
        <p:nvSpPr>
          <p:cNvPr id="5" name="TextBox 4">
            <a:extLst>
              <a:ext uri="{FF2B5EF4-FFF2-40B4-BE49-F238E27FC236}">
                <a16:creationId xmlns:a16="http://schemas.microsoft.com/office/drawing/2014/main" id="{BEC145BE-E938-4239-8A56-F7F9ADFA91AA}"/>
              </a:ext>
            </a:extLst>
          </p:cNvPr>
          <p:cNvSpPr txBox="1"/>
          <p:nvPr/>
        </p:nvSpPr>
        <p:spPr>
          <a:xfrm>
            <a:off x="0" y="692464"/>
            <a:ext cx="6096000" cy="1054135"/>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God forbid. How shall we, that are dead to sin, live any longer therein? </a:t>
            </a:r>
          </a:p>
          <a:p>
            <a:pPr algn="ctr"/>
            <a:r>
              <a:rPr lang="en-US" sz="1250" b="1" i="1" dirty="0">
                <a:solidFill>
                  <a:srgbClr val="CC6600"/>
                </a:solidFill>
                <a:latin typeface="Times New Roman" panose="02020603050405020304" pitchFamily="18" charset="0"/>
                <a:cs typeface="Times New Roman" panose="02020603050405020304" pitchFamily="18" charset="0"/>
              </a:rPr>
              <a:t>Know ye not, that so many of us as were baptized into Jesus Christ </a:t>
            </a:r>
          </a:p>
          <a:p>
            <a:pPr algn="ctr"/>
            <a:r>
              <a:rPr lang="en-US" sz="1250" b="1" i="1" dirty="0">
                <a:solidFill>
                  <a:srgbClr val="CC6600"/>
                </a:solidFill>
                <a:latin typeface="Times New Roman" panose="02020603050405020304" pitchFamily="18" charset="0"/>
                <a:cs typeface="Times New Roman" panose="02020603050405020304" pitchFamily="18" charset="0"/>
              </a:rPr>
              <a:t>were baptized into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Therefore we are buried with him by baptism into death: that like as Christ was raised up from the dead by the glory of the Father, even so we also should walk in newness of life.  </a:t>
            </a:r>
          </a:p>
        </p:txBody>
      </p:sp>
      <p:sp>
        <p:nvSpPr>
          <p:cNvPr id="7" name="TextBox 6">
            <a:extLst>
              <a:ext uri="{FF2B5EF4-FFF2-40B4-BE49-F238E27FC236}">
                <a16:creationId xmlns:a16="http://schemas.microsoft.com/office/drawing/2014/main" id="{0373402A-CEB7-4C66-A016-87879A566B2E}"/>
              </a:ext>
            </a:extLst>
          </p:cNvPr>
          <p:cNvSpPr txBox="1"/>
          <p:nvPr/>
        </p:nvSpPr>
        <p:spPr>
          <a:xfrm>
            <a:off x="6096000" y="683847"/>
            <a:ext cx="6037939" cy="126188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God forbid. Know ye not, that to whom ye yield yourselves servants to obey, </a:t>
            </a:r>
          </a:p>
          <a:p>
            <a:pPr algn="ctr"/>
            <a:r>
              <a:rPr lang="en-US" sz="1250" b="1" i="1" dirty="0">
                <a:solidFill>
                  <a:srgbClr val="CC6600"/>
                </a:solidFill>
                <a:latin typeface="Times New Roman" panose="02020603050405020304" pitchFamily="18" charset="0"/>
                <a:cs typeface="Times New Roman" panose="02020603050405020304" pitchFamily="18" charset="0"/>
              </a:rPr>
              <a:t>his servants ye are to whom ye obey; whether of sin unto death, </a:t>
            </a:r>
          </a:p>
          <a:p>
            <a:pPr algn="ctr"/>
            <a:r>
              <a:rPr lang="en-US" sz="1250" b="1" i="1" dirty="0">
                <a:solidFill>
                  <a:srgbClr val="CC6600"/>
                </a:solidFill>
                <a:latin typeface="Times New Roman" panose="02020603050405020304" pitchFamily="18" charset="0"/>
                <a:cs typeface="Times New Roman" panose="02020603050405020304" pitchFamily="18" charset="0"/>
              </a:rPr>
              <a:t>or of obedience unto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But God be thanked, that ye were the servants of sin, </a:t>
            </a:r>
          </a:p>
          <a:p>
            <a:pPr algn="ctr"/>
            <a:r>
              <a:rPr lang="en-US" sz="1250" b="1" i="1" dirty="0">
                <a:solidFill>
                  <a:srgbClr val="CC6600"/>
                </a:solidFill>
                <a:latin typeface="Times New Roman" panose="02020603050405020304" pitchFamily="18" charset="0"/>
                <a:cs typeface="Times New Roman" panose="02020603050405020304" pitchFamily="18" charset="0"/>
              </a:rPr>
              <a:t>but ye have obeyed from the heart that form of doctrine which was delivered </a:t>
            </a:r>
            <a:r>
              <a:rPr lang="en-US" sz="1400" b="1" i="1" dirty="0">
                <a:solidFill>
                  <a:srgbClr val="CC6600"/>
                </a:solidFill>
                <a:latin typeface="Times New Roman" panose="02020603050405020304" pitchFamily="18" charset="0"/>
                <a:cs typeface="Times New Roman" panose="02020603050405020304" pitchFamily="18" charset="0"/>
              </a:rPr>
              <a:t>you. </a:t>
            </a:r>
          </a:p>
          <a:p>
            <a:pPr algn="ctr"/>
            <a:endParaRPr lang="en-US" sz="1250" b="1" i="1" dirty="0">
              <a:solidFill>
                <a:srgbClr val="CC66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54973E0-A9C0-4468-B696-9B89870CAAD3}"/>
              </a:ext>
            </a:extLst>
          </p:cNvPr>
          <p:cNvSpPr txBox="1"/>
          <p:nvPr/>
        </p:nvSpPr>
        <p:spPr>
          <a:xfrm>
            <a:off x="2163780" y="166496"/>
            <a:ext cx="1541918"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Part II - </a:t>
            </a:r>
            <a:r>
              <a:rPr lang="en-US" sz="1400" b="1" dirty="0">
                <a:solidFill>
                  <a:srgbClr val="FF0000"/>
                </a:solidFill>
                <a:latin typeface="Times New Roman" panose="02020603050405020304" pitchFamily="18" charset="0"/>
                <a:cs typeface="Times New Roman" panose="02020603050405020304" pitchFamily="18" charset="0"/>
              </a:rPr>
              <a:t>Romans 6</a:t>
            </a:r>
          </a:p>
        </p:txBody>
      </p:sp>
      <p:sp>
        <p:nvSpPr>
          <p:cNvPr id="9" name="TextBox 8">
            <a:extLst>
              <a:ext uri="{FF2B5EF4-FFF2-40B4-BE49-F238E27FC236}">
                <a16:creationId xmlns:a16="http://schemas.microsoft.com/office/drawing/2014/main" id="{DB4C0660-8484-458A-BDCA-3D6911CA3612}"/>
              </a:ext>
            </a:extLst>
          </p:cNvPr>
          <p:cNvSpPr txBox="1"/>
          <p:nvPr/>
        </p:nvSpPr>
        <p:spPr>
          <a:xfrm>
            <a:off x="7939889" y="166496"/>
            <a:ext cx="17175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Part III - </a:t>
            </a:r>
            <a:r>
              <a:rPr lang="en-US" sz="1400" b="1" dirty="0">
                <a:solidFill>
                  <a:srgbClr val="FF0000"/>
                </a:solidFill>
                <a:latin typeface="Times New Roman" panose="02020603050405020304" pitchFamily="18" charset="0"/>
                <a:cs typeface="Times New Roman" panose="02020603050405020304" pitchFamily="18" charset="0"/>
              </a:rPr>
              <a:t>Romans 6</a:t>
            </a:r>
          </a:p>
        </p:txBody>
      </p:sp>
      <p:sp>
        <p:nvSpPr>
          <p:cNvPr id="10" name="TextBox 9">
            <a:extLst>
              <a:ext uri="{FF2B5EF4-FFF2-40B4-BE49-F238E27FC236}">
                <a16:creationId xmlns:a16="http://schemas.microsoft.com/office/drawing/2014/main" id="{C3AC97ED-A2D1-46CB-96DF-D224D1637B11}"/>
              </a:ext>
            </a:extLst>
          </p:cNvPr>
          <p:cNvSpPr txBox="1"/>
          <p:nvPr/>
        </p:nvSpPr>
        <p:spPr>
          <a:xfrm>
            <a:off x="175272" y="1765125"/>
            <a:ext cx="2802862" cy="86177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if we have been planted together in the likeness of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we shall be also in the </a:t>
            </a:r>
          </a:p>
          <a:p>
            <a:pPr algn="ctr"/>
            <a:r>
              <a:rPr lang="en-US" sz="1250" b="1" i="1" dirty="0">
                <a:solidFill>
                  <a:srgbClr val="CC6600"/>
                </a:solidFill>
                <a:latin typeface="Times New Roman" panose="02020603050405020304" pitchFamily="18" charset="0"/>
                <a:cs typeface="Times New Roman" panose="02020603050405020304" pitchFamily="18" charset="0"/>
              </a:rPr>
              <a:t>likeness of his resurrection: </a:t>
            </a:r>
          </a:p>
        </p:txBody>
      </p:sp>
      <p:sp>
        <p:nvSpPr>
          <p:cNvPr id="11" name="TextBox 10">
            <a:extLst>
              <a:ext uri="{FF2B5EF4-FFF2-40B4-BE49-F238E27FC236}">
                <a16:creationId xmlns:a16="http://schemas.microsoft.com/office/drawing/2014/main" id="{41326B95-D654-4E37-933C-6653D56569AF}"/>
              </a:ext>
            </a:extLst>
          </p:cNvPr>
          <p:cNvSpPr txBox="1"/>
          <p:nvPr/>
        </p:nvSpPr>
        <p:spPr>
          <a:xfrm>
            <a:off x="58060" y="2641144"/>
            <a:ext cx="6037940" cy="4424288"/>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if we have been planted together in the likeness of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we shall be also in the likeness of his resurrection: </a:t>
            </a:r>
          </a:p>
          <a:p>
            <a:pPr algn="ctr"/>
            <a:r>
              <a:rPr lang="en-US" sz="1250" b="1" i="1" dirty="0">
                <a:solidFill>
                  <a:srgbClr val="CC6600"/>
                </a:solidFill>
                <a:latin typeface="Times New Roman" panose="02020603050405020304" pitchFamily="18" charset="0"/>
                <a:cs typeface="Times New Roman" panose="02020603050405020304" pitchFamily="18" charset="0"/>
              </a:rPr>
              <a:t>Knowing this, that our old man is crucified with him, </a:t>
            </a:r>
          </a:p>
          <a:p>
            <a:pPr algn="ctr"/>
            <a:r>
              <a:rPr lang="en-US" sz="1250" b="1" i="1" dirty="0">
                <a:solidFill>
                  <a:srgbClr val="CC6600"/>
                </a:solidFill>
                <a:latin typeface="Times New Roman" panose="02020603050405020304" pitchFamily="18" charset="0"/>
                <a:cs typeface="Times New Roman" panose="02020603050405020304" pitchFamily="18" charset="0"/>
              </a:rPr>
              <a:t>that the body of sin might be destroyed, </a:t>
            </a:r>
          </a:p>
          <a:p>
            <a:pPr algn="ctr"/>
            <a:r>
              <a:rPr lang="en-US" sz="1250" b="1" i="1" dirty="0">
                <a:solidFill>
                  <a:srgbClr val="CC6600"/>
                </a:solidFill>
                <a:latin typeface="Times New Roman" panose="02020603050405020304" pitchFamily="18" charset="0"/>
                <a:cs typeface="Times New Roman" panose="02020603050405020304" pitchFamily="18" charset="0"/>
              </a:rPr>
              <a:t>that henceforth we should not serve sin. </a:t>
            </a:r>
          </a:p>
          <a:p>
            <a:pPr algn="ctr"/>
            <a:r>
              <a:rPr lang="en-US" sz="1250" b="1" i="1" dirty="0">
                <a:solidFill>
                  <a:srgbClr val="CC6600"/>
                </a:solidFill>
                <a:latin typeface="Times New Roman" panose="02020603050405020304" pitchFamily="18" charset="0"/>
                <a:cs typeface="Times New Roman" panose="02020603050405020304" pitchFamily="18" charset="0"/>
              </a:rPr>
              <a:t>For he that is dead is freed from sin. </a:t>
            </a:r>
          </a:p>
          <a:p>
            <a:pPr algn="ctr"/>
            <a:r>
              <a:rPr lang="en-US" sz="1250" b="1" i="1" dirty="0">
                <a:solidFill>
                  <a:srgbClr val="CC6600"/>
                </a:solidFill>
                <a:latin typeface="Times New Roman" panose="02020603050405020304" pitchFamily="18" charset="0"/>
                <a:cs typeface="Times New Roman" panose="02020603050405020304" pitchFamily="18" charset="0"/>
              </a:rPr>
              <a:t>Now if we be dead with Christ, we believe that we shall also live with him: </a:t>
            </a:r>
          </a:p>
          <a:p>
            <a:pPr algn="ctr"/>
            <a:r>
              <a:rPr lang="en-US" sz="1250" b="1" i="1" dirty="0">
                <a:solidFill>
                  <a:srgbClr val="CC6600"/>
                </a:solidFill>
                <a:latin typeface="Times New Roman" panose="02020603050405020304" pitchFamily="18" charset="0"/>
                <a:cs typeface="Times New Roman" panose="02020603050405020304" pitchFamily="18" charset="0"/>
              </a:rPr>
              <a:t>Knowing that Christ being raised from the dead </a:t>
            </a:r>
            <a:r>
              <a:rPr lang="en-US" sz="1250" b="1" i="1" dirty="0" err="1">
                <a:solidFill>
                  <a:srgbClr val="CC6600"/>
                </a:solidFill>
                <a:latin typeface="Times New Roman" panose="02020603050405020304" pitchFamily="18" charset="0"/>
                <a:cs typeface="Times New Roman" panose="02020603050405020304" pitchFamily="18" charset="0"/>
              </a:rPr>
              <a:t>dieth</a:t>
            </a:r>
            <a:r>
              <a:rPr lang="en-US" sz="1250" b="1" i="1" dirty="0">
                <a:solidFill>
                  <a:srgbClr val="CC6600"/>
                </a:solidFill>
                <a:latin typeface="Times New Roman" panose="02020603050405020304" pitchFamily="18" charset="0"/>
                <a:cs typeface="Times New Roman" panose="02020603050405020304" pitchFamily="18" charset="0"/>
              </a:rPr>
              <a:t> no more; </a:t>
            </a:r>
          </a:p>
          <a:p>
            <a:pPr algn="ctr"/>
            <a:r>
              <a:rPr lang="en-US" sz="1250" b="1" i="1" dirty="0">
                <a:solidFill>
                  <a:srgbClr val="CC6600"/>
                </a:solidFill>
                <a:latin typeface="Times New Roman" panose="02020603050405020304" pitchFamily="18" charset="0"/>
                <a:cs typeface="Times New Roman" panose="02020603050405020304" pitchFamily="18" charset="0"/>
              </a:rPr>
              <a:t>death hath no more dominion over him. </a:t>
            </a:r>
          </a:p>
          <a:p>
            <a:pPr algn="ctr"/>
            <a:r>
              <a:rPr lang="en-US" sz="1250" b="1" i="1" dirty="0">
                <a:solidFill>
                  <a:srgbClr val="CC6600"/>
                </a:solidFill>
                <a:latin typeface="Times New Roman" panose="02020603050405020304" pitchFamily="18" charset="0"/>
                <a:cs typeface="Times New Roman" panose="02020603050405020304" pitchFamily="18" charset="0"/>
              </a:rPr>
              <a:t>For in that he died, he died unto sin once: </a:t>
            </a:r>
          </a:p>
          <a:p>
            <a:pPr algn="ctr"/>
            <a:r>
              <a:rPr lang="en-US" sz="1250" b="1" i="1" dirty="0">
                <a:solidFill>
                  <a:srgbClr val="CC6600"/>
                </a:solidFill>
                <a:latin typeface="Times New Roman" panose="02020603050405020304" pitchFamily="18" charset="0"/>
                <a:cs typeface="Times New Roman" panose="02020603050405020304" pitchFamily="18" charset="0"/>
              </a:rPr>
              <a:t>but in that he </a:t>
            </a:r>
            <a:r>
              <a:rPr lang="en-US" sz="1250" b="1" i="1" dirty="0" err="1">
                <a:solidFill>
                  <a:srgbClr val="CC6600"/>
                </a:solidFill>
                <a:latin typeface="Times New Roman" panose="02020603050405020304" pitchFamily="18" charset="0"/>
                <a:cs typeface="Times New Roman" panose="02020603050405020304" pitchFamily="18" charset="0"/>
              </a:rPr>
              <a:t>liveth</a:t>
            </a:r>
            <a:r>
              <a:rPr lang="en-US" sz="1250" b="1" i="1" dirty="0">
                <a:solidFill>
                  <a:srgbClr val="CC6600"/>
                </a:solidFill>
                <a:latin typeface="Times New Roman" panose="02020603050405020304" pitchFamily="18" charset="0"/>
                <a:cs typeface="Times New Roman" panose="02020603050405020304" pitchFamily="18" charset="0"/>
              </a:rPr>
              <a:t>, he </a:t>
            </a:r>
            <a:r>
              <a:rPr lang="en-US" sz="1250" b="1" i="1" dirty="0" err="1">
                <a:solidFill>
                  <a:srgbClr val="CC6600"/>
                </a:solidFill>
                <a:latin typeface="Times New Roman" panose="02020603050405020304" pitchFamily="18" charset="0"/>
                <a:cs typeface="Times New Roman" panose="02020603050405020304" pitchFamily="18" charset="0"/>
              </a:rPr>
              <a:t>liveth</a:t>
            </a:r>
            <a:r>
              <a:rPr lang="en-US" sz="1250" b="1" i="1" dirty="0">
                <a:solidFill>
                  <a:srgbClr val="CC6600"/>
                </a:solidFill>
                <a:latin typeface="Times New Roman" panose="02020603050405020304" pitchFamily="18" charset="0"/>
                <a:cs typeface="Times New Roman" panose="02020603050405020304" pitchFamily="18" charset="0"/>
              </a:rPr>
              <a:t> unto God. </a:t>
            </a:r>
          </a:p>
          <a:p>
            <a:pPr algn="ctr"/>
            <a:r>
              <a:rPr lang="en-US" sz="1250" b="1" i="1" dirty="0">
                <a:solidFill>
                  <a:srgbClr val="CC6600"/>
                </a:solidFill>
                <a:latin typeface="Times New Roman" panose="02020603050405020304" pitchFamily="18" charset="0"/>
                <a:cs typeface="Times New Roman" panose="02020603050405020304" pitchFamily="18" charset="0"/>
              </a:rPr>
              <a:t>Likewise reckon ye also yourselves to be dead indeed unto sin, </a:t>
            </a:r>
          </a:p>
          <a:p>
            <a:pPr algn="ctr"/>
            <a:r>
              <a:rPr lang="en-US" sz="1250" b="1" i="1" dirty="0">
                <a:solidFill>
                  <a:srgbClr val="CC6600"/>
                </a:solidFill>
                <a:latin typeface="Times New Roman" panose="02020603050405020304" pitchFamily="18" charset="0"/>
                <a:cs typeface="Times New Roman" panose="02020603050405020304" pitchFamily="18" charset="0"/>
              </a:rPr>
              <a:t>but alive unto God through Jesus Christ our Lord. </a:t>
            </a:r>
          </a:p>
          <a:p>
            <a:pPr algn="ctr"/>
            <a:r>
              <a:rPr lang="en-US" sz="1250" b="1" i="1" dirty="0">
                <a:solidFill>
                  <a:srgbClr val="CC6600"/>
                </a:solidFill>
                <a:latin typeface="Times New Roman" panose="02020603050405020304" pitchFamily="18" charset="0"/>
                <a:cs typeface="Times New Roman" panose="02020603050405020304" pitchFamily="18" charset="0"/>
              </a:rPr>
              <a:t>Let not sin therefore reign in your mortal body, </a:t>
            </a:r>
          </a:p>
          <a:p>
            <a:pPr algn="ctr"/>
            <a:r>
              <a:rPr lang="en-US" sz="1250" b="1" i="1" dirty="0">
                <a:solidFill>
                  <a:srgbClr val="CC6600"/>
                </a:solidFill>
                <a:latin typeface="Times New Roman" panose="02020603050405020304" pitchFamily="18" charset="0"/>
                <a:cs typeface="Times New Roman" panose="02020603050405020304" pitchFamily="18" charset="0"/>
              </a:rPr>
              <a:t>that ye should obey it in the lusts thereof. </a:t>
            </a:r>
          </a:p>
          <a:p>
            <a:pPr algn="ctr"/>
            <a:r>
              <a:rPr lang="en-US" sz="1250" b="1" i="1" dirty="0">
                <a:solidFill>
                  <a:srgbClr val="CC6600"/>
                </a:solidFill>
                <a:latin typeface="Times New Roman" panose="02020603050405020304" pitchFamily="18" charset="0"/>
                <a:cs typeface="Times New Roman" panose="02020603050405020304" pitchFamily="18" charset="0"/>
              </a:rPr>
              <a:t>Neither yield ye your members as instruments of unrighteousness unto sin: </a:t>
            </a:r>
          </a:p>
          <a:p>
            <a:pPr algn="ctr"/>
            <a:r>
              <a:rPr lang="en-US" sz="1250" b="1" i="1" dirty="0">
                <a:solidFill>
                  <a:srgbClr val="CC6600"/>
                </a:solidFill>
                <a:latin typeface="Times New Roman" panose="02020603050405020304" pitchFamily="18" charset="0"/>
                <a:cs typeface="Times New Roman" panose="02020603050405020304" pitchFamily="18" charset="0"/>
              </a:rPr>
              <a:t>but yield yourselves unto God, as those that are alive from the dead,</a:t>
            </a:r>
          </a:p>
          <a:p>
            <a:pPr algn="ctr"/>
            <a:r>
              <a:rPr lang="en-US" sz="1250" b="1" i="1" dirty="0">
                <a:solidFill>
                  <a:srgbClr val="CC6600"/>
                </a:solidFill>
                <a:latin typeface="Times New Roman" panose="02020603050405020304" pitchFamily="18" charset="0"/>
                <a:cs typeface="Times New Roman" panose="02020603050405020304" pitchFamily="18" charset="0"/>
              </a:rPr>
              <a:t> and your members as instruments of righteousness unto God. </a:t>
            </a:r>
          </a:p>
          <a:p>
            <a:pPr algn="ctr"/>
            <a:r>
              <a:rPr lang="en-US" sz="1250" b="1" i="1" dirty="0">
                <a:solidFill>
                  <a:srgbClr val="CC6600"/>
                </a:solidFill>
                <a:latin typeface="Times New Roman" panose="02020603050405020304" pitchFamily="18" charset="0"/>
                <a:cs typeface="Times New Roman" panose="02020603050405020304" pitchFamily="18" charset="0"/>
              </a:rPr>
              <a:t>For sin shall not have dominion over you:</a:t>
            </a:r>
          </a:p>
          <a:p>
            <a:pPr algn="ctr"/>
            <a:r>
              <a:rPr lang="en-US" sz="1400" b="1" i="1" u="sng" dirty="0">
                <a:solidFill>
                  <a:srgbClr val="CC6600"/>
                </a:solidFill>
                <a:latin typeface="Times New Roman" panose="02020603050405020304" pitchFamily="18" charset="0"/>
                <a:cs typeface="Times New Roman" panose="02020603050405020304" pitchFamily="18" charset="0"/>
              </a:rPr>
              <a:t>for ye are not under the law,</a:t>
            </a:r>
          </a:p>
          <a:p>
            <a:pPr algn="ctr"/>
            <a:r>
              <a:rPr lang="en-US" sz="1400" b="1" i="1" u="sng" dirty="0">
                <a:solidFill>
                  <a:srgbClr val="CC6600"/>
                </a:solidFill>
                <a:latin typeface="Times New Roman" panose="02020603050405020304" pitchFamily="18" charset="0"/>
                <a:cs typeface="Times New Roman" panose="02020603050405020304" pitchFamily="18" charset="0"/>
              </a:rPr>
              <a:t>but under grace.</a:t>
            </a:r>
          </a:p>
          <a:p>
            <a:endParaRPr lang="en-US" sz="1200" dirty="0"/>
          </a:p>
        </p:txBody>
      </p:sp>
      <p:sp>
        <p:nvSpPr>
          <p:cNvPr id="12" name="TextBox 11">
            <a:extLst>
              <a:ext uri="{FF2B5EF4-FFF2-40B4-BE49-F238E27FC236}">
                <a16:creationId xmlns:a16="http://schemas.microsoft.com/office/drawing/2014/main" id="{0297EE11-A056-4B1B-A2BB-8A531805EF9E}"/>
              </a:ext>
            </a:extLst>
          </p:cNvPr>
          <p:cNvSpPr txBox="1"/>
          <p:nvPr/>
        </p:nvSpPr>
        <p:spPr>
          <a:xfrm>
            <a:off x="6096000" y="2622917"/>
            <a:ext cx="6068008" cy="2508379"/>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as ye have yielded your members servants to uncleanness </a:t>
            </a:r>
          </a:p>
          <a:p>
            <a:pPr algn="ctr"/>
            <a:r>
              <a:rPr lang="en-US" sz="1250" b="1" i="1" dirty="0">
                <a:solidFill>
                  <a:srgbClr val="CC6600"/>
                </a:solidFill>
                <a:latin typeface="Times New Roman" panose="02020603050405020304" pitchFamily="18" charset="0"/>
                <a:cs typeface="Times New Roman" panose="02020603050405020304" pitchFamily="18" charset="0"/>
              </a:rPr>
              <a:t>and to iniquity unto iniquity; </a:t>
            </a:r>
          </a:p>
          <a:p>
            <a:pPr algn="ctr"/>
            <a:r>
              <a:rPr lang="en-US" sz="1250" b="1" i="1" dirty="0">
                <a:solidFill>
                  <a:srgbClr val="CC6600"/>
                </a:solidFill>
                <a:latin typeface="Times New Roman" panose="02020603050405020304" pitchFamily="18" charset="0"/>
                <a:cs typeface="Times New Roman" panose="02020603050405020304" pitchFamily="18" charset="0"/>
              </a:rPr>
              <a:t>even so now yield your members servants to righteousness unto holiness. </a:t>
            </a:r>
          </a:p>
          <a:p>
            <a:pPr algn="ctr"/>
            <a:r>
              <a:rPr lang="en-US" sz="1250" b="1" i="1" dirty="0">
                <a:solidFill>
                  <a:srgbClr val="CC6600"/>
                </a:solidFill>
                <a:latin typeface="Times New Roman" panose="02020603050405020304" pitchFamily="18" charset="0"/>
                <a:cs typeface="Times New Roman" panose="02020603050405020304" pitchFamily="18" charset="0"/>
              </a:rPr>
              <a:t>For when ye were the servants of sin, ye were free from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What fruit had ye then in those things whereof ye are now ashamed? </a:t>
            </a:r>
          </a:p>
          <a:p>
            <a:pPr algn="ctr"/>
            <a:r>
              <a:rPr lang="en-US" sz="1250" b="1" i="1" dirty="0">
                <a:solidFill>
                  <a:srgbClr val="CC6600"/>
                </a:solidFill>
                <a:latin typeface="Times New Roman" panose="02020603050405020304" pitchFamily="18" charset="0"/>
                <a:cs typeface="Times New Roman" panose="02020603050405020304" pitchFamily="18" charset="0"/>
              </a:rPr>
              <a:t>for the end of those things is death. </a:t>
            </a:r>
          </a:p>
          <a:p>
            <a:pPr algn="ctr"/>
            <a:r>
              <a:rPr lang="en-US" sz="1250" b="1" i="1" dirty="0">
                <a:solidFill>
                  <a:srgbClr val="CC6600"/>
                </a:solidFill>
                <a:latin typeface="Times New Roman" panose="02020603050405020304" pitchFamily="18" charset="0"/>
                <a:cs typeface="Times New Roman" panose="02020603050405020304" pitchFamily="18" charset="0"/>
              </a:rPr>
              <a:t>But now being made free from sin, </a:t>
            </a:r>
          </a:p>
          <a:p>
            <a:pPr algn="ctr"/>
            <a:r>
              <a:rPr lang="en-US" sz="1250" b="1" i="1" dirty="0">
                <a:solidFill>
                  <a:srgbClr val="CC6600"/>
                </a:solidFill>
                <a:latin typeface="Times New Roman" panose="02020603050405020304" pitchFamily="18" charset="0"/>
                <a:cs typeface="Times New Roman" panose="02020603050405020304" pitchFamily="18" charset="0"/>
              </a:rPr>
              <a:t>and become servants to God, </a:t>
            </a:r>
          </a:p>
          <a:p>
            <a:pPr algn="ctr"/>
            <a:r>
              <a:rPr lang="en-US" sz="1250" b="1" i="1" dirty="0">
                <a:solidFill>
                  <a:srgbClr val="CC6600"/>
                </a:solidFill>
                <a:latin typeface="Times New Roman" panose="02020603050405020304" pitchFamily="18" charset="0"/>
                <a:cs typeface="Times New Roman" panose="02020603050405020304" pitchFamily="18" charset="0"/>
              </a:rPr>
              <a:t>ye have your fruit unto holiness, </a:t>
            </a:r>
          </a:p>
          <a:p>
            <a:pPr algn="ctr"/>
            <a:r>
              <a:rPr lang="en-US" sz="1250" b="1" i="1" dirty="0">
                <a:solidFill>
                  <a:srgbClr val="CC6600"/>
                </a:solidFill>
                <a:latin typeface="Times New Roman" panose="02020603050405020304" pitchFamily="18" charset="0"/>
                <a:cs typeface="Times New Roman" panose="02020603050405020304" pitchFamily="18" charset="0"/>
              </a:rPr>
              <a:t>and the end everlasting life. </a:t>
            </a:r>
          </a:p>
          <a:p>
            <a:pPr algn="ctr"/>
            <a:r>
              <a:rPr lang="en-US" sz="1400" b="1" i="1" u="sng" dirty="0">
                <a:solidFill>
                  <a:srgbClr val="CC6600"/>
                </a:solidFill>
                <a:latin typeface="Times New Roman" panose="02020603050405020304" pitchFamily="18" charset="0"/>
                <a:cs typeface="Times New Roman" panose="02020603050405020304" pitchFamily="18" charset="0"/>
              </a:rPr>
              <a:t>For the wages of sin is death; </a:t>
            </a:r>
          </a:p>
          <a:p>
            <a:pPr algn="ctr"/>
            <a:r>
              <a:rPr lang="en-US" sz="1400" b="1" i="1" u="sng" dirty="0">
                <a:solidFill>
                  <a:srgbClr val="CC6600"/>
                </a:solidFill>
                <a:latin typeface="Times New Roman" panose="02020603050405020304" pitchFamily="18" charset="0"/>
                <a:cs typeface="Times New Roman" panose="02020603050405020304" pitchFamily="18" charset="0"/>
              </a:rPr>
              <a:t>but the gift of God is eternal life through Jesus Christ our Lord</a:t>
            </a:r>
            <a:r>
              <a:rPr lang="en-US" sz="1600" b="1" i="1" u="sng" dirty="0">
                <a:solidFill>
                  <a:srgbClr val="CC6600"/>
                </a:solidFill>
                <a:latin typeface="Times New Roman" panose="02020603050405020304" pitchFamily="18" charset="0"/>
                <a:cs typeface="Times New Roman" panose="02020603050405020304" pitchFamily="18" charset="0"/>
              </a:rPr>
              <a:t>. </a:t>
            </a:r>
          </a:p>
        </p:txBody>
      </p:sp>
      <p:sp>
        <p:nvSpPr>
          <p:cNvPr id="14" name="TextBox 13">
            <a:extLst>
              <a:ext uri="{FF2B5EF4-FFF2-40B4-BE49-F238E27FC236}">
                <a16:creationId xmlns:a16="http://schemas.microsoft.com/office/drawing/2014/main" id="{2F9254B3-DFBE-4307-9003-AD975B456FF9}"/>
              </a:ext>
            </a:extLst>
          </p:cNvPr>
          <p:cNvSpPr txBox="1"/>
          <p:nvPr/>
        </p:nvSpPr>
        <p:spPr>
          <a:xfrm>
            <a:off x="9273345" y="1764560"/>
            <a:ext cx="2878350" cy="86177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Being then made free from sin, </a:t>
            </a:r>
          </a:p>
          <a:p>
            <a:pPr algn="ctr"/>
            <a:r>
              <a:rPr lang="en-US" sz="1250" b="1" i="1" dirty="0">
                <a:solidFill>
                  <a:srgbClr val="CC6600"/>
                </a:solidFill>
                <a:latin typeface="Times New Roman" panose="02020603050405020304" pitchFamily="18" charset="0"/>
                <a:cs typeface="Times New Roman" panose="02020603050405020304" pitchFamily="18" charset="0"/>
              </a:rPr>
              <a:t>ye became the servants of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I speak after the manner of men </a:t>
            </a:r>
          </a:p>
          <a:p>
            <a:pPr algn="ctr"/>
            <a:r>
              <a:rPr lang="en-US" sz="1250" b="1" i="1" dirty="0">
                <a:solidFill>
                  <a:srgbClr val="CC6600"/>
                </a:solidFill>
                <a:latin typeface="Times New Roman" panose="02020603050405020304" pitchFamily="18" charset="0"/>
                <a:cs typeface="Times New Roman" panose="02020603050405020304" pitchFamily="18" charset="0"/>
              </a:rPr>
              <a:t>because of the infirmity of your flesh:</a:t>
            </a:r>
          </a:p>
        </p:txBody>
      </p:sp>
      <p:sp>
        <p:nvSpPr>
          <p:cNvPr id="15" name="TextBox 14">
            <a:extLst>
              <a:ext uri="{FF2B5EF4-FFF2-40B4-BE49-F238E27FC236}">
                <a16:creationId xmlns:a16="http://schemas.microsoft.com/office/drawing/2014/main" id="{376E8E23-7AEA-45B2-899A-A32D98EA9B72}"/>
              </a:ext>
            </a:extLst>
          </p:cNvPr>
          <p:cNvSpPr txBox="1"/>
          <p:nvPr/>
        </p:nvSpPr>
        <p:spPr>
          <a:xfrm>
            <a:off x="184150" y="426385"/>
            <a:ext cx="5862667" cy="30777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What shall we say then? Shall we continue in sin, that grace may abound? </a:t>
            </a:r>
          </a:p>
        </p:txBody>
      </p:sp>
      <p:sp>
        <p:nvSpPr>
          <p:cNvPr id="16" name="TextBox 15">
            <a:extLst>
              <a:ext uri="{FF2B5EF4-FFF2-40B4-BE49-F238E27FC236}">
                <a16:creationId xmlns:a16="http://schemas.microsoft.com/office/drawing/2014/main" id="{1969E592-E9C9-4E27-8F2C-F9830A1EA081}"/>
              </a:ext>
            </a:extLst>
          </p:cNvPr>
          <p:cNvSpPr txBox="1"/>
          <p:nvPr/>
        </p:nvSpPr>
        <p:spPr>
          <a:xfrm>
            <a:off x="6123992" y="429883"/>
            <a:ext cx="5951887" cy="30777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What then? shall we sin, because we are not under the law, but under grace?</a:t>
            </a:r>
            <a:endParaRPr lang="en-US" sz="1400" b="1" i="1" dirty="0">
              <a:solidFill>
                <a:srgbClr val="CC66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127A8EA-9B81-45AD-923E-300604EAFC60}"/>
              </a:ext>
            </a:extLst>
          </p:cNvPr>
          <p:cNvSpPr txBox="1"/>
          <p:nvPr/>
        </p:nvSpPr>
        <p:spPr>
          <a:xfrm>
            <a:off x="3514725" y="161925"/>
            <a:ext cx="609600"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:1-14</a:t>
            </a:r>
          </a:p>
        </p:txBody>
      </p:sp>
      <p:sp>
        <p:nvSpPr>
          <p:cNvPr id="18" name="TextBox 17">
            <a:extLst>
              <a:ext uri="{FF2B5EF4-FFF2-40B4-BE49-F238E27FC236}">
                <a16:creationId xmlns:a16="http://schemas.microsoft.com/office/drawing/2014/main" id="{BC5571AC-B862-487E-B5C1-C2A4C33419BD}"/>
              </a:ext>
            </a:extLst>
          </p:cNvPr>
          <p:cNvSpPr txBox="1"/>
          <p:nvPr/>
        </p:nvSpPr>
        <p:spPr>
          <a:xfrm>
            <a:off x="9467850" y="170551"/>
            <a:ext cx="866775"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:15-23</a:t>
            </a:r>
            <a:endParaRPr lang="en-US" sz="1400" dirty="0"/>
          </a:p>
        </p:txBody>
      </p:sp>
    </p:spTree>
    <p:extLst>
      <p:ext uri="{BB962C8B-B14F-4D97-AF65-F5344CB8AC3E}">
        <p14:creationId xmlns:p14="http://schemas.microsoft.com/office/powerpoint/2010/main" val="286153284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Made Free from Sin</a:t>
            </a:r>
          </a:p>
        </p:txBody>
      </p:sp>
      <p:sp>
        <p:nvSpPr>
          <p:cNvPr id="7" name="TextBox 6">
            <a:extLst>
              <a:ext uri="{FF2B5EF4-FFF2-40B4-BE49-F238E27FC236}">
                <a16:creationId xmlns:a16="http://schemas.microsoft.com/office/drawing/2014/main" id="{0373402A-CEB7-4C66-A016-87879A566B2E}"/>
              </a:ext>
            </a:extLst>
          </p:cNvPr>
          <p:cNvSpPr txBox="1"/>
          <p:nvPr/>
        </p:nvSpPr>
        <p:spPr>
          <a:xfrm>
            <a:off x="6096000" y="683847"/>
            <a:ext cx="6037939" cy="126188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God forbid. Know ye not, that to whom ye yield yourselves servants to obey, </a:t>
            </a:r>
          </a:p>
          <a:p>
            <a:pPr algn="ctr"/>
            <a:r>
              <a:rPr lang="en-US" sz="1250" b="1" i="1" dirty="0">
                <a:solidFill>
                  <a:srgbClr val="CC6600"/>
                </a:solidFill>
                <a:latin typeface="Times New Roman" panose="02020603050405020304" pitchFamily="18" charset="0"/>
                <a:cs typeface="Times New Roman" panose="02020603050405020304" pitchFamily="18" charset="0"/>
              </a:rPr>
              <a:t>his servants ye are to whom ye obey; whether of sin unto death, </a:t>
            </a:r>
          </a:p>
          <a:p>
            <a:pPr algn="ctr"/>
            <a:r>
              <a:rPr lang="en-US" sz="1250" b="1" i="1" dirty="0">
                <a:solidFill>
                  <a:srgbClr val="CC6600"/>
                </a:solidFill>
                <a:latin typeface="Times New Roman" panose="02020603050405020304" pitchFamily="18" charset="0"/>
                <a:cs typeface="Times New Roman" panose="02020603050405020304" pitchFamily="18" charset="0"/>
              </a:rPr>
              <a:t>or of obedience unto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But God be thanked, that ye were the servants of sin, </a:t>
            </a:r>
          </a:p>
          <a:p>
            <a:pPr algn="ctr"/>
            <a:r>
              <a:rPr lang="en-US" sz="1250" b="1" i="1" dirty="0">
                <a:solidFill>
                  <a:srgbClr val="CC6600"/>
                </a:solidFill>
                <a:latin typeface="Times New Roman" panose="02020603050405020304" pitchFamily="18" charset="0"/>
                <a:cs typeface="Times New Roman" panose="02020603050405020304" pitchFamily="18" charset="0"/>
              </a:rPr>
              <a:t>but ye have obeyed from the heart that form of doctrine which was delivered </a:t>
            </a:r>
            <a:r>
              <a:rPr lang="en-US" sz="1400" b="1" i="1" dirty="0">
                <a:solidFill>
                  <a:srgbClr val="CC6600"/>
                </a:solidFill>
                <a:latin typeface="Times New Roman" panose="02020603050405020304" pitchFamily="18" charset="0"/>
                <a:cs typeface="Times New Roman" panose="02020603050405020304" pitchFamily="18" charset="0"/>
              </a:rPr>
              <a:t>you. </a:t>
            </a:r>
          </a:p>
          <a:p>
            <a:pPr algn="ctr"/>
            <a:endParaRPr lang="en-US" sz="1250" b="1" i="1" dirty="0">
              <a:solidFill>
                <a:srgbClr val="CC66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B4C0660-8484-458A-BDCA-3D6911CA3612}"/>
              </a:ext>
            </a:extLst>
          </p:cNvPr>
          <p:cNvSpPr txBox="1"/>
          <p:nvPr/>
        </p:nvSpPr>
        <p:spPr>
          <a:xfrm>
            <a:off x="7939889" y="166496"/>
            <a:ext cx="17175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Part III - </a:t>
            </a:r>
            <a:r>
              <a:rPr lang="en-US" sz="1400" b="1" dirty="0">
                <a:solidFill>
                  <a:srgbClr val="FF0000"/>
                </a:solidFill>
                <a:latin typeface="Times New Roman" panose="02020603050405020304" pitchFamily="18" charset="0"/>
                <a:cs typeface="Times New Roman" panose="02020603050405020304" pitchFamily="18" charset="0"/>
              </a:rPr>
              <a:t>Romans 6</a:t>
            </a:r>
          </a:p>
        </p:txBody>
      </p:sp>
      <p:sp>
        <p:nvSpPr>
          <p:cNvPr id="12" name="TextBox 11">
            <a:extLst>
              <a:ext uri="{FF2B5EF4-FFF2-40B4-BE49-F238E27FC236}">
                <a16:creationId xmlns:a16="http://schemas.microsoft.com/office/drawing/2014/main" id="{0297EE11-A056-4B1B-A2BB-8A531805EF9E}"/>
              </a:ext>
            </a:extLst>
          </p:cNvPr>
          <p:cNvSpPr txBox="1"/>
          <p:nvPr/>
        </p:nvSpPr>
        <p:spPr>
          <a:xfrm>
            <a:off x="6096000" y="2622917"/>
            <a:ext cx="6068008" cy="2508379"/>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as ye have yielded your members servants to uncleanness </a:t>
            </a:r>
          </a:p>
          <a:p>
            <a:pPr algn="ctr"/>
            <a:r>
              <a:rPr lang="en-US" sz="1250" b="1" i="1" dirty="0">
                <a:solidFill>
                  <a:srgbClr val="CC6600"/>
                </a:solidFill>
                <a:latin typeface="Times New Roman" panose="02020603050405020304" pitchFamily="18" charset="0"/>
                <a:cs typeface="Times New Roman" panose="02020603050405020304" pitchFamily="18" charset="0"/>
              </a:rPr>
              <a:t>and to iniquity unto iniquity; </a:t>
            </a:r>
          </a:p>
          <a:p>
            <a:pPr algn="ctr"/>
            <a:r>
              <a:rPr lang="en-US" sz="1250" b="1" i="1" dirty="0">
                <a:solidFill>
                  <a:srgbClr val="CC6600"/>
                </a:solidFill>
                <a:latin typeface="Times New Roman" panose="02020603050405020304" pitchFamily="18" charset="0"/>
                <a:cs typeface="Times New Roman" panose="02020603050405020304" pitchFamily="18" charset="0"/>
              </a:rPr>
              <a:t>even so now yield your members servants to righteousness unto holiness. </a:t>
            </a:r>
          </a:p>
          <a:p>
            <a:pPr algn="ctr"/>
            <a:r>
              <a:rPr lang="en-US" sz="1250" b="1" i="1" dirty="0">
                <a:solidFill>
                  <a:srgbClr val="CC6600"/>
                </a:solidFill>
                <a:latin typeface="Times New Roman" panose="02020603050405020304" pitchFamily="18" charset="0"/>
                <a:cs typeface="Times New Roman" panose="02020603050405020304" pitchFamily="18" charset="0"/>
              </a:rPr>
              <a:t>For when ye were the servants of sin, ye were free from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What fruit had ye then in those things whereof ye are now ashamed? </a:t>
            </a:r>
          </a:p>
          <a:p>
            <a:pPr algn="ctr"/>
            <a:r>
              <a:rPr lang="en-US" sz="1250" b="1" i="1" dirty="0">
                <a:solidFill>
                  <a:srgbClr val="CC6600"/>
                </a:solidFill>
                <a:latin typeface="Times New Roman" panose="02020603050405020304" pitchFamily="18" charset="0"/>
                <a:cs typeface="Times New Roman" panose="02020603050405020304" pitchFamily="18" charset="0"/>
              </a:rPr>
              <a:t>for the end of those things is death. </a:t>
            </a:r>
          </a:p>
          <a:p>
            <a:pPr algn="ctr"/>
            <a:r>
              <a:rPr lang="en-US" sz="1250" b="1" i="1" dirty="0">
                <a:solidFill>
                  <a:srgbClr val="CC6600"/>
                </a:solidFill>
                <a:latin typeface="Times New Roman" panose="02020603050405020304" pitchFamily="18" charset="0"/>
                <a:cs typeface="Times New Roman" panose="02020603050405020304" pitchFamily="18" charset="0"/>
              </a:rPr>
              <a:t>But now being made free from sin, </a:t>
            </a:r>
          </a:p>
          <a:p>
            <a:pPr algn="ctr"/>
            <a:r>
              <a:rPr lang="en-US" sz="1250" b="1" i="1" dirty="0">
                <a:solidFill>
                  <a:srgbClr val="CC6600"/>
                </a:solidFill>
                <a:latin typeface="Times New Roman" panose="02020603050405020304" pitchFamily="18" charset="0"/>
                <a:cs typeface="Times New Roman" panose="02020603050405020304" pitchFamily="18" charset="0"/>
              </a:rPr>
              <a:t>and become servants to God, </a:t>
            </a:r>
          </a:p>
          <a:p>
            <a:pPr algn="ctr"/>
            <a:r>
              <a:rPr lang="en-US" sz="1250" b="1" i="1" dirty="0">
                <a:solidFill>
                  <a:srgbClr val="CC6600"/>
                </a:solidFill>
                <a:latin typeface="Times New Roman" panose="02020603050405020304" pitchFamily="18" charset="0"/>
                <a:cs typeface="Times New Roman" panose="02020603050405020304" pitchFamily="18" charset="0"/>
              </a:rPr>
              <a:t>ye have your fruit unto holiness, </a:t>
            </a:r>
          </a:p>
          <a:p>
            <a:pPr algn="ctr"/>
            <a:r>
              <a:rPr lang="en-US" sz="1250" b="1" i="1" dirty="0">
                <a:solidFill>
                  <a:srgbClr val="CC6600"/>
                </a:solidFill>
                <a:latin typeface="Times New Roman" panose="02020603050405020304" pitchFamily="18" charset="0"/>
                <a:cs typeface="Times New Roman" panose="02020603050405020304" pitchFamily="18" charset="0"/>
              </a:rPr>
              <a:t>and the end everlasting life. </a:t>
            </a:r>
          </a:p>
          <a:p>
            <a:pPr algn="ctr"/>
            <a:r>
              <a:rPr lang="en-US" sz="1400" b="1" i="1" u="sng" dirty="0">
                <a:solidFill>
                  <a:srgbClr val="CC6600"/>
                </a:solidFill>
                <a:latin typeface="Times New Roman" panose="02020603050405020304" pitchFamily="18" charset="0"/>
                <a:cs typeface="Times New Roman" panose="02020603050405020304" pitchFamily="18" charset="0"/>
              </a:rPr>
              <a:t>For the wages of sin is death; </a:t>
            </a:r>
          </a:p>
          <a:p>
            <a:pPr algn="ctr"/>
            <a:r>
              <a:rPr lang="en-US" sz="1400" b="1" i="1" u="sng" dirty="0">
                <a:solidFill>
                  <a:srgbClr val="CC6600"/>
                </a:solidFill>
                <a:latin typeface="Times New Roman" panose="02020603050405020304" pitchFamily="18" charset="0"/>
                <a:cs typeface="Times New Roman" panose="02020603050405020304" pitchFamily="18" charset="0"/>
              </a:rPr>
              <a:t>but the gift of God is eternal life through Jesus Christ our Lord</a:t>
            </a:r>
            <a:r>
              <a:rPr lang="en-US" sz="1600" b="1" i="1" u="sng" dirty="0">
                <a:solidFill>
                  <a:srgbClr val="CC6600"/>
                </a:solidFill>
                <a:latin typeface="Times New Roman" panose="02020603050405020304" pitchFamily="18" charset="0"/>
                <a:cs typeface="Times New Roman" panose="02020603050405020304" pitchFamily="18" charset="0"/>
              </a:rPr>
              <a:t>. </a:t>
            </a:r>
          </a:p>
        </p:txBody>
      </p:sp>
      <p:sp>
        <p:nvSpPr>
          <p:cNvPr id="14" name="TextBox 13">
            <a:extLst>
              <a:ext uri="{FF2B5EF4-FFF2-40B4-BE49-F238E27FC236}">
                <a16:creationId xmlns:a16="http://schemas.microsoft.com/office/drawing/2014/main" id="{2F9254B3-DFBE-4307-9003-AD975B456FF9}"/>
              </a:ext>
            </a:extLst>
          </p:cNvPr>
          <p:cNvSpPr txBox="1"/>
          <p:nvPr/>
        </p:nvSpPr>
        <p:spPr>
          <a:xfrm>
            <a:off x="9273345" y="1764560"/>
            <a:ext cx="2878350" cy="86177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Being then made free from sin, </a:t>
            </a:r>
          </a:p>
          <a:p>
            <a:pPr algn="ctr"/>
            <a:r>
              <a:rPr lang="en-US" sz="1250" b="1" i="1" dirty="0">
                <a:solidFill>
                  <a:srgbClr val="CC6600"/>
                </a:solidFill>
                <a:latin typeface="Times New Roman" panose="02020603050405020304" pitchFamily="18" charset="0"/>
                <a:cs typeface="Times New Roman" panose="02020603050405020304" pitchFamily="18" charset="0"/>
              </a:rPr>
              <a:t>ye became the servants of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I speak after the manner of men </a:t>
            </a:r>
          </a:p>
          <a:p>
            <a:pPr algn="ctr"/>
            <a:r>
              <a:rPr lang="en-US" sz="1250" b="1" i="1" dirty="0">
                <a:solidFill>
                  <a:srgbClr val="CC6600"/>
                </a:solidFill>
                <a:latin typeface="Times New Roman" panose="02020603050405020304" pitchFamily="18" charset="0"/>
                <a:cs typeface="Times New Roman" panose="02020603050405020304" pitchFamily="18" charset="0"/>
              </a:rPr>
              <a:t>because of the infirmity of your flesh:</a:t>
            </a:r>
          </a:p>
        </p:txBody>
      </p:sp>
      <p:sp>
        <p:nvSpPr>
          <p:cNvPr id="16" name="TextBox 15">
            <a:extLst>
              <a:ext uri="{FF2B5EF4-FFF2-40B4-BE49-F238E27FC236}">
                <a16:creationId xmlns:a16="http://schemas.microsoft.com/office/drawing/2014/main" id="{1969E592-E9C9-4E27-8F2C-F9830A1EA081}"/>
              </a:ext>
            </a:extLst>
          </p:cNvPr>
          <p:cNvSpPr txBox="1"/>
          <p:nvPr/>
        </p:nvSpPr>
        <p:spPr>
          <a:xfrm>
            <a:off x="6123992" y="429883"/>
            <a:ext cx="5951887" cy="30777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What then? shall we sin, because we are not under the law, but under grace?</a:t>
            </a:r>
            <a:endParaRPr lang="en-US" sz="1400" b="1" i="1" dirty="0">
              <a:solidFill>
                <a:srgbClr val="CC66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BC5571AC-B862-487E-B5C1-C2A4C33419BD}"/>
              </a:ext>
            </a:extLst>
          </p:cNvPr>
          <p:cNvSpPr txBox="1"/>
          <p:nvPr/>
        </p:nvSpPr>
        <p:spPr>
          <a:xfrm>
            <a:off x="9467850" y="170551"/>
            <a:ext cx="866775"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:15-23</a:t>
            </a:r>
            <a:endParaRPr lang="en-US" sz="1400" dirty="0"/>
          </a:p>
        </p:txBody>
      </p:sp>
      <p:sp>
        <p:nvSpPr>
          <p:cNvPr id="24" name="TextBox 23">
            <a:extLst>
              <a:ext uri="{FF2B5EF4-FFF2-40B4-BE49-F238E27FC236}">
                <a16:creationId xmlns:a16="http://schemas.microsoft.com/office/drawing/2014/main" id="{C311A952-C9E9-4DE2-904A-8A8BD61AA5BB}"/>
              </a:ext>
            </a:extLst>
          </p:cNvPr>
          <p:cNvSpPr txBox="1"/>
          <p:nvPr/>
        </p:nvSpPr>
        <p:spPr>
          <a:xfrm>
            <a:off x="6076635" y="5010150"/>
            <a:ext cx="5933492" cy="584775"/>
          </a:xfrm>
          <a:prstGeom prst="rect">
            <a:avLst/>
          </a:prstGeom>
          <a:noFill/>
        </p:spPr>
        <p:txBody>
          <a:bodyPr wrap="square" rtlCol="0">
            <a:spAutoFit/>
          </a:bodyPr>
          <a:lstStyle/>
          <a:p>
            <a:pPr algn="ctr"/>
            <a:r>
              <a:rPr lang="en-US" sz="1600" b="1" dirty="0"/>
              <a:t>As Paul did for us, pray for your own understanding in this matter of a great doctrine as it is found only in a King James 1611 Bible!</a:t>
            </a:r>
          </a:p>
        </p:txBody>
      </p:sp>
      <p:sp>
        <p:nvSpPr>
          <p:cNvPr id="25" name="TextBox 24">
            <a:extLst>
              <a:ext uri="{FF2B5EF4-FFF2-40B4-BE49-F238E27FC236}">
                <a16:creationId xmlns:a16="http://schemas.microsoft.com/office/drawing/2014/main" id="{ECDA9126-72D0-4AAE-AE29-40F68CFD878D}"/>
              </a:ext>
            </a:extLst>
          </p:cNvPr>
          <p:cNvSpPr txBox="1"/>
          <p:nvPr/>
        </p:nvSpPr>
        <p:spPr>
          <a:xfrm>
            <a:off x="6332150" y="5499229"/>
            <a:ext cx="5494104" cy="66941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this cause we also, since the day we heard it, do not cease to pray for you, and to desire that ye might </a:t>
            </a:r>
            <a:r>
              <a:rPr lang="en-US" sz="1250" b="1" i="1" u="sng" dirty="0">
                <a:solidFill>
                  <a:srgbClr val="CC6600"/>
                </a:solidFill>
                <a:latin typeface="Times New Roman" panose="02020603050405020304" pitchFamily="18" charset="0"/>
                <a:cs typeface="Times New Roman" panose="02020603050405020304" pitchFamily="18" charset="0"/>
              </a:rPr>
              <a:t>be filled with the knowledge of his will </a:t>
            </a:r>
          </a:p>
          <a:p>
            <a:pPr algn="ctr"/>
            <a:r>
              <a:rPr lang="en-US" sz="1250" b="1" i="1" u="sng" dirty="0">
                <a:solidFill>
                  <a:srgbClr val="CC6600"/>
                </a:solidFill>
                <a:latin typeface="Times New Roman" panose="02020603050405020304" pitchFamily="18" charset="0"/>
                <a:cs typeface="Times New Roman" panose="02020603050405020304" pitchFamily="18" charset="0"/>
              </a:rPr>
              <a:t>in all wisdom and spiritual understanding</a:t>
            </a:r>
            <a:r>
              <a:rPr lang="en-US" sz="11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Colossians 1:9</a:t>
            </a:r>
          </a:p>
        </p:txBody>
      </p:sp>
      <p:sp>
        <p:nvSpPr>
          <p:cNvPr id="26" name="TextBox 25">
            <a:extLst>
              <a:ext uri="{FF2B5EF4-FFF2-40B4-BE49-F238E27FC236}">
                <a16:creationId xmlns:a16="http://schemas.microsoft.com/office/drawing/2014/main" id="{BC113909-2C5B-4C5D-A5E4-5965B1453A85}"/>
              </a:ext>
            </a:extLst>
          </p:cNvPr>
          <p:cNvSpPr txBox="1"/>
          <p:nvPr/>
        </p:nvSpPr>
        <p:spPr>
          <a:xfrm>
            <a:off x="6238876" y="6127944"/>
            <a:ext cx="5810250" cy="276999"/>
          </a:xfrm>
          <a:prstGeom prst="rect">
            <a:avLst/>
          </a:prstGeom>
          <a:noFill/>
        </p:spPr>
        <p:txBody>
          <a:bodyPr wrap="square" rtlCol="0">
            <a:spAutoFit/>
          </a:bodyPr>
          <a:lstStyle/>
          <a:p>
            <a:r>
              <a:rPr lang="en-US" sz="1200" b="1" i="1" u="sng" dirty="0">
                <a:solidFill>
                  <a:srgbClr val="CC6600"/>
                </a:solidFill>
                <a:latin typeface="Times New Roman" panose="02020603050405020304" pitchFamily="18" charset="0"/>
                <a:cs typeface="Times New Roman" panose="02020603050405020304" pitchFamily="18" charset="0"/>
              </a:rPr>
              <a:t>Consider what I say</a:t>
            </a:r>
            <a:r>
              <a:rPr lang="en-US" sz="1200" b="1" i="1" dirty="0">
                <a:solidFill>
                  <a:srgbClr val="CC6600"/>
                </a:solidFill>
                <a:latin typeface="Times New Roman" panose="02020603050405020304" pitchFamily="18" charset="0"/>
                <a:cs typeface="Times New Roman" panose="02020603050405020304" pitchFamily="18" charset="0"/>
              </a:rPr>
              <a:t>; and the Lord give thee </a:t>
            </a:r>
            <a:r>
              <a:rPr lang="en-US" sz="1200" b="1" i="1" u="sng" dirty="0">
                <a:solidFill>
                  <a:srgbClr val="CC6600"/>
                </a:solidFill>
                <a:latin typeface="Times New Roman" panose="02020603050405020304" pitchFamily="18" charset="0"/>
                <a:cs typeface="Times New Roman" panose="02020603050405020304" pitchFamily="18" charset="0"/>
              </a:rPr>
              <a:t>understanding in all things</a:t>
            </a:r>
            <a:r>
              <a:rPr lang="en-US" sz="12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II Timothy 2:7</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FF83EA67-0004-40FB-8960-A72E73ADCD1D}"/>
              </a:ext>
            </a:extLst>
          </p:cNvPr>
          <p:cNvSpPr txBox="1"/>
          <p:nvPr/>
        </p:nvSpPr>
        <p:spPr>
          <a:xfrm>
            <a:off x="6154060" y="6306180"/>
            <a:ext cx="5979879" cy="477054"/>
          </a:xfrm>
          <a:prstGeom prst="rect">
            <a:avLst/>
          </a:prstGeom>
          <a:noFill/>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If any man think himself to be a prophet, or </a:t>
            </a:r>
            <a:r>
              <a:rPr lang="en-US" sz="1250" b="1" i="1" u="sng" dirty="0">
                <a:solidFill>
                  <a:srgbClr val="CC6600"/>
                </a:solidFill>
                <a:latin typeface="Times New Roman" panose="02020603050405020304" pitchFamily="18" charset="0"/>
                <a:cs typeface="Times New Roman" panose="02020603050405020304" pitchFamily="18" charset="0"/>
              </a:rPr>
              <a:t>spiritual</a:t>
            </a:r>
            <a:r>
              <a:rPr lang="en-US" sz="1250" b="1" i="1" dirty="0">
                <a:solidFill>
                  <a:srgbClr val="CC6600"/>
                </a:solidFill>
                <a:latin typeface="Times New Roman" panose="02020603050405020304" pitchFamily="18" charset="0"/>
                <a:cs typeface="Times New Roman" panose="02020603050405020304" pitchFamily="18" charset="0"/>
              </a:rPr>
              <a:t>, let him </a:t>
            </a:r>
            <a:r>
              <a:rPr lang="en-US" sz="1250" b="1" i="1" u="sng" dirty="0">
                <a:solidFill>
                  <a:srgbClr val="CC6600"/>
                </a:solidFill>
                <a:latin typeface="Times New Roman" panose="02020603050405020304" pitchFamily="18" charset="0"/>
                <a:cs typeface="Times New Roman" panose="02020603050405020304" pitchFamily="18" charset="0"/>
              </a:rPr>
              <a:t>acknowledge that           the things that I write unto you are the commandments of the Lord</a:t>
            </a:r>
            <a:r>
              <a:rPr lang="en-US" sz="125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 Corinthians 14:37</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28" name="Rectangle: Rounded Corners 27">
            <a:extLst>
              <a:ext uri="{FF2B5EF4-FFF2-40B4-BE49-F238E27FC236}">
                <a16:creationId xmlns:a16="http://schemas.microsoft.com/office/drawing/2014/main" id="{A09EAFA7-293F-478C-A2E4-CBEAF950A853}"/>
              </a:ext>
            </a:extLst>
          </p:cNvPr>
          <p:cNvSpPr/>
          <p:nvPr/>
        </p:nvSpPr>
        <p:spPr>
          <a:xfrm>
            <a:off x="6000168" y="5072579"/>
            <a:ext cx="6106107" cy="1699696"/>
          </a:xfrm>
          <a:prstGeom prst="roundRect">
            <a:avLst/>
          </a:prstGeom>
          <a:noFill/>
          <a:ln w="190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78042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500"/>
                                        <p:tgtEl>
                                          <p:spTgt spid="2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up)">
                                      <p:cBhvr>
                                        <p:cTn id="10" dur="10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894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Made Free from Sin</a:t>
            </a:r>
          </a:p>
        </p:txBody>
      </p:sp>
      <p:sp>
        <p:nvSpPr>
          <p:cNvPr id="5" name="TextBox 4">
            <a:extLst>
              <a:ext uri="{FF2B5EF4-FFF2-40B4-BE49-F238E27FC236}">
                <a16:creationId xmlns:a16="http://schemas.microsoft.com/office/drawing/2014/main" id="{26641737-632D-4654-971C-6316BE81CC32}"/>
              </a:ext>
            </a:extLst>
          </p:cNvPr>
          <p:cNvSpPr txBox="1"/>
          <p:nvPr/>
        </p:nvSpPr>
        <p:spPr>
          <a:xfrm>
            <a:off x="3120706" y="443620"/>
            <a:ext cx="5956184" cy="30777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What then? shall we sin, because we are not under the law, but under grace?</a:t>
            </a:r>
            <a:endParaRPr lang="en-US" sz="1400" b="1" i="1" dirty="0">
              <a:solidFill>
                <a:srgbClr val="CC66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50AD50C-1CA1-498E-8DDD-65D121F0C82C}"/>
              </a:ext>
            </a:extLst>
          </p:cNvPr>
          <p:cNvSpPr txBox="1"/>
          <p:nvPr/>
        </p:nvSpPr>
        <p:spPr>
          <a:xfrm>
            <a:off x="3648535" y="995878"/>
            <a:ext cx="4906984"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Know ye not, that to whom ye yield yourselves servants to obey, </a:t>
            </a:r>
          </a:p>
          <a:p>
            <a:pPr algn="ctr"/>
            <a:r>
              <a:rPr lang="en-US" sz="1400" b="1" i="1" dirty="0">
                <a:solidFill>
                  <a:srgbClr val="CC6600"/>
                </a:solidFill>
                <a:latin typeface="Times New Roman" panose="02020603050405020304" pitchFamily="18" charset="0"/>
                <a:cs typeface="Times New Roman" panose="02020603050405020304" pitchFamily="18" charset="0"/>
              </a:rPr>
              <a:t>his servants ye are to whom ye obey; </a:t>
            </a:r>
          </a:p>
          <a:p>
            <a:pPr algn="ctr"/>
            <a:r>
              <a:rPr lang="en-US" sz="1400" b="1" i="1" dirty="0">
                <a:solidFill>
                  <a:srgbClr val="CC6600"/>
                </a:solidFill>
                <a:latin typeface="Times New Roman" panose="02020603050405020304" pitchFamily="18" charset="0"/>
                <a:cs typeface="Times New Roman" panose="02020603050405020304" pitchFamily="18" charset="0"/>
              </a:rPr>
              <a:t>whether of sin unto death, or of obedience unto righteousness? </a:t>
            </a:r>
          </a:p>
        </p:txBody>
      </p:sp>
      <p:sp>
        <p:nvSpPr>
          <p:cNvPr id="8" name="TextBox 7">
            <a:extLst>
              <a:ext uri="{FF2B5EF4-FFF2-40B4-BE49-F238E27FC236}">
                <a16:creationId xmlns:a16="http://schemas.microsoft.com/office/drawing/2014/main" id="{E0C79EE4-EF2F-4002-9233-BEFD81A6ED58}"/>
              </a:ext>
            </a:extLst>
          </p:cNvPr>
          <p:cNvSpPr txBox="1"/>
          <p:nvPr/>
        </p:nvSpPr>
        <p:spPr>
          <a:xfrm>
            <a:off x="5377748" y="724238"/>
            <a:ext cx="1448554"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God forbid.</a:t>
            </a:r>
          </a:p>
        </p:txBody>
      </p:sp>
      <p:sp>
        <p:nvSpPr>
          <p:cNvPr id="9" name="TextBox 8">
            <a:extLst>
              <a:ext uri="{FF2B5EF4-FFF2-40B4-BE49-F238E27FC236}">
                <a16:creationId xmlns:a16="http://schemas.microsoft.com/office/drawing/2014/main" id="{90A63AA5-4237-44AD-8E1F-8B519BC45A9E}"/>
              </a:ext>
            </a:extLst>
          </p:cNvPr>
          <p:cNvSpPr txBox="1"/>
          <p:nvPr/>
        </p:nvSpPr>
        <p:spPr>
          <a:xfrm>
            <a:off x="3972730" y="2670774"/>
            <a:ext cx="4273648"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But God be thanked, that ye were the servants of sin, </a:t>
            </a:r>
          </a:p>
          <a:p>
            <a:pPr algn="ctr"/>
            <a:r>
              <a:rPr lang="en-US" sz="1400" b="1" i="1" dirty="0">
                <a:solidFill>
                  <a:srgbClr val="CC6600"/>
                </a:solidFill>
                <a:latin typeface="Times New Roman" panose="02020603050405020304" pitchFamily="18" charset="0"/>
                <a:cs typeface="Times New Roman" panose="02020603050405020304" pitchFamily="18" charset="0"/>
              </a:rPr>
              <a:t>but ye have obeyed from the heart</a:t>
            </a:r>
          </a:p>
          <a:p>
            <a:pPr algn="ctr"/>
            <a:r>
              <a:rPr lang="en-US" sz="1400" b="1" i="1" dirty="0">
                <a:solidFill>
                  <a:srgbClr val="CC6600"/>
                </a:solidFill>
                <a:latin typeface="Times New Roman" panose="02020603050405020304" pitchFamily="18" charset="0"/>
                <a:cs typeface="Times New Roman" panose="02020603050405020304" pitchFamily="18" charset="0"/>
              </a:rPr>
              <a:t>that form of doctrine which was delivered you. </a:t>
            </a:r>
          </a:p>
        </p:txBody>
      </p:sp>
      <p:sp>
        <p:nvSpPr>
          <p:cNvPr id="10" name="TextBox 9">
            <a:extLst>
              <a:ext uri="{FF2B5EF4-FFF2-40B4-BE49-F238E27FC236}">
                <a16:creationId xmlns:a16="http://schemas.microsoft.com/office/drawing/2014/main" id="{42C29115-378D-4E4A-917E-EA88A198FDB3}"/>
              </a:ext>
            </a:extLst>
          </p:cNvPr>
          <p:cNvSpPr txBox="1"/>
          <p:nvPr/>
        </p:nvSpPr>
        <p:spPr>
          <a:xfrm>
            <a:off x="4246076" y="3383735"/>
            <a:ext cx="3711918"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Being then made free from sin, </a:t>
            </a:r>
          </a:p>
          <a:p>
            <a:pPr algn="ctr"/>
            <a:r>
              <a:rPr lang="en-US" sz="1400" b="1" i="1" dirty="0">
                <a:solidFill>
                  <a:srgbClr val="CC6600"/>
                </a:solidFill>
                <a:latin typeface="Times New Roman" panose="02020603050405020304" pitchFamily="18" charset="0"/>
                <a:cs typeface="Times New Roman" panose="02020603050405020304" pitchFamily="18" charset="0"/>
              </a:rPr>
              <a:t>ye became the servants of righteousness. </a:t>
            </a:r>
          </a:p>
        </p:txBody>
      </p:sp>
      <p:sp>
        <p:nvSpPr>
          <p:cNvPr id="13" name="TextBox 12">
            <a:extLst>
              <a:ext uri="{FF2B5EF4-FFF2-40B4-BE49-F238E27FC236}">
                <a16:creationId xmlns:a16="http://schemas.microsoft.com/office/drawing/2014/main" id="{BE118051-6F78-4332-863B-2BD35963D730}"/>
              </a:ext>
            </a:extLst>
          </p:cNvPr>
          <p:cNvSpPr txBox="1"/>
          <p:nvPr/>
        </p:nvSpPr>
        <p:spPr>
          <a:xfrm>
            <a:off x="1271628" y="443620"/>
            <a:ext cx="1809282" cy="307777"/>
          </a:xfrm>
          <a:prstGeom prst="rect">
            <a:avLst/>
          </a:prstGeom>
          <a:noFill/>
        </p:spPr>
        <p:txBody>
          <a:bodyPr wrap="square" rtlCol="0">
            <a:spAutoFit/>
          </a:bodyPr>
          <a:lstStyle/>
          <a:p>
            <a:pPr algn="r"/>
            <a:r>
              <a:rPr lang="en-US" sz="1400" b="1" dirty="0">
                <a:latin typeface="Times New Roman" panose="02020603050405020304" pitchFamily="18" charset="0"/>
                <a:cs typeface="Times New Roman" panose="02020603050405020304" pitchFamily="18" charset="0"/>
              </a:rPr>
              <a:t>Our second question:</a:t>
            </a:r>
          </a:p>
        </p:txBody>
      </p:sp>
      <p:sp>
        <p:nvSpPr>
          <p:cNvPr id="14" name="TextBox 13">
            <a:extLst>
              <a:ext uri="{FF2B5EF4-FFF2-40B4-BE49-F238E27FC236}">
                <a16:creationId xmlns:a16="http://schemas.microsoft.com/office/drawing/2014/main" id="{239BC60C-A358-466F-9346-AEBC1F167B8D}"/>
              </a:ext>
            </a:extLst>
          </p:cNvPr>
          <p:cNvSpPr txBox="1"/>
          <p:nvPr/>
        </p:nvSpPr>
        <p:spPr>
          <a:xfrm>
            <a:off x="1771144" y="717841"/>
            <a:ext cx="1128791"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Responses</a:t>
            </a:r>
          </a:p>
        </p:txBody>
      </p:sp>
      <p:sp>
        <p:nvSpPr>
          <p:cNvPr id="15" name="TextBox 14">
            <a:extLst>
              <a:ext uri="{FF2B5EF4-FFF2-40B4-BE49-F238E27FC236}">
                <a16:creationId xmlns:a16="http://schemas.microsoft.com/office/drawing/2014/main" id="{6419CEBC-040E-43DD-AC14-5CFB960B6C3C}"/>
              </a:ext>
            </a:extLst>
          </p:cNvPr>
          <p:cNvSpPr txBox="1"/>
          <p:nvPr/>
        </p:nvSpPr>
        <p:spPr>
          <a:xfrm>
            <a:off x="3117925" y="1005205"/>
            <a:ext cx="44407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#2: </a:t>
            </a:r>
          </a:p>
        </p:txBody>
      </p:sp>
      <p:sp>
        <p:nvSpPr>
          <p:cNvPr id="17" name="TextBox 16">
            <a:extLst>
              <a:ext uri="{FF2B5EF4-FFF2-40B4-BE49-F238E27FC236}">
                <a16:creationId xmlns:a16="http://schemas.microsoft.com/office/drawing/2014/main" id="{D3C1E3F2-9172-4AE8-8CD6-7F7C36A161FC}"/>
              </a:ext>
            </a:extLst>
          </p:cNvPr>
          <p:cNvSpPr txBox="1"/>
          <p:nvPr/>
        </p:nvSpPr>
        <p:spPr>
          <a:xfrm>
            <a:off x="2981359" y="3392634"/>
            <a:ext cx="1326065"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a:t>
            </a:r>
            <a:r>
              <a:rPr lang="en-US" sz="1400" b="1" dirty="0" err="1">
                <a:latin typeface="Times New Roman" panose="02020603050405020304" pitchFamily="18" charset="0"/>
                <a:cs typeface="Times New Roman" panose="02020603050405020304" pitchFamily="18" charset="0"/>
              </a:rPr>
              <a:t>Conclusional</a:t>
            </a:r>
            <a:r>
              <a:rPr lang="en-US" sz="1400" b="1" dirty="0">
                <a:latin typeface="Times New Roman" panose="02020603050405020304" pitchFamily="18" charset="0"/>
                <a:cs typeface="Times New Roman" panose="02020603050405020304" pitchFamily="18" charset="0"/>
              </a:rPr>
              <a:t>’</a:t>
            </a:r>
          </a:p>
          <a:p>
            <a:pPr algn="ctr"/>
            <a:r>
              <a:rPr lang="en-US" sz="1400" b="1" dirty="0">
                <a:latin typeface="Times New Roman" panose="02020603050405020304" pitchFamily="18" charset="0"/>
                <a:cs typeface="Times New Roman" panose="02020603050405020304" pitchFamily="18" charset="0"/>
              </a:rPr>
              <a:t>Answer:</a:t>
            </a:r>
          </a:p>
        </p:txBody>
      </p:sp>
      <p:pic>
        <p:nvPicPr>
          <p:cNvPr id="1028" name="Picture 4" descr="Image result for bunny trail bunny images">
            <a:extLst>
              <a:ext uri="{FF2B5EF4-FFF2-40B4-BE49-F238E27FC236}">
                <a16:creationId xmlns:a16="http://schemas.microsoft.com/office/drawing/2014/main" id="{1573A303-444F-4F40-A31B-BD718B861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3743" y="2648348"/>
            <a:ext cx="645320" cy="104864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68E4DE1-94E6-41C7-B5DB-CF0AE3A5AF60}"/>
              </a:ext>
            </a:extLst>
          </p:cNvPr>
          <p:cNvSpPr txBox="1"/>
          <p:nvPr/>
        </p:nvSpPr>
        <p:spPr>
          <a:xfrm>
            <a:off x="8253269" y="3647088"/>
            <a:ext cx="1110293" cy="261610"/>
          </a:xfrm>
          <a:prstGeom prst="rect">
            <a:avLst/>
          </a:prstGeom>
          <a:noFill/>
        </p:spPr>
        <p:txBody>
          <a:bodyPr wrap="square" rtlCol="0">
            <a:spAutoFit/>
          </a:bodyPr>
          <a:lstStyle/>
          <a:p>
            <a:pPr algn="ctr"/>
            <a:r>
              <a:rPr lang="en-US" sz="1050" b="1" dirty="0">
                <a:solidFill>
                  <a:schemeClr val="accent4">
                    <a:lumMod val="75000"/>
                  </a:schemeClr>
                </a:solidFill>
                <a:latin typeface="Times New Roman" panose="02020603050405020304" pitchFamily="18" charset="0"/>
                <a:cs typeface="Times New Roman" panose="02020603050405020304" pitchFamily="18" charset="0"/>
              </a:rPr>
              <a:t>Bunny Trails</a:t>
            </a:r>
          </a:p>
        </p:txBody>
      </p:sp>
      <p:sp>
        <p:nvSpPr>
          <p:cNvPr id="23" name="Rectangle 22">
            <a:extLst>
              <a:ext uri="{FF2B5EF4-FFF2-40B4-BE49-F238E27FC236}">
                <a16:creationId xmlns:a16="http://schemas.microsoft.com/office/drawing/2014/main" id="{6D689BB7-E29E-49CA-B7E5-BD4405896D4A}"/>
              </a:ext>
            </a:extLst>
          </p:cNvPr>
          <p:cNvSpPr/>
          <p:nvPr/>
        </p:nvSpPr>
        <p:spPr>
          <a:xfrm>
            <a:off x="3736204" y="1043374"/>
            <a:ext cx="1054869" cy="213516"/>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E290FF4-9ED0-4895-A172-C1A7A278644C}"/>
              </a:ext>
            </a:extLst>
          </p:cNvPr>
          <p:cNvSpPr/>
          <p:nvPr/>
        </p:nvSpPr>
        <p:spPr>
          <a:xfrm>
            <a:off x="7163476" y="1043374"/>
            <a:ext cx="675507" cy="213516"/>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70EF5E9-89C8-40DB-A73C-282740815BB6}"/>
              </a:ext>
            </a:extLst>
          </p:cNvPr>
          <p:cNvSpPr/>
          <p:nvPr/>
        </p:nvSpPr>
        <p:spPr>
          <a:xfrm>
            <a:off x="4598634" y="1483615"/>
            <a:ext cx="1081502" cy="213516"/>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86AFE4E-4795-432D-9815-381D33592DA7}"/>
              </a:ext>
            </a:extLst>
          </p:cNvPr>
          <p:cNvSpPr/>
          <p:nvPr/>
        </p:nvSpPr>
        <p:spPr>
          <a:xfrm>
            <a:off x="6136188" y="1482114"/>
            <a:ext cx="2334189" cy="213516"/>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5B37028-B3A0-4819-BD52-CDE956834440}"/>
              </a:ext>
            </a:extLst>
          </p:cNvPr>
          <p:cNvSpPr/>
          <p:nvPr/>
        </p:nvSpPr>
        <p:spPr>
          <a:xfrm>
            <a:off x="6267635" y="2743200"/>
            <a:ext cx="363984" cy="1696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DBEFF5F-4E44-4F86-8D95-6E410217FA16}"/>
              </a:ext>
            </a:extLst>
          </p:cNvPr>
          <p:cNvSpPr/>
          <p:nvPr/>
        </p:nvSpPr>
        <p:spPr>
          <a:xfrm>
            <a:off x="5715648" y="2947386"/>
            <a:ext cx="1706085" cy="197270"/>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30D9526-ABCB-497A-914A-D3362A7CB1DE}"/>
              </a:ext>
            </a:extLst>
          </p:cNvPr>
          <p:cNvSpPr/>
          <p:nvPr/>
        </p:nvSpPr>
        <p:spPr>
          <a:xfrm>
            <a:off x="4735048" y="3171291"/>
            <a:ext cx="1221869" cy="182384"/>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92D706D-FD43-464B-982E-027A0A9F753A}"/>
              </a:ext>
            </a:extLst>
          </p:cNvPr>
          <p:cNvSpPr/>
          <p:nvPr/>
        </p:nvSpPr>
        <p:spPr>
          <a:xfrm>
            <a:off x="6755278" y="3181527"/>
            <a:ext cx="1131692" cy="18238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5190EA5-482B-49C4-BAB8-450F65CCB4F9}"/>
              </a:ext>
            </a:extLst>
          </p:cNvPr>
          <p:cNvSpPr/>
          <p:nvPr/>
        </p:nvSpPr>
        <p:spPr>
          <a:xfrm>
            <a:off x="4412202" y="3437431"/>
            <a:ext cx="3320248" cy="419476"/>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 name="Rectangle 1023">
            <a:extLst>
              <a:ext uri="{FF2B5EF4-FFF2-40B4-BE49-F238E27FC236}">
                <a16:creationId xmlns:a16="http://schemas.microsoft.com/office/drawing/2014/main" id="{1E73BF5E-CADC-45DA-8B91-D27F8E6FE106}"/>
              </a:ext>
            </a:extLst>
          </p:cNvPr>
          <p:cNvSpPr/>
          <p:nvPr/>
        </p:nvSpPr>
        <p:spPr>
          <a:xfrm>
            <a:off x="5001211" y="2743199"/>
            <a:ext cx="707131" cy="168675"/>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Image result for grass trail sticks images">
            <a:extLst>
              <a:ext uri="{FF2B5EF4-FFF2-40B4-BE49-F238E27FC236}">
                <a16:creationId xmlns:a16="http://schemas.microsoft.com/office/drawing/2014/main" id="{2D6EC660-65CD-4CBC-BFD0-1A690CCE7F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81" y="3989445"/>
            <a:ext cx="12067651" cy="28358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4" name="Picture 10" descr="Image result for grass trail sticks images">
            <a:extLst>
              <a:ext uri="{FF2B5EF4-FFF2-40B4-BE49-F238E27FC236}">
                <a16:creationId xmlns:a16="http://schemas.microsoft.com/office/drawing/2014/main" id="{8A5466C0-C822-4756-A9AA-52B21A3255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3746" y="133350"/>
            <a:ext cx="2864696" cy="38233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29" name="TextBox 1028">
            <a:extLst>
              <a:ext uri="{FF2B5EF4-FFF2-40B4-BE49-F238E27FC236}">
                <a16:creationId xmlns:a16="http://schemas.microsoft.com/office/drawing/2014/main" id="{8AC53247-EC3C-47BA-8DE5-190ACF41426C}"/>
              </a:ext>
            </a:extLst>
          </p:cNvPr>
          <p:cNvSpPr txBox="1"/>
          <p:nvPr/>
        </p:nvSpPr>
        <p:spPr>
          <a:xfrm>
            <a:off x="9600863" y="352425"/>
            <a:ext cx="2248236" cy="830997"/>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200" b="1" i="1" dirty="0">
                <a:latin typeface="Times New Roman" panose="02020603050405020304" pitchFamily="18" charset="0"/>
                <a:cs typeface="Times New Roman" panose="02020603050405020304" pitchFamily="18" charset="0"/>
              </a:rPr>
              <a:t>Check my sermons on what Paul ‘assumes’ we already know… and then make sure you ‘</a:t>
            </a:r>
            <a:r>
              <a:rPr lang="en-US" sz="1200" b="1" i="1" dirty="0">
                <a:solidFill>
                  <a:srgbClr val="CC6600"/>
                </a:solidFill>
                <a:latin typeface="Times New Roman" panose="02020603050405020304" pitchFamily="18" charset="0"/>
                <a:cs typeface="Times New Roman" panose="02020603050405020304" pitchFamily="18" charset="0"/>
              </a:rPr>
              <a:t>know</a:t>
            </a:r>
            <a:r>
              <a:rPr lang="en-US" sz="1200" b="1" i="1" dirty="0">
                <a:latin typeface="Times New Roman" panose="02020603050405020304" pitchFamily="18" charset="0"/>
                <a:cs typeface="Times New Roman" panose="02020603050405020304" pitchFamily="18" charset="0"/>
              </a:rPr>
              <a:t>’ what you need to </a:t>
            </a:r>
            <a:r>
              <a:rPr lang="en-US" sz="1200" b="1" i="1" dirty="0">
                <a:solidFill>
                  <a:srgbClr val="CC6600"/>
                </a:solidFill>
                <a:latin typeface="Times New Roman" panose="02020603050405020304" pitchFamily="18" charset="0"/>
                <a:cs typeface="Times New Roman" panose="02020603050405020304" pitchFamily="18" charset="0"/>
              </a:rPr>
              <a:t>know</a:t>
            </a:r>
            <a:r>
              <a:rPr lang="en-US" sz="1200" b="1" i="1" dirty="0">
                <a:latin typeface="Times New Roman" panose="02020603050405020304" pitchFamily="18" charset="0"/>
                <a:cs typeface="Times New Roman" panose="02020603050405020304" pitchFamily="18" charset="0"/>
              </a:rPr>
              <a:t>!</a:t>
            </a:r>
          </a:p>
        </p:txBody>
      </p:sp>
      <p:cxnSp>
        <p:nvCxnSpPr>
          <p:cNvPr id="1033" name="Straight Arrow Connector 1032">
            <a:extLst>
              <a:ext uri="{FF2B5EF4-FFF2-40B4-BE49-F238E27FC236}">
                <a16:creationId xmlns:a16="http://schemas.microsoft.com/office/drawing/2014/main" id="{893B532C-3597-4AA2-84F8-D8C5A622E177}"/>
              </a:ext>
            </a:extLst>
          </p:cNvPr>
          <p:cNvCxnSpPr>
            <a:stCxn id="23" idx="3"/>
          </p:cNvCxnSpPr>
          <p:nvPr/>
        </p:nvCxnSpPr>
        <p:spPr>
          <a:xfrm flipV="1">
            <a:off x="4791073" y="600075"/>
            <a:ext cx="4652566" cy="550057"/>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5" name="TextBox 1034">
            <a:extLst>
              <a:ext uri="{FF2B5EF4-FFF2-40B4-BE49-F238E27FC236}">
                <a16:creationId xmlns:a16="http://schemas.microsoft.com/office/drawing/2014/main" id="{F4857FA2-F0C4-47A5-8BCE-ED82637618D8}"/>
              </a:ext>
            </a:extLst>
          </p:cNvPr>
          <p:cNvSpPr txBox="1"/>
          <p:nvPr/>
        </p:nvSpPr>
        <p:spPr>
          <a:xfrm>
            <a:off x="9568314" y="1233805"/>
            <a:ext cx="2309360" cy="276999"/>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Modern Bibles say </a:t>
            </a:r>
            <a:r>
              <a:rPr lang="en-US" sz="1200" b="1" i="1" dirty="0">
                <a:latin typeface="Times New Roman" panose="02020603050405020304" pitchFamily="18" charset="0"/>
                <a:cs typeface="Times New Roman" panose="02020603050405020304" pitchFamily="18" charset="0"/>
              </a:rPr>
              <a:t>‘slave’.</a:t>
            </a:r>
          </a:p>
        </p:txBody>
      </p:sp>
      <p:cxnSp>
        <p:nvCxnSpPr>
          <p:cNvPr id="1037" name="Straight Arrow Connector 1036">
            <a:extLst>
              <a:ext uri="{FF2B5EF4-FFF2-40B4-BE49-F238E27FC236}">
                <a16:creationId xmlns:a16="http://schemas.microsoft.com/office/drawing/2014/main" id="{D0746712-433C-4893-8F3D-172295F00623}"/>
              </a:ext>
            </a:extLst>
          </p:cNvPr>
          <p:cNvCxnSpPr>
            <a:stCxn id="26" idx="3"/>
          </p:cNvCxnSpPr>
          <p:nvPr/>
        </p:nvCxnSpPr>
        <p:spPr>
          <a:xfrm>
            <a:off x="7838983" y="1150132"/>
            <a:ext cx="1666635" cy="153325"/>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0" name="TextBox 1039">
            <a:extLst>
              <a:ext uri="{FF2B5EF4-FFF2-40B4-BE49-F238E27FC236}">
                <a16:creationId xmlns:a16="http://schemas.microsoft.com/office/drawing/2014/main" id="{00DFD274-DA04-443F-9EDC-F1132E7F3B01}"/>
              </a:ext>
            </a:extLst>
          </p:cNvPr>
          <p:cNvSpPr txBox="1"/>
          <p:nvPr/>
        </p:nvSpPr>
        <p:spPr>
          <a:xfrm>
            <a:off x="9497526" y="1562246"/>
            <a:ext cx="2446823" cy="646331"/>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200" b="1" i="1" dirty="0">
                <a:solidFill>
                  <a:srgbClr val="CC6600"/>
                </a:solidFill>
              </a:rPr>
              <a:t>But now in Christ Jesus ye who sometimes were far off are made nigh by the blood of Christ</a:t>
            </a:r>
            <a:r>
              <a:rPr lang="en-US" sz="1100" b="1" dirty="0">
                <a:solidFill>
                  <a:srgbClr val="FF0000"/>
                </a:solidFill>
              </a:rPr>
              <a:t>. Eph 2:13 </a:t>
            </a:r>
            <a:endParaRPr lang="en-US" sz="1200" b="1" dirty="0">
              <a:solidFill>
                <a:srgbClr val="FF0000"/>
              </a:solidFill>
            </a:endParaRPr>
          </a:p>
        </p:txBody>
      </p:sp>
      <p:cxnSp>
        <p:nvCxnSpPr>
          <p:cNvPr id="1042" name="Straight Arrow Connector 1041">
            <a:extLst>
              <a:ext uri="{FF2B5EF4-FFF2-40B4-BE49-F238E27FC236}">
                <a16:creationId xmlns:a16="http://schemas.microsoft.com/office/drawing/2014/main" id="{CE759507-EBBD-4A86-A461-EAD8B96FAE51}"/>
              </a:ext>
            </a:extLst>
          </p:cNvPr>
          <p:cNvCxnSpPr>
            <a:cxnSpLocks/>
          </p:cNvCxnSpPr>
          <p:nvPr/>
        </p:nvCxnSpPr>
        <p:spPr>
          <a:xfrm flipH="1">
            <a:off x="2923342" y="1673060"/>
            <a:ext cx="1675292" cy="2257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6" name="Straight Arrow Connector 1045">
            <a:extLst>
              <a:ext uri="{FF2B5EF4-FFF2-40B4-BE49-F238E27FC236}">
                <a16:creationId xmlns:a16="http://schemas.microsoft.com/office/drawing/2014/main" id="{6CBE3C5C-E4C5-4550-A163-8E3A80320474}"/>
              </a:ext>
            </a:extLst>
          </p:cNvPr>
          <p:cNvCxnSpPr>
            <a:stCxn id="25" idx="3"/>
          </p:cNvCxnSpPr>
          <p:nvPr/>
        </p:nvCxnSpPr>
        <p:spPr>
          <a:xfrm>
            <a:off x="8470377" y="1588872"/>
            <a:ext cx="1123969" cy="84188"/>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9" name="TextBox 1048">
            <a:extLst>
              <a:ext uri="{FF2B5EF4-FFF2-40B4-BE49-F238E27FC236}">
                <a16:creationId xmlns:a16="http://schemas.microsoft.com/office/drawing/2014/main" id="{0A44E17A-5928-465A-BE40-72CCD6A8C1CF}"/>
              </a:ext>
            </a:extLst>
          </p:cNvPr>
          <p:cNvSpPr txBox="1"/>
          <p:nvPr/>
        </p:nvSpPr>
        <p:spPr>
          <a:xfrm>
            <a:off x="93818" y="5076086"/>
            <a:ext cx="3077392" cy="1569660"/>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Because that, when they knew God, they glorified him not as God, neither were thankful; but became vain in their imaginations, and their foolish heart was darkened. </a:t>
            </a:r>
            <a:r>
              <a:rPr lang="en-US" sz="1100" b="1" dirty="0">
                <a:solidFill>
                  <a:srgbClr val="FF0000"/>
                </a:solidFill>
                <a:latin typeface="Times New Roman" panose="02020603050405020304" pitchFamily="18" charset="0"/>
                <a:cs typeface="Times New Roman" panose="02020603050405020304" pitchFamily="18" charset="0"/>
              </a:rPr>
              <a:t>Romans 1:21 </a:t>
            </a:r>
            <a:endParaRPr lang="en-US" sz="1200" b="1" i="1" dirty="0">
              <a:solidFill>
                <a:srgbClr val="CC6600"/>
              </a:solidFill>
              <a:latin typeface="Times New Roman" panose="02020603050405020304" pitchFamily="18" charset="0"/>
              <a:cs typeface="Times New Roman" panose="02020603050405020304" pitchFamily="18" charset="0"/>
            </a:endParaRPr>
          </a:p>
          <a:p>
            <a:pPr algn="just"/>
            <a:r>
              <a:rPr lang="en-US" sz="1200" b="1" i="1" dirty="0">
                <a:solidFill>
                  <a:srgbClr val="CC6600"/>
                </a:solidFill>
                <a:latin typeface="Times New Roman" panose="02020603050405020304" pitchFamily="18" charset="0"/>
                <a:cs typeface="Times New Roman" panose="02020603050405020304" pitchFamily="18" charset="0"/>
              </a:rPr>
              <a:t>- And let the peace of God rule in your hearts, to the which also ye are called in one body; and be ye thankful. </a:t>
            </a:r>
            <a:r>
              <a:rPr lang="en-US" sz="1100" b="1" dirty="0">
                <a:solidFill>
                  <a:srgbClr val="FF0000"/>
                </a:solidFill>
                <a:latin typeface="Times New Roman" panose="02020603050405020304" pitchFamily="18" charset="0"/>
                <a:cs typeface="Times New Roman" panose="02020603050405020304" pitchFamily="18" charset="0"/>
              </a:rPr>
              <a:t>Colossians 3:15 </a:t>
            </a:r>
            <a:endParaRPr lang="en-US" sz="1200" b="1" i="1" dirty="0">
              <a:solidFill>
                <a:srgbClr val="CC6600"/>
              </a:solidFill>
              <a:latin typeface="Times New Roman" panose="02020603050405020304" pitchFamily="18" charset="0"/>
              <a:cs typeface="Times New Roman" panose="02020603050405020304" pitchFamily="18" charset="0"/>
            </a:endParaRPr>
          </a:p>
        </p:txBody>
      </p:sp>
      <p:cxnSp>
        <p:nvCxnSpPr>
          <p:cNvPr id="1051" name="Straight Arrow Connector 1050">
            <a:extLst>
              <a:ext uri="{FF2B5EF4-FFF2-40B4-BE49-F238E27FC236}">
                <a16:creationId xmlns:a16="http://schemas.microsoft.com/office/drawing/2014/main" id="{37837068-CEA1-44BF-99E1-DCE41B2F9DCA}"/>
              </a:ext>
            </a:extLst>
          </p:cNvPr>
          <p:cNvCxnSpPr/>
          <p:nvPr/>
        </p:nvCxnSpPr>
        <p:spPr>
          <a:xfrm flipH="1">
            <a:off x="3091653" y="2911874"/>
            <a:ext cx="2442372" cy="2241151"/>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1602C41-90F7-4AE0-82EE-0887B74C7879}"/>
              </a:ext>
            </a:extLst>
          </p:cNvPr>
          <p:cNvCxnSpPr>
            <a:cxnSpLocks/>
            <a:stCxn id="29" idx="2"/>
          </p:cNvCxnSpPr>
          <p:nvPr/>
        </p:nvCxnSpPr>
        <p:spPr>
          <a:xfrm>
            <a:off x="5345983" y="3353675"/>
            <a:ext cx="0" cy="908972"/>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E4D4060F-9B4F-4BAD-93DE-3DBE56E30CD1}"/>
              </a:ext>
            </a:extLst>
          </p:cNvPr>
          <p:cNvSpPr txBox="1"/>
          <p:nvPr/>
        </p:nvSpPr>
        <p:spPr>
          <a:xfrm>
            <a:off x="8845029" y="4719662"/>
            <a:ext cx="3077392" cy="738664"/>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For the law of the Spirit of life in Christ Jesus hath made me free from the law of sin and death. </a:t>
            </a:r>
            <a:r>
              <a:rPr lang="en-US" sz="1100" b="1" dirty="0">
                <a:solidFill>
                  <a:srgbClr val="FF0000"/>
                </a:solidFill>
                <a:latin typeface="Times New Roman" panose="02020603050405020304" pitchFamily="18" charset="0"/>
                <a:cs typeface="Times New Roman" panose="02020603050405020304" pitchFamily="18" charset="0"/>
              </a:rPr>
              <a:t>Romans 8:2 </a:t>
            </a:r>
            <a:endParaRPr lang="en-US" sz="1400" b="1" dirty="0">
              <a:solidFill>
                <a:srgbClr val="FF0000"/>
              </a:solidFill>
              <a:latin typeface="Times New Roman" panose="02020603050405020304" pitchFamily="18" charset="0"/>
              <a:cs typeface="Times New Roman" panose="02020603050405020304" pitchFamily="18" charset="0"/>
            </a:endParaRPr>
          </a:p>
        </p:txBody>
      </p:sp>
      <p:cxnSp>
        <p:nvCxnSpPr>
          <p:cNvPr id="36" name="Straight Arrow Connector 35">
            <a:extLst>
              <a:ext uri="{FF2B5EF4-FFF2-40B4-BE49-F238E27FC236}">
                <a16:creationId xmlns:a16="http://schemas.microsoft.com/office/drawing/2014/main" id="{96A8BA56-537C-4511-A290-042F235C95FE}"/>
              </a:ext>
            </a:extLst>
          </p:cNvPr>
          <p:cNvCxnSpPr>
            <a:stCxn id="31" idx="3"/>
          </p:cNvCxnSpPr>
          <p:nvPr/>
        </p:nvCxnSpPr>
        <p:spPr>
          <a:xfrm>
            <a:off x="7732450" y="3647169"/>
            <a:ext cx="2111939" cy="1073229"/>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93FEA8E-36FA-4BF1-B237-187757C7EABB}"/>
              </a:ext>
            </a:extLst>
          </p:cNvPr>
          <p:cNvSpPr txBox="1"/>
          <p:nvPr/>
        </p:nvSpPr>
        <p:spPr>
          <a:xfrm>
            <a:off x="9494945" y="2263564"/>
            <a:ext cx="2458929" cy="1015663"/>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Unto me, who am less than the least of all saints, is this grace given, that I should preach among the Gentiles the unsearchable riches of Christ; </a:t>
            </a:r>
          </a:p>
          <a:p>
            <a:pPr algn="ctr"/>
            <a:r>
              <a:rPr lang="en-US" sz="1100" b="1" dirty="0">
                <a:solidFill>
                  <a:srgbClr val="FF0000"/>
                </a:solidFill>
                <a:latin typeface="Times New Roman" panose="02020603050405020304" pitchFamily="18" charset="0"/>
                <a:cs typeface="Times New Roman" panose="02020603050405020304" pitchFamily="18" charset="0"/>
              </a:rPr>
              <a:t>Ephesians 3:8</a:t>
            </a:r>
            <a:r>
              <a:rPr lang="en-US" sz="1200" b="1" i="1" dirty="0">
                <a:solidFill>
                  <a:srgbClr val="CC6600"/>
                </a:solidFill>
                <a:latin typeface="Times New Roman" panose="02020603050405020304" pitchFamily="18" charset="0"/>
                <a:cs typeface="Times New Roman" panose="02020603050405020304" pitchFamily="18" charset="0"/>
              </a:rPr>
              <a:t>,  </a:t>
            </a:r>
          </a:p>
        </p:txBody>
      </p:sp>
      <p:sp>
        <p:nvSpPr>
          <p:cNvPr id="38" name="TextBox 37">
            <a:extLst>
              <a:ext uri="{FF2B5EF4-FFF2-40B4-BE49-F238E27FC236}">
                <a16:creationId xmlns:a16="http://schemas.microsoft.com/office/drawing/2014/main" id="{6F04CF7F-5B2B-4910-8DC1-4A08ECAC6384}"/>
              </a:ext>
            </a:extLst>
          </p:cNvPr>
          <p:cNvSpPr txBox="1"/>
          <p:nvPr/>
        </p:nvSpPr>
        <p:spPr>
          <a:xfrm>
            <a:off x="9475895" y="3332656"/>
            <a:ext cx="2487108" cy="1200329"/>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Furthermore then we beseech you, brethren, and exhort you by the Lord Jesus, that as ye have received of us how ye ought to walk and to please God, so ye would abound more and more. </a:t>
            </a:r>
            <a:r>
              <a:rPr lang="en-US" sz="1100" b="1" dirty="0">
                <a:solidFill>
                  <a:srgbClr val="FF0000"/>
                </a:solidFill>
                <a:latin typeface="Times New Roman" panose="02020603050405020304" pitchFamily="18" charset="0"/>
                <a:cs typeface="Times New Roman" panose="02020603050405020304" pitchFamily="18" charset="0"/>
              </a:rPr>
              <a:t>I Thessalonians 4:1</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40" name="Straight Arrow Connector 39">
            <a:extLst>
              <a:ext uri="{FF2B5EF4-FFF2-40B4-BE49-F238E27FC236}">
                <a16:creationId xmlns:a16="http://schemas.microsoft.com/office/drawing/2014/main" id="{5D6C1BB7-1540-4FD2-B636-97B87C1F7DB6}"/>
              </a:ext>
            </a:extLst>
          </p:cNvPr>
          <p:cNvCxnSpPr>
            <a:cxnSpLocks/>
            <a:stCxn id="30" idx="3"/>
            <a:endCxn id="37" idx="1"/>
          </p:cNvCxnSpPr>
          <p:nvPr/>
        </p:nvCxnSpPr>
        <p:spPr>
          <a:xfrm flipV="1">
            <a:off x="7886970" y="2771396"/>
            <a:ext cx="1607975" cy="501323"/>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08A0B2C-0591-4AF5-B726-4DA0312FF786}"/>
              </a:ext>
            </a:extLst>
          </p:cNvPr>
          <p:cNvCxnSpPr>
            <a:stCxn id="30" idx="3"/>
          </p:cNvCxnSpPr>
          <p:nvPr/>
        </p:nvCxnSpPr>
        <p:spPr>
          <a:xfrm>
            <a:off x="7886970" y="3272719"/>
            <a:ext cx="1600746" cy="175844"/>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EE95A85-C3E8-4E02-BAEE-C10018F68A71}"/>
              </a:ext>
            </a:extLst>
          </p:cNvPr>
          <p:cNvSpPr txBox="1"/>
          <p:nvPr/>
        </p:nvSpPr>
        <p:spPr>
          <a:xfrm>
            <a:off x="8848725" y="5564993"/>
            <a:ext cx="3047603" cy="984885"/>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Stand fast therefore in the liberty wherewith Christ hath made us free, and be not entangled again with the yoke of bondage. </a:t>
            </a:r>
            <a:r>
              <a:rPr lang="en-US" sz="1100" b="1" dirty="0">
                <a:solidFill>
                  <a:srgbClr val="FF0000"/>
                </a:solidFill>
                <a:latin typeface="Times New Roman" panose="02020603050405020304" pitchFamily="18" charset="0"/>
                <a:cs typeface="Times New Roman" panose="02020603050405020304" pitchFamily="18" charset="0"/>
              </a:rPr>
              <a:t>Galatians 5:1 </a:t>
            </a:r>
            <a:endParaRPr lang="en-US" sz="1400" b="1" dirty="0">
              <a:solidFill>
                <a:srgbClr val="FF0000"/>
              </a:solidFill>
              <a:latin typeface="Times New Roman" panose="02020603050405020304" pitchFamily="18" charset="0"/>
              <a:cs typeface="Times New Roman" panose="02020603050405020304" pitchFamily="18" charset="0"/>
            </a:endParaRPr>
          </a:p>
        </p:txBody>
      </p:sp>
      <p:cxnSp>
        <p:nvCxnSpPr>
          <p:cNvPr id="78" name="Straight Arrow Connector 77">
            <a:extLst>
              <a:ext uri="{FF2B5EF4-FFF2-40B4-BE49-F238E27FC236}">
                <a16:creationId xmlns:a16="http://schemas.microsoft.com/office/drawing/2014/main" id="{6017F8F4-B753-4A9A-848E-DCB7011EE07F}"/>
              </a:ext>
            </a:extLst>
          </p:cNvPr>
          <p:cNvCxnSpPr>
            <a:cxnSpLocks/>
          </p:cNvCxnSpPr>
          <p:nvPr/>
        </p:nvCxnSpPr>
        <p:spPr>
          <a:xfrm>
            <a:off x="7722771" y="3752482"/>
            <a:ext cx="1811422" cy="1892521"/>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97FBDF4-056A-4B2C-94A5-5A569231796A}"/>
              </a:ext>
            </a:extLst>
          </p:cNvPr>
          <p:cNvSpPr txBox="1"/>
          <p:nvPr/>
        </p:nvSpPr>
        <p:spPr>
          <a:xfrm>
            <a:off x="2947864" y="2667456"/>
            <a:ext cx="1304191"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Explanation:</a:t>
            </a:r>
          </a:p>
        </p:txBody>
      </p:sp>
      <p:sp>
        <p:nvSpPr>
          <p:cNvPr id="1052" name="TextBox 1051">
            <a:extLst>
              <a:ext uri="{FF2B5EF4-FFF2-40B4-BE49-F238E27FC236}">
                <a16:creationId xmlns:a16="http://schemas.microsoft.com/office/drawing/2014/main" id="{D1812CD3-C20D-46CA-AE66-B6A8C1E2A0BB}"/>
              </a:ext>
            </a:extLst>
          </p:cNvPr>
          <p:cNvSpPr txBox="1"/>
          <p:nvPr/>
        </p:nvSpPr>
        <p:spPr>
          <a:xfrm>
            <a:off x="4077980" y="4262647"/>
            <a:ext cx="4211422" cy="2246769"/>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That if thou shalt confess with thy mouth the Lord Jesus, and shalt believe in thine heart that God hath raised him from the dead, thou shalt be saved. For with the heart man believeth unto righteousness; and with the mouth confession is made unto salvation. For the scripture saith, Whosoever believeth on him shall not be ashamed. For there is no difference between the Jew and the Greek: for the same Lord over all is rich unto all that call upon him. </a:t>
            </a:r>
          </a:p>
          <a:p>
            <a:pPr algn="just"/>
            <a:endParaRPr lang="en-US" sz="1400" b="1" dirty="0">
              <a:solidFill>
                <a:srgbClr val="FF0000"/>
              </a:solidFill>
              <a:latin typeface="Times New Roman" panose="02020603050405020304" pitchFamily="18" charset="0"/>
              <a:cs typeface="Times New Roman" panose="02020603050405020304" pitchFamily="18" charset="0"/>
            </a:endParaRPr>
          </a:p>
        </p:txBody>
      </p:sp>
      <p:cxnSp>
        <p:nvCxnSpPr>
          <p:cNvPr id="1054" name="Straight Arrow Connector 1053">
            <a:extLst>
              <a:ext uri="{FF2B5EF4-FFF2-40B4-BE49-F238E27FC236}">
                <a16:creationId xmlns:a16="http://schemas.microsoft.com/office/drawing/2014/main" id="{1DC3698E-A251-4491-A8A7-785DD2D7C9FD}"/>
              </a:ext>
            </a:extLst>
          </p:cNvPr>
          <p:cNvCxnSpPr>
            <a:cxnSpLocks/>
          </p:cNvCxnSpPr>
          <p:nvPr/>
        </p:nvCxnSpPr>
        <p:spPr>
          <a:xfrm>
            <a:off x="6426039" y="3138203"/>
            <a:ext cx="0" cy="1124444"/>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FC2E6331-0156-4A89-BF5D-57D40549ED96}"/>
              </a:ext>
            </a:extLst>
          </p:cNvPr>
          <p:cNvSpPr txBox="1"/>
          <p:nvPr/>
        </p:nvSpPr>
        <p:spPr>
          <a:xfrm>
            <a:off x="4065750" y="5959964"/>
            <a:ext cx="4211422" cy="523220"/>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                                               For whosoever shall call upon the name of the Lord shall be saved.  </a:t>
            </a:r>
            <a:r>
              <a:rPr lang="en-US" sz="900" b="1" dirty="0">
                <a:solidFill>
                  <a:srgbClr val="FF0000"/>
                </a:solidFill>
                <a:latin typeface="Times New Roman" panose="02020603050405020304" pitchFamily="18" charset="0"/>
                <a:cs typeface="Times New Roman" panose="02020603050405020304" pitchFamily="18" charset="0"/>
              </a:rPr>
              <a:t>Romans 10:9-13</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61" name="Rectangle 60">
            <a:extLst>
              <a:ext uri="{FF2B5EF4-FFF2-40B4-BE49-F238E27FC236}">
                <a16:creationId xmlns:a16="http://schemas.microsoft.com/office/drawing/2014/main" id="{14613067-ADE3-4BF9-9CDF-E9B4A82EB0CD}"/>
              </a:ext>
            </a:extLst>
          </p:cNvPr>
          <p:cNvSpPr/>
          <p:nvPr/>
        </p:nvSpPr>
        <p:spPr>
          <a:xfrm>
            <a:off x="2904125" y="762001"/>
            <a:ext cx="6420850" cy="3227444"/>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7" name="Picture 10" descr="Image result for grass trail sticks images">
            <a:extLst>
              <a:ext uri="{FF2B5EF4-FFF2-40B4-BE49-F238E27FC236}">
                <a16:creationId xmlns:a16="http://schemas.microsoft.com/office/drawing/2014/main" id="{14044F39-512B-4B6A-A911-231484262E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143" y="924335"/>
            <a:ext cx="2777642" cy="30323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87D34BE1-D5B1-4806-A978-A659B6A3E2E5}"/>
              </a:ext>
            </a:extLst>
          </p:cNvPr>
          <p:cNvSpPr txBox="1"/>
          <p:nvPr/>
        </p:nvSpPr>
        <p:spPr>
          <a:xfrm>
            <a:off x="2925720" y="751397"/>
            <a:ext cx="789490"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a:t>
            </a:r>
            <a:endParaRPr lang="en-US" sz="1400" dirty="0"/>
          </a:p>
        </p:txBody>
      </p:sp>
      <p:cxnSp>
        <p:nvCxnSpPr>
          <p:cNvPr id="1048" name="Straight Arrow Connector 1047">
            <a:extLst>
              <a:ext uri="{FF2B5EF4-FFF2-40B4-BE49-F238E27FC236}">
                <a16:creationId xmlns:a16="http://schemas.microsoft.com/office/drawing/2014/main" id="{3280C5B4-BA79-44C0-BF1E-01824A262223}"/>
              </a:ext>
            </a:extLst>
          </p:cNvPr>
          <p:cNvCxnSpPr>
            <a:cxnSpLocks/>
            <a:stCxn id="27" idx="1"/>
          </p:cNvCxnSpPr>
          <p:nvPr/>
        </p:nvCxnSpPr>
        <p:spPr>
          <a:xfrm flipH="1">
            <a:off x="2789211" y="2828026"/>
            <a:ext cx="3478424" cy="343265"/>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9" name="TextBox 1038">
            <a:extLst>
              <a:ext uri="{FF2B5EF4-FFF2-40B4-BE49-F238E27FC236}">
                <a16:creationId xmlns:a16="http://schemas.microsoft.com/office/drawing/2014/main" id="{A8454D78-3AC6-4667-8F42-B9B5B6365DE6}"/>
              </a:ext>
            </a:extLst>
          </p:cNvPr>
          <p:cNvSpPr txBox="1"/>
          <p:nvPr/>
        </p:nvSpPr>
        <p:spPr>
          <a:xfrm>
            <a:off x="84293" y="3054428"/>
            <a:ext cx="2763683" cy="1938992"/>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Wherefore remember, that ye being in time past Gentiles in the flesh, who are called Uncircumcision by that which is called the Circumcision in the flesh made by hands; That at that time ye were without Christ, being aliens from the commonwealth of Israel, and strangers from the covenants of promise, having no hope, and without God in the world:   </a:t>
            </a:r>
            <a:r>
              <a:rPr lang="en-US" sz="1100" b="1" dirty="0">
                <a:solidFill>
                  <a:srgbClr val="FF0000"/>
                </a:solidFill>
                <a:latin typeface="Times New Roman" panose="02020603050405020304" pitchFamily="18" charset="0"/>
                <a:cs typeface="Times New Roman" panose="02020603050405020304" pitchFamily="18" charset="0"/>
              </a:rPr>
              <a:t>Ephesians 2:11,12</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1038" name="TextBox 1037">
            <a:extLst>
              <a:ext uri="{FF2B5EF4-FFF2-40B4-BE49-F238E27FC236}">
                <a16:creationId xmlns:a16="http://schemas.microsoft.com/office/drawing/2014/main" id="{1BEE0668-753B-4B2C-A294-BA97752C9154}"/>
              </a:ext>
            </a:extLst>
          </p:cNvPr>
          <p:cNvSpPr txBox="1"/>
          <p:nvPr/>
        </p:nvSpPr>
        <p:spPr>
          <a:xfrm>
            <a:off x="85350" y="1024029"/>
            <a:ext cx="2764753" cy="1938992"/>
          </a:xfrm>
          <a:prstGeom prst="rect">
            <a:avLst/>
          </a:prstGeom>
          <a:solidFill>
            <a:schemeClr val="bg1">
              <a:lumMod val="95000"/>
            </a:schemeClr>
          </a:solidFill>
          <a:ln w="28575">
            <a:solidFill>
              <a:schemeClr val="accent4">
                <a:lumMod val="75000"/>
              </a:schemeClr>
            </a:solidFill>
          </a:ln>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Wherein in time past ye walked according to the course of this world, according to the prince of the power of the air, the spirit that now worketh in the children of disobedience: Among whom also we all had our conversation in times past in the lusts of our flesh, fulfilling the desires of the flesh and of the mind; and were by nature the children of wrath, even as others</a:t>
            </a:r>
            <a:r>
              <a:rPr lang="en-US" sz="1200" b="1" i="1" dirty="0">
                <a:solidFill>
                  <a:srgbClr val="FF00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Ephesians 1:2,3</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1044" name="Straight Arrow Connector 1043">
            <a:extLst>
              <a:ext uri="{FF2B5EF4-FFF2-40B4-BE49-F238E27FC236}">
                <a16:creationId xmlns:a16="http://schemas.microsoft.com/office/drawing/2014/main" id="{14EA096E-60C3-4F89-9E52-468BDE9C34D0}"/>
              </a:ext>
            </a:extLst>
          </p:cNvPr>
          <p:cNvCxnSpPr>
            <a:cxnSpLocks/>
          </p:cNvCxnSpPr>
          <p:nvPr/>
        </p:nvCxnSpPr>
        <p:spPr>
          <a:xfrm flipH="1">
            <a:off x="2358042" y="1656003"/>
            <a:ext cx="2240591" cy="1456675"/>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0261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750"/>
                                        <p:tgtEl>
                                          <p:spTgt spid="14"/>
                                        </p:tgtEl>
                                      </p:cBhvr>
                                    </p:animEffect>
                                  </p:childTnLst>
                                </p:cTn>
                              </p:par>
                            </p:childTnLst>
                          </p:cTn>
                        </p:par>
                        <p:par>
                          <p:cTn id="13" fill="hold">
                            <p:stCondLst>
                              <p:cond delay="750"/>
                            </p:stCondLst>
                            <p:childTnLst>
                              <p:par>
                                <p:cTn id="14" presetID="22" presetClass="entr" presetSubtype="1"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wipe(up)">
                                      <p:cBhvr>
                                        <p:cTn id="16" dur="1250"/>
                                        <p:tgtEl>
                                          <p:spTgt spid="61"/>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63"/>
                                        </p:tgtEl>
                                        <p:attrNameLst>
                                          <p:attrName>style.visibility</p:attrName>
                                        </p:attrNameLst>
                                      </p:cBhvr>
                                      <p:to>
                                        <p:strVal val="visible"/>
                                      </p:to>
                                    </p:set>
                                    <p:animEffect transition="in" filter="fade">
                                      <p:cBhvr>
                                        <p:cTn id="20" dur="1000"/>
                                        <p:tgtEl>
                                          <p:spTgt spid="63"/>
                                        </p:tgtEl>
                                      </p:cBhvr>
                                    </p:animEffect>
                                    <p:anim calcmode="lin" valueType="num">
                                      <p:cBhvr>
                                        <p:cTn id="21" dur="1000" fill="hold"/>
                                        <p:tgtEl>
                                          <p:spTgt spid="63"/>
                                        </p:tgtEl>
                                        <p:attrNameLst>
                                          <p:attrName>ppt_w</p:attrName>
                                        </p:attrNameLst>
                                      </p:cBhvr>
                                      <p:tavLst>
                                        <p:tav tm="0" fmla="#ppt_w*sin(2.5*pi*$)">
                                          <p:val>
                                            <p:fltVal val="0"/>
                                          </p:val>
                                        </p:tav>
                                        <p:tav tm="100000">
                                          <p:val>
                                            <p:fltVal val="1"/>
                                          </p:val>
                                        </p:tav>
                                      </p:tavLst>
                                    </p:anim>
                                    <p:anim calcmode="lin" valueType="num">
                                      <p:cBhvr>
                                        <p:cTn id="22" dur="1000" fill="hold"/>
                                        <p:tgtEl>
                                          <p:spTgt spid="63"/>
                                        </p:tgtEl>
                                        <p:attrNameLst>
                                          <p:attrName>ppt_h</p:attrName>
                                        </p:attrNameLst>
                                      </p:cBhvr>
                                      <p:tavLst>
                                        <p:tav tm="0">
                                          <p:val>
                                            <p:strVal val="#ppt_h"/>
                                          </p:val>
                                        </p:tav>
                                        <p:tav tm="100000">
                                          <p:val>
                                            <p:strVal val="#ppt_h"/>
                                          </p:val>
                                        </p:tav>
                                      </p:tavLst>
                                    </p:anim>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ppt_w</p:attrName>
                                        </p:attrNameLst>
                                      </p:cBhvr>
                                      <p:tavLst>
                                        <p:tav tm="0" fmla="#ppt_w*sin(2.5*pi*$)">
                                          <p:val>
                                            <p:fltVal val="0"/>
                                          </p:val>
                                        </p:tav>
                                        <p:tav tm="100000">
                                          <p:val>
                                            <p:fltVal val="1"/>
                                          </p:val>
                                        </p:tav>
                                      </p:tavLst>
                                    </p:anim>
                                    <p:anim calcmode="lin" valueType="num">
                                      <p:cBhvr>
                                        <p:cTn id="33" dur="1000" fill="hold"/>
                                        <p:tgtEl>
                                          <p:spTgt spid="15"/>
                                        </p:tgtEl>
                                        <p:attrNameLst>
                                          <p:attrName>ppt_h</p:attrName>
                                        </p:attrNameLst>
                                      </p:cBhvr>
                                      <p:tavLst>
                                        <p:tav tm="0">
                                          <p:val>
                                            <p:strVal val="#ppt_h"/>
                                          </p:val>
                                        </p:tav>
                                        <p:tav tm="100000">
                                          <p:val>
                                            <p:strVal val="#ppt_h"/>
                                          </p:val>
                                        </p:tav>
                                      </p:tavLst>
                                    </p:anim>
                                  </p:childTnLst>
                                </p:cTn>
                              </p:par>
                            </p:childTnLst>
                          </p:cTn>
                        </p:par>
                        <p:par>
                          <p:cTn id="34" fill="hold">
                            <p:stCondLst>
                              <p:cond delay="1000"/>
                            </p:stCondLst>
                            <p:childTnLst>
                              <p:par>
                                <p:cTn id="35" presetID="22" presetClass="entr" presetSubtype="1"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750"/>
                                        <p:tgtEl>
                                          <p:spTgt spid="16"/>
                                        </p:tgtEl>
                                      </p:cBhvr>
                                    </p:animEffect>
                                  </p:childTnLst>
                                </p:cTn>
                              </p:par>
                            </p:childTnLst>
                          </p:cTn>
                        </p:par>
                        <p:par>
                          <p:cTn id="43" fill="hold">
                            <p:stCondLst>
                              <p:cond delay="750"/>
                            </p:stCondLst>
                            <p:childTnLst>
                              <p:par>
                                <p:cTn id="44" presetID="22" presetClass="entr" presetSubtype="1"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175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750"/>
                                        <p:tgtEl>
                                          <p:spTgt spid="17"/>
                                        </p:tgtEl>
                                      </p:cBhvr>
                                    </p:animEffect>
                                  </p:childTnLst>
                                </p:cTn>
                              </p:par>
                            </p:childTnLst>
                          </p:cTn>
                        </p:par>
                        <p:par>
                          <p:cTn id="52" fill="hold">
                            <p:stCondLst>
                              <p:cond delay="750"/>
                            </p:stCondLst>
                            <p:childTnLst>
                              <p:par>
                                <p:cTn id="53" presetID="22" presetClass="entr" presetSubtype="1"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up)">
                                      <p:cBhvr>
                                        <p:cTn id="55" dur="1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1028"/>
                                        </p:tgtEl>
                                        <p:attrNameLst>
                                          <p:attrName>style.visibility</p:attrName>
                                        </p:attrNameLst>
                                      </p:cBhvr>
                                      <p:to>
                                        <p:strVal val="visible"/>
                                      </p:to>
                                    </p:set>
                                    <p:animEffect transition="in" filter="wipe(down)">
                                      <p:cBhvr>
                                        <p:cTn id="60" dur="580">
                                          <p:stCondLst>
                                            <p:cond delay="0"/>
                                          </p:stCondLst>
                                        </p:cTn>
                                        <p:tgtEl>
                                          <p:spTgt spid="1028"/>
                                        </p:tgtEl>
                                      </p:cBhvr>
                                    </p:animEffect>
                                    <p:anim calcmode="lin" valueType="num">
                                      <p:cBhvr>
                                        <p:cTn id="61"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66" dur="26">
                                          <p:stCondLst>
                                            <p:cond delay="650"/>
                                          </p:stCondLst>
                                        </p:cTn>
                                        <p:tgtEl>
                                          <p:spTgt spid="1028"/>
                                        </p:tgtEl>
                                      </p:cBhvr>
                                      <p:to x="100000" y="60000"/>
                                    </p:animScale>
                                    <p:animScale>
                                      <p:cBhvr>
                                        <p:cTn id="67" dur="166" decel="50000">
                                          <p:stCondLst>
                                            <p:cond delay="676"/>
                                          </p:stCondLst>
                                        </p:cTn>
                                        <p:tgtEl>
                                          <p:spTgt spid="1028"/>
                                        </p:tgtEl>
                                      </p:cBhvr>
                                      <p:to x="100000" y="100000"/>
                                    </p:animScale>
                                    <p:animScale>
                                      <p:cBhvr>
                                        <p:cTn id="68" dur="26">
                                          <p:stCondLst>
                                            <p:cond delay="1312"/>
                                          </p:stCondLst>
                                        </p:cTn>
                                        <p:tgtEl>
                                          <p:spTgt spid="1028"/>
                                        </p:tgtEl>
                                      </p:cBhvr>
                                      <p:to x="100000" y="80000"/>
                                    </p:animScale>
                                    <p:animScale>
                                      <p:cBhvr>
                                        <p:cTn id="69" dur="166" decel="50000">
                                          <p:stCondLst>
                                            <p:cond delay="1338"/>
                                          </p:stCondLst>
                                        </p:cTn>
                                        <p:tgtEl>
                                          <p:spTgt spid="1028"/>
                                        </p:tgtEl>
                                      </p:cBhvr>
                                      <p:to x="100000" y="100000"/>
                                    </p:animScale>
                                    <p:animScale>
                                      <p:cBhvr>
                                        <p:cTn id="70" dur="26">
                                          <p:stCondLst>
                                            <p:cond delay="1642"/>
                                          </p:stCondLst>
                                        </p:cTn>
                                        <p:tgtEl>
                                          <p:spTgt spid="1028"/>
                                        </p:tgtEl>
                                      </p:cBhvr>
                                      <p:to x="100000" y="90000"/>
                                    </p:animScale>
                                    <p:animScale>
                                      <p:cBhvr>
                                        <p:cTn id="71" dur="166" decel="50000">
                                          <p:stCondLst>
                                            <p:cond delay="1668"/>
                                          </p:stCondLst>
                                        </p:cTn>
                                        <p:tgtEl>
                                          <p:spTgt spid="1028"/>
                                        </p:tgtEl>
                                      </p:cBhvr>
                                      <p:to x="100000" y="100000"/>
                                    </p:animScale>
                                    <p:animScale>
                                      <p:cBhvr>
                                        <p:cTn id="72" dur="26">
                                          <p:stCondLst>
                                            <p:cond delay="1808"/>
                                          </p:stCondLst>
                                        </p:cTn>
                                        <p:tgtEl>
                                          <p:spTgt spid="1028"/>
                                        </p:tgtEl>
                                      </p:cBhvr>
                                      <p:to x="100000" y="95000"/>
                                    </p:animScale>
                                    <p:animScale>
                                      <p:cBhvr>
                                        <p:cTn id="73" dur="166" decel="50000">
                                          <p:stCondLst>
                                            <p:cond delay="1834"/>
                                          </p:stCondLst>
                                        </p:cTn>
                                        <p:tgtEl>
                                          <p:spTgt spid="1028"/>
                                        </p:tgtEl>
                                      </p:cBhvr>
                                      <p:to x="100000" y="100000"/>
                                    </p:animScale>
                                  </p:childTnLst>
                                </p:cTn>
                              </p:par>
                              <p:par>
                                <p:cTn id="74" presetID="26" presetClass="entr" presetSubtype="0"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80">
                                          <p:stCondLst>
                                            <p:cond delay="0"/>
                                          </p:stCondLst>
                                        </p:cTn>
                                        <p:tgtEl>
                                          <p:spTgt spid="20"/>
                                        </p:tgtEl>
                                      </p:cBhvr>
                                    </p:animEffect>
                                    <p:anim calcmode="lin" valueType="num">
                                      <p:cBhvr>
                                        <p:cTn id="77"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82" dur="26">
                                          <p:stCondLst>
                                            <p:cond delay="650"/>
                                          </p:stCondLst>
                                        </p:cTn>
                                        <p:tgtEl>
                                          <p:spTgt spid="20"/>
                                        </p:tgtEl>
                                      </p:cBhvr>
                                      <p:to x="100000" y="60000"/>
                                    </p:animScale>
                                    <p:animScale>
                                      <p:cBhvr>
                                        <p:cTn id="83" dur="166" decel="50000">
                                          <p:stCondLst>
                                            <p:cond delay="676"/>
                                          </p:stCondLst>
                                        </p:cTn>
                                        <p:tgtEl>
                                          <p:spTgt spid="20"/>
                                        </p:tgtEl>
                                      </p:cBhvr>
                                      <p:to x="100000" y="100000"/>
                                    </p:animScale>
                                    <p:animScale>
                                      <p:cBhvr>
                                        <p:cTn id="84" dur="26">
                                          <p:stCondLst>
                                            <p:cond delay="1312"/>
                                          </p:stCondLst>
                                        </p:cTn>
                                        <p:tgtEl>
                                          <p:spTgt spid="20"/>
                                        </p:tgtEl>
                                      </p:cBhvr>
                                      <p:to x="100000" y="80000"/>
                                    </p:animScale>
                                    <p:animScale>
                                      <p:cBhvr>
                                        <p:cTn id="85" dur="166" decel="50000">
                                          <p:stCondLst>
                                            <p:cond delay="1338"/>
                                          </p:stCondLst>
                                        </p:cTn>
                                        <p:tgtEl>
                                          <p:spTgt spid="20"/>
                                        </p:tgtEl>
                                      </p:cBhvr>
                                      <p:to x="100000" y="100000"/>
                                    </p:animScale>
                                    <p:animScale>
                                      <p:cBhvr>
                                        <p:cTn id="86" dur="26">
                                          <p:stCondLst>
                                            <p:cond delay="1642"/>
                                          </p:stCondLst>
                                        </p:cTn>
                                        <p:tgtEl>
                                          <p:spTgt spid="20"/>
                                        </p:tgtEl>
                                      </p:cBhvr>
                                      <p:to x="100000" y="90000"/>
                                    </p:animScale>
                                    <p:animScale>
                                      <p:cBhvr>
                                        <p:cTn id="87" dur="166" decel="50000">
                                          <p:stCondLst>
                                            <p:cond delay="1668"/>
                                          </p:stCondLst>
                                        </p:cTn>
                                        <p:tgtEl>
                                          <p:spTgt spid="20"/>
                                        </p:tgtEl>
                                      </p:cBhvr>
                                      <p:to x="100000" y="100000"/>
                                    </p:animScale>
                                    <p:animScale>
                                      <p:cBhvr>
                                        <p:cTn id="88" dur="26">
                                          <p:stCondLst>
                                            <p:cond delay="1808"/>
                                          </p:stCondLst>
                                        </p:cTn>
                                        <p:tgtEl>
                                          <p:spTgt spid="20"/>
                                        </p:tgtEl>
                                      </p:cBhvr>
                                      <p:to x="100000" y="95000"/>
                                    </p:animScale>
                                    <p:animScale>
                                      <p:cBhvr>
                                        <p:cTn id="89" dur="166" decel="50000">
                                          <p:stCondLst>
                                            <p:cond delay="1834"/>
                                          </p:stCondLst>
                                        </p:cTn>
                                        <p:tgtEl>
                                          <p:spTgt spid="20"/>
                                        </p:tgtEl>
                                      </p:cBhvr>
                                      <p:to x="100000" y="100000"/>
                                    </p:animScale>
                                  </p:childTnLst>
                                </p:cTn>
                              </p:par>
                            </p:childTnLst>
                          </p:cTn>
                        </p:par>
                        <p:par>
                          <p:cTn id="90" fill="hold">
                            <p:stCondLst>
                              <p:cond delay="2000"/>
                            </p:stCondLst>
                            <p:childTnLst>
                              <p:par>
                                <p:cTn id="91" presetID="10" presetClass="entr" presetSubtype="0" fill="hold" nodeType="afterEffect">
                                  <p:stCondLst>
                                    <p:cond delay="0"/>
                                  </p:stCondLst>
                                  <p:childTnLst>
                                    <p:set>
                                      <p:cBhvr>
                                        <p:cTn id="92" dur="1" fill="hold">
                                          <p:stCondLst>
                                            <p:cond delay="0"/>
                                          </p:stCondLst>
                                        </p:cTn>
                                        <p:tgtEl>
                                          <p:spTgt spid="1032"/>
                                        </p:tgtEl>
                                        <p:attrNameLst>
                                          <p:attrName>style.visibility</p:attrName>
                                        </p:attrNameLst>
                                      </p:cBhvr>
                                      <p:to>
                                        <p:strVal val="visible"/>
                                      </p:to>
                                    </p:set>
                                    <p:animEffect transition="in" filter="fade">
                                      <p:cBhvr>
                                        <p:cTn id="93" dur="2000"/>
                                        <p:tgtEl>
                                          <p:spTgt spid="1032"/>
                                        </p:tgtEl>
                                      </p:cBhvr>
                                    </p:animEffect>
                                  </p:childTnLst>
                                </p:cTn>
                              </p:par>
                              <p:par>
                                <p:cTn id="94" presetID="10" presetClass="entr" presetSubtype="0" fill="hold" nodeType="withEffect">
                                  <p:stCondLst>
                                    <p:cond delay="0"/>
                                  </p:stCondLst>
                                  <p:childTnLst>
                                    <p:set>
                                      <p:cBhvr>
                                        <p:cTn id="95" dur="1" fill="hold">
                                          <p:stCondLst>
                                            <p:cond delay="0"/>
                                          </p:stCondLst>
                                        </p:cTn>
                                        <p:tgtEl>
                                          <p:spTgt spid="1034"/>
                                        </p:tgtEl>
                                        <p:attrNameLst>
                                          <p:attrName>style.visibility</p:attrName>
                                        </p:attrNameLst>
                                      </p:cBhvr>
                                      <p:to>
                                        <p:strVal val="visible"/>
                                      </p:to>
                                    </p:set>
                                    <p:animEffect transition="in" filter="fade">
                                      <p:cBhvr>
                                        <p:cTn id="96" dur="2000"/>
                                        <p:tgtEl>
                                          <p:spTgt spid="1034"/>
                                        </p:tgtEl>
                                      </p:cBhvr>
                                    </p:animEffect>
                                  </p:childTnLst>
                                </p:cTn>
                              </p:par>
                              <p:par>
                                <p:cTn id="97" presetID="10" presetClass="entr" presetSubtype="0" fill="hold" nodeType="withEffect">
                                  <p:stCondLst>
                                    <p:cond delay="0"/>
                                  </p:stCondLst>
                                  <p:childTnLst>
                                    <p:set>
                                      <p:cBhvr>
                                        <p:cTn id="98" dur="1" fill="hold">
                                          <p:stCondLst>
                                            <p:cond delay="0"/>
                                          </p:stCondLst>
                                        </p:cTn>
                                        <p:tgtEl>
                                          <p:spTgt spid="97"/>
                                        </p:tgtEl>
                                        <p:attrNameLst>
                                          <p:attrName>style.visibility</p:attrName>
                                        </p:attrNameLst>
                                      </p:cBhvr>
                                      <p:to>
                                        <p:strVal val="visible"/>
                                      </p:to>
                                    </p:set>
                                    <p:animEffect transition="in" filter="fade">
                                      <p:cBhvr>
                                        <p:cTn id="99" dur="2000"/>
                                        <p:tgtEl>
                                          <p:spTgt spid="97"/>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wipe(left)">
                                      <p:cBhvr>
                                        <p:cTn id="104" dur="500"/>
                                        <p:tgtEl>
                                          <p:spTgt spid="23"/>
                                        </p:tgtEl>
                                      </p:cBhvr>
                                    </p:animEffect>
                                  </p:childTnLst>
                                </p:cTn>
                              </p:par>
                            </p:childTnLst>
                          </p:cTn>
                        </p:par>
                        <p:par>
                          <p:cTn id="105" fill="hold">
                            <p:stCondLst>
                              <p:cond delay="500"/>
                            </p:stCondLst>
                            <p:childTnLst>
                              <p:par>
                                <p:cTn id="106" presetID="22" presetClass="entr" presetSubtype="8" fill="hold" nodeType="afterEffect">
                                  <p:stCondLst>
                                    <p:cond delay="0"/>
                                  </p:stCondLst>
                                  <p:childTnLst>
                                    <p:set>
                                      <p:cBhvr>
                                        <p:cTn id="107" dur="1" fill="hold">
                                          <p:stCondLst>
                                            <p:cond delay="0"/>
                                          </p:stCondLst>
                                        </p:cTn>
                                        <p:tgtEl>
                                          <p:spTgt spid="1033"/>
                                        </p:tgtEl>
                                        <p:attrNameLst>
                                          <p:attrName>style.visibility</p:attrName>
                                        </p:attrNameLst>
                                      </p:cBhvr>
                                      <p:to>
                                        <p:strVal val="visible"/>
                                      </p:to>
                                    </p:set>
                                    <p:animEffect transition="in" filter="wipe(left)">
                                      <p:cBhvr>
                                        <p:cTn id="108" dur="1000"/>
                                        <p:tgtEl>
                                          <p:spTgt spid="1033"/>
                                        </p:tgtEl>
                                      </p:cBhvr>
                                    </p:animEffect>
                                  </p:childTnLst>
                                </p:cTn>
                              </p:par>
                            </p:childTnLst>
                          </p:cTn>
                        </p:par>
                        <p:par>
                          <p:cTn id="109" fill="hold">
                            <p:stCondLst>
                              <p:cond delay="1500"/>
                            </p:stCondLst>
                            <p:childTnLst>
                              <p:par>
                                <p:cTn id="110" presetID="10" presetClass="entr" presetSubtype="0" fill="hold" grpId="0" nodeType="afterEffect">
                                  <p:stCondLst>
                                    <p:cond delay="0"/>
                                  </p:stCondLst>
                                  <p:childTnLst>
                                    <p:set>
                                      <p:cBhvr>
                                        <p:cTn id="111" dur="1" fill="hold">
                                          <p:stCondLst>
                                            <p:cond delay="0"/>
                                          </p:stCondLst>
                                        </p:cTn>
                                        <p:tgtEl>
                                          <p:spTgt spid="1029"/>
                                        </p:tgtEl>
                                        <p:attrNameLst>
                                          <p:attrName>style.visibility</p:attrName>
                                        </p:attrNameLst>
                                      </p:cBhvr>
                                      <p:to>
                                        <p:strVal val="visible"/>
                                      </p:to>
                                    </p:set>
                                    <p:animEffect transition="in" filter="fade">
                                      <p:cBhvr>
                                        <p:cTn id="112" dur="1000"/>
                                        <p:tgtEl>
                                          <p:spTgt spid="1029"/>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wipe(left)">
                                      <p:cBhvr>
                                        <p:cTn id="117" dur="500"/>
                                        <p:tgtEl>
                                          <p:spTgt spid="26"/>
                                        </p:tgtEl>
                                      </p:cBhvr>
                                    </p:animEffect>
                                  </p:childTnLst>
                                </p:cTn>
                              </p:par>
                            </p:childTnLst>
                          </p:cTn>
                        </p:par>
                        <p:par>
                          <p:cTn id="118" fill="hold">
                            <p:stCondLst>
                              <p:cond delay="500"/>
                            </p:stCondLst>
                            <p:childTnLst>
                              <p:par>
                                <p:cTn id="119" presetID="22" presetClass="entr" presetSubtype="8" fill="hold" nodeType="afterEffect">
                                  <p:stCondLst>
                                    <p:cond delay="0"/>
                                  </p:stCondLst>
                                  <p:childTnLst>
                                    <p:set>
                                      <p:cBhvr>
                                        <p:cTn id="120" dur="1" fill="hold">
                                          <p:stCondLst>
                                            <p:cond delay="0"/>
                                          </p:stCondLst>
                                        </p:cTn>
                                        <p:tgtEl>
                                          <p:spTgt spid="1037"/>
                                        </p:tgtEl>
                                        <p:attrNameLst>
                                          <p:attrName>style.visibility</p:attrName>
                                        </p:attrNameLst>
                                      </p:cBhvr>
                                      <p:to>
                                        <p:strVal val="visible"/>
                                      </p:to>
                                    </p:set>
                                    <p:animEffect transition="in" filter="wipe(left)">
                                      <p:cBhvr>
                                        <p:cTn id="121" dur="1000"/>
                                        <p:tgtEl>
                                          <p:spTgt spid="1037"/>
                                        </p:tgtEl>
                                      </p:cBhvr>
                                    </p:animEffect>
                                  </p:childTnLst>
                                </p:cTn>
                              </p:par>
                            </p:childTnLst>
                          </p:cTn>
                        </p:par>
                        <p:par>
                          <p:cTn id="122" fill="hold">
                            <p:stCondLst>
                              <p:cond delay="1500"/>
                            </p:stCondLst>
                            <p:childTnLst>
                              <p:par>
                                <p:cTn id="123" presetID="10" presetClass="entr" presetSubtype="0" fill="hold" grpId="0" nodeType="afterEffect">
                                  <p:stCondLst>
                                    <p:cond delay="0"/>
                                  </p:stCondLst>
                                  <p:childTnLst>
                                    <p:set>
                                      <p:cBhvr>
                                        <p:cTn id="124" dur="1" fill="hold">
                                          <p:stCondLst>
                                            <p:cond delay="0"/>
                                          </p:stCondLst>
                                        </p:cTn>
                                        <p:tgtEl>
                                          <p:spTgt spid="1035"/>
                                        </p:tgtEl>
                                        <p:attrNameLst>
                                          <p:attrName>style.visibility</p:attrName>
                                        </p:attrNameLst>
                                      </p:cBhvr>
                                      <p:to>
                                        <p:strVal val="visible"/>
                                      </p:to>
                                    </p:set>
                                    <p:animEffect transition="in" filter="fade">
                                      <p:cBhvr>
                                        <p:cTn id="125" dur="1000"/>
                                        <p:tgtEl>
                                          <p:spTgt spid="1035"/>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2" fill="hold" grpId="0" nodeType="click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right)">
                                      <p:cBhvr>
                                        <p:cTn id="130" dur="500"/>
                                        <p:tgtEl>
                                          <p:spTgt spid="24"/>
                                        </p:tgtEl>
                                      </p:cBhvr>
                                    </p:animEffect>
                                  </p:childTnLst>
                                </p:cTn>
                              </p:par>
                            </p:childTnLst>
                          </p:cTn>
                        </p:par>
                        <p:par>
                          <p:cTn id="131" fill="hold">
                            <p:stCondLst>
                              <p:cond delay="500"/>
                            </p:stCondLst>
                            <p:childTnLst>
                              <p:par>
                                <p:cTn id="132" presetID="22" presetClass="entr" presetSubtype="2" fill="hold" nodeType="afterEffect">
                                  <p:stCondLst>
                                    <p:cond delay="0"/>
                                  </p:stCondLst>
                                  <p:childTnLst>
                                    <p:set>
                                      <p:cBhvr>
                                        <p:cTn id="133" dur="1" fill="hold">
                                          <p:stCondLst>
                                            <p:cond delay="0"/>
                                          </p:stCondLst>
                                        </p:cTn>
                                        <p:tgtEl>
                                          <p:spTgt spid="1042"/>
                                        </p:tgtEl>
                                        <p:attrNameLst>
                                          <p:attrName>style.visibility</p:attrName>
                                        </p:attrNameLst>
                                      </p:cBhvr>
                                      <p:to>
                                        <p:strVal val="visible"/>
                                      </p:to>
                                    </p:set>
                                    <p:animEffect transition="in" filter="wipe(right)">
                                      <p:cBhvr>
                                        <p:cTn id="134" dur="1000"/>
                                        <p:tgtEl>
                                          <p:spTgt spid="1042"/>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038"/>
                                        </p:tgtEl>
                                        <p:attrNameLst>
                                          <p:attrName>style.visibility</p:attrName>
                                        </p:attrNameLst>
                                      </p:cBhvr>
                                      <p:to>
                                        <p:strVal val="visible"/>
                                      </p:to>
                                    </p:set>
                                    <p:animEffect transition="in" filter="fade">
                                      <p:cBhvr>
                                        <p:cTn id="137" dur="1000"/>
                                        <p:tgtEl>
                                          <p:spTgt spid="1038"/>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2" fill="hold" grpId="0" nodeType="clickEffect">
                                  <p:stCondLst>
                                    <p:cond delay="0"/>
                                  </p:stCondLst>
                                  <p:childTnLst>
                                    <p:set>
                                      <p:cBhvr>
                                        <p:cTn id="141" dur="1" fill="hold">
                                          <p:stCondLst>
                                            <p:cond delay="0"/>
                                          </p:stCondLst>
                                        </p:cTn>
                                        <p:tgtEl>
                                          <p:spTgt spid="27"/>
                                        </p:tgtEl>
                                        <p:attrNameLst>
                                          <p:attrName>style.visibility</p:attrName>
                                        </p:attrNameLst>
                                      </p:cBhvr>
                                      <p:to>
                                        <p:strVal val="visible"/>
                                      </p:to>
                                    </p:set>
                                    <p:animEffect transition="in" filter="wipe(right)">
                                      <p:cBhvr>
                                        <p:cTn id="142" dur="500"/>
                                        <p:tgtEl>
                                          <p:spTgt spid="27"/>
                                        </p:tgtEl>
                                      </p:cBhvr>
                                    </p:animEffect>
                                  </p:childTnLst>
                                </p:cTn>
                              </p:par>
                            </p:childTnLst>
                          </p:cTn>
                        </p:par>
                        <p:par>
                          <p:cTn id="143" fill="hold">
                            <p:stCondLst>
                              <p:cond delay="500"/>
                            </p:stCondLst>
                            <p:childTnLst>
                              <p:par>
                                <p:cTn id="144" presetID="22" presetClass="entr" presetSubtype="1" fill="hold" nodeType="afterEffect">
                                  <p:stCondLst>
                                    <p:cond delay="0"/>
                                  </p:stCondLst>
                                  <p:childTnLst>
                                    <p:set>
                                      <p:cBhvr>
                                        <p:cTn id="145" dur="1" fill="hold">
                                          <p:stCondLst>
                                            <p:cond delay="0"/>
                                          </p:stCondLst>
                                        </p:cTn>
                                        <p:tgtEl>
                                          <p:spTgt spid="1044"/>
                                        </p:tgtEl>
                                        <p:attrNameLst>
                                          <p:attrName>style.visibility</p:attrName>
                                        </p:attrNameLst>
                                      </p:cBhvr>
                                      <p:to>
                                        <p:strVal val="visible"/>
                                      </p:to>
                                    </p:set>
                                    <p:animEffect transition="in" filter="wipe(up)">
                                      <p:cBhvr>
                                        <p:cTn id="146" dur="1000"/>
                                        <p:tgtEl>
                                          <p:spTgt spid="1044"/>
                                        </p:tgtEl>
                                      </p:cBhvr>
                                    </p:animEffect>
                                  </p:childTnLst>
                                </p:cTn>
                              </p:par>
                              <p:par>
                                <p:cTn id="147" presetID="22" presetClass="entr" presetSubtype="2" fill="hold" nodeType="withEffect">
                                  <p:stCondLst>
                                    <p:cond delay="0"/>
                                  </p:stCondLst>
                                  <p:childTnLst>
                                    <p:set>
                                      <p:cBhvr>
                                        <p:cTn id="148" dur="1" fill="hold">
                                          <p:stCondLst>
                                            <p:cond delay="0"/>
                                          </p:stCondLst>
                                        </p:cTn>
                                        <p:tgtEl>
                                          <p:spTgt spid="1048"/>
                                        </p:tgtEl>
                                        <p:attrNameLst>
                                          <p:attrName>style.visibility</p:attrName>
                                        </p:attrNameLst>
                                      </p:cBhvr>
                                      <p:to>
                                        <p:strVal val="visible"/>
                                      </p:to>
                                    </p:set>
                                    <p:animEffect transition="in" filter="wipe(right)">
                                      <p:cBhvr>
                                        <p:cTn id="149" dur="1000"/>
                                        <p:tgtEl>
                                          <p:spTgt spid="1048"/>
                                        </p:tgtEl>
                                      </p:cBhvr>
                                    </p:animEffect>
                                  </p:childTnLst>
                                </p:cTn>
                              </p:par>
                            </p:childTnLst>
                          </p:cTn>
                        </p:par>
                        <p:par>
                          <p:cTn id="150" fill="hold">
                            <p:stCondLst>
                              <p:cond delay="1500"/>
                            </p:stCondLst>
                            <p:childTnLst>
                              <p:par>
                                <p:cTn id="151" presetID="10" presetClass="entr" presetSubtype="0" fill="hold" grpId="0" nodeType="afterEffect">
                                  <p:stCondLst>
                                    <p:cond delay="0"/>
                                  </p:stCondLst>
                                  <p:childTnLst>
                                    <p:set>
                                      <p:cBhvr>
                                        <p:cTn id="152" dur="1" fill="hold">
                                          <p:stCondLst>
                                            <p:cond delay="0"/>
                                          </p:stCondLst>
                                        </p:cTn>
                                        <p:tgtEl>
                                          <p:spTgt spid="1039"/>
                                        </p:tgtEl>
                                        <p:attrNameLst>
                                          <p:attrName>style.visibility</p:attrName>
                                        </p:attrNameLst>
                                      </p:cBhvr>
                                      <p:to>
                                        <p:strVal val="visible"/>
                                      </p:to>
                                    </p:set>
                                    <p:animEffect transition="in" filter="fade">
                                      <p:cBhvr>
                                        <p:cTn id="153" dur="1000"/>
                                        <p:tgtEl>
                                          <p:spTgt spid="1039"/>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8" fill="hold" grpId="0" nodeType="clickEffect">
                                  <p:stCondLst>
                                    <p:cond delay="0"/>
                                  </p:stCondLst>
                                  <p:childTnLst>
                                    <p:set>
                                      <p:cBhvr>
                                        <p:cTn id="157" dur="1" fill="hold">
                                          <p:stCondLst>
                                            <p:cond delay="0"/>
                                          </p:stCondLst>
                                        </p:cTn>
                                        <p:tgtEl>
                                          <p:spTgt spid="25"/>
                                        </p:tgtEl>
                                        <p:attrNameLst>
                                          <p:attrName>style.visibility</p:attrName>
                                        </p:attrNameLst>
                                      </p:cBhvr>
                                      <p:to>
                                        <p:strVal val="visible"/>
                                      </p:to>
                                    </p:set>
                                    <p:animEffect transition="in" filter="wipe(left)">
                                      <p:cBhvr>
                                        <p:cTn id="158" dur="500"/>
                                        <p:tgtEl>
                                          <p:spTgt spid="25"/>
                                        </p:tgtEl>
                                      </p:cBhvr>
                                    </p:animEffect>
                                  </p:childTnLst>
                                </p:cTn>
                              </p:par>
                            </p:childTnLst>
                          </p:cTn>
                        </p:par>
                        <p:par>
                          <p:cTn id="159" fill="hold">
                            <p:stCondLst>
                              <p:cond delay="500"/>
                            </p:stCondLst>
                            <p:childTnLst>
                              <p:par>
                                <p:cTn id="160" presetID="22" presetClass="entr" presetSubtype="8" fill="hold" nodeType="afterEffect">
                                  <p:stCondLst>
                                    <p:cond delay="0"/>
                                  </p:stCondLst>
                                  <p:childTnLst>
                                    <p:set>
                                      <p:cBhvr>
                                        <p:cTn id="161" dur="1" fill="hold">
                                          <p:stCondLst>
                                            <p:cond delay="0"/>
                                          </p:stCondLst>
                                        </p:cTn>
                                        <p:tgtEl>
                                          <p:spTgt spid="1046"/>
                                        </p:tgtEl>
                                        <p:attrNameLst>
                                          <p:attrName>style.visibility</p:attrName>
                                        </p:attrNameLst>
                                      </p:cBhvr>
                                      <p:to>
                                        <p:strVal val="visible"/>
                                      </p:to>
                                    </p:set>
                                    <p:animEffect transition="in" filter="wipe(left)">
                                      <p:cBhvr>
                                        <p:cTn id="162" dur="1000"/>
                                        <p:tgtEl>
                                          <p:spTgt spid="1046"/>
                                        </p:tgtEl>
                                      </p:cBhvr>
                                    </p:animEffect>
                                  </p:childTnLst>
                                </p:cTn>
                              </p:par>
                            </p:childTnLst>
                          </p:cTn>
                        </p:par>
                        <p:par>
                          <p:cTn id="163" fill="hold">
                            <p:stCondLst>
                              <p:cond delay="1500"/>
                            </p:stCondLst>
                            <p:childTnLst>
                              <p:par>
                                <p:cTn id="164" presetID="10" presetClass="entr" presetSubtype="0" fill="hold" grpId="0" nodeType="afterEffect">
                                  <p:stCondLst>
                                    <p:cond delay="0"/>
                                  </p:stCondLst>
                                  <p:childTnLst>
                                    <p:set>
                                      <p:cBhvr>
                                        <p:cTn id="165" dur="1" fill="hold">
                                          <p:stCondLst>
                                            <p:cond delay="0"/>
                                          </p:stCondLst>
                                        </p:cTn>
                                        <p:tgtEl>
                                          <p:spTgt spid="1040"/>
                                        </p:tgtEl>
                                        <p:attrNameLst>
                                          <p:attrName>style.visibility</p:attrName>
                                        </p:attrNameLst>
                                      </p:cBhvr>
                                      <p:to>
                                        <p:strVal val="visible"/>
                                      </p:to>
                                    </p:set>
                                    <p:animEffect transition="in" filter="fade">
                                      <p:cBhvr>
                                        <p:cTn id="166" dur="1000"/>
                                        <p:tgtEl>
                                          <p:spTgt spid="1040"/>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1" fill="hold" grpId="0" nodeType="clickEffect">
                                  <p:stCondLst>
                                    <p:cond delay="0"/>
                                  </p:stCondLst>
                                  <p:childTnLst>
                                    <p:set>
                                      <p:cBhvr>
                                        <p:cTn id="170" dur="1" fill="hold">
                                          <p:stCondLst>
                                            <p:cond delay="0"/>
                                          </p:stCondLst>
                                        </p:cTn>
                                        <p:tgtEl>
                                          <p:spTgt spid="1024"/>
                                        </p:tgtEl>
                                        <p:attrNameLst>
                                          <p:attrName>style.visibility</p:attrName>
                                        </p:attrNameLst>
                                      </p:cBhvr>
                                      <p:to>
                                        <p:strVal val="visible"/>
                                      </p:to>
                                    </p:set>
                                    <p:animEffect transition="in" filter="wipe(up)">
                                      <p:cBhvr>
                                        <p:cTn id="171" dur="500"/>
                                        <p:tgtEl>
                                          <p:spTgt spid="1024"/>
                                        </p:tgtEl>
                                      </p:cBhvr>
                                    </p:animEffect>
                                  </p:childTnLst>
                                </p:cTn>
                              </p:par>
                            </p:childTnLst>
                          </p:cTn>
                        </p:par>
                        <p:par>
                          <p:cTn id="172" fill="hold">
                            <p:stCondLst>
                              <p:cond delay="500"/>
                            </p:stCondLst>
                            <p:childTnLst>
                              <p:par>
                                <p:cTn id="173" presetID="22" presetClass="entr" presetSubtype="1" fill="hold" nodeType="afterEffect">
                                  <p:stCondLst>
                                    <p:cond delay="0"/>
                                  </p:stCondLst>
                                  <p:childTnLst>
                                    <p:set>
                                      <p:cBhvr>
                                        <p:cTn id="174" dur="1" fill="hold">
                                          <p:stCondLst>
                                            <p:cond delay="0"/>
                                          </p:stCondLst>
                                        </p:cTn>
                                        <p:tgtEl>
                                          <p:spTgt spid="1051"/>
                                        </p:tgtEl>
                                        <p:attrNameLst>
                                          <p:attrName>style.visibility</p:attrName>
                                        </p:attrNameLst>
                                      </p:cBhvr>
                                      <p:to>
                                        <p:strVal val="visible"/>
                                      </p:to>
                                    </p:set>
                                    <p:animEffect transition="in" filter="wipe(up)">
                                      <p:cBhvr>
                                        <p:cTn id="175" dur="1000"/>
                                        <p:tgtEl>
                                          <p:spTgt spid="1051"/>
                                        </p:tgtEl>
                                      </p:cBhvr>
                                    </p:animEffect>
                                  </p:childTnLst>
                                </p:cTn>
                              </p:par>
                            </p:childTnLst>
                          </p:cTn>
                        </p:par>
                        <p:par>
                          <p:cTn id="176" fill="hold">
                            <p:stCondLst>
                              <p:cond delay="1500"/>
                            </p:stCondLst>
                            <p:childTnLst>
                              <p:par>
                                <p:cTn id="177" presetID="10" presetClass="entr" presetSubtype="0" fill="hold" grpId="0" nodeType="afterEffect">
                                  <p:stCondLst>
                                    <p:cond delay="0"/>
                                  </p:stCondLst>
                                  <p:childTnLst>
                                    <p:set>
                                      <p:cBhvr>
                                        <p:cTn id="178" dur="1" fill="hold">
                                          <p:stCondLst>
                                            <p:cond delay="0"/>
                                          </p:stCondLst>
                                        </p:cTn>
                                        <p:tgtEl>
                                          <p:spTgt spid="1049"/>
                                        </p:tgtEl>
                                        <p:attrNameLst>
                                          <p:attrName>style.visibility</p:attrName>
                                        </p:attrNameLst>
                                      </p:cBhvr>
                                      <p:to>
                                        <p:strVal val="visible"/>
                                      </p:to>
                                    </p:set>
                                    <p:animEffect transition="in" filter="fade">
                                      <p:cBhvr>
                                        <p:cTn id="179" dur="1000"/>
                                        <p:tgtEl>
                                          <p:spTgt spid="1049"/>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1" fill="hold" grpId="0" nodeType="clickEffect">
                                  <p:stCondLst>
                                    <p:cond delay="0"/>
                                  </p:stCondLst>
                                  <p:childTnLst>
                                    <p:set>
                                      <p:cBhvr>
                                        <p:cTn id="183" dur="1" fill="hold">
                                          <p:stCondLst>
                                            <p:cond delay="0"/>
                                          </p:stCondLst>
                                        </p:cTn>
                                        <p:tgtEl>
                                          <p:spTgt spid="28"/>
                                        </p:tgtEl>
                                        <p:attrNameLst>
                                          <p:attrName>style.visibility</p:attrName>
                                        </p:attrNameLst>
                                      </p:cBhvr>
                                      <p:to>
                                        <p:strVal val="visible"/>
                                      </p:to>
                                    </p:set>
                                    <p:animEffect transition="in" filter="wipe(up)">
                                      <p:cBhvr>
                                        <p:cTn id="184" dur="500"/>
                                        <p:tgtEl>
                                          <p:spTgt spid="28"/>
                                        </p:tgtEl>
                                      </p:cBhvr>
                                    </p:animEffect>
                                  </p:childTnLst>
                                </p:cTn>
                              </p:par>
                              <p:par>
                                <p:cTn id="185" presetID="22" presetClass="entr" presetSubtype="1" fill="hold" grpId="0" nodeType="withEffect">
                                  <p:stCondLst>
                                    <p:cond delay="0"/>
                                  </p:stCondLst>
                                  <p:childTnLst>
                                    <p:set>
                                      <p:cBhvr>
                                        <p:cTn id="186" dur="1" fill="hold">
                                          <p:stCondLst>
                                            <p:cond delay="0"/>
                                          </p:stCondLst>
                                        </p:cTn>
                                        <p:tgtEl>
                                          <p:spTgt spid="29"/>
                                        </p:tgtEl>
                                        <p:attrNameLst>
                                          <p:attrName>style.visibility</p:attrName>
                                        </p:attrNameLst>
                                      </p:cBhvr>
                                      <p:to>
                                        <p:strVal val="visible"/>
                                      </p:to>
                                    </p:set>
                                    <p:animEffect transition="in" filter="wipe(up)">
                                      <p:cBhvr>
                                        <p:cTn id="187" dur="500"/>
                                        <p:tgtEl>
                                          <p:spTgt spid="29"/>
                                        </p:tgtEl>
                                      </p:cBhvr>
                                    </p:animEffect>
                                  </p:childTnLst>
                                </p:cTn>
                              </p:par>
                            </p:childTnLst>
                          </p:cTn>
                        </p:par>
                        <p:par>
                          <p:cTn id="188" fill="hold">
                            <p:stCondLst>
                              <p:cond delay="500"/>
                            </p:stCondLst>
                            <p:childTnLst>
                              <p:par>
                                <p:cTn id="189" presetID="22" presetClass="entr" presetSubtype="1" fill="hold" nodeType="afterEffect">
                                  <p:stCondLst>
                                    <p:cond delay="0"/>
                                  </p:stCondLst>
                                  <p:childTnLst>
                                    <p:set>
                                      <p:cBhvr>
                                        <p:cTn id="190" dur="1" fill="hold">
                                          <p:stCondLst>
                                            <p:cond delay="0"/>
                                          </p:stCondLst>
                                        </p:cTn>
                                        <p:tgtEl>
                                          <p:spTgt spid="1054"/>
                                        </p:tgtEl>
                                        <p:attrNameLst>
                                          <p:attrName>style.visibility</p:attrName>
                                        </p:attrNameLst>
                                      </p:cBhvr>
                                      <p:to>
                                        <p:strVal val="visible"/>
                                      </p:to>
                                    </p:set>
                                    <p:animEffect transition="in" filter="wipe(up)">
                                      <p:cBhvr>
                                        <p:cTn id="191" dur="500"/>
                                        <p:tgtEl>
                                          <p:spTgt spid="1054"/>
                                        </p:tgtEl>
                                      </p:cBhvr>
                                    </p:animEffect>
                                  </p:childTnLst>
                                </p:cTn>
                              </p:par>
                              <p:par>
                                <p:cTn id="192" presetID="22" presetClass="entr" presetSubtype="1" fill="hold" nodeType="withEffect">
                                  <p:stCondLst>
                                    <p:cond delay="0"/>
                                  </p:stCondLst>
                                  <p:childTnLst>
                                    <p:set>
                                      <p:cBhvr>
                                        <p:cTn id="193" dur="1" fill="hold">
                                          <p:stCondLst>
                                            <p:cond delay="0"/>
                                          </p:stCondLst>
                                        </p:cTn>
                                        <p:tgtEl>
                                          <p:spTgt spid="32"/>
                                        </p:tgtEl>
                                        <p:attrNameLst>
                                          <p:attrName>style.visibility</p:attrName>
                                        </p:attrNameLst>
                                      </p:cBhvr>
                                      <p:to>
                                        <p:strVal val="visible"/>
                                      </p:to>
                                    </p:set>
                                    <p:animEffect transition="in" filter="wipe(up)">
                                      <p:cBhvr>
                                        <p:cTn id="194" dur="500"/>
                                        <p:tgtEl>
                                          <p:spTgt spid="32"/>
                                        </p:tgtEl>
                                      </p:cBhvr>
                                    </p:animEffect>
                                  </p:childTnLst>
                                </p:cTn>
                              </p:par>
                            </p:childTnLst>
                          </p:cTn>
                        </p:par>
                        <p:par>
                          <p:cTn id="195" fill="hold">
                            <p:stCondLst>
                              <p:cond delay="1000"/>
                            </p:stCondLst>
                            <p:childTnLst>
                              <p:par>
                                <p:cTn id="196" presetID="10" presetClass="entr" presetSubtype="0" fill="hold" grpId="0" nodeType="afterEffect">
                                  <p:stCondLst>
                                    <p:cond delay="0"/>
                                  </p:stCondLst>
                                  <p:childTnLst>
                                    <p:set>
                                      <p:cBhvr>
                                        <p:cTn id="197" dur="1" fill="hold">
                                          <p:stCondLst>
                                            <p:cond delay="0"/>
                                          </p:stCondLst>
                                        </p:cTn>
                                        <p:tgtEl>
                                          <p:spTgt spid="1052"/>
                                        </p:tgtEl>
                                        <p:attrNameLst>
                                          <p:attrName>style.visibility</p:attrName>
                                        </p:attrNameLst>
                                      </p:cBhvr>
                                      <p:to>
                                        <p:strVal val="visible"/>
                                      </p:to>
                                    </p:set>
                                    <p:animEffect transition="in" filter="fade">
                                      <p:cBhvr>
                                        <p:cTn id="198" dur="1000"/>
                                        <p:tgtEl>
                                          <p:spTgt spid="1052"/>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8" fill="hold" grpId="0" nodeType="clickEffect">
                                  <p:stCondLst>
                                    <p:cond delay="0"/>
                                  </p:stCondLst>
                                  <p:childTnLst>
                                    <p:set>
                                      <p:cBhvr>
                                        <p:cTn id="202" dur="1" fill="hold">
                                          <p:stCondLst>
                                            <p:cond delay="0"/>
                                          </p:stCondLst>
                                        </p:cTn>
                                        <p:tgtEl>
                                          <p:spTgt spid="30"/>
                                        </p:tgtEl>
                                        <p:attrNameLst>
                                          <p:attrName>style.visibility</p:attrName>
                                        </p:attrNameLst>
                                      </p:cBhvr>
                                      <p:to>
                                        <p:strVal val="visible"/>
                                      </p:to>
                                    </p:set>
                                    <p:animEffect transition="in" filter="wipe(left)">
                                      <p:cBhvr>
                                        <p:cTn id="203" dur="500"/>
                                        <p:tgtEl>
                                          <p:spTgt spid="30"/>
                                        </p:tgtEl>
                                      </p:cBhvr>
                                    </p:animEffect>
                                  </p:childTnLst>
                                </p:cTn>
                              </p:par>
                            </p:childTnLst>
                          </p:cTn>
                        </p:par>
                        <p:par>
                          <p:cTn id="204" fill="hold">
                            <p:stCondLst>
                              <p:cond delay="500"/>
                            </p:stCondLst>
                            <p:childTnLst>
                              <p:par>
                                <p:cTn id="205" presetID="22" presetClass="entr" presetSubtype="8" fill="hold" nodeType="afterEffect">
                                  <p:stCondLst>
                                    <p:cond delay="0"/>
                                  </p:stCondLst>
                                  <p:childTnLst>
                                    <p:set>
                                      <p:cBhvr>
                                        <p:cTn id="206" dur="1" fill="hold">
                                          <p:stCondLst>
                                            <p:cond delay="0"/>
                                          </p:stCondLst>
                                        </p:cTn>
                                        <p:tgtEl>
                                          <p:spTgt spid="40"/>
                                        </p:tgtEl>
                                        <p:attrNameLst>
                                          <p:attrName>style.visibility</p:attrName>
                                        </p:attrNameLst>
                                      </p:cBhvr>
                                      <p:to>
                                        <p:strVal val="visible"/>
                                      </p:to>
                                    </p:set>
                                    <p:animEffect transition="in" filter="wipe(left)">
                                      <p:cBhvr>
                                        <p:cTn id="207" dur="1000"/>
                                        <p:tgtEl>
                                          <p:spTgt spid="40"/>
                                        </p:tgtEl>
                                      </p:cBhvr>
                                    </p:animEffect>
                                  </p:childTnLst>
                                </p:cTn>
                              </p:par>
                            </p:childTnLst>
                          </p:cTn>
                        </p:par>
                        <p:par>
                          <p:cTn id="208" fill="hold">
                            <p:stCondLst>
                              <p:cond delay="1500"/>
                            </p:stCondLst>
                            <p:childTnLst>
                              <p:par>
                                <p:cTn id="209" presetID="10" presetClass="entr" presetSubtype="0" fill="hold" grpId="0" nodeType="afterEffect">
                                  <p:stCondLst>
                                    <p:cond delay="0"/>
                                  </p:stCondLst>
                                  <p:childTnLst>
                                    <p:set>
                                      <p:cBhvr>
                                        <p:cTn id="210" dur="1" fill="hold">
                                          <p:stCondLst>
                                            <p:cond delay="0"/>
                                          </p:stCondLst>
                                        </p:cTn>
                                        <p:tgtEl>
                                          <p:spTgt spid="37"/>
                                        </p:tgtEl>
                                        <p:attrNameLst>
                                          <p:attrName>style.visibility</p:attrName>
                                        </p:attrNameLst>
                                      </p:cBhvr>
                                      <p:to>
                                        <p:strVal val="visible"/>
                                      </p:to>
                                    </p:set>
                                    <p:animEffect transition="in" filter="fade">
                                      <p:cBhvr>
                                        <p:cTn id="211" dur="1000"/>
                                        <p:tgtEl>
                                          <p:spTgt spid="37"/>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nodeType="clickEffect">
                                  <p:stCondLst>
                                    <p:cond delay="0"/>
                                  </p:stCondLst>
                                  <p:childTnLst>
                                    <p:set>
                                      <p:cBhvr>
                                        <p:cTn id="215" dur="1" fill="hold">
                                          <p:stCondLst>
                                            <p:cond delay="0"/>
                                          </p:stCondLst>
                                        </p:cTn>
                                        <p:tgtEl>
                                          <p:spTgt spid="42"/>
                                        </p:tgtEl>
                                        <p:attrNameLst>
                                          <p:attrName>style.visibility</p:attrName>
                                        </p:attrNameLst>
                                      </p:cBhvr>
                                      <p:to>
                                        <p:strVal val="visible"/>
                                      </p:to>
                                    </p:set>
                                    <p:animEffect transition="in" filter="wipe(left)">
                                      <p:cBhvr>
                                        <p:cTn id="216" dur="1000"/>
                                        <p:tgtEl>
                                          <p:spTgt spid="42"/>
                                        </p:tgtEl>
                                      </p:cBhvr>
                                    </p:animEffect>
                                  </p:childTnLst>
                                </p:cTn>
                              </p:par>
                            </p:childTnLst>
                          </p:cTn>
                        </p:par>
                        <p:par>
                          <p:cTn id="217" fill="hold">
                            <p:stCondLst>
                              <p:cond delay="1000"/>
                            </p:stCondLst>
                            <p:childTnLst>
                              <p:par>
                                <p:cTn id="218" presetID="10" presetClass="entr" presetSubtype="0" fill="hold" grpId="0" nodeType="afterEffect">
                                  <p:stCondLst>
                                    <p:cond delay="0"/>
                                  </p:stCondLst>
                                  <p:childTnLst>
                                    <p:set>
                                      <p:cBhvr>
                                        <p:cTn id="219" dur="1" fill="hold">
                                          <p:stCondLst>
                                            <p:cond delay="0"/>
                                          </p:stCondLst>
                                        </p:cTn>
                                        <p:tgtEl>
                                          <p:spTgt spid="38"/>
                                        </p:tgtEl>
                                        <p:attrNameLst>
                                          <p:attrName>style.visibility</p:attrName>
                                        </p:attrNameLst>
                                      </p:cBhvr>
                                      <p:to>
                                        <p:strVal val="visible"/>
                                      </p:to>
                                    </p:set>
                                    <p:animEffect transition="in" filter="fade">
                                      <p:cBhvr>
                                        <p:cTn id="220" dur="1000"/>
                                        <p:tgtEl>
                                          <p:spTgt spid="38"/>
                                        </p:tgtEl>
                                      </p:cBhvr>
                                    </p:animEffect>
                                  </p:childTnLst>
                                </p:cTn>
                              </p:par>
                            </p:childTnLst>
                          </p:cTn>
                        </p:par>
                      </p:childTnLst>
                    </p:cTn>
                  </p:par>
                  <p:par>
                    <p:cTn id="221" fill="hold">
                      <p:stCondLst>
                        <p:cond delay="indefinite"/>
                      </p:stCondLst>
                      <p:childTnLst>
                        <p:par>
                          <p:cTn id="222" fill="hold">
                            <p:stCondLst>
                              <p:cond delay="0"/>
                            </p:stCondLst>
                            <p:childTnLst>
                              <p:par>
                                <p:cTn id="223" presetID="22" presetClass="entr" presetSubtype="8" fill="hold" grpId="0" nodeType="clickEffect">
                                  <p:stCondLst>
                                    <p:cond delay="0"/>
                                  </p:stCondLst>
                                  <p:childTnLst>
                                    <p:set>
                                      <p:cBhvr>
                                        <p:cTn id="224" dur="1" fill="hold">
                                          <p:stCondLst>
                                            <p:cond delay="0"/>
                                          </p:stCondLst>
                                        </p:cTn>
                                        <p:tgtEl>
                                          <p:spTgt spid="31"/>
                                        </p:tgtEl>
                                        <p:attrNameLst>
                                          <p:attrName>style.visibility</p:attrName>
                                        </p:attrNameLst>
                                      </p:cBhvr>
                                      <p:to>
                                        <p:strVal val="visible"/>
                                      </p:to>
                                    </p:set>
                                    <p:animEffect transition="in" filter="wipe(left)">
                                      <p:cBhvr>
                                        <p:cTn id="225" dur="1000"/>
                                        <p:tgtEl>
                                          <p:spTgt spid="31"/>
                                        </p:tgtEl>
                                      </p:cBhvr>
                                    </p:animEffect>
                                  </p:childTnLst>
                                </p:cTn>
                              </p:par>
                            </p:childTnLst>
                          </p:cTn>
                        </p:par>
                        <p:par>
                          <p:cTn id="226" fill="hold">
                            <p:stCondLst>
                              <p:cond delay="1000"/>
                            </p:stCondLst>
                            <p:childTnLst>
                              <p:par>
                                <p:cTn id="227" presetID="22" presetClass="entr" presetSubtype="8" fill="hold" nodeType="afterEffect">
                                  <p:stCondLst>
                                    <p:cond delay="0"/>
                                  </p:stCondLst>
                                  <p:childTnLst>
                                    <p:set>
                                      <p:cBhvr>
                                        <p:cTn id="228" dur="1" fill="hold">
                                          <p:stCondLst>
                                            <p:cond delay="0"/>
                                          </p:stCondLst>
                                        </p:cTn>
                                        <p:tgtEl>
                                          <p:spTgt spid="36"/>
                                        </p:tgtEl>
                                        <p:attrNameLst>
                                          <p:attrName>style.visibility</p:attrName>
                                        </p:attrNameLst>
                                      </p:cBhvr>
                                      <p:to>
                                        <p:strVal val="visible"/>
                                      </p:to>
                                    </p:set>
                                    <p:animEffect transition="in" filter="wipe(left)">
                                      <p:cBhvr>
                                        <p:cTn id="229" dur="1000"/>
                                        <p:tgtEl>
                                          <p:spTgt spid="36"/>
                                        </p:tgtEl>
                                      </p:cBhvr>
                                    </p:animEffect>
                                  </p:childTnLst>
                                </p:cTn>
                              </p:par>
                            </p:childTnLst>
                          </p:cTn>
                        </p:par>
                        <p:par>
                          <p:cTn id="230" fill="hold">
                            <p:stCondLst>
                              <p:cond delay="2000"/>
                            </p:stCondLst>
                            <p:childTnLst>
                              <p:par>
                                <p:cTn id="231" presetID="10" presetClass="entr" presetSubtype="0" fill="hold" grpId="0" nodeType="afterEffect">
                                  <p:stCondLst>
                                    <p:cond delay="0"/>
                                  </p:stCondLst>
                                  <p:childTnLst>
                                    <p:set>
                                      <p:cBhvr>
                                        <p:cTn id="232" dur="1" fill="hold">
                                          <p:stCondLst>
                                            <p:cond delay="0"/>
                                          </p:stCondLst>
                                        </p:cTn>
                                        <p:tgtEl>
                                          <p:spTgt spid="34"/>
                                        </p:tgtEl>
                                        <p:attrNameLst>
                                          <p:attrName>style.visibility</p:attrName>
                                        </p:attrNameLst>
                                      </p:cBhvr>
                                      <p:to>
                                        <p:strVal val="visible"/>
                                      </p:to>
                                    </p:set>
                                    <p:animEffect transition="in" filter="fade">
                                      <p:cBhvr>
                                        <p:cTn id="233" dur="1000"/>
                                        <p:tgtEl>
                                          <p:spTgt spid="34"/>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1" fill="hold" nodeType="clickEffect">
                                  <p:stCondLst>
                                    <p:cond delay="0"/>
                                  </p:stCondLst>
                                  <p:childTnLst>
                                    <p:set>
                                      <p:cBhvr>
                                        <p:cTn id="237" dur="1" fill="hold">
                                          <p:stCondLst>
                                            <p:cond delay="0"/>
                                          </p:stCondLst>
                                        </p:cTn>
                                        <p:tgtEl>
                                          <p:spTgt spid="78"/>
                                        </p:tgtEl>
                                        <p:attrNameLst>
                                          <p:attrName>style.visibility</p:attrName>
                                        </p:attrNameLst>
                                      </p:cBhvr>
                                      <p:to>
                                        <p:strVal val="visible"/>
                                      </p:to>
                                    </p:set>
                                    <p:animEffect transition="in" filter="wipe(up)">
                                      <p:cBhvr>
                                        <p:cTn id="238" dur="1000"/>
                                        <p:tgtEl>
                                          <p:spTgt spid="78"/>
                                        </p:tgtEl>
                                      </p:cBhvr>
                                    </p:animEffect>
                                  </p:childTnLst>
                                </p:cTn>
                              </p:par>
                            </p:childTnLst>
                          </p:cTn>
                        </p:par>
                        <p:par>
                          <p:cTn id="239" fill="hold">
                            <p:stCondLst>
                              <p:cond delay="1000"/>
                            </p:stCondLst>
                            <p:childTnLst>
                              <p:par>
                                <p:cTn id="240" presetID="10" presetClass="entr" presetSubtype="0" fill="hold" grpId="0" nodeType="afterEffect">
                                  <p:stCondLst>
                                    <p:cond delay="0"/>
                                  </p:stCondLst>
                                  <p:childTnLst>
                                    <p:set>
                                      <p:cBhvr>
                                        <p:cTn id="241" dur="1" fill="hold">
                                          <p:stCondLst>
                                            <p:cond delay="0"/>
                                          </p:stCondLst>
                                        </p:cTn>
                                        <p:tgtEl>
                                          <p:spTgt spid="44"/>
                                        </p:tgtEl>
                                        <p:attrNameLst>
                                          <p:attrName>style.visibility</p:attrName>
                                        </p:attrNameLst>
                                      </p:cBhvr>
                                      <p:to>
                                        <p:strVal val="visible"/>
                                      </p:to>
                                    </p:set>
                                    <p:animEffect transition="in" filter="fade">
                                      <p:cBhvr>
                                        <p:cTn id="242" dur="1000"/>
                                        <p:tgtEl>
                                          <p:spTgt spid="44"/>
                                        </p:tgtEl>
                                      </p:cBhvr>
                                    </p:animEffect>
                                  </p:childTnLst>
                                </p:cTn>
                              </p:par>
                            </p:childTnLst>
                          </p:cTn>
                        </p:par>
                      </p:childTnLst>
                    </p:cTn>
                  </p:par>
                  <p:par>
                    <p:cTn id="243" fill="hold">
                      <p:stCondLst>
                        <p:cond delay="indefinite"/>
                      </p:stCondLst>
                      <p:childTnLst>
                        <p:par>
                          <p:cTn id="244" fill="hold">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58"/>
                                        </p:tgtEl>
                                        <p:attrNameLst>
                                          <p:attrName>style.visibility</p:attrName>
                                        </p:attrNameLst>
                                      </p:cBhvr>
                                      <p:to>
                                        <p:strVal val="visible"/>
                                      </p:to>
                                    </p:set>
                                    <p:animEffect transition="in" filter="fade">
                                      <p:cBhvr>
                                        <p:cTn id="247"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4" grpId="0"/>
      <p:bldP spid="15" grpId="0"/>
      <p:bldP spid="17" grpId="0"/>
      <p:bldP spid="20" grpId="0"/>
      <p:bldP spid="23" grpId="0" animBg="1"/>
      <p:bldP spid="26" grpId="0" animBg="1"/>
      <p:bldP spid="24" grpId="0" animBg="1"/>
      <p:bldP spid="25" grpId="0" animBg="1"/>
      <p:bldP spid="27" grpId="0" animBg="1"/>
      <p:bldP spid="28" grpId="0" animBg="1"/>
      <p:bldP spid="29" grpId="0" animBg="1"/>
      <p:bldP spid="30" grpId="0" animBg="1"/>
      <p:bldP spid="31" grpId="0" animBg="1"/>
      <p:bldP spid="1024" grpId="0" animBg="1"/>
      <p:bldP spid="1029" grpId="0" animBg="1"/>
      <p:bldP spid="1035" grpId="0" animBg="1"/>
      <p:bldP spid="1040" grpId="0" animBg="1"/>
      <p:bldP spid="1049" grpId="0" animBg="1"/>
      <p:bldP spid="34" grpId="0" animBg="1"/>
      <p:bldP spid="37" grpId="0" animBg="1"/>
      <p:bldP spid="38" grpId="0" animBg="1"/>
      <p:bldP spid="44" grpId="0" animBg="1"/>
      <p:bldP spid="16" grpId="0"/>
      <p:bldP spid="1052" grpId="0" animBg="1"/>
      <p:bldP spid="58" grpId="0"/>
      <p:bldP spid="61" grpId="0" animBg="1"/>
      <p:bldP spid="63" grpId="0"/>
      <p:bldP spid="1039" grpId="0" animBg="1"/>
      <p:bldP spid="10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102062" y="22996"/>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Made Free from Sin</a:t>
            </a:r>
          </a:p>
        </p:txBody>
      </p:sp>
      <p:sp>
        <p:nvSpPr>
          <p:cNvPr id="7" name="TextBox 6">
            <a:extLst>
              <a:ext uri="{FF2B5EF4-FFF2-40B4-BE49-F238E27FC236}">
                <a16:creationId xmlns:a16="http://schemas.microsoft.com/office/drawing/2014/main" id="{8D6B2D7F-EFB0-4CC3-BEAA-BC20DE340D25}"/>
              </a:ext>
            </a:extLst>
          </p:cNvPr>
          <p:cNvSpPr txBox="1"/>
          <p:nvPr/>
        </p:nvSpPr>
        <p:spPr>
          <a:xfrm>
            <a:off x="3393996" y="2706611"/>
            <a:ext cx="5427677"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For when ye were the servants of sin, ye were free from righteousness. </a:t>
            </a:r>
          </a:p>
          <a:p>
            <a:pPr algn="ctr"/>
            <a:r>
              <a:rPr lang="en-US" sz="1400" b="1" i="1" dirty="0">
                <a:solidFill>
                  <a:srgbClr val="CC6600"/>
                </a:solidFill>
                <a:latin typeface="Times New Roman" panose="02020603050405020304" pitchFamily="18" charset="0"/>
                <a:cs typeface="Times New Roman" panose="02020603050405020304" pitchFamily="18" charset="0"/>
              </a:rPr>
              <a:t>What fruit had ye then in those things whereof ye are now ashamed? </a:t>
            </a:r>
          </a:p>
          <a:p>
            <a:pPr algn="ctr"/>
            <a:r>
              <a:rPr lang="en-US" sz="1400" b="1" i="1" dirty="0">
                <a:solidFill>
                  <a:srgbClr val="CC6600"/>
                </a:solidFill>
                <a:latin typeface="Times New Roman" panose="02020603050405020304" pitchFamily="18" charset="0"/>
                <a:cs typeface="Times New Roman" panose="02020603050405020304" pitchFamily="18" charset="0"/>
              </a:rPr>
              <a:t>for the end of those things is death. </a:t>
            </a:r>
          </a:p>
        </p:txBody>
      </p:sp>
      <p:sp>
        <p:nvSpPr>
          <p:cNvPr id="8" name="TextBox 7">
            <a:extLst>
              <a:ext uri="{FF2B5EF4-FFF2-40B4-BE49-F238E27FC236}">
                <a16:creationId xmlns:a16="http://schemas.microsoft.com/office/drawing/2014/main" id="{E807EEBD-9F51-44A0-B2B2-C8DD08BDF66F}"/>
              </a:ext>
            </a:extLst>
          </p:cNvPr>
          <p:cNvSpPr txBox="1"/>
          <p:nvPr/>
        </p:nvSpPr>
        <p:spPr>
          <a:xfrm>
            <a:off x="4651899" y="3444998"/>
            <a:ext cx="2902997" cy="95410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But now being made free from sin, </a:t>
            </a:r>
          </a:p>
          <a:p>
            <a:pPr algn="ctr"/>
            <a:r>
              <a:rPr lang="en-US" sz="1400" b="1" i="1" dirty="0">
                <a:solidFill>
                  <a:srgbClr val="CC6600"/>
                </a:solidFill>
                <a:latin typeface="Times New Roman" panose="02020603050405020304" pitchFamily="18" charset="0"/>
                <a:cs typeface="Times New Roman" panose="02020603050405020304" pitchFamily="18" charset="0"/>
              </a:rPr>
              <a:t>and become servants to God, </a:t>
            </a:r>
          </a:p>
          <a:p>
            <a:pPr algn="ctr"/>
            <a:r>
              <a:rPr lang="en-US" sz="1400" b="1" i="1" dirty="0">
                <a:solidFill>
                  <a:srgbClr val="CC6600"/>
                </a:solidFill>
                <a:latin typeface="Times New Roman" panose="02020603050405020304" pitchFamily="18" charset="0"/>
                <a:cs typeface="Times New Roman" panose="02020603050405020304" pitchFamily="18" charset="0"/>
              </a:rPr>
              <a:t>ye have your fruit unto holiness, </a:t>
            </a:r>
          </a:p>
          <a:p>
            <a:pPr algn="ctr"/>
            <a:r>
              <a:rPr lang="en-US" sz="1400" b="1" i="1" dirty="0">
                <a:solidFill>
                  <a:srgbClr val="CC6600"/>
                </a:solidFill>
                <a:latin typeface="Times New Roman" panose="02020603050405020304" pitchFamily="18" charset="0"/>
                <a:cs typeface="Times New Roman" panose="02020603050405020304" pitchFamily="18" charset="0"/>
              </a:rPr>
              <a:t>and the end everlasting life. </a:t>
            </a:r>
          </a:p>
        </p:txBody>
      </p:sp>
      <p:sp>
        <p:nvSpPr>
          <p:cNvPr id="9" name="TextBox 8">
            <a:extLst>
              <a:ext uri="{FF2B5EF4-FFF2-40B4-BE49-F238E27FC236}">
                <a16:creationId xmlns:a16="http://schemas.microsoft.com/office/drawing/2014/main" id="{B2C9F573-38E2-43BD-99ED-2002926D8241}"/>
              </a:ext>
            </a:extLst>
          </p:cNvPr>
          <p:cNvSpPr txBox="1"/>
          <p:nvPr/>
        </p:nvSpPr>
        <p:spPr>
          <a:xfrm>
            <a:off x="4545361" y="4331933"/>
            <a:ext cx="3124940" cy="738664"/>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For the wages of sin is death; </a:t>
            </a:r>
          </a:p>
          <a:p>
            <a:pPr algn="ctr"/>
            <a:r>
              <a:rPr lang="en-US" sz="1400" b="1" i="1" u="sng" dirty="0">
                <a:solidFill>
                  <a:srgbClr val="CC6600"/>
                </a:solidFill>
                <a:latin typeface="Times New Roman" panose="02020603050405020304" pitchFamily="18" charset="0"/>
                <a:cs typeface="Times New Roman" panose="02020603050405020304" pitchFamily="18" charset="0"/>
              </a:rPr>
              <a:t>but the gift of God is eternal life</a:t>
            </a:r>
          </a:p>
          <a:p>
            <a:pPr algn="ctr"/>
            <a:r>
              <a:rPr lang="en-US" sz="1400" b="1" i="1" u="sng" dirty="0">
                <a:solidFill>
                  <a:srgbClr val="CC6600"/>
                </a:solidFill>
                <a:latin typeface="Times New Roman" panose="02020603050405020304" pitchFamily="18" charset="0"/>
                <a:cs typeface="Times New Roman" panose="02020603050405020304" pitchFamily="18" charset="0"/>
              </a:rPr>
              <a:t>through Jesus Christ our Lord.</a:t>
            </a:r>
            <a:endParaRPr lang="en-US" sz="1400" dirty="0"/>
          </a:p>
        </p:txBody>
      </p:sp>
      <p:sp>
        <p:nvSpPr>
          <p:cNvPr id="5" name="TextBox 4">
            <a:extLst>
              <a:ext uri="{FF2B5EF4-FFF2-40B4-BE49-F238E27FC236}">
                <a16:creationId xmlns:a16="http://schemas.microsoft.com/office/drawing/2014/main" id="{52FDF9E2-2649-40C9-8312-62F058441C54}"/>
              </a:ext>
            </a:extLst>
          </p:cNvPr>
          <p:cNvSpPr txBox="1"/>
          <p:nvPr/>
        </p:nvSpPr>
        <p:spPr>
          <a:xfrm>
            <a:off x="3338004" y="488272"/>
            <a:ext cx="5539663" cy="1169551"/>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I speak after the manner of men </a:t>
            </a:r>
          </a:p>
          <a:p>
            <a:pPr algn="ctr"/>
            <a:r>
              <a:rPr lang="en-US" sz="1400" b="1" i="1" dirty="0">
                <a:solidFill>
                  <a:srgbClr val="CC6600"/>
                </a:solidFill>
                <a:latin typeface="Times New Roman" panose="02020603050405020304" pitchFamily="18" charset="0"/>
                <a:cs typeface="Times New Roman" panose="02020603050405020304" pitchFamily="18" charset="0"/>
              </a:rPr>
              <a:t>because of the infirmity of your flesh:</a:t>
            </a:r>
          </a:p>
          <a:p>
            <a:pPr algn="ctr"/>
            <a:r>
              <a:rPr lang="en-US" sz="1400" b="1" i="1" dirty="0">
                <a:solidFill>
                  <a:srgbClr val="CC6600"/>
                </a:solidFill>
                <a:latin typeface="Times New Roman" panose="02020603050405020304" pitchFamily="18" charset="0"/>
                <a:cs typeface="Times New Roman" panose="02020603050405020304" pitchFamily="18" charset="0"/>
              </a:rPr>
              <a:t>for as ye have yielded your members servants to uncleanness </a:t>
            </a:r>
          </a:p>
          <a:p>
            <a:pPr algn="ctr"/>
            <a:r>
              <a:rPr lang="en-US" sz="1400" b="1" i="1" dirty="0">
                <a:solidFill>
                  <a:srgbClr val="CC6600"/>
                </a:solidFill>
                <a:latin typeface="Times New Roman" panose="02020603050405020304" pitchFamily="18" charset="0"/>
                <a:cs typeface="Times New Roman" panose="02020603050405020304" pitchFamily="18" charset="0"/>
              </a:rPr>
              <a:t>and to iniquity unto iniquity; </a:t>
            </a:r>
          </a:p>
          <a:p>
            <a:pPr algn="ctr"/>
            <a:r>
              <a:rPr lang="en-US" sz="1400" b="1" i="1" dirty="0">
                <a:solidFill>
                  <a:srgbClr val="CC6600"/>
                </a:solidFill>
                <a:latin typeface="Times New Roman" panose="02020603050405020304" pitchFamily="18" charset="0"/>
                <a:cs typeface="Times New Roman" panose="02020603050405020304" pitchFamily="18" charset="0"/>
              </a:rPr>
              <a:t>even so now yield your members servants to righteousness unto holiness. </a:t>
            </a:r>
          </a:p>
        </p:txBody>
      </p:sp>
      <p:sp>
        <p:nvSpPr>
          <p:cNvPr id="10" name="Rectangle 9">
            <a:extLst>
              <a:ext uri="{FF2B5EF4-FFF2-40B4-BE49-F238E27FC236}">
                <a16:creationId xmlns:a16="http://schemas.microsoft.com/office/drawing/2014/main" id="{D8136281-63A1-4F1B-B7E1-F8FEFE1A467B}"/>
              </a:ext>
            </a:extLst>
          </p:cNvPr>
          <p:cNvSpPr/>
          <p:nvPr/>
        </p:nvSpPr>
        <p:spPr>
          <a:xfrm>
            <a:off x="4651899" y="516847"/>
            <a:ext cx="2902997" cy="46422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500F1AD-BEC0-4E5F-9D57-104815F95CA5}"/>
              </a:ext>
            </a:extLst>
          </p:cNvPr>
          <p:cNvSpPr/>
          <p:nvPr/>
        </p:nvSpPr>
        <p:spPr>
          <a:xfrm>
            <a:off x="4352925" y="1409321"/>
            <a:ext cx="400050" cy="1908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80D1083-B1E3-4A98-B8C3-30BC1F8C53A1}"/>
              </a:ext>
            </a:extLst>
          </p:cNvPr>
          <p:cNvSpPr/>
          <p:nvPr/>
        </p:nvSpPr>
        <p:spPr>
          <a:xfrm>
            <a:off x="5829300" y="1409320"/>
            <a:ext cx="657225" cy="20098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A4DA5E1-1709-418E-87AE-24F7CC16B086}"/>
              </a:ext>
            </a:extLst>
          </p:cNvPr>
          <p:cNvSpPr txBox="1"/>
          <p:nvPr/>
        </p:nvSpPr>
        <p:spPr>
          <a:xfrm>
            <a:off x="49754" y="49141"/>
            <a:ext cx="2712496" cy="1200329"/>
          </a:xfrm>
          <a:prstGeom prst="rect">
            <a:avLst/>
          </a:prstGeom>
          <a:noFill/>
        </p:spPr>
        <p:txBody>
          <a:bodyPr wrap="square" rtlCol="0">
            <a:spAutoFit/>
          </a:bodyPr>
          <a:lstStyle/>
          <a:p>
            <a:pPr algn="just"/>
            <a:r>
              <a:rPr lang="en-US" sz="1200" i="1" dirty="0">
                <a:latin typeface="Times New Roman" panose="02020603050405020304" pitchFamily="18" charset="0"/>
                <a:cs typeface="Times New Roman" panose="02020603050405020304" pitchFamily="18" charset="0"/>
              </a:rPr>
              <a:t>Reading the daily ‘life’ of Paul in the Book of Acts, you see just how much Paul and us are alike… From man to man, he knows exactly how we feel because he is just another ‘rotten’ person as we ‘were.’</a:t>
            </a:r>
          </a:p>
        </p:txBody>
      </p:sp>
      <p:sp>
        <p:nvSpPr>
          <p:cNvPr id="14" name="TextBox 13">
            <a:extLst>
              <a:ext uri="{FF2B5EF4-FFF2-40B4-BE49-F238E27FC236}">
                <a16:creationId xmlns:a16="http://schemas.microsoft.com/office/drawing/2014/main" id="{75AFA46A-74AE-4527-B026-D41BF2109535}"/>
              </a:ext>
            </a:extLst>
          </p:cNvPr>
          <p:cNvSpPr txBox="1"/>
          <p:nvPr/>
        </p:nvSpPr>
        <p:spPr>
          <a:xfrm>
            <a:off x="44533" y="1135243"/>
            <a:ext cx="2757946" cy="1569660"/>
          </a:xfrm>
          <a:prstGeom prst="rect">
            <a:avLst/>
          </a:prstGeom>
          <a:noFill/>
        </p:spPr>
        <p:txBody>
          <a:bodyPr wrap="square" rtlCol="0">
            <a:spAutoFit/>
          </a:bodyPr>
          <a:lstStyle/>
          <a:p>
            <a:pPr algn="just"/>
            <a:r>
              <a:rPr lang="en-US" sz="1200" i="1" dirty="0">
                <a:latin typeface="Times New Roman" panose="02020603050405020304" pitchFamily="18" charset="0"/>
                <a:cs typeface="Times New Roman" panose="02020603050405020304" pitchFamily="18" charset="0"/>
              </a:rPr>
              <a:t>I also believe that is one reason why people don’t like Paul. They must think they are better than him - thus better than us. They don’t respect Paul, nor do they respect us because they see us not ‘being’ as holy as they think they are, yet they see us full of joy and with great assurance and comfort, among other things!</a:t>
            </a:r>
          </a:p>
        </p:txBody>
      </p:sp>
      <p:sp>
        <p:nvSpPr>
          <p:cNvPr id="15" name="TextBox 14">
            <a:extLst>
              <a:ext uri="{FF2B5EF4-FFF2-40B4-BE49-F238E27FC236}">
                <a16:creationId xmlns:a16="http://schemas.microsoft.com/office/drawing/2014/main" id="{97E9BB81-E2ED-49CF-AA79-2030AC70AF36}"/>
              </a:ext>
            </a:extLst>
          </p:cNvPr>
          <p:cNvSpPr txBox="1"/>
          <p:nvPr/>
        </p:nvSpPr>
        <p:spPr>
          <a:xfrm>
            <a:off x="38101" y="2997016"/>
            <a:ext cx="2581274" cy="1015663"/>
          </a:xfrm>
          <a:prstGeom prst="rect">
            <a:avLst/>
          </a:prstGeom>
          <a:noFill/>
        </p:spPr>
        <p:txBody>
          <a:bodyPr wrap="square" rtlCol="0">
            <a:spAutoFit/>
          </a:bodyPr>
          <a:lstStyle/>
          <a:p>
            <a:pPr algn="just"/>
            <a:r>
              <a:rPr lang="en-US" sz="1200" i="1" dirty="0">
                <a:latin typeface="Times New Roman" panose="02020603050405020304" pitchFamily="18" charset="0"/>
                <a:cs typeface="Times New Roman" panose="02020603050405020304" pitchFamily="18" charset="0"/>
              </a:rPr>
              <a:t>It is sad, though, as they really have no idea what Paul’s manner of life consists of compared to the rules of the Gospel nor do they know how we are already approved unto God!</a:t>
            </a:r>
          </a:p>
        </p:txBody>
      </p:sp>
      <p:sp>
        <p:nvSpPr>
          <p:cNvPr id="16" name="TextBox 15">
            <a:extLst>
              <a:ext uri="{FF2B5EF4-FFF2-40B4-BE49-F238E27FC236}">
                <a16:creationId xmlns:a16="http://schemas.microsoft.com/office/drawing/2014/main" id="{EFA5F35A-E143-481E-AEE0-7E48D2F8818F}"/>
              </a:ext>
            </a:extLst>
          </p:cNvPr>
          <p:cNvSpPr txBox="1"/>
          <p:nvPr/>
        </p:nvSpPr>
        <p:spPr>
          <a:xfrm>
            <a:off x="38101" y="2614332"/>
            <a:ext cx="2333624" cy="461665"/>
          </a:xfrm>
          <a:prstGeom prst="rect">
            <a:avLst/>
          </a:prstGeom>
          <a:noFill/>
        </p:spPr>
        <p:txBody>
          <a:bodyPr wrap="square" rtlCol="0">
            <a:spAutoFit/>
          </a:bodyPr>
          <a:lstStyle/>
          <a:p>
            <a:pPr algn="just"/>
            <a:r>
              <a:rPr lang="en-US" sz="1200" i="1" dirty="0">
                <a:latin typeface="Times New Roman" panose="02020603050405020304" pitchFamily="18" charset="0"/>
                <a:cs typeface="Times New Roman" panose="02020603050405020304" pitchFamily="18" charset="0"/>
              </a:rPr>
              <a:t>It is called envy and it is often very damaging, destructive and deadly.</a:t>
            </a:r>
            <a:endParaRPr lang="en-US" sz="1200" dirty="0"/>
          </a:p>
        </p:txBody>
      </p:sp>
      <p:cxnSp>
        <p:nvCxnSpPr>
          <p:cNvPr id="18" name="Straight Arrow Connector 17">
            <a:extLst>
              <a:ext uri="{FF2B5EF4-FFF2-40B4-BE49-F238E27FC236}">
                <a16:creationId xmlns:a16="http://schemas.microsoft.com/office/drawing/2014/main" id="{4BCAAC93-BDF9-46EB-8A4D-2FCA4DDB60C5}"/>
              </a:ext>
            </a:extLst>
          </p:cNvPr>
          <p:cNvCxnSpPr>
            <a:cxnSpLocks/>
          </p:cNvCxnSpPr>
          <p:nvPr/>
        </p:nvCxnSpPr>
        <p:spPr>
          <a:xfrm flipH="1">
            <a:off x="2796991" y="863261"/>
            <a:ext cx="1854908" cy="40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98C252A-7741-4DC4-B214-0A62F442D8A5}"/>
              </a:ext>
            </a:extLst>
          </p:cNvPr>
          <p:cNvSpPr txBox="1"/>
          <p:nvPr/>
        </p:nvSpPr>
        <p:spPr>
          <a:xfrm>
            <a:off x="42713" y="3926664"/>
            <a:ext cx="4387243" cy="2492990"/>
          </a:xfrm>
          <a:prstGeom prst="rect">
            <a:avLst/>
          </a:prstGeom>
          <a:noFill/>
        </p:spPr>
        <p:txBody>
          <a:bodyPr wrap="square" rtlCol="0">
            <a:spAutoFit/>
          </a:bodyPr>
          <a:lstStyle/>
          <a:p>
            <a:pPr algn="just"/>
            <a:r>
              <a:rPr lang="en-US" sz="1300" b="1" i="1" dirty="0">
                <a:solidFill>
                  <a:srgbClr val="CC6600"/>
                </a:solidFill>
                <a:latin typeface="Times New Roman" panose="02020603050405020304" pitchFamily="18" charset="0"/>
                <a:cs typeface="Times New Roman" panose="02020603050405020304" pitchFamily="18" charset="0"/>
              </a:rPr>
              <a:t>My manner of life from my youth, which was at the first among mine own nation at Jerusalem, know all the Jews; Which knew me from the beginning, if they would testify, that after the most </a:t>
            </a:r>
            <a:r>
              <a:rPr lang="en-US" sz="1300" b="1" i="1" dirty="0" err="1">
                <a:solidFill>
                  <a:srgbClr val="CC6600"/>
                </a:solidFill>
                <a:latin typeface="Times New Roman" panose="02020603050405020304" pitchFamily="18" charset="0"/>
                <a:cs typeface="Times New Roman" panose="02020603050405020304" pitchFamily="18" charset="0"/>
              </a:rPr>
              <a:t>straitest</a:t>
            </a:r>
            <a:r>
              <a:rPr lang="en-US" sz="1300" b="1" i="1" dirty="0">
                <a:solidFill>
                  <a:srgbClr val="CC6600"/>
                </a:solidFill>
                <a:latin typeface="Times New Roman" panose="02020603050405020304" pitchFamily="18" charset="0"/>
                <a:cs typeface="Times New Roman" panose="02020603050405020304" pitchFamily="18" charset="0"/>
              </a:rPr>
              <a:t> sect of our religion I lived a Pharisee. I verily thought with myself, that I ought to do many things contrary to the name of Jesus of Nazareth. Which thing I also did in Jerusalem: and many of the saints did I shut up in prison, having received authority from the chief priests; and when they were put to death, I gave my voice against them. And I punished them oft in every synagogue, and compelled them to blaspheme; and being exceedingly mad against them, I persecuted them even unto strange cities. </a:t>
            </a:r>
            <a:r>
              <a:rPr lang="en-US" sz="1100" b="1" dirty="0">
                <a:solidFill>
                  <a:srgbClr val="FF0000"/>
                </a:solidFill>
                <a:latin typeface="Times New Roman" panose="02020603050405020304" pitchFamily="18" charset="0"/>
                <a:cs typeface="Times New Roman" panose="02020603050405020304" pitchFamily="18" charset="0"/>
              </a:rPr>
              <a:t>Acts 26:9; 8:3</a:t>
            </a:r>
            <a:endParaRPr lang="en-US" sz="1300" b="1" dirty="0">
              <a:solidFill>
                <a:srgbClr val="FF00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570618A-5652-4C1C-8843-D8FE540566AD}"/>
              </a:ext>
            </a:extLst>
          </p:cNvPr>
          <p:cNvSpPr txBox="1"/>
          <p:nvPr/>
        </p:nvSpPr>
        <p:spPr>
          <a:xfrm>
            <a:off x="21179" y="6336883"/>
            <a:ext cx="4469453" cy="492443"/>
          </a:xfrm>
          <a:prstGeom prst="rect">
            <a:avLst/>
          </a:prstGeom>
          <a:noFill/>
        </p:spPr>
        <p:txBody>
          <a:bodyPr wrap="square" rtlCol="0">
            <a:spAutoFit/>
          </a:bodyPr>
          <a:lstStyle/>
          <a:p>
            <a:pPr algn="just"/>
            <a:r>
              <a:rPr lang="en-US" sz="1300" b="1" i="1" dirty="0">
                <a:solidFill>
                  <a:srgbClr val="CC6600"/>
                </a:solidFill>
                <a:latin typeface="Times New Roman" panose="02020603050405020304" pitchFamily="18" charset="0"/>
                <a:cs typeface="Times New Roman" panose="02020603050405020304" pitchFamily="18" charset="0"/>
              </a:rPr>
              <a:t>As for Saul, he made </a:t>
            </a:r>
            <a:r>
              <a:rPr lang="en-US" sz="1300" b="1" i="1" dirty="0" err="1">
                <a:solidFill>
                  <a:srgbClr val="CC6600"/>
                </a:solidFill>
                <a:latin typeface="Times New Roman" panose="02020603050405020304" pitchFamily="18" charset="0"/>
                <a:cs typeface="Times New Roman" panose="02020603050405020304" pitchFamily="18" charset="0"/>
              </a:rPr>
              <a:t>havock</a:t>
            </a:r>
            <a:r>
              <a:rPr lang="en-US" sz="1300" b="1" i="1" dirty="0">
                <a:solidFill>
                  <a:srgbClr val="CC6600"/>
                </a:solidFill>
                <a:latin typeface="Times New Roman" panose="02020603050405020304" pitchFamily="18" charset="0"/>
                <a:cs typeface="Times New Roman" panose="02020603050405020304" pitchFamily="18" charset="0"/>
              </a:rPr>
              <a:t> of the church, entering into every house, and haling men and women committed them to prison.</a:t>
            </a:r>
          </a:p>
        </p:txBody>
      </p:sp>
      <p:sp>
        <p:nvSpPr>
          <p:cNvPr id="23" name="TextBox 22">
            <a:extLst>
              <a:ext uri="{FF2B5EF4-FFF2-40B4-BE49-F238E27FC236}">
                <a16:creationId xmlns:a16="http://schemas.microsoft.com/office/drawing/2014/main" id="{0DCA121B-46BA-428C-B48C-2C00826E985C}"/>
              </a:ext>
            </a:extLst>
          </p:cNvPr>
          <p:cNvSpPr txBox="1"/>
          <p:nvPr/>
        </p:nvSpPr>
        <p:spPr>
          <a:xfrm>
            <a:off x="9551048" y="49337"/>
            <a:ext cx="2565044" cy="892552"/>
          </a:xfrm>
          <a:prstGeom prst="rect">
            <a:avLst/>
          </a:prstGeom>
          <a:noFill/>
        </p:spPr>
        <p:txBody>
          <a:bodyPr wrap="square" rtlCol="0">
            <a:spAutoFit/>
          </a:bodyPr>
          <a:lstStyle/>
          <a:p>
            <a:pPr algn="just"/>
            <a:r>
              <a:rPr lang="en-US" sz="1300" b="1" dirty="0">
                <a:latin typeface="Times New Roman" panose="02020603050405020304" pitchFamily="18" charset="0"/>
                <a:cs typeface="Times New Roman" panose="02020603050405020304" pitchFamily="18" charset="0"/>
              </a:rPr>
              <a:t>Yield</a:t>
            </a:r>
            <a:r>
              <a:rPr lang="en-US" sz="1300" b="1" dirty="0">
                <a:solidFill>
                  <a:srgbClr val="202124"/>
                </a:solidFill>
                <a:latin typeface="Times New Roman" panose="02020603050405020304" pitchFamily="18" charset="0"/>
                <a:cs typeface="Times New Roman" panose="02020603050405020304" pitchFamily="18" charset="0"/>
              </a:rPr>
              <a:t> - </a:t>
            </a:r>
            <a:r>
              <a:rPr lang="en-US" sz="1300" b="0" i="0" dirty="0">
                <a:solidFill>
                  <a:srgbClr val="202124"/>
                </a:solidFill>
                <a:effectLst/>
                <a:latin typeface="Times New Roman" panose="02020603050405020304" pitchFamily="18" charset="0"/>
                <a:cs typeface="Times New Roman" panose="02020603050405020304" pitchFamily="18" charset="0"/>
              </a:rPr>
              <a:t>to give way to pressure or influence; submit to urging, persuasion; to give up; to cease resistance or contention; to submit.</a:t>
            </a:r>
            <a:endParaRPr lang="en-US" sz="1300"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2FC38D9A-E269-4AD3-A1D2-23399200109D}"/>
              </a:ext>
            </a:extLst>
          </p:cNvPr>
          <p:cNvSpPr txBox="1"/>
          <p:nvPr/>
        </p:nvSpPr>
        <p:spPr>
          <a:xfrm>
            <a:off x="9790155" y="863389"/>
            <a:ext cx="2182770" cy="292388"/>
          </a:xfrm>
          <a:prstGeom prst="rect">
            <a:avLst/>
          </a:prstGeom>
          <a:noFill/>
        </p:spPr>
        <p:txBody>
          <a:bodyPr wrap="square" rtlCol="0">
            <a:spAutoFit/>
          </a:bodyPr>
          <a:lstStyle/>
          <a:p>
            <a:pPr algn="ctr"/>
            <a:r>
              <a:rPr lang="en-US" sz="1300" dirty="0">
                <a:latin typeface="Times New Roman" panose="02020603050405020304" pitchFamily="18" charset="0"/>
                <a:cs typeface="Times New Roman" panose="02020603050405020304" pitchFamily="18" charset="0"/>
              </a:rPr>
              <a:t>If forced, we would be slaves.</a:t>
            </a:r>
          </a:p>
        </p:txBody>
      </p:sp>
      <p:sp>
        <p:nvSpPr>
          <p:cNvPr id="25" name="TextBox 24">
            <a:extLst>
              <a:ext uri="{FF2B5EF4-FFF2-40B4-BE49-F238E27FC236}">
                <a16:creationId xmlns:a16="http://schemas.microsoft.com/office/drawing/2014/main" id="{5BA0E10E-4BB5-4BF2-A277-F09B7D64C1EB}"/>
              </a:ext>
            </a:extLst>
          </p:cNvPr>
          <p:cNvSpPr txBox="1"/>
          <p:nvPr/>
        </p:nvSpPr>
        <p:spPr>
          <a:xfrm>
            <a:off x="9494880" y="1091193"/>
            <a:ext cx="259234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Unto whom should we submit?</a:t>
            </a:r>
          </a:p>
        </p:txBody>
      </p:sp>
      <p:sp>
        <p:nvSpPr>
          <p:cNvPr id="26" name="TextBox 25">
            <a:extLst>
              <a:ext uri="{FF2B5EF4-FFF2-40B4-BE49-F238E27FC236}">
                <a16:creationId xmlns:a16="http://schemas.microsoft.com/office/drawing/2014/main" id="{15BEEFC1-BC98-4304-9E8D-407BBB57C7FD}"/>
              </a:ext>
            </a:extLst>
          </p:cNvPr>
          <p:cNvSpPr txBox="1"/>
          <p:nvPr/>
        </p:nvSpPr>
        <p:spPr>
          <a:xfrm>
            <a:off x="9251147" y="1288606"/>
            <a:ext cx="2939822" cy="1508105"/>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a:t>
            </a:r>
            <a:r>
              <a:rPr lang="en-US" sz="1300" b="1" dirty="0">
                <a:latin typeface="Times New Roman" panose="02020603050405020304" pitchFamily="18" charset="0"/>
                <a:cs typeface="Times New Roman" panose="02020603050405020304" pitchFamily="18" charset="0"/>
              </a:rPr>
              <a:t> </a:t>
            </a:r>
            <a:r>
              <a:rPr lang="en-US" sz="1300" dirty="0">
                <a:latin typeface="Times New Roman" panose="02020603050405020304" pitchFamily="18" charset="0"/>
                <a:cs typeface="Times New Roman" panose="02020603050405020304" pitchFamily="18" charset="0"/>
              </a:rPr>
              <a:t>A deceived and deceiving pastor’s guilt trips by their good words and fair speeches from </a:t>
            </a:r>
            <a:r>
              <a:rPr lang="en-US" sz="1100" b="1" dirty="0">
                <a:solidFill>
                  <a:srgbClr val="FF0000"/>
                </a:solidFill>
                <a:latin typeface="Times New Roman" panose="02020603050405020304" pitchFamily="18" charset="0"/>
                <a:cs typeface="Times New Roman" panose="02020603050405020304" pitchFamily="18" charset="0"/>
              </a:rPr>
              <a:t>Hebrews 13:7,17</a:t>
            </a:r>
            <a:r>
              <a:rPr lang="en-US" sz="1100" dirty="0">
                <a:latin typeface="Times New Roman" panose="02020603050405020304" pitchFamily="18" charset="0"/>
                <a:cs typeface="Times New Roman" panose="02020603050405020304" pitchFamily="18" charset="0"/>
              </a:rPr>
              <a:t> </a:t>
            </a:r>
            <a:r>
              <a:rPr lang="en-US" sz="1300" dirty="0">
                <a:latin typeface="Times New Roman" panose="02020603050405020304" pitchFamily="18" charset="0"/>
                <a:cs typeface="Times New Roman" panose="02020603050405020304" pitchFamily="18" charset="0"/>
              </a:rPr>
              <a:t>and any/all Old Testament/Gospel claims while always rejecting Paul, thus constantly preparing his people global religion and the coming of the Antichrist?</a:t>
            </a:r>
            <a:endParaRPr lang="en-US" sz="1300" dirty="0"/>
          </a:p>
        </p:txBody>
      </p:sp>
      <p:sp>
        <p:nvSpPr>
          <p:cNvPr id="27" name="TextBox 26">
            <a:extLst>
              <a:ext uri="{FF2B5EF4-FFF2-40B4-BE49-F238E27FC236}">
                <a16:creationId xmlns:a16="http://schemas.microsoft.com/office/drawing/2014/main" id="{D4A837DD-1E34-4E48-B61E-1357B9C7E2C7}"/>
              </a:ext>
            </a:extLst>
          </p:cNvPr>
          <p:cNvSpPr txBox="1"/>
          <p:nvPr/>
        </p:nvSpPr>
        <p:spPr>
          <a:xfrm>
            <a:off x="9291726" y="2710480"/>
            <a:ext cx="2859690" cy="707886"/>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a:t>
            </a:r>
            <a:r>
              <a:rPr lang="en-US" sz="1300" dirty="0">
                <a:latin typeface="Times New Roman" panose="02020603050405020304" pitchFamily="18" charset="0"/>
                <a:cs typeface="Times New Roman" panose="02020603050405020304" pitchFamily="18" charset="0"/>
              </a:rPr>
              <a:t> Your church statement of faith and/or denominational objectives? Based on which church? </a:t>
            </a:r>
            <a:r>
              <a:rPr lang="en-US" sz="1100" b="1" dirty="0">
                <a:solidFill>
                  <a:srgbClr val="FF0000"/>
                </a:solidFill>
                <a:latin typeface="Times New Roman" panose="02020603050405020304" pitchFamily="18" charset="0"/>
                <a:cs typeface="Times New Roman" panose="02020603050405020304" pitchFamily="18" charset="0"/>
              </a:rPr>
              <a:t>Acts 2</a:t>
            </a:r>
            <a:r>
              <a:rPr lang="en-US" sz="1100" dirty="0">
                <a:latin typeface="Times New Roman" panose="02020603050405020304" pitchFamily="18" charset="0"/>
                <a:cs typeface="Times New Roman" panose="02020603050405020304" pitchFamily="18" charset="0"/>
              </a:rPr>
              <a:t> </a:t>
            </a:r>
            <a:r>
              <a:rPr lang="en-US" sz="1300" dirty="0">
                <a:latin typeface="Times New Roman" panose="02020603050405020304" pitchFamily="18" charset="0"/>
                <a:cs typeface="Times New Roman" panose="02020603050405020304" pitchFamily="18" charset="0"/>
              </a:rPr>
              <a:t>or </a:t>
            </a:r>
            <a:r>
              <a:rPr lang="en-US" sz="1100" b="1" dirty="0">
                <a:solidFill>
                  <a:srgbClr val="FF0000"/>
                </a:solidFill>
                <a:latin typeface="Times New Roman" panose="02020603050405020304" pitchFamily="18" charset="0"/>
                <a:cs typeface="Times New Roman" panose="02020603050405020304" pitchFamily="18" charset="0"/>
              </a:rPr>
              <a:t>Eph 4:12-16</a:t>
            </a:r>
            <a:r>
              <a:rPr lang="en-US" sz="1300" dirty="0">
                <a:latin typeface="Times New Roman" panose="02020603050405020304" pitchFamily="18" charset="0"/>
                <a:cs typeface="Times New Roman" panose="02020603050405020304" pitchFamily="18" charset="0"/>
              </a:rPr>
              <a:t>?</a:t>
            </a:r>
          </a:p>
        </p:txBody>
      </p:sp>
      <p:sp>
        <p:nvSpPr>
          <p:cNvPr id="28" name="TextBox 27">
            <a:extLst>
              <a:ext uri="{FF2B5EF4-FFF2-40B4-BE49-F238E27FC236}">
                <a16:creationId xmlns:a16="http://schemas.microsoft.com/office/drawing/2014/main" id="{EF70F56B-2BF2-4696-B74A-F397B3682654}"/>
              </a:ext>
            </a:extLst>
          </p:cNvPr>
          <p:cNvSpPr txBox="1"/>
          <p:nvPr/>
        </p:nvSpPr>
        <p:spPr>
          <a:xfrm>
            <a:off x="9217658" y="3338924"/>
            <a:ext cx="2931560" cy="1107996"/>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a:t>
            </a:r>
            <a:r>
              <a:rPr lang="en-US" sz="1300" b="1" dirty="0">
                <a:latin typeface="Times New Roman" panose="02020603050405020304" pitchFamily="18" charset="0"/>
                <a:cs typeface="Times New Roman" panose="02020603050405020304" pitchFamily="18" charset="0"/>
              </a:rPr>
              <a:t> How about submitting to your own rightly divided easily understood inspired, perfect and preserved Scriptures and keeping it just between you and the Lord! </a:t>
            </a:r>
            <a:r>
              <a:rPr lang="en-US" sz="1100" b="1" dirty="0">
                <a:solidFill>
                  <a:srgbClr val="FF0000"/>
                </a:solidFill>
                <a:latin typeface="Times New Roman" panose="02020603050405020304" pitchFamily="18" charset="0"/>
                <a:cs typeface="Times New Roman" panose="02020603050405020304" pitchFamily="18" charset="0"/>
              </a:rPr>
              <a:t>II Tim 2:15,16; 4:2</a:t>
            </a:r>
            <a:endParaRPr lang="en-US" sz="1300" b="1" dirty="0">
              <a:solidFill>
                <a:srgbClr val="FF0000"/>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A8ADE35D-8157-429E-ABBC-F496197246C2}"/>
              </a:ext>
            </a:extLst>
          </p:cNvPr>
          <p:cNvSpPr txBox="1"/>
          <p:nvPr/>
        </p:nvSpPr>
        <p:spPr>
          <a:xfrm>
            <a:off x="7670301" y="3339058"/>
            <a:ext cx="1506020" cy="892552"/>
          </a:xfrm>
          <a:prstGeom prst="rect">
            <a:avLst/>
          </a:prstGeom>
          <a:noFill/>
          <a:ln>
            <a:solidFill>
              <a:schemeClr val="tx1"/>
            </a:solidFill>
          </a:ln>
        </p:spPr>
        <p:txBody>
          <a:bodyPr wrap="square" rtlCol="0">
            <a:spAutoFit/>
          </a:bodyPr>
          <a:lstStyle/>
          <a:p>
            <a:pPr algn="just"/>
            <a:r>
              <a:rPr lang="en-US" sz="1300" b="1" i="1" dirty="0">
                <a:solidFill>
                  <a:srgbClr val="CC6600"/>
                </a:solidFill>
                <a:latin typeface="Times New Roman" panose="02020603050405020304" pitchFamily="18" charset="0"/>
                <a:cs typeface="Times New Roman" panose="02020603050405020304" pitchFamily="18" charset="0"/>
              </a:rPr>
              <a:t>So then they that are in the flesh cannot please God. </a:t>
            </a:r>
          </a:p>
          <a:p>
            <a:pPr algn="ctr"/>
            <a:r>
              <a:rPr lang="en-US" sz="1100" b="1" dirty="0">
                <a:solidFill>
                  <a:srgbClr val="FF0000"/>
                </a:solidFill>
                <a:latin typeface="Times New Roman" panose="02020603050405020304" pitchFamily="18" charset="0"/>
                <a:cs typeface="Times New Roman" panose="02020603050405020304" pitchFamily="18" charset="0"/>
              </a:rPr>
              <a:t>Romans 8:8</a:t>
            </a:r>
          </a:p>
        </p:txBody>
      </p:sp>
      <p:sp>
        <p:nvSpPr>
          <p:cNvPr id="33" name="Rectangle 32">
            <a:extLst>
              <a:ext uri="{FF2B5EF4-FFF2-40B4-BE49-F238E27FC236}">
                <a16:creationId xmlns:a16="http://schemas.microsoft.com/office/drawing/2014/main" id="{3FB8457D-7BCB-47D1-A1C0-37C42C74025F}"/>
              </a:ext>
            </a:extLst>
          </p:cNvPr>
          <p:cNvSpPr/>
          <p:nvPr/>
        </p:nvSpPr>
        <p:spPr>
          <a:xfrm>
            <a:off x="6276975" y="2762272"/>
            <a:ext cx="2544698" cy="21569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FD674A35-0109-4504-88DD-6EF5EB4D397E}"/>
              </a:ext>
            </a:extLst>
          </p:cNvPr>
          <p:cNvCxnSpPr/>
          <p:nvPr/>
        </p:nvCxnSpPr>
        <p:spPr>
          <a:xfrm>
            <a:off x="8734425" y="2977966"/>
            <a:ext cx="0" cy="43503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5A4C4D7B-089D-4723-B6F6-5BA58BE87C42}"/>
              </a:ext>
            </a:extLst>
          </p:cNvPr>
          <p:cNvSpPr/>
          <p:nvPr/>
        </p:nvSpPr>
        <p:spPr>
          <a:xfrm>
            <a:off x="3982215" y="2978160"/>
            <a:ext cx="410402" cy="21569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4A73775-6B48-4E76-91F1-24B21E4EB91B}"/>
              </a:ext>
            </a:extLst>
          </p:cNvPr>
          <p:cNvSpPr/>
          <p:nvPr/>
        </p:nvSpPr>
        <p:spPr>
          <a:xfrm>
            <a:off x="5334000" y="3193660"/>
            <a:ext cx="2124073" cy="21569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4940F77-73E7-438B-B764-34560178B1C2}"/>
              </a:ext>
            </a:extLst>
          </p:cNvPr>
          <p:cNvSpPr/>
          <p:nvPr/>
        </p:nvSpPr>
        <p:spPr>
          <a:xfrm>
            <a:off x="5857875" y="3926664"/>
            <a:ext cx="1495425" cy="22107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8AAD5D4-3EC8-4354-A88A-4217C031B059}"/>
              </a:ext>
            </a:extLst>
          </p:cNvPr>
          <p:cNvSpPr txBox="1"/>
          <p:nvPr/>
        </p:nvSpPr>
        <p:spPr>
          <a:xfrm>
            <a:off x="4832956" y="5030881"/>
            <a:ext cx="7010400" cy="1815882"/>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According to the grace of God which is given unto me, as a wise masterbuilder, I have laid the foundation, and another </a:t>
            </a:r>
            <a:r>
              <a:rPr lang="en-US" sz="1400" b="1" i="1" dirty="0" err="1">
                <a:solidFill>
                  <a:srgbClr val="CC6600"/>
                </a:solidFill>
                <a:latin typeface="Times New Roman" panose="02020603050405020304" pitchFamily="18" charset="0"/>
                <a:cs typeface="Times New Roman" panose="02020603050405020304" pitchFamily="18" charset="0"/>
              </a:rPr>
              <a:t>buildeth</a:t>
            </a:r>
            <a:r>
              <a:rPr lang="en-US" sz="1400" b="1" i="1" dirty="0">
                <a:solidFill>
                  <a:srgbClr val="CC6600"/>
                </a:solidFill>
                <a:latin typeface="Times New Roman" panose="02020603050405020304" pitchFamily="18" charset="0"/>
                <a:cs typeface="Times New Roman" panose="02020603050405020304" pitchFamily="18" charset="0"/>
              </a:rPr>
              <a:t> thereon.  But let every man take heed how he </a:t>
            </a:r>
            <a:r>
              <a:rPr lang="en-US" sz="1400" b="1" i="1" dirty="0" err="1">
                <a:solidFill>
                  <a:srgbClr val="CC6600"/>
                </a:solidFill>
                <a:latin typeface="Times New Roman" panose="02020603050405020304" pitchFamily="18" charset="0"/>
                <a:cs typeface="Times New Roman" panose="02020603050405020304" pitchFamily="18" charset="0"/>
              </a:rPr>
              <a:t>buildeth</a:t>
            </a:r>
            <a:r>
              <a:rPr lang="en-US" sz="1400" b="1" i="1" dirty="0">
                <a:solidFill>
                  <a:srgbClr val="CC6600"/>
                </a:solidFill>
                <a:latin typeface="Times New Roman" panose="02020603050405020304" pitchFamily="18" charset="0"/>
                <a:cs typeface="Times New Roman" panose="02020603050405020304" pitchFamily="18" charset="0"/>
              </a:rPr>
              <a:t> thereupon.  For other foundation can no man lay than that is laid, which is Jesus Christ. Now if any man build upon this foundation gold, silver, precious stones, wood, hay, stubble; Every man's work shall be made manifest: for the day shall declare it, because it shall be revealed by fire; and the fire shall try every man's work of what sort it is. If any man's work abide which he hath built thereupon, he shall receive a reward. If any man's work shall be burned, he shall suffer loss: but he himself shall be saved; yet so as by fire. </a:t>
            </a:r>
            <a:r>
              <a:rPr lang="en-US" sz="1100" b="1" dirty="0">
                <a:solidFill>
                  <a:srgbClr val="FF0000"/>
                </a:solidFill>
                <a:latin typeface="Times New Roman" panose="02020603050405020304" pitchFamily="18" charset="0"/>
                <a:cs typeface="Times New Roman" panose="02020603050405020304" pitchFamily="18" charset="0"/>
              </a:rPr>
              <a:t>I Corinthians 3:10-15</a:t>
            </a:r>
          </a:p>
        </p:txBody>
      </p:sp>
      <p:sp>
        <p:nvSpPr>
          <p:cNvPr id="42" name="Rectangle 41">
            <a:extLst>
              <a:ext uri="{FF2B5EF4-FFF2-40B4-BE49-F238E27FC236}">
                <a16:creationId xmlns:a16="http://schemas.microsoft.com/office/drawing/2014/main" id="{E714DF0D-C91B-4839-B93B-2C89F03F15D5}"/>
              </a:ext>
            </a:extLst>
          </p:cNvPr>
          <p:cNvSpPr/>
          <p:nvPr/>
        </p:nvSpPr>
        <p:spPr>
          <a:xfrm>
            <a:off x="4805778" y="4375537"/>
            <a:ext cx="2518947" cy="6588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D2B2F1C0-6A90-4741-8DBB-48D10DF0CA62}"/>
              </a:ext>
            </a:extLst>
          </p:cNvPr>
          <p:cNvCxnSpPr>
            <a:stCxn id="11" idx="3"/>
          </p:cNvCxnSpPr>
          <p:nvPr/>
        </p:nvCxnSpPr>
        <p:spPr>
          <a:xfrm flipV="1">
            <a:off x="4752975" y="231613"/>
            <a:ext cx="4818105" cy="12731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D81BEEAD-3722-4539-9A12-E83EB8256530}"/>
              </a:ext>
            </a:extLst>
          </p:cNvPr>
          <p:cNvCxnSpPr/>
          <p:nvPr/>
        </p:nvCxnSpPr>
        <p:spPr>
          <a:xfrm>
            <a:off x="4091739" y="3199043"/>
            <a:ext cx="3578562" cy="37622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31E6152C-B58C-4A83-BF78-B256042697D3}"/>
              </a:ext>
            </a:extLst>
          </p:cNvPr>
          <p:cNvCxnSpPr>
            <a:cxnSpLocks/>
            <a:endCxn id="24" idx="1"/>
          </p:cNvCxnSpPr>
          <p:nvPr/>
        </p:nvCxnSpPr>
        <p:spPr>
          <a:xfrm flipV="1">
            <a:off x="6388808" y="1009583"/>
            <a:ext cx="3401347" cy="3975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71BA4D5-D698-4A4A-AB04-F5CC6369BFA7}"/>
              </a:ext>
            </a:extLst>
          </p:cNvPr>
          <p:cNvCxnSpPr/>
          <p:nvPr/>
        </p:nvCxnSpPr>
        <p:spPr>
          <a:xfrm>
            <a:off x="7458073" y="3416073"/>
            <a:ext cx="221462" cy="13867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00BCBE4-4A74-453E-878F-A09A957F26B8}"/>
              </a:ext>
            </a:extLst>
          </p:cNvPr>
          <p:cNvCxnSpPr>
            <a:cxnSpLocks/>
            <a:stCxn id="38" idx="3"/>
          </p:cNvCxnSpPr>
          <p:nvPr/>
        </p:nvCxnSpPr>
        <p:spPr>
          <a:xfrm>
            <a:off x="7353300" y="4037203"/>
            <a:ext cx="1100261" cy="107605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189D082E-EEF2-4A4B-9235-3C302B25DB7E}"/>
              </a:ext>
            </a:extLst>
          </p:cNvPr>
          <p:cNvSpPr/>
          <p:nvPr/>
        </p:nvSpPr>
        <p:spPr>
          <a:xfrm>
            <a:off x="4799530" y="5093593"/>
            <a:ext cx="7043826" cy="168820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5AB8EC07-5634-4219-B193-718D70653FF0}"/>
              </a:ext>
            </a:extLst>
          </p:cNvPr>
          <p:cNvCxnSpPr/>
          <p:nvPr/>
        </p:nvCxnSpPr>
        <p:spPr>
          <a:xfrm flipH="1" flipV="1">
            <a:off x="4545361" y="419100"/>
            <a:ext cx="693389" cy="9774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BBC4545-F2C0-45A0-AB21-B0639609F7E9}"/>
              </a:ext>
            </a:extLst>
          </p:cNvPr>
          <p:cNvSpPr txBox="1"/>
          <p:nvPr/>
        </p:nvSpPr>
        <p:spPr>
          <a:xfrm>
            <a:off x="2756205" y="89263"/>
            <a:ext cx="2087145" cy="692497"/>
          </a:xfrm>
          <a:prstGeom prst="rect">
            <a:avLst/>
          </a:prstGeom>
          <a:noFill/>
          <a:ln>
            <a:noFill/>
          </a:ln>
        </p:spPr>
        <p:txBody>
          <a:bodyPr wrap="square" rtlCol="0">
            <a:spAutoFit/>
          </a:bodyPr>
          <a:lstStyle/>
          <a:p>
            <a:r>
              <a:rPr lang="en-US" sz="1100" b="1" dirty="0">
                <a:solidFill>
                  <a:srgbClr val="FF0000"/>
                </a:solidFill>
                <a:latin typeface="Times New Roman" panose="02020603050405020304" pitchFamily="18" charset="0"/>
                <a:cs typeface="Times New Roman" panose="02020603050405020304" pitchFamily="18" charset="0"/>
              </a:rPr>
              <a:t>Rom 7:18  </a:t>
            </a:r>
            <a:r>
              <a:rPr lang="en-US" sz="1300" b="1" i="1" dirty="0">
                <a:solidFill>
                  <a:srgbClr val="CC6600"/>
                </a:solidFill>
                <a:latin typeface="Times New Roman" panose="02020603050405020304" pitchFamily="18" charset="0"/>
                <a:cs typeface="Times New Roman" panose="02020603050405020304" pitchFamily="18" charset="0"/>
              </a:rPr>
              <a:t>For I know that in me (that is, in my flesh,) dwelleth no good thing…</a:t>
            </a:r>
          </a:p>
        </p:txBody>
      </p:sp>
      <p:sp>
        <p:nvSpPr>
          <p:cNvPr id="43" name="TextBox 42">
            <a:extLst>
              <a:ext uri="{FF2B5EF4-FFF2-40B4-BE49-F238E27FC236}">
                <a16:creationId xmlns:a16="http://schemas.microsoft.com/office/drawing/2014/main" id="{3E4F6729-DBCC-4185-99BF-9C149657D2B5}"/>
              </a:ext>
            </a:extLst>
          </p:cNvPr>
          <p:cNvSpPr txBox="1"/>
          <p:nvPr/>
        </p:nvSpPr>
        <p:spPr>
          <a:xfrm>
            <a:off x="9227597" y="4363154"/>
            <a:ext cx="2921620" cy="692497"/>
          </a:xfrm>
          <a:prstGeom prst="rect">
            <a:avLst/>
          </a:prstGeom>
          <a:noFill/>
        </p:spPr>
        <p:txBody>
          <a:bodyPr wrap="square" rtlCol="0">
            <a:spAutoFit/>
          </a:bodyPr>
          <a:lstStyle/>
          <a:p>
            <a:pPr algn="just"/>
            <a:r>
              <a:rPr lang="en-US" sz="1300" b="1" dirty="0">
                <a:latin typeface="Times New Roman" panose="02020603050405020304" pitchFamily="18" charset="0"/>
                <a:cs typeface="Times New Roman" panose="02020603050405020304" pitchFamily="18" charset="0"/>
              </a:rPr>
              <a:t>!!  Looking to ‘follow’ the teachings of the RISEN Saviour as taught to us by Paul through the King James Bible?</a:t>
            </a:r>
            <a:endParaRPr lang="en-US" sz="1300" b="1" dirty="0"/>
          </a:p>
        </p:txBody>
      </p:sp>
    </p:spTree>
    <p:extLst>
      <p:ext uri="{BB962C8B-B14F-4D97-AF65-F5344CB8AC3E}">
        <p14:creationId xmlns:p14="http://schemas.microsoft.com/office/powerpoint/2010/main" val="27470134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25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25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25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750"/>
                                        <p:tgtEl>
                                          <p:spTgt spid="10"/>
                                        </p:tgtEl>
                                      </p:cBhvr>
                                    </p:animEffect>
                                  </p:childTnLst>
                                </p:cTn>
                              </p:par>
                            </p:childTnLst>
                          </p:cTn>
                        </p:par>
                        <p:par>
                          <p:cTn id="22" fill="hold">
                            <p:stCondLst>
                              <p:cond delay="750"/>
                            </p:stCondLst>
                            <p:childTnLst>
                              <p:par>
                                <p:cTn id="23" presetID="22" presetClass="entr" presetSubtype="2" fill="hold" nodeType="after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wipe(right)">
                                      <p:cBhvr>
                                        <p:cTn id="25" dur="1000"/>
                                        <p:tgtEl>
                                          <p:spTgt spid="59"/>
                                        </p:tgtEl>
                                      </p:cBhvr>
                                    </p:animEffect>
                                  </p:childTnLst>
                                </p:cTn>
                              </p:par>
                            </p:childTnLst>
                          </p:cTn>
                        </p:par>
                        <p:par>
                          <p:cTn id="26" fill="hold">
                            <p:stCondLst>
                              <p:cond delay="1750"/>
                            </p:stCondLst>
                            <p:childTnLst>
                              <p:par>
                                <p:cTn id="27" presetID="10" presetClass="entr" presetSubtype="0"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1000"/>
                                        <p:tgtEl>
                                          <p:spTgt spid="5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right)">
                                      <p:cBhvr>
                                        <p:cTn id="34" dur="1000"/>
                                        <p:tgtEl>
                                          <p:spTgt spid="18"/>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25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25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500"/>
                                        <p:tgtEl>
                                          <p:spTgt spid="11"/>
                                        </p:tgtEl>
                                      </p:cBhvr>
                                    </p:animEffect>
                                  </p:childTnLst>
                                </p:cTn>
                              </p:par>
                            </p:childTnLst>
                          </p:cTn>
                        </p:par>
                        <p:par>
                          <p:cTn id="69" fill="hold">
                            <p:stCondLst>
                              <p:cond delay="500"/>
                            </p:stCondLst>
                            <p:childTnLst>
                              <p:par>
                                <p:cTn id="70" presetID="22" presetClass="entr" presetSubtype="8" fill="hold" nodeType="after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wipe(left)">
                                      <p:cBhvr>
                                        <p:cTn id="72" dur="1000"/>
                                        <p:tgtEl>
                                          <p:spTgt spid="44"/>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left)">
                                      <p:cBhvr>
                                        <p:cTn id="81" dur="500"/>
                                        <p:tgtEl>
                                          <p:spTgt spid="12"/>
                                        </p:tgtEl>
                                      </p:cBhvr>
                                    </p:animEffect>
                                  </p:childTnLst>
                                </p:cTn>
                              </p:par>
                            </p:childTnLst>
                          </p:cTn>
                        </p:par>
                        <p:par>
                          <p:cTn id="82" fill="hold">
                            <p:stCondLst>
                              <p:cond delay="500"/>
                            </p:stCondLst>
                            <p:childTnLst>
                              <p:par>
                                <p:cTn id="83" presetID="22" presetClass="entr" presetSubtype="8" fill="hold" nodeType="after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wipe(left)">
                                      <p:cBhvr>
                                        <p:cTn id="85" dur="1000"/>
                                        <p:tgtEl>
                                          <p:spTgt spid="46"/>
                                        </p:tgtEl>
                                      </p:cBhvr>
                                    </p:animEffect>
                                  </p:childTnLst>
                                </p:cTn>
                              </p:par>
                            </p:childTnLst>
                          </p:cTn>
                        </p:par>
                        <p:par>
                          <p:cTn id="86" fill="hold">
                            <p:stCondLst>
                              <p:cond delay="1500"/>
                            </p:stCondLst>
                            <p:childTnLst>
                              <p:par>
                                <p:cTn id="87" presetID="10"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fade">
                                      <p:cBhvr>
                                        <p:cTn id="94" dur="750"/>
                                        <p:tgtEl>
                                          <p:spTgt spid="25"/>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000"/>
                                        <p:tgtEl>
                                          <p:spTgt spid="26"/>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fade">
                                      <p:cBhvr>
                                        <p:cTn id="104" dur="1000"/>
                                        <p:tgtEl>
                                          <p:spTgt spid="27"/>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fade">
                                      <p:cBhvr>
                                        <p:cTn id="109" dur="1000"/>
                                        <p:tgtEl>
                                          <p:spTgt spid="28"/>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43"/>
                                        </p:tgtEl>
                                        <p:attrNameLst>
                                          <p:attrName>style.visibility</p:attrName>
                                        </p:attrNameLst>
                                      </p:cBhvr>
                                      <p:to>
                                        <p:strVal val="visible"/>
                                      </p:to>
                                    </p:set>
                                    <p:animEffect transition="in" filter="fade">
                                      <p:cBhvr>
                                        <p:cTn id="114" dur="1000"/>
                                        <p:tgtEl>
                                          <p:spTgt spid="43"/>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wipe(left)">
                                      <p:cBhvr>
                                        <p:cTn id="119" dur="750"/>
                                        <p:tgtEl>
                                          <p:spTgt spid="33"/>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36"/>
                                        </p:tgtEl>
                                        <p:attrNameLst>
                                          <p:attrName>style.visibility</p:attrName>
                                        </p:attrNameLst>
                                      </p:cBhvr>
                                      <p:to>
                                        <p:strVal val="visible"/>
                                      </p:to>
                                    </p:set>
                                    <p:animEffect transition="in" filter="wipe(left)">
                                      <p:cBhvr>
                                        <p:cTn id="122" dur="500"/>
                                        <p:tgtEl>
                                          <p:spTgt spid="36"/>
                                        </p:tgtEl>
                                      </p:cBhvr>
                                    </p:animEffect>
                                  </p:childTnLst>
                                </p:cTn>
                              </p:par>
                              <p:par>
                                <p:cTn id="123" presetID="22" presetClass="entr" presetSubtype="8" fill="hold" grpId="0" nodeType="withEffect">
                                  <p:stCondLst>
                                    <p:cond delay="0"/>
                                  </p:stCondLst>
                                  <p:childTnLst>
                                    <p:set>
                                      <p:cBhvr>
                                        <p:cTn id="124" dur="1" fill="hold">
                                          <p:stCondLst>
                                            <p:cond delay="0"/>
                                          </p:stCondLst>
                                        </p:cTn>
                                        <p:tgtEl>
                                          <p:spTgt spid="37"/>
                                        </p:tgtEl>
                                        <p:attrNameLst>
                                          <p:attrName>style.visibility</p:attrName>
                                        </p:attrNameLst>
                                      </p:cBhvr>
                                      <p:to>
                                        <p:strVal val="visible"/>
                                      </p:to>
                                    </p:set>
                                    <p:animEffect transition="in" filter="wipe(left)">
                                      <p:cBhvr>
                                        <p:cTn id="125" dur="750"/>
                                        <p:tgtEl>
                                          <p:spTgt spid="37"/>
                                        </p:tgtEl>
                                      </p:cBhvr>
                                    </p:animEffect>
                                  </p:childTnLst>
                                </p:cTn>
                              </p:par>
                            </p:childTnLst>
                          </p:cTn>
                        </p:par>
                        <p:par>
                          <p:cTn id="126" fill="hold">
                            <p:stCondLst>
                              <p:cond delay="750"/>
                            </p:stCondLst>
                            <p:childTnLst>
                              <p:par>
                                <p:cTn id="127" presetID="22" presetClass="entr" presetSubtype="8" fill="hold" nodeType="afterEffect">
                                  <p:stCondLst>
                                    <p:cond delay="0"/>
                                  </p:stCondLst>
                                  <p:childTnLst>
                                    <p:set>
                                      <p:cBhvr>
                                        <p:cTn id="128" dur="1" fill="hold">
                                          <p:stCondLst>
                                            <p:cond delay="0"/>
                                          </p:stCondLst>
                                        </p:cTn>
                                        <p:tgtEl>
                                          <p:spTgt spid="49"/>
                                        </p:tgtEl>
                                        <p:attrNameLst>
                                          <p:attrName>style.visibility</p:attrName>
                                        </p:attrNameLst>
                                      </p:cBhvr>
                                      <p:to>
                                        <p:strVal val="visible"/>
                                      </p:to>
                                    </p:set>
                                    <p:animEffect transition="in" filter="wipe(left)">
                                      <p:cBhvr>
                                        <p:cTn id="129" dur="1000"/>
                                        <p:tgtEl>
                                          <p:spTgt spid="49"/>
                                        </p:tgtEl>
                                      </p:cBhvr>
                                    </p:animEffect>
                                  </p:childTnLst>
                                </p:cTn>
                              </p:par>
                              <p:par>
                                <p:cTn id="130" presetID="22" presetClass="entr" presetSubtype="1" fill="hold" nodeType="withEffect">
                                  <p:stCondLst>
                                    <p:cond delay="0"/>
                                  </p:stCondLst>
                                  <p:childTnLst>
                                    <p:set>
                                      <p:cBhvr>
                                        <p:cTn id="131" dur="1" fill="hold">
                                          <p:stCondLst>
                                            <p:cond delay="0"/>
                                          </p:stCondLst>
                                        </p:cTn>
                                        <p:tgtEl>
                                          <p:spTgt spid="35"/>
                                        </p:tgtEl>
                                        <p:attrNameLst>
                                          <p:attrName>style.visibility</p:attrName>
                                        </p:attrNameLst>
                                      </p:cBhvr>
                                      <p:to>
                                        <p:strVal val="visible"/>
                                      </p:to>
                                    </p:set>
                                    <p:animEffect transition="in" filter="wipe(up)">
                                      <p:cBhvr>
                                        <p:cTn id="132" dur="500"/>
                                        <p:tgtEl>
                                          <p:spTgt spid="35"/>
                                        </p:tgtEl>
                                      </p:cBhvr>
                                    </p:animEffect>
                                  </p:childTnLst>
                                </p:cTn>
                              </p:par>
                              <p:par>
                                <p:cTn id="133" presetID="22" presetClass="entr" presetSubtype="8" fill="hold" nodeType="withEffect">
                                  <p:stCondLst>
                                    <p:cond delay="0"/>
                                  </p:stCondLst>
                                  <p:childTnLst>
                                    <p:set>
                                      <p:cBhvr>
                                        <p:cTn id="134" dur="1" fill="hold">
                                          <p:stCondLst>
                                            <p:cond delay="0"/>
                                          </p:stCondLst>
                                        </p:cTn>
                                        <p:tgtEl>
                                          <p:spTgt spid="51"/>
                                        </p:tgtEl>
                                        <p:attrNameLst>
                                          <p:attrName>style.visibility</p:attrName>
                                        </p:attrNameLst>
                                      </p:cBhvr>
                                      <p:to>
                                        <p:strVal val="visible"/>
                                      </p:to>
                                    </p:set>
                                    <p:animEffect transition="in" filter="wipe(left)">
                                      <p:cBhvr>
                                        <p:cTn id="135" dur="1250"/>
                                        <p:tgtEl>
                                          <p:spTgt spid="51"/>
                                        </p:tgtEl>
                                      </p:cBhvr>
                                    </p:animEffect>
                                  </p:childTnLst>
                                </p:cTn>
                              </p:par>
                            </p:childTnLst>
                          </p:cTn>
                        </p:par>
                        <p:par>
                          <p:cTn id="136" fill="hold">
                            <p:stCondLst>
                              <p:cond delay="2000"/>
                            </p:stCondLst>
                            <p:childTnLst>
                              <p:par>
                                <p:cTn id="137" presetID="10" presetClass="entr" presetSubtype="0" fill="hold" grpId="0" nodeType="after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1000"/>
                                        <p:tgtEl>
                                          <p:spTgt spid="32"/>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38"/>
                                        </p:tgtEl>
                                        <p:attrNameLst>
                                          <p:attrName>style.visibility</p:attrName>
                                        </p:attrNameLst>
                                      </p:cBhvr>
                                      <p:to>
                                        <p:strVal val="visible"/>
                                      </p:to>
                                    </p:set>
                                    <p:animEffect transition="in" filter="wipe(left)">
                                      <p:cBhvr>
                                        <p:cTn id="144" dur="750"/>
                                        <p:tgtEl>
                                          <p:spTgt spid="38"/>
                                        </p:tgtEl>
                                      </p:cBhvr>
                                    </p:animEffect>
                                  </p:childTnLst>
                                </p:cTn>
                              </p:par>
                            </p:childTnLst>
                          </p:cTn>
                        </p:par>
                        <p:par>
                          <p:cTn id="145" fill="hold">
                            <p:stCondLst>
                              <p:cond delay="750"/>
                            </p:stCondLst>
                            <p:childTnLst>
                              <p:par>
                                <p:cTn id="146" presetID="22" presetClass="entr" presetSubtype="1" fill="hold" nodeType="afterEffect">
                                  <p:stCondLst>
                                    <p:cond delay="0"/>
                                  </p:stCondLst>
                                  <p:childTnLst>
                                    <p:set>
                                      <p:cBhvr>
                                        <p:cTn id="147" dur="1" fill="hold">
                                          <p:stCondLst>
                                            <p:cond delay="0"/>
                                          </p:stCondLst>
                                        </p:cTn>
                                        <p:tgtEl>
                                          <p:spTgt spid="54"/>
                                        </p:tgtEl>
                                        <p:attrNameLst>
                                          <p:attrName>style.visibility</p:attrName>
                                        </p:attrNameLst>
                                      </p:cBhvr>
                                      <p:to>
                                        <p:strVal val="visible"/>
                                      </p:to>
                                    </p:set>
                                    <p:animEffect transition="in" filter="wipe(up)">
                                      <p:cBhvr>
                                        <p:cTn id="148" dur="1000"/>
                                        <p:tgtEl>
                                          <p:spTgt spid="54"/>
                                        </p:tgtEl>
                                      </p:cBhvr>
                                    </p:animEffect>
                                  </p:childTnLst>
                                </p:cTn>
                              </p:par>
                            </p:childTnLst>
                          </p:cTn>
                        </p:par>
                        <p:par>
                          <p:cTn id="149" fill="hold">
                            <p:stCondLst>
                              <p:cond delay="1750"/>
                            </p:stCondLst>
                            <p:childTnLst>
                              <p:par>
                                <p:cTn id="150" presetID="10" presetClass="entr" presetSubtype="0" fill="hold" grpId="0" nodeType="after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fade">
                                      <p:cBhvr>
                                        <p:cTn id="152" dur="1000"/>
                                        <p:tgtEl>
                                          <p:spTgt spid="4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wipe(up)">
                                      <p:cBhvr>
                                        <p:cTn id="155" dur="1000"/>
                                        <p:tgtEl>
                                          <p:spTgt spid="55"/>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16" fill="hold" grpId="0" nodeType="clickEffect">
                                  <p:stCondLst>
                                    <p:cond delay="0"/>
                                  </p:stCondLst>
                                  <p:childTnLst>
                                    <p:set>
                                      <p:cBhvr>
                                        <p:cTn id="159" dur="1" fill="hold">
                                          <p:stCondLst>
                                            <p:cond delay="0"/>
                                          </p:stCondLst>
                                        </p:cTn>
                                        <p:tgtEl>
                                          <p:spTgt spid="42"/>
                                        </p:tgtEl>
                                        <p:attrNameLst>
                                          <p:attrName>style.visibility</p:attrName>
                                        </p:attrNameLst>
                                      </p:cBhvr>
                                      <p:to>
                                        <p:strVal val="visible"/>
                                      </p:to>
                                    </p:set>
                                    <p:anim calcmode="lin" valueType="num">
                                      <p:cBhvr>
                                        <p:cTn id="160" dur="1500" fill="hold"/>
                                        <p:tgtEl>
                                          <p:spTgt spid="42"/>
                                        </p:tgtEl>
                                        <p:attrNameLst>
                                          <p:attrName>ppt_w</p:attrName>
                                        </p:attrNameLst>
                                      </p:cBhvr>
                                      <p:tavLst>
                                        <p:tav tm="0">
                                          <p:val>
                                            <p:fltVal val="0"/>
                                          </p:val>
                                        </p:tav>
                                        <p:tav tm="100000">
                                          <p:val>
                                            <p:strVal val="#ppt_w"/>
                                          </p:val>
                                        </p:tav>
                                      </p:tavLst>
                                    </p:anim>
                                    <p:anim calcmode="lin" valueType="num">
                                      <p:cBhvr>
                                        <p:cTn id="161" dur="1500" fill="hold"/>
                                        <p:tgtEl>
                                          <p:spTgt spid="42"/>
                                        </p:tgtEl>
                                        <p:attrNameLst>
                                          <p:attrName>ppt_h</p:attrName>
                                        </p:attrNameLst>
                                      </p:cBhvr>
                                      <p:tavLst>
                                        <p:tav tm="0">
                                          <p:val>
                                            <p:fltVal val="0"/>
                                          </p:val>
                                        </p:tav>
                                        <p:tav tm="100000">
                                          <p:val>
                                            <p:strVal val="#ppt_h"/>
                                          </p:val>
                                        </p:tav>
                                      </p:tavLst>
                                    </p:anim>
                                    <p:animEffect transition="in" filter="fade">
                                      <p:cBhvr>
                                        <p:cTn id="162" dur="1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5" grpId="0"/>
      <p:bldP spid="10" grpId="0" animBg="1"/>
      <p:bldP spid="11" grpId="0" animBg="1"/>
      <p:bldP spid="12" grpId="0" animBg="1"/>
      <p:bldP spid="13" grpId="0"/>
      <p:bldP spid="14" grpId="0"/>
      <p:bldP spid="15" grpId="0"/>
      <p:bldP spid="16" grpId="0"/>
      <p:bldP spid="19" grpId="0"/>
      <p:bldP spid="20" grpId="0"/>
      <p:bldP spid="23" grpId="0"/>
      <p:bldP spid="24" grpId="0"/>
      <p:bldP spid="25" grpId="0"/>
      <p:bldP spid="26" grpId="0"/>
      <p:bldP spid="27" grpId="0"/>
      <p:bldP spid="28" grpId="0"/>
      <p:bldP spid="32" grpId="0" animBg="1"/>
      <p:bldP spid="33" grpId="0" animBg="1"/>
      <p:bldP spid="36" grpId="0" animBg="1"/>
      <p:bldP spid="37" grpId="0" animBg="1"/>
      <p:bldP spid="38" grpId="0" animBg="1"/>
      <p:bldP spid="41" grpId="0"/>
      <p:bldP spid="42" grpId="0" animBg="1"/>
      <p:bldP spid="55" grpId="0" animBg="1"/>
      <p:bldP spid="56"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219596" y="1791194"/>
            <a:ext cx="7750021"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Is That Cool or What!</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Made Free from Sin</a:t>
            </a:r>
          </a:p>
        </p:txBody>
      </p:sp>
      <p:sp>
        <p:nvSpPr>
          <p:cNvPr id="7" name="TextBox 6">
            <a:extLst>
              <a:ext uri="{FF2B5EF4-FFF2-40B4-BE49-F238E27FC236}">
                <a16:creationId xmlns:a16="http://schemas.microsoft.com/office/drawing/2014/main" id="{0863EFC8-516D-4E76-82E7-9C9D4EC36502}"/>
              </a:ext>
            </a:extLst>
          </p:cNvPr>
          <p:cNvSpPr txBox="1"/>
          <p:nvPr/>
        </p:nvSpPr>
        <p:spPr>
          <a:xfrm>
            <a:off x="1546192" y="1041640"/>
            <a:ext cx="9117372" cy="338554"/>
          </a:xfrm>
          <a:prstGeom prst="rect">
            <a:avLst/>
          </a:prstGeom>
          <a:noFill/>
        </p:spPr>
        <p:txBody>
          <a:bodyPr wrap="square" rtlCol="0">
            <a:spAutoFit/>
          </a:bodyPr>
          <a:lstStyle/>
          <a:p>
            <a:pPr algn="ctr"/>
            <a:r>
              <a:rPr lang="en-US" sz="1600" b="1" i="1" u="sng" dirty="0">
                <a:solidFill>
                  <a:srgbClr val="CC6600"/>
                </a:solidFill>
                <a:latin typeface="Times New Roman" panose="02020603050405020304" pitchFamily="18" charset="0"/>
                <a:cs typeface="Times New Roman" panose="02020603050405020304" pitchFamily="18" charset="0"/>
              </a:rPr>
              <a:t>For the wages of sin is death; but the gift of God is eternal life through Jesus Christ our Lord.</a:t>
            </a:r>
            <a:endParaRPr lang="en-US" sz="1600" dirty="0"/>
          </a:p>
        </p:txBody>
      </p:sp>
      <p:sp>
        <p:nvSpPr>
          <p:cNvPr id="5" name="TextBox 4">
            <a:extLst>
              <a:ext uri="{FF2B5EF4-FFF2-40B4-BE49-F238E27FC236}">
                <a16:creationId xmlns:a16="http://schemas.microsoft.com/office/drawing/2014/main" id="{877181A7-13EE-43C0-949B-F49F862C7BB2}"/>
              </a:ext>
            </a:extLst>
          </p:cNvPr>
          <p:cNvSpPr txBox="1"/>
          <p:nvPr/>
        </p:nvSpPr>
        <p:spPr>
          <a:xfrm>
            <a:off x="2050742" y="941033"/>
            <a:ext cx="2592279" cy="369332"/>
          </a:xfrm>
          <a:prstGeom prst="rect">
            <a:avLst/>
          </a:prstGeom>
          <a:noFill/>
        </p:spPr>
        <p:txBody>
          <a:bodyPr wrap="square" rtlCol="0">
            <a:spAutoFit/>
          </a:bodyPr>
          <a:lstStyle/>
          <a:p>
            <a:pPr algn="ctr"/>
            <a:endParaRPr lang="en-US" dirty="0"/>
          </a:p>
        </p:txBody>
      </p:sp>
      <p:sp>
        <p:nvSpPr>
          <p:cNvPr id="9" name="Rectangle 8">
            <a:extLst>
              <a:ext uri="{FF2B5EF4-FFF2-40B4-BE49-F238E27FC236}">
                <a16:creationId xmlns:a16="http://schemas.microsoft.com/office/drawing/2014/main" id="{3338D6A3-9642-4FEA-B5E4-ABDBD494BD30}"/>
              </a:ext>
            </a:extLst>
          </p:cNvPr>
          <p:cNvSpPr/>
          <p:nvPr/>
        </p:nvSpPr>
        <p:spPr>
          <a:xfrm>
            <a:off x="5282215" y="941033"/>
            <a:ext cx="2121763" cy="5592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B44A70-7005-4F8D-9D41-DAE9CC96CB82}"/>
              </a:ext>
            </a:extLst>
          </p:cNvPr>
          <p:cNvSpPr/>
          <p:nvPr/>
        </p:nvSpPr>
        <p:spPr>
          <a:xfrm>
            <a:off x="2502208" y="941824"/>
            <a:ext cx="2121763" cy="5592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96C121B-E698-4A52-A8FC-03978476C679}"/>
              </a:ext>
            </a:extLst>
          </p:cNvPr>
          <p:cNvSpPr/>
          <p:nvPr/>
        </p:nvSpPr>
        <p:spPr>
          <a:xfrm>
            <a:off x="7394728" y="941063"/>
            <a:ext cx="746095" cy="5592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327F362-6C95-4458-8AEE-BB1B5EB035F8}"/>
              </a:ext>
            </a:extLst>
          </p:cNvPr>
          <p:cNvSpPr txBox="1"/>
          <p:nvPr/>
        </p:nvSpPr>
        <p:spPr>
          <a:xfrm>
            <a:off x="2322611" y="2718123"/>
            <a:ext cx="1604655" cy="338554"/>
          </a:xfrm>
          <a:prstGeom prst="rect">
            <a:avLst/>
          </a:prstGeom>
          <a:noFill/>
        </p:spPr>
        <p:txBody>
          <a:bodyPr wrap="square" rtlCol="0">
            <a:spAutoFit/>
          </a:bodyPr>
          <a:lstStyle/>
          <a:p>
            <a:pPr algn="ctr"/>
            <a:r>
              <a:rPr lang="en-US" sz="1600" dirty="0"/>
              <a:t>Why…</a:t>
            </a:r>
          </a:p>
        </p:txBody>
      </p:sp>
      <p:sp>
        <p:nvSpPr>
          <p:cNvPr id="13" name="TextBox 12">
            <a:extLst>
              <a:ext uri="{FF2B5EF4-FFF2-40B4-BE49-F238E27FC236}">
                <a16:creationId xmlns:a16="http://schemas.microsoft.com/office/drawing/2014/main" id="{E8A8B42D-C2A3-4E0C-A9C2-0609A9C84921}"/>
              </a:ext>
            </a:extLst>
          </p:cNvPr>
          <p:cNvSpPr txBox="1"/>
          <p:nvPr/>
        </p:nvSpPr>
        <p:spPr>
          <a:xfrm>
            <a:off x="3907467" y="2713987"/>
            <a:ext cx="3200713" cy="338554"/>
          </a:xfrm>
          <a:prstGeom prst="rect">
            <a:avLst/>
          </a:prstGeom>
          <a:noFill/>
        </p:spPr>
        <p:txBody>
          <a:bodyPr wrap="square" rtlCol="0">
            <a:spAutoFit/>
          </a:bodyPr>
          <a:lstStyle/>
          <a:p>
            <a:pPr algn="ctr"/>
            <a:r>
              <a:rPr lang="en-US" sz="1600" dirty="0"/>
              <a:t>How eternal life really is a free gift…</a:t>
            </a:r>
          </a:p>
        </p:txBody>
      </p:sp>
      <p:sp>
        <p:nvSpPr>
          <p:cNvPr id="14" name="TextBox 13">
            <a:extLst>
              <a:ext uri="{FF2B5EF4-FFF2-40B4-BE49-F238E27FC236}">
                <a16:creationId xmlns:a16="http://schemas.microsoft.com/office/drawing/2014/main" id="{A5CAFE17-A523-4AC3-B058-A0459BB9B490}"/>
              </a:ext>
            </a:extLst>
          </p:cNvPr>
          <p:cNvSpPr txBox="1"/>
          <p:nvPr/>
        </p:nvSpPr>
        <p:spPr>
          <a:xfrm>
            <a:off x="6959998" y="2717362"/>
            <a:ext cx="1631552" cy="584775"/>
          </a:xfrm>
          <a:prstGeom prst="rect">
            <a:avLst/>
          </a:prstGeom>
          <a:noFill/>
        </p:spPr>
        <p:txBody>
          <a:bodyPr wrap="square" rtlCol="0">
            <a:spAutoFit/>
          </a:bodyPr>
          <a:lstStyle/>
          <a:p>
            <a:pPr algn="ctr"/>
            <a:r>
              <a:rPr lang="en-US" sz="1600" dirty="0"/>
              <a:t>That it is not </a:t>
            </a:r>
          </a:p>
          <a:p>
            <a:pPr algn="ctr"/>
            <a:r>
              <a:rPr lang="en-US" sz="1600" dirty="0"/>
              <a:t>just ‘</a:t>
            </a:r>
            <a:r>
              <a:rPr lang="en-US" sz="1600" b="1" i="1" dirty="0"/>
              <a:t>by</a:t>
            </a:r>
            <a:r>
              <a:rPr lang="en-US" sz="1600" dirty="0"/>
              <a:t>’ Him…</a:t>
            </a:r>
          </a:p>
        </p:txBody>
      </p:sp>
      <p:sp>
        <p:nvSpPr>
          <p:cNvPr id="15" name="TextBox 14">
            <a:extLst>
              <a:ext uri="{FF2B5EF4-FFF2-40B4-BE49-F238E27FC236}">
                <a16:creationId xmlns:a16="http://schemas.microsoft.com/office/drawing/2014/main" id="{3AB09E74-723C-48E3-9DFE-8530CC28BBEE}"/>
              </a:ext>
            </a:extLst>
          </p:cNvPr>
          <p:cNvSpPr txBox="1"/>
          <p:nvPr/>
        </p:nvSpPr>
        <p:spPr>
          <a:xfrm>
            <a:off x="182271" y="1814747"/>
            <a:ext cx="2319937" cy="646331"/>
          </a:xfrm>
          <a:prstGeom prst="rect">
            <a:avLst/>
          </a:prstGeom>
          <a:noFill/>
        </p:spPr>
        <p:txBody>
          <a:bodyPr wrap="square" rtlCol="0">
            <a:spAutoFit/>
          </a:bodyPr>
          <a:lstStyle/>
          <a:p>
            <a:r>
              <a:rPr lang="en-US" dirty="0"/>
              <a:t>However, if you still don’t know…</a:t>
            </a:r>
          </a:p>
        </p:txBody>
      </p:sp>
      <p:sp>
        <p:nvSpPr>
          <p:cNvPr id="17" name="Rectangle 16">
            <a:extLst>
              <a:ext uri="{FF2B5EF4-FFF2-40B4-BE49-F238E27FC236}">
                <a16:creationId xmlns:a16="http://schemas.microsoft.com/office/drawing/2014/main" id="{0A876823-3DBD-4D05-A979-4A0855F74985}"/>
              </a:ext>
            </a:extLst>
          </p:cNvPr>
          <p:cNvSpPr/>
          <p:nvPr/>
        </p:nvSpPr>
        <p:spPr>
          <a:xfrm>
            <a:off x="8140823" y="941033"/>
            <a:ext cx="1927102" cy="5592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098CB83-9A1C-40EA-BC5B-30C5EAFCFD7D}"/>
              </a:ext>
            </a:extLst>
          </p:cNvPr>
          <p:cNvSpPr txBox="1"/>
          <p:nvPr/>
        </p:nvSpPr>
        <p:spPr>
          <a:xfrm>
            <a:off x="8763000" y="2717362"/>
            <a:ext cx="3401009" cy="1754326"/>
          </a:xfrm>
          <a:prstGeom prst="rect">
            <a:avLst/>
          </a:prstGeom>
          <a:noFill/>
        </p:spPr>
        <p:txBody>
          <a:bodyPr wrap="square" rtlCol="0">
            <a:spAutoFit/>
          </a:bodyPr>
          <a:lstStyle/>
          <a:p>
            <a:pPr algn="just"/>
            <a:r>
              <a:rPr lang="en-US" dirty="0"/>
              <a:t>That it’s </a:t>
            </a:r>
            <a:r>
              <a:rPr lang="en-US" b="1" i="1" dirty="0"/>
              <a:t>NOT</a:t>
            </a:r>
            <a:r>
              <a:rPr lang="en-US" dirty="0"/>
              <a:t> Jesus’ doctrine to the Jews from the Gospels for today </a:t>
            </a:r>
            <a:r>
              <a:rPr lang="en-US" sz="1400" i="1" dirty="0"/>
              <a:t>(only believing that He is the Son of God), </a:t>
            </a:r>
            <a:r>
              <a:rPr lang="en-US" dirty="0"/>
              <a:t>but that it </a:t>
            </a:r>
            <a:r>
              <a:rPr lang="en-US" b="1" i="1" dirty="0"/>
              <a:t>IS</a:t>
            </a:r>
            <a:r>
              <a:rPr lang="en-US" dirty="0"/>
              <a:t> </a:t>
            </a:r>
            <a:r>
              <a:rPr lang="en-US" b="1" dirty="0"/>
              <a:t>Paul’s doctrine from the ‘Risen’ Christ to us Gentiles today - from the heart…</a:t>
            </a:r>
          </a:p>
        </p:txBody>
      </p:sp>
      <p:sp>
        <p:nvSpPr>
          <p:cNvPr id="19" name="TextBox 18">
            <a:extLst>
              <a:ext uri="{FF2B5EF4-FFF2-40B4-BE49-F238E27FC236}">
                <a16:creationId xmlns:a16="http://schemas.microsoft.com/office/drawing/2014/main" id="{011B5295-3D06-4E31-B4B3-8A788F4CFAA1}"/>
              </a:ext>
            </a:extLst>
          </p:cNvPr>
          <p:cNvSpPr txBox="1"/>
          <p:nvPr/>
        </p:nvSpPr>
        <p:spPr>
          <a:xfrm>
            <a:off x="8797183" y="4410133"/>
            <a:ext cx="3315285" cy="2031325"/>
          </a:xfrm>
          <a:prstGeom prst="rect">
            <a:avLst/>
          </a:prstGeom>
          <a:noFill/>
        </p:spPr>
        <p:txBody>
          <a:bodyPr wrap="square" rtlCol="0">
            <a:spAutoFit/>
          </a:bodyPr>
          <a:lstStyle/>
          <a:p>
            <a:pPr algn="just"/>
            <a:r>
              <a:rPr lang="en-US" dirty="0"/>
              <a:t>…then I suggest you stop now and read </a:t>
            </a:r>
            <a:r>
              <a:rPr lang="en-US" b="1" dirty="0">
                <a:solidFill>
                  <a:srgbClr val="FF0000"/>
                </a:solidFill>
              </a:rPr>
              <a:t>Romans 6</a:t>
            </a:r>
            <a:r>
              <a:rPr lang="en-US" dirty="0"/>
              <a:t> again – without my bunny trails – and read it all to yourself (or even out loud) slowly, over and over, until it clicks for you. Believe me, you ‘</a:t>
            </a:r>
            <a:r>
              <a:rPr lang="en-US" i="1" dirty="0"/>
              <a:t>will know</a:t>
            </a:r>
            <a:r>
              <a:rPr lang="en-US" dirty="0"/>
              <a:t>’ when it clicks… </a:t>
            </a:r>
          </a:p>
        </p:txBody>
      </p:sp>
      <p:cxnSp>
        <p:nvCxnSpPr>
          <p:cNvPr id="22" name="Straight Arrow Connector 21">
            <a:extLst>
              <a:ext uri="{FF2B5EF4-FFF2-40B4-BE49-F238E27FC236}">
                <a16:creationId xmlns:a16="http://schemas.microsoft.com/office/drawing/2014/main" id="{C2825427-5A26-4C50-B156-5B302A92E805}"/>
              </a:ext>
            </a:extLst>
          </p:cNvPr>
          <p:cNvCxnSpPr>
            <a:endCxn id="12" idx="0"/>
          </p:cNvCxnSpPr>
          <p:nvPr/>
        </p:nvCxnSpPr>
        <p:spPr>
          <a:xfrm>
            <a:off x="3114675" y="1310365"/>
            <a:ext cx="10264" cy="140775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0B60A92-E8F9-420C-BE9E-47FEC71F0FC7}"/>
              </a:ext>
            </a:extLst>
          </p:cNvPr>
          <p:cNvSpPr txBox="1"/>
          <p:nvPr/>
        </p:nvSpPr>
        <p:spPr>
          <a:xfrm>
            <a:off x="47487" y="3065017"/>
            <a:ext cx="8944697" cy="3831818"/>
          </a:xfrm>
          <a:prstGeom prst="rect">
            <a:avLst/>
          </a:prstGeom>
          <a:noFill/>
        </p:spPr>
        <p:txBody>
          <a:bodyPr wrap="square" rtlCol="0">
            <a:spAutoFit/>
          </a:bodyPr>
          <a:lstStyle/>
          <a:p>
            <a:pPr algn="ctr"/>
            <a:r>
              <a:rPr lang="en-US" sz="900" b="1" dirty="0">
                <a:solidFill>
                  <a:srgbClr val="FF0000"/>
                </a:solidFill>
                <a:latin typeface="Times New Roman" panose="02020603050405020304" pitchFamily="18" charset="0"/>
                <a:cs typeface="Times New Roman" panose="02020603050405020304" pitchFamily="18" charset="0"/>
              </a:rPr>
              <a:t>Rom 6:1</a:t>
            </a:r>
            <a:r>
              <a:rPr lang="en-US" sz="900" b="1" i="1" dirty="0">
                <a:solidFill>
                  <a:srgbClr val="CC6600"/>
                </a:solidFill>
                <a:latin typeface="Times New Roman" panose="02020603050405020304" pitchFamily="18" charset="0"/>
                <a:cs typeface="Times New Roman" panose="02020603050405020304" pitchFamily="18" charset="0"/>
              </a:rPr>
              <a:t>, What shall we say then? Shall we continue in sin, that grace may abound? </a:t>
            </a:r>
          </a:p>
          <a:p>
            <a:pPr algn="ctr"/>
            <a:r>
              <a:rPr lang="en-US" sz="900" b="1" dirty="0">
                <a:solidFill>
                  <a:srgbClr val="FF0000"/>
                </a:solidFill>
                <a:latin typeface="Times New Roman" panose="02020603050405020304" pitchFamily="18" charset="0"/>
                <a:cs typeface="Times New Roman" panose="02020603050405020304" pitchFamily="18" charset="0"/>
              </a:rPr>
              <a:t>Rom 6:2</a:t>
            </a:r>
            <a:r>
              <a:rPr lang="en-US" sz="900" b="1" i="1" dirty="0">
                <a:solidFill>
                  <a:srgbClr val="CC6600"/>
                </a:solidFill>
                <a:latin typeface="Times New Roman" panose="02020603050405020304" pitchFamily="18" charset="0"/>
                <a:cs typeface="Times New Roman" panose="02020603050405020304" pitchFamily="18" charset="0"/>
              </a:rPr>
              <a:t>, God forbid. How shall we, that are dead to sin, live any longer therein? </a:t>
            </a:r>
          </a:p>
          <a:p>
            <a:pPr algn="ctr"/>
            <a:r>
              <a:rPr lang="en-US" sz="900" b="1" dirty="0">
                <a:solidFill>
                  <a:srgbClr val="FF0000"/>
                </a:solidFill>
                <a:latin typeface="Times New Roman" panose="02020603050405020304" pitchFamily="18" charset="0"/>
                <a:cs typeface="Times New Roman" panose="02020603050405020304" pitchFamily="18" charset="0"/>
              </a:rPr>
              <a:t>Rom 6:3</a:t>
            </a:r>
            <a:r>
              <a:rPr lang="en-US" sz="900" b="1" i="1" dirty="0">
                <a:solidFill>
                  <a:srgbClr val="CC6600"/>
                </a:solidFill>
                <a:latin typeface="Times New Roman" panose="02020603050405020304" pitchFamily="18" charset="0"/>
                <a:cs typeface="Times New Roman" panose="02020603050405020304" pitchFamily="18" charset="0"/>
              </a:rPr>
              <a:t>, Know ye not, that so many of us as were baptized into Jesus Christ were baptized into his death? </a:t>
            </a:r>
          </a:p>
          <a:p>
            <a:pPr algn="ctr"/>
            <a:r>
              <a:rPr lang="en-US" sz="900" b="1" dirty="0">
                <a:solidFill>
                  <a:srgbClr val="FF0000"/>
                </a:solidFill>
                <a:latin typeface="Times New Roman" panose="02020603050405020304" pitchFamily="18" charset="0"/>
                <a:cs typeface="Times New Roman" panose="02020603050405020304" pitchFamily="18" charset="0"/>
              </a:rPr>
              <a:t>Rom 6:4</a:t>
            </a:r>
            <a:r>
              <a:rPr lang="en-US" sz="900" b="1" i="1" dirty="0">
                <a:solidFill>
                  <a:srgbClr val="CC6600"/>
                </a:solidFill>
                <a:latin typeface="Times New Roman" panose="02020603050405020304" pitchFamily="18" charset="0"/>
                <a:cs typeface="Times New Roman" panose="02020603050405020304" pitchFamily="18" charset="0"/>
              </a:rPr>
              <a:t>, Therefore we are buried with him by baptism into death:</a:t>
            </a:r>
          </a:p>
          <a:p>
            <a:pPr algn="ctr"/>
            <a:r>
              <a:rPr lang="en-US" sz="900" b="1" i="1" dirty="0">
                <a:solidFill>
                  <a:srgbClr val="CC6600"/>
                </a:solidFill>
                <a:latin typeface="Times New Roman" panose="02020603050405020304" pitchFamily="18" charset="0"/>
                <a:cs typeface="Times New Roman" panose="02020603050405020304" pitchFamily="18" charset="0"/>
              </a:rPr>
              <a:t>that like as Christ was raised up from the dead by the glory of the Father, even so we also should walk in newness of life. </a:t>
            </a:r>
          </a:p>
          <a:p>
            <a:pPr algn="ctr"/>
            <a:r>
              <a:rPr lang="en-US" sz="900" b="1" dirty="0">
                <a:solidFill>
                  <a:srgbClr val="FF0000"/>
                </a:solidFill>
                <a:latin typeface="Times New Roman" panose="02020603050405020304" pitchFamily="18" charset="0"/>
                <a:cs typeface="Times New Roman" panose="02020603050405020304" pitchFamily="18" charset="0"/>
              </a:rPr>
              <a:t>Rom 6:5</a:t>
            </a:r>
            <a:r>
              <a:rPr lang="en-US" sz="900" b="1" i="1" dirty="0">
                <a:solidFill>
                  <a:srgbClr val="CC6600"/>
                </a:solidFill>
                <a:latin typeface="Times New Roman" panose="02020603050405020304" pitchFamily="18" charset="0"/>
                <a:cs typeface="Times New Roman" panose="02020603050405020304" pitchFamily="18" charset="0"/>
              </a:rPr>
              <a:t>, For if we have been planted together in the likeness of his death, we shall be also in the likeness of his resurrection: </a:t>
            </a:r>
          </a:p>
          <a:p>
            <a:pPr algn="ctr"/>
            <a:r>
              <a:rPr lang="en-US" sz="900" b="1" dirty="0">
                <a:solidFill>
                  <a:srgbClr val="FF0000"/>
                </a:solidFill>
                <a:latin typeface="Times New Roman" panose="02020603050405020304" pitchFamily="18" charset="0"/>
                <a:cs typeface="Times New Roman" panose="02020603050405020304" pitchFamily="18" charset="0"/>
              </a:rPr>
              <a:t>Rom 6:6</a:t>
            </a:r>
            <a:r>
              <a:rPr lang="en-US" sz="900" b="1" i="1" dirty="0">
                <a:solidFill>
                  <a:srgbClr val="CC6600"/>
                </a:solidFill>
                <a:latin typeface="Times New Roman" panose="02020603050405020304" pitchFamily="18" charset="0"/>
                <a:cs typeface="Times New Roman" panose="02020603050405020304" pitchFamily="18" charset="0"/>
              </a:rPr>
              <a:t>, Knowing this, that our old man is crucified with him, that the body of sin might be destroyed, that henceforth we should not serve sin. </a:t>
            </a:r>
          </a:p>
          <a:p>
            <a:pPr algn="ctr"/>
            <a:r>
              <a:rPr lang="en-US" sz="900" b="1" dirty="0">
                <a:solidFill>
                  <a:srgbClr val="FF0000"/>
                </a:solidFill>
                <a:latin typeface="Times New Roman" panose="02020603050405020304" pitchFamily="18" charset="0"/>
                <a:cs typeface="Times New Roman" panose="02020603050405020304" pitchFamily="18" charset="0"/>
              </a:rPr>
              <a:t>Rom 6:7</a:t>
            </a:r>
            <a:r>
              <a:rPr lang="en-US" sz="900" b="1" i="1" dirty="0">
                <a:solidFill>
                  <a:srgbClr val="CC6600"/>
                </a:solidFill>
                <a:latin typeface="Times New Roman" panose="02020603050405020304" pitchFamily="18" charset="0"/>
                <a:cs typeface="Times New Roman" panose="02020603050405020304" pitchFamily="18" charset="0"/>
              </a:rPr>
              <a:t>, For he that is dead is freed from sin. </a:t>
            </a:r>
          </a:p>
          <a:p>
            <a:pPr algn="ctr"/>
            <a:r>
              <a:rPr lang="en-US" sz="900" b="1" dirty="0">
                <a:solidFill>
                  <a:srgbClr val="FF0000"/>
                </a:solidFill>
                <a:latin typeface="Times New Roman" panose="02020603050405020304" pitchFamily="18" charset="0"/>
                <a:cs typeface="Times New Roman" panose="02020603050405020304" pitchFamily="18" charset="0"/>
              </a:rPr>
              <a:t>Rom 6:8</a:t>
            </a:r>
            <a:r>
              <a:rPr lang="en-US" sz="900" b="1" i="1" dirty="0">
                <a:solidFill>
                  <a:srgbClr val="CC6600"/>
                </a:solidFill>
                <a:latin typeface="Times New Roman" panose="02020603050405020304" pitchFamily="18" charset="0"/>
                <a:cs typeface="Times New Roman" panose="02020603050405020304" pitchFamily="18" charset="0"/>
              </a:rPr>
              <a:t>, Now if we be dead with Christ, we believe that we shall also live with him: </a:t>
            </a:r>
          </a:p>
          <a:p>
            <a:pPr algn="ctr"/>
            <a:r>
              <a:rPr lang="en-US" sz="900" b="1" dirty="0">
                <a:solidFill>
                  <a:srgbClr val="FF0000"/>
                </a:solidFill>
                <a:latin typeface="Times New Roman" panose="02020603050405020304" pitchFamily="18" charset="0"/>
                <a:cs typeface="Times New Roman" panose="02020603050405020304" pitchFamily="18" charset="0"/>
              </a:rPr>
              <a:t>Rom 6:9</a:t>
            </a:r>
            <a:r>
              <a:rPr lang="en-US" sz="900" b="1" i="1" dirty="0">
                <a:solidFill>
                  <a:srgbClr val="CC6600"/>
                </a:solidFill>
                <a:latin typeface="Times New Roman" panose="02020603050405020304" pitchFamily="18" charset="0"/>
                <a:cs typeface="Times New Roman" panose="02020603050405020304" pitchFamily="18" charset="0"/>
              </a:rPr>
              <a:t>, Knowing that Christ being raised from the dead </a:t>
            </a:r>
            <a:r>
              <a:rPr lang="en-US" sz="900" b="1" i="1" dirty="0" err="1">
                <a:solidFill>
                  <a:srgbClr val="CC6600"/>
                </a:solidFill>
                <a:latin typeface="Times New Roman" panose="02020603050405020304" pitchFamily="18" charset="0"/>
                <a:cs typeface="Times New Roman" panose="02020603050405020304" pitchFamily="18" charset="0"/>
              </a:rPr>
              <a:t>dieth</a:t>
            </a:r>
            <a:r>
              <a:rPr lang="en-US" sz="900" b="1" i="1" dirty="0">
                <a:solidFill>
                  <a:srgbClr val="CC6600"/>
                </a:solidFill>
                <a:latin typeface="Times New Roman" panose="02020603050405020304" pitchFamily="18" charset="0"/>
                <a:cs typeface="Times New Roman" panose="02020603050405020304" pitchFamily="18" charset="0"/>
              </a:rPr>
              <a:t> no more; death hath no more dominion over him. </a:t>
            </a:r>
          </a:p>
          <a:p>
            <a:pPr algn="ctr"/>
            <a:r>
              <a:rPr lang="en-US" sz="900" b="1" dirty="0">
                <a:solidFill>
                  <a:srgbClr val="FF0000"/>
                </a:solidFill>
                <a:latin typeface="Times New Roman" panose="02020603050405020304" pitchFamily="18" charset="0"/>
                <a:cs typeface="Times New Roman" panose="02020603050405020304" pitchFamily="18" charset="0"/>
              </a:rPr>
              <a:t>Rom 6:10</a:t>
            </a:r>
            <a:r>
              <a:rPr lang="en-US" sz="900" b="1" i="1" dirty="0">
                <a:solidFill>
                  <a:srgbClr val="CC6600"/>
                </a:solidFill>
                <a:latin typeface="Times New Roman" panose="02020603050405020304" pitchFamily="18" charset="0"/>
                <a:cs typeface="Times New Roman" panose="02020603050405020304" pitchFamily="18" charset="0"/>
              </a:rPr>
              <a:t>, For in that he died, he died unto sin once: but in that he </a:t>
            </a:r>
            <a:r>
              <a:rPr lang="en-US" sz="900" b="1" i="1" dirty="0" err="1">
                <a:solidFill>
                  <a:srgbClr val="CC6600"/>
                </a:solidFill>
                <a:latin typeface="Times New Roman" panose="02020603050405020304" pitchFamily="18" charset="0"/>
                <a:cs typeface="Times New Roman" panose="02020603050405020304" pitchFamily="18" charset="0"/>
              </a:rPr>
              <a:t>liveth</a:t>
            </a:r>
            <a:r>
              <a:rPr lang="en-US" sz="900" b="1" i="1" dirty="0">
                <a:solidFill>
                  <a:srgbClr val="CC6600"/>
                </a:solidFill>
                <a:latin typeface="Times New Roman" panose="02020603050405020304" pitchFamily="18" charset="0"/>
                <a:cs typeface="Times New Roman" panose="02020603050405020304" pitchFamily="18" charset="0"/>
              </a:rPr>
              <a:t>, he </a:t>
            </a:r>
            <a:r>
              <a:rPr lang="en-US" sz="900" b="1" i="1" dirty="0" err="1">
                <a:solidFill>
                  <a:srgbClr val="CC6600"/>
                </a:solidFill>
                <a:latin typeface="Times New Roman" panose="02020603050405020304" pitchFamily="18" charset="0"/>
                <a:cs typeface="Times New Roman" panose="02020603050405020304" pitchFamily="18" charset="0"/>
              </a:rPr>
              <a:t>liveth</a:t>
            </a:r>
            <a:r>
              <a:rPr lang="en-US" sz="900" b="1" i="1" dirty="0">
                <a:solidFill>
                  <a:srgbClr val="CC6600"/>
                </a:solidFill>
                <a:latin typeface="Times New Roman" panose="02020603050405020304" pitchFamily="18" charset="0"/>
                <a:cs typeface="Times New Roman" panose="02020603050405020304" pitchFamily="18" charset="0"/>
              </a:rPr>
              <a:t> unto God. </a:t>
            </a:r>
          </a:p>
          <a:p>
            <a:pPr algn="ctr"/>
            <a:r>
              <a:rPr lang="en-US" sz="900" b="1" dirty="0">
                <a:solidFill>
                  <a:srgbClr val="FF0000"/>
                </a:solidFill>
                <a:latin typeface="Times New Roman" panose="02020603050405020304" pitchFamily="18" charset="0"/>
                <a:cs typeface="Times New Roman" panose="02020603050405020304" pitchFamily="18" charset="0"/>
              </a:rPr>
              <a:t>Rom 6:11</a:t>
            </a:r>
            <a:r>
              <a:rPr lang="en-US" sz="900" b="1" i="1" dirty="0">
                <a:solidFill>
                  <a:srgbClr val="CC6600"/>
                </a:solidFill>
                <a:latin typeface="Times New Roman" panose="02020603050405020304" pitchFamily="18" charset="0"/>
                <a:cs typeface="Times New Roman" panose="02020603050405020304" pitchFamily="18" charset="0"/>
              </a:rPr>
              <a:t>, Likewise reckon ye also yourselves to be dead indeed unto sin, but alive unto God through Jesus Christ our Lord. </a:t>
            </a:r>
          </a:p>
          <a:p>
            <a:pPr algn="ctr"/>
            <a:r>
              <a:rPr lang="en-US" sz="900" b="1" dirty="0">
                <a:solidFill>
                  <a:srgbClr val="FF0000"/>
                </a:solidFill>
                <a:latin typeface="Times New Roman" panose="02020603050405020304" pitchFamily="18" charset="0"/>
                <a:cs typeface="Times New Roman" panose="02020603050405020304" pitchFamily="18" charset="0"/>
              </a:rPr>
              <a:t>Rom 6:12</a:t>
            </a:r>
            <a:r>
              <a:rPr lang="en-US" sz="900" b="1" i="1" dirty="0">
                <a:solidFill>
                  <a:srgbClr val="CC6600"/>
                </a:solidFill>
                <a:latin typeface="Times New Roman" panose="02020603050405020304" pitchFamily="18" charset="0"/>
                <a:cs typeface="Times New Roman" panose="02020603050405020304" pitchFamily="18" charset="0"/>
              </a:rPr>
              <a:t>, Let not sin therefore reign in your mortal body, that ye should obey it in the lusts thereof. </a:t>
            </a:r>
          </a:p>
          <a:p>
            <a:pPr algn="ctr"/>
            <a:r>
              <a:rPr lang="en-US" sz="900" b="1" dirty="0">
                <a:solidFill>
                  <a:srgbClr val="FF0000"/>
                </a:solidFill>
                <a:latin typeface="Times New Roman" panose="02020603050405020304" pitchFamily="18" charset="0"/>
                <a:cs typeface="Times New Roman" panose="02020603050405020304" pitchFamily="18" charset="0"/>
              </a:rPr>
              <a:t>Rom 6:13</a:t>
            </a:r>
            <a:r>
              <a:rPr lang="en-US" sz="900" b="1" i="1" dirty="0">
                <a:solidFill>
                  <a:srgbClr val="CC6600"/>
                </a:solidFill>
                <a:latin typeface="Times New Roman" panose="02020603050405020304" pitchFamily="18" charset="0"/>
                <a:cs typeface="Times New Roman" panose="02020603050405020304" pitchFamily="18" charset="0"/>
              </a:rPr>
              <a:t>, Neither yield ye your members as instruments of unrighteousness unto sin: </a:t>
            </a:r>
          </a:p>
          <a:p>
            <a:pPr algn="ctr"/>
            <a:r>
              <a:rPr lang="en-US" sz="900" b="1" i="1" dirty="0">
                <a:solidFill>
                  <a:srgbClr val="CC6600"/>
                </a:solidFill>
                <a:latin typeface="Times New Roman" panose="02020603050405020304" pitchFamily="18" charset="0"/>
                <a:cs typeface="Times New Roman" panose="02020603050405020304" pitchFamily="18" charset="0"/>
              </a:rPr>
              <a:t>but yield yourselves unto God, as those that are alive from the dead, and your members as instruments of righteousness unto God. </a:t>
            </a:r>
          </a:p>
          <a:p>
            <a:pPr algn="ctr"/>
            <a:r>
              <a:rPr lang="en-US" sz="900" b="1" dirty="0">
                <a:solidFill>
                  <a:srgbClr val="FF0000"/>
                </a:solidFill>
                <a:latin typeface="Times New Roman" panose="02020603050405020304" pitchFamily="18" charset="0"/>
                <a:cs typeface="Times New Roman" panose="02020603050405020304" pitchFamily="18" charset="0"/>
              </a:rPr>
              <a:t>Rom 6:14</a:t>
            </a:r>
            <a:r>
              <a:rPr lang="en-US" sz="900" b="1" i="1" dirty="0">
                <a:solidFill>
                  <a:srgbClr val="CC6600"/>
                </a:solidFill>
                <a:latin typeface="Times New Roman" panose="02020603050405020304" pitchFamily="18" charset="0"/>
                <a:cs typeface="Times New Roman" panose="02020603050405020304" pitchFamily="18" charset="0"/>
              </a:rPr>
              <a:t>, For sin shall not have dominion over you: for ye are not under the law, but under grace. </a:t>
            </a:r>
          </a:p>
          <a:p>
            <a:pPr algn="ctr"/>
            <a:r>
              <a:rPr lang="en-US" sz="900" b="1" dirty="0">
                <a:solidFill>
                  <a:srgbClr val="FF0000"/>
                </a:solidFill>
                <a:latin typeface="Times New Roman" panose="02020603050405020304" pitchFamily="18" charset="0"/>
                <a:cs typeface="Times New Roman" panose="02020603050405020304" pitchFamily="18" charset="0"/>
              </a:rPr>
              <a:t>Rom 6:15</a:t>
            </a:r>
            <a:r>
              <a:rPr lang="en-US" sz="900" b="1" i="1" dirty="0">
                <a:solidFill>
                  <a:srgbClr val="CC6600"/>
                </a:solidFill>
                <a:latin typeface="Times New Roman" panose="02020603050405020304" pitchFamily="18" charset="0"/>
                <a:cs typeface="Times New Roman" panose="02020603050405020304" pitchFamily="18" charset="0"/>
              </a:rPr>
              <a:t>, What then? shall we sin, because we are not under the law, but under grace? God forbid. </a:t>
            </a:r>
          </a:p>
          <a:p>
            <a:pPr algn="ctr"/>
            <a:r>
              <a:rPr lang="en-US" sz="900" b="1" dirty="0">
                <a:solidFill>
                  <a:srgbClr val="FF0000"/>
                </a:solidFill>
                <a:latin typeface="Times New Roman" panose="02020603050405020304" pitchFamily="18" charset="0"/>
                <a:cs typeface="Times New Roman" panose="02020603050405020304" pitchFamily="18" charset="0"/>
              </a:rPr>
              <a:t>Rom 6:16</a:t>
            </a:r>
            <a:r>
              <a:rPr lang="en-US" sz="900" b="1" i="1" dirty="0">
                <a:solidFill>
                  <a:srgbClr val="CC6600"/>
                </a:solidFill>
                <a:latin typeface="Times New Roman" panose="02020603050405020304" pitchFamily="18" charset="0"/>
                <a:cs typeface="Times New Roman" panose="02020603050405020304" pitchFamily="18" charset="0"/>
              </a:rPr>
              <a:t>, Know ye not, that to whom ye yield yourselves servants to obey, his servants ye are to whom ye obey; whether of sin unto death, or of obedience unto righteousness? </a:t>
            </a:r>
          </a:p>
          <a:p>
            <a:pPr algn="ctr"/>
            <a:r>
              <a:rPr lang="en-US" sz="900" b="1" dirty="0">
                <a:solidFill>
                  <a:srgbClr val="FF0000"/>
                </a:solidFill>
                <a:latin typeface="Times New Roman" panose="02020603050405020304" pitchFamily="18" charset="0"/>
                <a:cs typeface="Times New Roman" panose="02020603050405020304" pitchFamily="18" charset="0"/>
              </a:rPr>
              <a:t>Rom 6:17</a:t>
            </a:r>
            <a:r>
              <a:rPr lang="en-US" sz="900" b="1" i="1" dirty="0">
                <a:solidFill>
                  <a:srgbClr val="CC6600"/>
                </a:solidFill>
                <a:latin typeface="Times New Roman" panose="02020603050405020304" pitchFamily="18" charset="0"/>
                <a:cs typeface="Times New Roman" panose="02020603050405020304" pitchFamily="18" charset="0"/>
              </a:rPr>
              <a:t>, But God be thanked, that ye were the servants of sin, but ye have obeyed from the heart that form of doctrine which was delivered you. </a:t>
            </a:r>
          </a:p>
          <a:p>
            <a:pPr algn="ctr"/>
            <a:r>
              <a:rPr lang="en-US" sz="900" b="1" dirty="0">
                <a:solidFill>
                  <a:srgbClr val="FF0000"/>
                </a:solidFill>
                <a:latin typeface="Times New Roman" panose="02020603050405020304" pitchFamily="18" charset="0"/>
                <a:cs typeface="Times New Roman" panose="02020603050405020304" pitchFamily="18" charset="0"/>
              </a:rPr>
              <a:t>Rom 6:18</a:t>
            </a:r>
            <a:r>
              <a:rPr lang="en-US" sz="900" b="1" i="1" dirty="0">
                <a:solidFill>
                  <a:srgbClr val="CC6600"/>
                </a:solidFill>
                <a:latin typeface="Times New Roman" panose="02020603050405020304" pitchFamily="18" charset="0"/>
                <a:cs typeface="Times New Roman" panose="02020603050405020304" pitchFamily="18" charset="0"/>
              </a:rPr>
              <a:t>, Being then made free from sin, ye became the servants of righteousness. </a:t>
            </a:r>
          </a:p>
          <a:p>
            <a:pPr algn="ctr"/>
            <a:r>
              <a:rPr lang="en-US" sz="900" b="1" dirty="0">
                <a:solidFill>
                  <a:srgbClr val="FF0000"/>
                </a:solidFill>
                <a:latin typeface="Times New Roman" panose="02020603050405020304" pitchFamily="18" charset="0"/>
                <a:cs typeface="Times New Roman" panose="02020603050405020304" pitchFamily="18" charset="0"/>
              </a:rPr>
              <a:t>Rom 6:19</a:t>
            </a:r>
            <a:r>
              <a:rPr lang="en-US" sz="900" b="1" i="1" dirty="0">
                <a:solidFill>
                  <a:srgbClr val="CC6600"/>
                </a:solidFill>
                <a:latin typeface="Times New Roman" panose="02020603050405020304" pitchFamily="18" charset="0"/>
                <a:cs typeface="Times New Roman" panose="02020603050405020304" pitchFamily="18" charset="0"/>
              </a:rPr>
              <a:t>, I speak after the manner of men because of the infirmity of your flesh: for as ye have yielded your members servants to uncleanness and to iniquity unto iniquity; </a:t>
            </a:r>
          </a:p>
          <a:p>
            <a:pPr algn="ctr"/>
            <a:r>
              <a:rPr lang="en-US" sz="900" b="1" i="1" dirty="0">
                <a:solidFill>
                  <a:srgbClr val="CC6600"/>
                </a:solidFill>
                <a:latin typeface="Times New Roman" panose="02020603050405020304" pitchFamily="18" charset="0"/>
                <a:cs typeface="Times New Roman" panose="02020603050405020304" pitchFamily="18" charset="0"/>
              </a:rPr>
              <a:t>even so now yield your members servants to righteousness unto holiness. </a:t>
            </a:r>
          </a:p>
          <a:p>
            <a:pPr algn="ctr"/>
            <a:r>
              <a:rPr lang="en-US" sz="900" b="1" dirty="0">
                <a:solidFill>
                  <a:srgbClr val="FF0000"/>
                </a:solidFill>
                <a:latin typeface="Times New Roman" panose="02020603050405020304" pitchFamily="18" charset="0"/>
                <a:cs typeface="Times New Roman" panose="02020603050405020304" pitchFamily="18" charset="0"/>
              </a:rPr>
              <a:t>Rom 6:20</a:t>
            </a:r>
            <a:r>
              <a:rPr lang="en-US" sz="900" b="1" i="1" dirty="0">
                <a:solidFill>
                  <a:srgbClr val="CC6600"/>
                </a:solidFill>
                <a:latin typeface="Times New Roman" panose="02020603050405020304" pitchFamily="18" charset="0"/>
                <a:cs typeface="Times New Roman" panose="02020603050405020304" pitchFamily="18" charset="0"/>
              </a:rPr>
              <a:t>, For when ye were the servants of sin, ye were free from righteousness. </a:t>
            </a:r>
          </a:p>
          <a:p>
            <a:pPr algn="ctr"/>
            <a:r>
              <a:rPr lang="en-US" sz="900" b="1" dirty="0">
                <a:solidFill>
                  <a:srgbClr val="FF0000"/>
                </a:solidFill>
                <a:latin typeface="Times New Roman" panose="02020603050405020304" pitchFamily="18" charset="0"/>
                <a:cs typeface="Times New Roman" panose="02020603050405020304" pitchFamily="18" charset="0"/>
              </a:rPr>
              <a:t>Rom 6:21</a:t>
            </a:r>
            <a:r>
              <a:rPr lang="en-US" sz="900" b="1" i="1" dirty="0">
                <a:solidFill>
                  <a:srgbClr val="CC6600"/>
                </a:solidFill>
                <a:latin typeface="Times New Roman" panose="02020603050405020304" pitchFamily="18" charset="0"/>
                <a:cs typeface="Times New Roman" panose="02020603050405020304" pitchFamily="18" charset="0"/>
              </a:rPr>
              <a:t>, What fruit had ye then in those things whereof ye are now ashamed? for the end of those things is death. </a:t>
            </a:r>
          </a:p>
          <a:p>
            <a:pPr algn="ctr"/>
            <a:r>
              <a:rPr lang="en-US" sz="900" b="1" dirty="0">
                <a:solidFill>
                  <a:srgbClr val="FF0000"/>
                </a:solidFill>
                <a:latin typeface="Times New Roman" panose="02020603050405020304" pitchFamily="18" charset="0"/>
                <a:cs typeface="Times New Roman" panose="02020603050405020304" pitchFamily="18" charset="0"/>
              </a:rPr>
              <a:t>Rom 6:22</a:t>
            </a:r>
            <a:r>
              <a:rPr lang="en-US" sz="900" b="1" i="1" dirty="0">
                <a:solidFill>
                  <a:srgbClr val="CC6600"/>
                </a:solidFill>
                <a:latin typeface="Times New Roman" panose="02020603050405020304" pitchFamily="18" charset="0"/>
                <a:cs typeface="Times New Roman" panose="02020603050405020304" pitchFamily="18" charset="0"/>
              </a:rPr>
              <a:t>, But now being made free from sin, and become servants to God, ye have your fruit unto holiness, and the end everlasting life. </a:t>
            </a:r>
          </a:p>
          <a:p>
            <a:pPr algn="ctr"/>
            <a:r>
              <a:rPr lang="en-US" sz="900" b="1" dirty="0">
                <a:solidFill>
                  <a:srgbClr val="FF0000"/>
                </a:solidFill>
                <a:latin typeface="Times New Roman" panose="02020603050405020304" pitchFamily="18" charset="0"/>
                <a:cs typeface="Times New Roman" panose="02020603050405020304" pitchFamily="18" charset="0"/>
              </a:rPr>
              <a:t>Rom 6:23</a:t>
            </a:r>
            <a:r>
              <a:rPr lang="en-US" sz="900" b="1" i="1" dirty="0">
                <a:solidFill>
                  <a:srgbClr val="CC6600"/>
                </a:solidFill>
                <a:latin typeface="Times New Roman" panose="02020603050405020304" pitchFamily="18" charset="0"/>
                <a:cs typeface="Times New Roman" panose="02020603050405020304" pitchFamily="18" charset="0"/>
              </a:rPr>
              <a:t>, For the wages of sin is death; but the gift of God is eternal life through Jesus Christ our Lord. </a:t>
            </a:r>
          </a:p>
        </p:txBody>
      </p:sp>
      <p:cxnSp>
        <p:nvCxnSpPr>
          <p:cNvPr id="23" name="Straight Arrow Connector 22">
            <a:extLst>
              <a:ext uri="{FF2B5EF4-FFF2-40B4-BE49-F238E27FC236}">
                <a16:creationId xmlns:a16="http://schemas.microsoft.com/office/drawing/2014/main" id="{32112901-DD14-4133-B062-9A655C921C26}"/>
              </a:ext>
            </a:extLst>
          </p:cNvPr>
          <p:cNvCxnSpPr/>
          <p:nvPr/>
        </p:nvCxnSpPr>
        <p:spPr>
          <a:xfrm>
            <a:off x="5666561" y="1292872"/>
            <a:ext cx="10264" cy="140775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140F88B-5238-4086-A045-E255A6CE44EC}"/>
              </a:ext>
            </a:extLst>
          </p:cNvPr>
          <p:cNvCxnSpPr/>
          <p:nvPr/>
        </p:nvCxnSpPr>
        <p:spPr>
          <a:xfrm>
            <a:off x="7761975" y="1291315"/>
            <a:ext cx="10264" cy="140775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CEFD50A-587C-4EFD-9D74-306F674D956E}"/>
              </a:ext>
            </a:extLst>
          </p:cNvPr>
          <p:cNvCxnSpPr/>
          <p:nvPr/>
        </p:nvCxnSpPr>
        <p:spPr>
          <a:xfrm>
            <a:off x="9800790" y="1291315"/>
            <a:ext cx="10264" cy="140775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81B041B-460A-4B2D-94EF-788D3496ACC1}"/>
              </a:ext>
            </a:extLst>
          </p:cNvPr>
          <p:cNvSpPr txBox="1"/>
          <p:nvPr/>
        </p:nvSpPr>
        <p:spPr>
          <a:xfrm>
            <a:off x="152203" y="2097089"/>
            <a:ext cx="1977230" cy="646331"/>
          </a:xfrm>
          <a:prstGeom prst="rect">
            <a:avLst/>
          </a:prstGeom>
          <a:noFill/>
        </p:spPr>
        <p:txBody>
          <a:bodyPr wrap="square" rtlCol="0">
            <a:spAutoFit/>
          </a:bodyPr>
          <a:lstStyle/>
          <a:p>
            <a:pPr algn="r"/>
            <a:r>
              <a:rPr lang="en-US" dirty="0"/>
              <a:t>                 </a:t>
            </a:r>
            <a:r>
              <a:rPr lang="en-US" b="1" dirty="0"/>
              <a:t>AND</a:t>
            </a:r>
            <a:r>
              <a:rPr lang="en-US" dirty="0"/>
              <a:t> don’t understand…</a:t>
            </a:r>
          </a:p>
        </p:txBody>
      </p:sp>
      <p:sp>
        <p:nvSpPr>
          <p:cNvPr id="16" name="TextBox 15">
            <a:extLst>
              <a:ext uri="{FF2B5EF4-FFF2-40B4-BE49-F238E27FC236}">
                <a16:creationId xmlns:a16="http://schemas.microsoft.com/office/drawing/2014/main" id="{CD03702D-E5F5-45FB-8066-052FF4980EE3}"/>
              </a:ext>
            </a:extLst>
          </p:cNvPr>
          <p:cNvSpPr txBox="1"/>
          <p:nvPr/>
        </p:nvSpPr>
        <p:spPr>
          <a:xfrm>
            <a:off x="9020176" y="6389224"/>
            <a:ext cx="3092292" cy="369332"/>
          </a:xfrm>
          <a:prstGeom prst="rect">
            <a:avLst/>
          </a:prstGeom>
          <a:noFill/>
        </p:spPr>
        <p:txBody>
          <a:bodyPr wrap="square" rtlCol="0">
            <a:spAutoFit/>
          </a:bodyPr>
          <a:lstStyle/>
          <a:p>
            <a:pPr algn="ctr"/>
            <a:r>
              <a:rPr lang="en-US" b="1" dirty="0"/>
              <a:t>…you won’t be able to sit still</a:t>
            </a:r>
            <a:r>
              <a:rPr lang="en-US" dirty="0"/>
              <a:t>.</a:t>
            </a:r>
          </a:p>
        </p:txBody>
      </p:sp>
      <p:sp>
        <p:nvSpPr>
          <p:cNvPr id="21" name="TextBox 20">
            <a:extLst>
              <a:ext uri="{FF2B5EF4-FFF2-40B4-BE49-F238E27FC236}">
                <a16:creationId xmlns:a16="http://schemas.microsoft.com/office/drawing/2014/main" id="{E87A8CD0-04EC-4610-B620-CFF33395EE6B}"/>
              </a:ext>
            </a:extLst>
          </p:cNvPr>
          <p:cNvSpPr txBox="1"/>
          <p:nvPr/>
        </p:nvSpPr>
        <p:spPr>
          <a:xfrm>
            <a:off x="7316477" y="3225223"/>
            <a:ext cx="1403792" cy="830997"/>
          </a:xfrm>
          <a:prstGeom prst="rect">
            <a:avLst/>
          </a:prstGeom>
          <a:noFill/>
        </p:spPr>
        <p:txBody>
          <a:bodyPr wrap="square" rtlCol="0">
            <a:spAutoFit/>
          </a:bodyPr>
          <a:lstStyle/>
          <a:p>
            <a:pPr algn="r"/>
            <a:r>
              <a:rPr lang="en-US" sz="1600" dirty="0"/>
              <a:t>… He does something </a:t>
            </a:r>
          </a:p>
          <a:p>
            <a:pPr algn="r"/>
            <a:r>
              <a:rPr lang="en-US" sz="1600" b="1" dirty="0"/>
              <a:t>‘</a:t>
            </a:r>
            <a:r>
              <a:rPr lang="en-US" sz="1600" b="1" i="1" dirty="0"/>
              <a:t>TO</a:t>
            </a:r>
            <a:r>
              <a:rPr lang="en-US" sz="1600" b="1" dirty="0"/>
              <a:t>’</a:t>
            </a:r>
            <a:r>
              <a:rPr lang="en-US" sz="1600" dirty="0"/>
              <a:t> us!</a:t>
            </a:r>
          </a:p>
        </p:txBody>
      </p:sp>
    </p:spTree>
    <p:extLst>
      <p:ext uri="{BB962C8B-B14F-4D97-AF65-F5344CB8AC3E}">
        <p14:creationId xmlns:p14="http://schemas.microsoft.com/office/powerpoint/2010/main" val="8881690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50"/>
                                        <p:tgtEl>
                                          <p:spTgt spid="1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25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750"/>
                                        <p:tgtEl>
                                          <p:spTgt spid="8"/>
                                        </p:tgtEl>
                                      </p:cBhvr>
                                    </p:animEffect>
                                  </p:childTnLst>
                                </p:cTn>
                              </p:par>
                            </p:childTnLst>
                          </p:cTn>
                        </p:par>
                        <p:par>
                          <p:cTn id="17" fill="hold">
                            <p:stCondLst>
                              <p:cond delay="75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50"/>
                                        <p:tgtEl>
                                          <p:spTgt spid="12"/>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childTnLst>
                          </p:cTn>
                        </p:par>
                        <p:par>
                          <p:cTn id="25" fill="hold">
                            <p:stCondLst>
                              <p:cond delay="2000"/>
                            </p:stCondLst>
                            <p:childTnLst>
                              <p:par>
                                <p:cTn id="26" presetID="22"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75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750"/>
                                        <p:tgtEl>
                                          <p:spTgt spid="13"/>
                                        </p:tgtEl>
                                      </p:cBhvr>
                                    </p:animEffect>
                                  </p:childTnLst>
                                </p:cTn>
                              </p:par>
                            </p:childTnLst>
                          </p:cTn>
                        </p:par>
                        <p:par>
                          <p:cTn id="34" fill="hold">
                            <p:stCondLst>
                              <p:cond delay="750"/>
                            </p:stCondLst>
                            <p:childTnLst>
                              <p:par>
                                <p:cTn id="35" presetID="22" presetClass="entr" presetSubtype="4"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childTnLst>
                          </p:cTn>
                        </p:par>
                        <p:par>
                          <p:cTn id="38" fill="hold">
                            <p:stCondLst>
                              <p:cond delay="1250"/>
                            </p:stCondLst>
                            <p:childTnLst>
                              <p:par>
                                <p:cTn id="39" presetID="22" presetClass="entr" presetSubtype="4"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75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750"/>
                                        <p:tgtEl>
                                          <p:spTgt spid="14"/>
                                        </p:tgtEl>
                                      </p:cBhvr>
                                    </p:animEffect>
                                  </p:childTnLst>
                                </p:cTn>
                              </p:par>
                            </p:childTnLst>
                          </p:cTn>
                        </p:par>
                        <p:par>
                          <p:cTn id="47" fill="hold">
                            <p:stCondLst>
                              <p:cond delay="750"/>
                            </p:stCondLst>
                            <p:childTnLst>
                              <p:par>
                                <p:cTn id="48" presetID="22" presetClass="entr" presetSubtype="4" fill="hold"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down)">
                                      <p:cBhvr>
                                        <p:cTn id="50" dur="500"/>
                                        <p:tgtEl>
                                          <p:spTgt spid="24"/>
                                        </p:tgtEl>
                                      </p:cBhvr>
                                    </p:animEffect>
                                  </p:childTnLst>
                                </p:cTn>
                              </p:par>
                            </p:childTnLst>
                          </p:cTn>
                        </p:par>
                        <p:par>
                          <p:cTn id="51" fill="hold">
                            <p:stCondLst>
                              <p:cond delay="1250"/>
                            </p:stCondLst>
                            <p:childTnLst>
                              <p:par>
                                <p:cTn id="52" presetID="22" presetClass="entr" presetSubtype="1"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75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up)">
                                      <p:cBhvr>
                                        <p:cTn id="59" dur="75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up)">
                                      <p:cBhvr>
                                        <p:cTn id="64" dur="750"/>
                                        <p:tgtEl>
                                          <p:spTgt spid="17"/>
                                        </p:tgtEl>
                                      </p:cBhvr>
                                    </p:animEffect>
                                  </p:childTnLst>
                                </p:cTn>
                              </p:par>
                            </p:childTnLst>
                          </p:cTn>
                        </p:par>
                        <p:par>
                          <p:cTn id="65" fill="hold">
                            <p:stCondLst>
                              <p:cond delay="750"/>
                            </p:stCondLst>
                            <p:childTnLst>
                              <p:par>
                                <p:cTn id="66" presetID="22" presetClass="entr" presetSubtype="1"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500"/>
                                        <p:tgtEl>
                                          <p:spTgt spid="25"/>
                                        </p:tgtEl>
                                      </p:cBhvr>
                                    </p:animEffect>
                                  </p:childTnLst>
                                </p:cTn>
                              </p:par>
                            </p:childTnLst>
                          </p:cTn>
                        </p:par>
                        <p:par>
                          <p:cTn id="69" fill="hold">
                            <p:stCondLst>
                              <p:cond delay="1250"/>
                            </p:stCondLst>
                            <p:childTnLst>
                              <p:par>
                                <p:cTn id="70" presetID="10"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p:cTn id="82" dur="1250" fill="hold"/>
                                        <p:tgtEl>
                                          <p:spTgt spid="16"/>
                                        </p:tgtEl>
                                        <p:attrNameLst>
                                          <p:attrName>ppt_w</p:attrName>
                                        </p:attrNameLst>
                                      </p:cBhvr>
                                      <p:tavLst>
                                        <p:tav tm="0">
                                          <p:val>
                                            <p:fltVal val="0"/>
                                          </p:val>
                                        </p:tav>
                                        <p:tav tm="100000">
                                          <p:val>
                                            <p:strVal val="#ppt_w"/>
                                          </p:val>
                                        </p:tav>
                                      </p:tavLst>
                                    </p:anim>
                                    <p:anim calcmode="lin" valueType="num">
                                      <p:cBhvr>
                                        <p:cTn id="83" dur="1250" fill="hold"/>
                                        <p:tgtEl>
                                          <p:spTgt spid="16"/>
                                        </p:tgtEl>
                                        <p:attrNameLst>
                                          <p:attrName>ppt_h</p:attrName>
                                        </p:attrNameLst>
                                      </p:cBhvr>
                                      <p:tavLst>
                                        <p:tav tm="0">
                                          <p:val>
                                            <p:fltVal val="0"/>
                                          </p:val>
                                        </p:tav>
                                        <p:tav tm="100000">
                                          <p:val>
                                            <p:strVal val="#ppt_h"/>
                                          </p:val>
                                        </p:tav>
                                      </p:tavLst>
                                    </p:anim>
                                    <p:anim calcmode="lin" valueType="num">
                                      <p:cBhvr>
                                        <p:cTn id="84" dur="1250" fill="hold"/>
                                        <p:tgtEl>
                                          <p:spTgt spid="16"/>
                                        </p:tgtEl>
                                        <p:attrNameLst>
                                          <p:attrName>style.rotation</p:attrName>
                                        </p:attrNameLst>
                                      </p:cBhvr>
                                      <p:tavLst>
                                        <p:tav tm="0">
                                          <p:val>
                                            <p:fltVal val="90"/>
                                          </p:val>
                                        </p:tav>
                                        <p:tav tm="100000">
                                          <p:val>
                                            <p:fltVal val="0"/>
                                          </p:val>
                                        </p:tav>
                                      </p:tavLst>
                                    </p:anim>
                                    <p:animEffect transition="in" filter="fade">
                                      <p:cBhvr>
                                        <p:cTn id="85" dur="1250"/>
                                        <p:tgtEl>
                                          <p:spTgt spid="1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p:bldP spid="13" grpId="0"/>
      <p:bldP spid="14" grpId="0"/>
      <p:bldP spid="15" grpId="0"/>
      <p:bldP spid="17" grpId="0" animBg="1"/>
      <p:bldP spid="18" grpId="0"/>
      <p:bldP spid="19" grpId="0"/>
      <p:bldP spid="20" grpId="0"/>
      <p:bldP spid="8" grpId="0"/>
      <p:bldP spid="16"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Made Free from Sin</a:t>
            </a:r>
          </a:p>
        </p:txBody>
      </p:sp>
      <p:sp>
        <p:nvSpPr>
          <p:cNvPr id="5" name="TextBox 4">
            <a:extLst>
              <a:ext uri="{FF2B5EF4-FFF2-40B4-BE49-F238E27FC236}">
                <a16:creationId xmlns:a16="http://schemas.microsoft.com/office/drawing/2014/main" id="{7DA673AF-66E9-4CCA-BD8C-EA7605B78A83}"/>
              </a:ext>
            </a:extLst>
          </p:cNvPr>
          <p:cNvSpPr txBox="1"/>
          <p:nvPr/>
        </p:nvSpPr>
        <p:spPr>
          <a:xfrm>
            <a:off x="4638675" y="492544"/>
            <a:ext cx="2914650" cy="461665"/>
          </a:xfrm>
          <a:prstGeom prst="rect">
            <a:avLst/>
          </a:prstGeom>
          <a:noFill/>
        </p:spPr>
        <p:txBody>
          <a:bodyPr wrap="square" rtlCol="0">
            <a:spAutoFit/>
          </a:bodyPr>
          <a:lstStyle/>
          <a:p>
            <a:pPr algn="ctr"/>
            <a:r>
              <a:rPr lang="en-US" sz="2400" b="1" dirty="0"/>
              <a:t>End of Part III</a:t>
            </a:r>
          </a:p>
        </p:txBody>
      </p:sp>
      <p:sp>
        <p:nvSpPr>
          <p:cNvPr id="7" name="TextBox 6">
            <a:extLst>
              <a:ext uri="{FF2B5EF4-FFF2-40B4-BE49-F238E27FC236}">
                <a16:creationId xmlns:a16="http://schemas.microsoft.com/office/drawing/2014/main" id="{9B77B112-8239-4DBF-A788-6FDACAFE994E}"/>
              </a:ext>
            </a:extLst>
          </p:cNvPr>
          <p:cNvSpPr txBox="1"/>
          <p:nvPr/>
        </p:nvSpPr>
        <p:spPr>
          <a:xfrm>
            <a:off x="1763694" y="1024427"/>
            <a:ext cx="8687610" cy="338554"/>
          </a:xfrm>
          <a:prstGeom prst="rect">
            <a:avLst/>
          </a:prstGeom>
          <a:noFill/>
        </p:spPr>
        <p:txBody>
          <a:bodyPr wrap="square" rtlCol="0">
            <a:spAutoFit/>
          </a:bodyPr>
          <a:lstStyle/>
          <a:p>
            <a:r>
              <a:rPr lang="en-US" sz="1600" dirty="0"/>
              <a:t>Be sure you have seen both Part I and II – those will help you in understanding the ‘</a:t>
            </a:r>
            <a:r>
              <a:rPr lang="en-US" sz="1600" b="1" i="1" dirty="0">
                <a:solidFill>
                  <a:srgbClr val="CC6600"/>
                </a:solidFill>
              </a:rPr>
              <a:t>Goodness of God</a:t>
            </a:r>
            <a:r>
              <a:rPr lang="en-US" sz="1600" dirty="0"/>
              <a:t>’…</a:t>
            </a:r>
          </a:p>
        </p:txBody>
      </p:sp>
      <p:sp>
        <p:nvSpPr>
          <p:cNvPr id="8" name="TextBox 7">
            <a:extLst>
              <a:ext uri="{FF2B5EF4-FFF2-40B4-BE49-F238E27FC236}">
                <a16:creationId xmlns:a16="http://schemas.microsoft.com/office/drawing/2014/main" id="{16080420-559F-434D-BE9B-9C4A5225870C}"/>
              </a:ext>
            </a:extLst>
          </p:cNvPr>
          <p:cNvSpPr txBox="1"/>
          <p:nvPr/>
        </p:nvSpPr>
        <p:spPr>
          <a:xfrm>
            <a:off x="3939503" y="4988690"/>
            <a:ext cx="4324350" cy="1631216"/>
          </a:xfrm>
          <a:prstGeom prst="rect">
            <a:avLst/>
          </a:prstGeom>
          <a:solidFill>
            <a:schemeClr val="tx1"/>
          </a:solidFill>
          <a:ln w="76200">
            <a:solidFill>
              <a:srgbClr val="CC6600"/>
            </a:solidFill>
          </a:ln>
        </p:spPr>
        <p:txBody>
          <a:bodyPr wrap="square" rtlCol="0">
            <a:spAutoFit/>
          </a:bodyPr>
          <a:lstStyle/>
          <a:p>
            <a:pPr algn="ctr"/>
            <a:r>
              <a:rPr lang="en-US" sz="2000" b="1" i="1" dirty="0">
                <a:solidFill>
                  <a:srgbClr val="CC6600"/>
                </a:solidFill>
              </a:rPr>
              <a:t>Now the God of hope fill you </a:t>
            </a:r>
          </a:p>
          <a:p>
            <a:pPr algn="ctr"/>
            <a:r>
              <a:rPr lang="en-US" sz="2000" b="1" i="1" dirty="0">
                <a:solidFill>
                  <a:srgbClr val="CC6600"/>
                </a:solidFill>
              </a:rPr>
              <a:t>with all joy and peace in believing, </a:t>
            </a:r>
          </a:p>
          <a:p>
            <a:pPr algn="ctr"/>
            <a:r>
              <a:rPr lang="en-US" sz="2000" b="1" i="1" dirty="0">
                <a:solidFill>
                  <a:srgbClr val="CC6600"/>
                </a:solidFill>
              </a:rPr>
              <a:t>that ye may abound in hope, </a:t>
            </a:r>
          </a:p>
          <a:p>
            <a:pPr algn="ctr"/>
            <a:r>
              <a:rPr lang="en-US" sz="2000" b="1" i="1" dirty="0">
                <a:solidFill>
                  <a:srgbClr val="CC6600"/>
                </a:solidFill>
              </a:rPr>
              <a:t>through the power of the Holy Ghost. </a:t>
            </a:r>
          </a:p>
          <a:p>
            <a:pPr algn="ctr"/>
            <a:endParaRPr lang="en-US" sz="500" b="1" i="1" dirty="0">
              <a:solidFill>
                <a:srgbClr val="CC6600"/>
              </a:solidFill>
            </a:endParaRPr>
          </a:p>
          <a:p>
            <a:pPr algn="ctr"/>
            <a:r>
              <a:rPr lang="en-US" sz="1400" b="1" dirty="0">
                <a:solidFill>
                  <a:srgbClr val="FF0000"/>
                </a:solidFill>
              </a:rPr>
              <a:t>Romans 15:13 </a:t>
            </a:r>
          </a:p>
        </p:txBody>
      </p:sp>
      <p:sp>
        <p:nvSpPr>
          <p:cNvPr id="10" name="TextBox 9">
            <a:extLst>
              <a:ext uri="{FF2B5EF4-FFF2-40B4-BE49-F238E27FC236}">
                <a16:creationId xmlns:a16="http://schemas.microsoft.com/office/drawing/2014/main" id="{35B0A5B8-F26F-4402-87C1-DFE2F9201D66}"/>
              </a:ext>
            </a:extLst>
          </p:cNvPr>
          <p:cNvSpPr txBox="1"/>
          <p:nvPr/>
        </p:nvSpPr>
        <p:spPr>
          <a:xfrm>
            <a:off x="3133816" y="3792217"/>
            <a:ext cx="5811433" cy="307777"/>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What shall we say then? Shall we continue in sin, that grace may abound? </a:t>
            </a:r>
          </a:p>
        </p:txBody>
      </p:sp>
      <p:sp>
        <p:nvSpPr>
          <p:cNvPr id="11" name="TextBox 10">
            <a:extLst>
              <a:ext uri="{FF2B5EF4-FFF2-40B4-BE49-F238E27FC236}">
                <a16:creationId xmlns:a16="http://schemas.microsoft.com/office/drawing/2014/main" id="{7172ABE5-A57F-4CCD-BF6F-3AE897D38E88}"/>
              </a:ext>
            </a:extLst>
          </p:cNvPr>
          <p:cNvSpPr txBox="1"/>
          <p:nvPr/>
        </p:nvSpPr>
        <p:spPr>
          <a:xfrm>
            <a:off x="3106441" y="4326057"/>
            <a:ext cx="5954962" cy="307777"/>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What then? shall we sin, because we are not under the law, but under grace?</a:t>
            </a:r>
          </a:p>
        </p:txBody>
      </p:sp>
      <p:sp>
        <p:nvSpPr>
          <p:cNvPr id="12" name="TextBox 11">
            <a:extLst>
              <a:ext uri="{FF2B5EF4-FFF2-40B4-BE49-F238E27FC236}">
                <a16:creationId xmlns:a16="http://schemas.microsoft.com/office/drawing/2014/main" id="{1E0F8CC3-C27A-4F86-9BCB-F10D04CA42F1}"/>
              </a:ext>
            </a:extLst>
          </p:cNvPr>
          <p:cNvSpPr txBox="1"/>
          <p:nvPr/>
        </p:nvSpPr>
        <p:spPr>
          <a:xfrm>
            <a:off x="8836270" y="3790424"/>
            <a:ext cx="1097072"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God forbid</a:t>
            </a:r>
            <a:endParaRPr lang="en-US" sz="1400" dirty="0"/>
          </a:p>
        </p:txBody>
      </p:sp>
      <p:sp>
        <p:nvSpPr>
          <p:cNvPr id="13" name="TextBox 12">
            <a:extLst>
              <a:ext uri="{FF2B5EF4-FFF2-40B4-BE49-F238E27FC236}">
                <a16:creationId xmlns:a16="http://schemas.microsoft.com/office/drawing/2014/main" id="{635E6B34-3B41-47F3-B61B-2F31AD8B2035}"/>
              </a:ext>
            </a:extLst>
          </p:cNvPr>
          <p:cNvSpPr txBox="1"/>
          <p:nvPr/>
        </p:nvSpPr>
        <p:spPr>
          <a:xfrm>
            <a:off x="2539813" y="2640950"/>
            <a:ext cx="7131728"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a:t>
            </a:r>
            <a:r>
              <a:rPr lang="en-US" sz="1400" b="1" i="1" dirty="0" err="1">
                <a:solidFill>
                  <a:srgbClr val="CC6600"/>
                </a:solidFill>
                <a:latin typeface="Times New Roman" panose="02020603050405020304" pitchFamily="18" charset="0"/>
                <a:cs typeface="Times New Roman" panose="02020603050405020304" pitchFamily="18" charset="0"/>
              </a:rPr>
              <a:t>despisest</a:t>
            </a:r>
            <a:r>
              <a:rPr lang="en-US" sz="14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 not knowing that the goodness of God leadeth thee to repentance?</a:t>
            </a:r>
          </a:p>
        </p:txBody>
      </p:sp>
      <p:sp>
        <p:nvSpPr>
          <p:cNvPr id="14" name="TextBox 13">
            <a:extLst>
              <a:ext uri="{FF2B5EF4-FFF2-40B4-BE49-F238E27FC236}">
                <a16:creationId xmlns:a16="http://schemas.microsoft.com/office/drawing/2014/main" id="{3565DC1D-E300-45DB-80BF-00256B2491A7}"/>
              </a:ext>
            </a:extLst>
          </p:cNvPr>
          <p:cNvSpPr txBox="1"/>
          <p:nvPr/>
        </p:nvSpPr>
        <p:spPr>
          <a:xfrm>
            <a:off x="2920753" y="3107183"/>
            <a:ext cx="6391923"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Behold therefore the goodness and severity of God: on them which fell, severity;</a:t>
            </a:r>
          </a:p>
          <a:p>
            <a:pPr algn="ctr"/>
            <a:r>
              <a:rPr lang="en-US" sz="1400" b="1" i="1" dirty="0">
                <a:solidFill>
                  <a:srgbClr val="CC6600"/>
                </a:solidFill>
                <a:latin typeface="Times New Roman" panose="02020603050405020304" pitchFamily="18" charset="0"/>
                <a:cs typeface="Times New Roman" panose="02020603050405020304" pitchFamily="18" charset="0"/>
              </a:rPr>
              <a:t>but toward thee, goodness, if thou continue in his goodness:</a:t>
            </a:r>
          </a:p>
          <a:p>
            <a:pPr algn="ctr"/>
            <a:r>
              <a:rPr lang="en-US" sz="1400" b="1" i="1" dirty="0">
                <a:solidFill>
                  <a:srgbClr val="CC6600"/>
                </a:solidFill>
                <a:latin typeface="Times New Roman" panose="02020603050405020304" pitchFamily="18" charset="0"/>
                <a:cs typeface="Times New Roman" panose="02020603050405020304" pitchFamily="18" charset="0"/>
              </a:rPr>
              <a:t>otherwise thou also shalt be cut off.</a:t>
            </a:r>
          </a:p>
        </p:txBody>
      </p:sp>
      <p:sp>
        <p:nvSpPr>
          <p:cNvPr id="15" name="TextBox 14">
            <a:extLst>
              <a:ext uri="{FF2B5EF4-FFF2-40B4-BE49-F238E27FC236}">
                <a16:creationId xmlns:a16="http://schemas.microsoft.com/office/drawing/2014/main" id="{8A161CCF-0B87-4CBA-A0BC-1573D3D7A389}"/>
              </a:ext>
            </a:extLst>
          </p:cNvPr>
          <p:cNvSpPr txBox="1"/>
          <p:nvPr/>
        </p:nvSpPr>
        <p:spPr>
          <a:xfrm>
            <a:off x="3126798" y="4021859"/>
            <a:ext cx="5954962" cy="307777"/>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We are dead unto sin but alive unto God through Jesus Christ our Lord !</a:t>
            </a:r>
          </a:p>
        </p:txBody>
      </p:sp>
      <p:sp>
        <p:nvSpPr>
          <p:cNvPr id="16" name="TextBox 15">
            <a:extLst>
              <a:ext uri="{FF2B5EF4-FFF2-40B4-BE49-F238E27FC236}">
                <a16:creationId xmlns:a16="http://schemas.microsoft.com/office/drawing/2014/main" id="{616EA706-0C32-465A-B011-D6AF8215700A}"/>
              </a:ext>
            </a:extLst>
          </p:cNvPr>
          <p:cNvSpPr txBox="1"/>
          <p:nvPr/>
        </p:nvSpPr>
        <p:spPr>
          <a:xfrm>
            <a:off x="8828162" y="4330786"/>
            <a:ext cx="1097072"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God forbid</a:t>
            </a:r>
            <a:endParaRPr lang="en-US" sz="1400" dirty="0"/>
          </a:p>
        </p:txBody>
      </p:sp>
      <p:sp>
        <p:nvSpPr>
          <p:cNvPr id="20" name="TextBox 19">
            <a:extLst>
              <a:ext uri="{FF2B5EF4-FFF2-40B4-BE49-F238E27FC236}">
                <a16:creationId xmlns:a16="http://schemas.microsoft.com/office/drawing/2014/main" id="{D69C79D7-522A-4CAF-8CB5-34C800D14A2B}"/>
              </a:ext>
            </a:extLst>
          </p:cNvPr>
          <p:cNvSpPr txBox="1"/>
          <p:nvPr/>
        </p:nvSpPr>
        <p:spPr>
          <a:xfrm>
            <a:off x="648075" y="3783702"/>
            <a:ext cx="2603246"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Romans 6:1-14 -</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First Question:</a:t>
            </a:r>
          </a:p>
        </p:txBody>
      </p:sp>
      <p:sp>
        <p:nvSpPr>
          <p:cNvPr id="21" name="TextBox 20">
            <a:extLst>
              <a:ext uri="{FF2B5EF4-FFF2-40B4-BE49-F238E27FC236}">
                <a16:creationId xmlns:a16="http://schemas.microsoft.com/office/drawing/2014/main" id="{1AFCFE17-BB54-4F62-8510-38337AB0634E}"/>
              </a:ext>
            </a:extLst>
          </p:cNvPr>
          <p:cNvSpPr txBox="1"/>
          <p:nvPr/>
        </p:nvSpPr>
        <p:spPr>
          <a:xfrm>
            <a:off x="313116" y="4315012"/>
            <a:ext cx="2919855"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Romans 6:15-28 -</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Second Question:</a:t>
            </a:r>
          </a:p>
        </p:txBody>
      </p:sp>
      <p:sp>
        <p:nvSpPr>
          <p:cNvPr id="22" name="TextBox 21">
            <a:extLst>
              <a:ext uri="{FF2B5EF4-FFF2-40B4-BE49-F238E27FC236}">
                <a16:creationId xmlns:a16="http://schemas.microsoft.com/office/drawing/2014/main" id="{912DEB54-CD17-4C8C-84F5-AFACF6CB8FD5}"/>
              </a:ext>
            </a:extLst>
          </p:cNvPr>
          <p:cNvSpPr txBox="1"/>
          <p:nvPr/>
        </p:nvSpPr>
        <p:spPr>
          <a:xfrm>
            <a:off x="8945250" y="4729468"/>
            <a:ext cx="2995216"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Have you noticed? He doesn’t ask us</a:t>
            </a:r>
          </a:p>
          <a:p>
            <a:pPr algn="ctr"/>
            <a:r>
              <a:rPr lang="en-US" sz="1400" b="1" dirty="0">
                <a:latin typeface="Times New Roman" panose="02020603050405020304" pitchFamily="18" charset="0"/>
                <a:cs typeface="Times New Roman" panose="02020603050405020304" pitchFamily="18" charset="0"/>
              </a:rPr>
              <a:t>to ‘</a:t>
            </a:r>
            <a:r>
              <a:rPr lang="en-US" sz="1400" b="1" i="1" dirty="0">
                <a:latin typeface="Times New Roman" panose="02020603050405020304" pitchFamily="18" charset="0"/>
                <a:cs typeface="Times New Roman" panose="02020603050405020304" pitchFamily="18" charset="0"/>
              </a:rPr>
              <a:t>change or else</a:t>
            </a:r>
            <a:r>
              <a:rPr lang="en-US" sz="1400" b="1"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severity of God</a:t>
            </a:r>
            <a:r>
              <a:rPr lang="en-US" sz="1200" b="1" dirty="0">
                <a:latin typeface="Times New Roman" panose="02020603050405020304" pitchFamily="18" charset="0"/>
                <a:cs typeface="Times New Roman" panose="02020603050405020304" pitchFamily="18" charset="0"/>
              </a:rPr>
              <a:t>)… </a:t>
            </a:r>
          </a:p>
        </p:txBody>
      </p:sp>
      <p:sp>
        <p:nvSpPr>
          <p:cNvPr id="23" name="TextBox 22">
            <a:extLst>
              <a:ext uri="{FF2B5EF4-FFF2-40B4-BE49-F238E27FC236}">
                <a16:creationId xmlns:a16="http://schemas.microsoft.com/office/drawing/2014/main" id="{7BCC83B5-1701-4A6E-9799-901640D36A62}"/>
              </a:ext>
            </a:extLst>
          </p:cNvPr>
          <p:cNvSpPr txBox="1"/>
          <p:nvPr/>
        </p:nvSpPr>
        <p:spPr>
          <a:xfrm>
            <a:off x="8836270" y="5439777"/>
            <a:ext cx="3197817" cy="738664"/>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Therefore if any man be in Christ, he is a new creature: old things are passed away; behold, all things are become new. </a:t>
            </a:r>
          </a:p>
        </p:txBody>
      </p:sp>
      <p:sp>
        <p:nvSpPr>
          <p:cNvPr id="24" name="TextBox 23">
            <a:extLst>
              <a:ext uri="{FF2B5EF4-FFF2-40B4-BE49-F238E27FC236}">
                <a16:creationId xmlns:a16="http://schemas.microsoft.com/office/drawing/2014/main" id="{9180ED07-23D8-41DC-8256-E3FF9641052F}"/>
              </a:ext>
            </a:extLst>
          </p:cNvPr>
          <p:cNvSpPr txBox="1"/>
          <p:nvPr/>
        </p:nvSpPr>
        <p:spPr>
          <a:xfrm>
            <a:off x="3106440" y="4551046"/>
            <a:ext cx="5265203" cy="307777"/>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But now being made free from sin, and become servants to God… </a:t>
            </a:r>
          </a:p>
        </p:txBody>
      </p:sp>
      <p:sp>
        <p:nvSpPr>
          <p:cNvPr id="27" name="Arrow: Right 26">
            <a:extLst>
              <a:ext uri="{FF2B5EF4-FFF2-40B4-BE49-F238E27FC236}">
                <a16:creationId xmlns:a16="http://schemas.microsoft.com/office/drawing/2014/main" id="{97AC9318-D32F-497B-B55B-166C35DA0C84}"/>
              </a:ext>
            </a:extLst>
          </p:cNvPr>
          <p:cNvSpPr/>
          <p:nvPr/>
        </p:nvSpPr>
        <p:spPr>
          <a:xfrm>
            <a:off x="8282861" y="6205660"/>
            <a:ext cx="3732700" cy="563937"/>
          </a:xfrm>
          <a:prstGeom prst="rightArrow">
            <a:avLst/>
          </a:prstGeom>
          <a:solidFill>
            <a:schemeClr val="tx1"/>
          </a:solidFill>
          <a:ln w="57150" cmpd="sng">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B87BEE63-9190-4E3F-ADAD-FA39C37D62DD}"/>
              </a:ext>
            </a:extLst>
          </p:cNvPr>
          <p:cNvSpPr txBox="1"/>
          <p:nvPr/>
        </p:nvSpPr>
        <p:spPr>
          <a:xfrm>
            <a:off x="8250218" y="6330725"/>
            <a:ext cx="3628101" cy="338554"/>
          </a:xfrm>
          <a:prstGeom prst="rect">
            <a:avLst/>
          </a:prstGeom>
          <a:noFill/>
        </p:spPr>
        <p:txBody>
          <a:bodyPr wrap="square" rtlCol="0">
            <a:spAutoFit/>
          </a:bodyPr>
          <a:lstStyle/>
          <a:p>
            <a:pPr algn="r"/>
            <a:r>
              <a:rPr lang="en-US" sz="1600" b="1" dirty="0">
                <a:solidFill>
                  <a:schemeClr val="bg1"/>
                </a:solidFill>
                <a:effectLst/>
                <a:latin typeface="Times New Roman" panose="02020603050405020304" pitchFamily="18" charset="0"/>
                <a:cs typeface="Times New Roman" panose="02020603050405020304" pitchFamily="18" charset="0"/>
              </a:rPr>
              <a:t>Yes! There’s even more, so go on to IV!</a:t>
            </a:r>
          </a:p>
        </p:txBody>
      </p:sp>
      <p:sp>
        <p:nvSpPr>
          <p:cNvPr id="26" name="Rectangle: Rounded Corners 25">
            <a:extLst>
              <a:ext uri="{FF2B5EF4-FFF2-40B4-BE49-F238E27FC236}">
                <a16:creationId xmlns:a16="http://schemas.microsoft.com/office/drawing/2014/main" id="{29C11675-4E23-4EF6-95B4-FD771BBFB9C7}"/>
              </a:ext>
            </a:extLst>
          </p:cNvPr>
          <p:cNvSpPr/>
          <p:nvPr/>
        </p:nvSpPr>
        <p:spPr>
          <a:xfrm>
            <a:off x="8828163" y="4711712"/>
            <a:ext cx="3214032" cy="150740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660CFD21-CDBD-422E-A2BF-D57AA82A0A95}"/>
              </a:ext>
            </a:extLst>
          </p:cNvPr>
          <p:cNvSpPr txBox="1"/>
          <p:nvPr/>
        </p:nvSpPr>
        <p:spPr>
          <a:xfrm>
            <a:off x="8988963" y="5203443"/>
            <a:ext cx="29153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HE CHANGES US! </a:t>
            </a:r>
            <a:r>
              <a:rPr lang="en-US" sz="1200" b="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Goodness of God</a:t>
            </a:r>
            <a:r>
              <a:rPr lang="en-US" sz="1200" b="1" dirty="0">
                <a:latin typeface="Times New Roman" panose="02020603050405020304" pitchFamily="18" charset="0"/>
                <a:cs typeface="Times New Roman" panose="02020603050405020304" pitchFamily="18" charset="0"/>
              </a:rPr>
              <a:t>)</a:t>
            </a:r>
          </a:p>
        </p:txBody>
      </p:sp>
      <p:sp>
        <p:nvSpPr>
          <p:cNvPr id="29" name="TextBox 28">
            <a:extLst>
              <a:ext uri="{FF2B5EF4-FFF2-40B4-BE49-F238E27FC236}">
                <a16:creationId xmlns:a16="http://schemas.microsoft.com/office/drawing/2014/main" id="{DC0B064A-FC52-4E0E-93F1-FF2BD7659B72}"/>
              </a:ext>
            </a:extLst>
          </p:cNvPr>
          <p:cNvSpPr txBox="1"/>
          <p:nvPr/>
        </p:nvSpPr>
        <p:spPr>
          <a:xfrm>
            <a:off x="2189767" y="1320477"/>
            <a:ext cx="7824242" cy="369332"/>
          </a:xfrm>
          <a:prstGeom prst="rect">
            <a:avLst/>
          </a:prstGeom>
          <a:noFill/>
        </p:spPr>
        <p:txBody>
          <a:bodyPr wrap="square" rtlCol="0">
            <a:spAutoFit/>
          </a:bodyPr>
          <a:lstStyle/>
          <a:p>
            <a:r>
              <a:rPr lang="en-US" sz="1800" dirty="0"/>
              <a:t>…and what it means to be ‘</a:t>
            </a:r>
            <a:r>
              <a:rPr lang="en-US" sz="1800" b="1" i="1" dirty="0">
                <a:solidFill>
                  <a:srgbClr val="CC6600"/>
                </a:solidFill>
              </a:rPr>
              <a:t>dead indeed unto sin</a:t>
            </a:r>
            <a:r>
              <a:rPr lang="en-US" sz="1800" dirty="0"/>
              <a:t>’ and being ‘</a:t>
            </a:r>
            <a:r>
              <a:rPr lang="en-US" sz="1800" b="1" i="1" dirty="0">
                <a:solidFill>
                  <a:srgbClr val="CC6600"/>
                </a:solidFill>
              </a:rPr>
              <a:t>made free from sin</a:t>
            </a:r>
            <a:r>
              <a:rPr lang="en-US" sz="1800" dirty="0"/>
              <a:t>.’</a:t>
            </a:r>
            <a:endParaRPr lang="en-US" dirty="0"/>
          </a:p>
        </p:txBody>
      </p:sp>
      <p:sp>
        <p:nvSpPr>
          <p:cNvPr id="9" name="TextBox 8">
            <a:extLst>
              <a:ext uri="{FF2B5EF4-FFF2-40B4-BE49-F238E27FC236}">
                <a16:creationId xmlns:a16="http://schemas.microsoft.com/office/drawing/2014/main" id="{879B0987-3FB6-4959-B1AD-2B0B5BDD2E37}"/>
              </a:ext>
            </a:extLst>
          </p:cNvPr>
          <p:cNvSpPr txBox="1"/>
          <p:nvPr/>
        </p:nvSpPr>
        <p:spPr>
          <a:xfrm>
            <a:off x="313117" y="5439777"/>
            <a:ext cx="2925740" cy="830997"/>
          </a:xfrm>
          <a:prstGeom prst="rect">
            <a:avLst/>
          </a:prstGeom>
          <a:noFill/>
        </p:spPr>
        <p:txBody>
          <a:bodyPr wrap="square" rtlCol="0">
            <a:spAutoFit/>
          </a:bodyPr>
          <a:lstStyle/>
          <a:p>
            <a:pPr algn="just"/>
            <a:r>
              <a:rPr lang="en-US" sz="1200" b="1" dirty="0"/>
              <a:t>Also, on YouTube or in my website, watch my short video sermon presentation on today being the “</a:t>
            </a:r>
            <a:r>
              <a:rPr lang="en-US" sz="1200" b="1" i="1" dirty="0"/>
              <a:t>Best Dispensation</a:t>
            </a:r>
            <a:r>
              <a:rPr lang="en-US" sz="1200" b="1" dirty="0"/>
              <a:t>” and all the specific changes Christ makes in us</a:t>
            </a:r>
            <a:r>
              <a:rPr lang="en-US" sz="1200" b="1"/>
              <a:t>!  </a:t>
            </a:r>
            <a:endParaRPr lang="en-US" sz="1200" b="1" dirty="0"/>
          </a:p>
        </p:txBody>
      </p:sp>
    </p:spTree>
    <p:extLst>
      <p:ext uri="{BB962C8B-B14F-4D97-AF65-F5344CB8AC3E}">
        <p14:creationId xmlns:p14="http://schemas.microsoft.com/office/powerpoint/2010/main" val="32610545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75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75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25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750"/>
                                        <p:tgtEl>
                                          <p:spTgt spid="20"/>
                                        </p:tgtEl>
                                      </p:cBhvr>
                                    </p:animEffect>
                                  </p:childTnLst>
                                </p:cTn>
                              </p:par>
                            </p:childTnLst>
                          </p:cTn>
                        </p:par>
                        <p:par>
                          <p:cTn id="28" fill="hold">
                            <p:stCondLst>
                              <p:cond delay="75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2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10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up)">
                                      <p:cBhvr>
                                        <p:cTn id="41" dur="1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750"/>
                                        <p:tgtEl>
                                          <p:spTgt spid="21"/>
                                        </p:tgtEl>
                                      </p:cBhvr>
                                    </p:animEffect>
                                  </p:childTnLst>
                                </p:cTn>
                              </p:par>
                            </p:childTnLst>
                          </p:cTn>
                        </p:par>
                        <p:par>
                          <p:cTn id="47" fill="hold">
                            <p:stCondLst>
                              <p:cond delay="750"/>
                            </p:stCondLst>
                            <p:childTnLst>
                              <p:par>
                                <p:cTn id="48" presetID="22" presetClass="entr" presetSubtype="8"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left)">
                                      <p:cBhvr>
                                        <p:cTn id="50" dur="2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left)">
                                      <p:cBhvr>
                                        <p:cTn id="55" dur="10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up)">
                                      <p:cBhvr>
                                        <p:cTn id="60" dur="15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up)">
                                      <p:cBhvr>
                                        <p:cTn id="65" dur="1000"/>
                                        <p:tgtEl>
                                          <p:spTgt spid="2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362">
                                          <p:stCondLst>
                                            <p:cond delay="0"/>
                                          </p:stCondLst>
                                        </p:cTn>
                                        <p:tgtEl>
                                          <p:spTgt spid="28"/>
                                        </p:tgtEl>
                                      </p:cBhvr>
                                    </p:animEffect>
                                    <p:anim calcmode="lin" valueType="num">
                                      <p:cBhvr>
                                        <p:cTn id="74" dur="1139"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75" dur="415"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76" dur="415" tmFilter="0, 0; 0.125,0.2665; 0.25,0.4; 0.375,0.465; 0.5,0.5;  0.625,0.535; 0.75,0.6; 0.875,0.7335; 1,1">
                                          <p:stCondLst>
                                            <p:cond delay="415"/>
                                          </p:stCondLst>
                                        </p:cTn>
                                        <p:tgtEl>
                                          <p:spTgt spid="28"/>
                                        </p:tgtEl>
                                        <p:attrNameLst>
                                          <p:attrName>ppt_y</p:attrName>
                                        </p:attrNameLst>
                                      </p:cBhvr>
                                      <p:tavLst>
                                        <p:tav tm="0" fmla="#ppt_y-sin(pi*$)/9">
                                          <p:val>
                                            <p:fltVal val="0"/>
                                          </p:val>
                                        </p:tav>
                                        <p:tav tm="100000">
                                          <p:val>
                                            <p:fltVal val="1"/>
                                          </p:val>
                                        </p:tav>
                                      </p:tavLst>
                                    </p:anim>
                                    <p:anim calcmode="lin" valueType="num">
                                      <p:cBhvr>
                                        <p:cTn id="77" dur="207" tmFilter="0, 0; 0.125,0.2665; 0.25,0.4; 0.375,0.465; 0.5,0.5;  0.625,0.535; 0.75,0.6; 0.875,0.7335; 1,1">
                                          <p:stCondLst>
                                            <p:cond delay="828"/>
                                          </p:stCondLst>
                                        </p:cTn>
                                        <p:tgtEl>
                                          <p:spTgt spid="28"/>
                                        </p:tgtEl>
                                        <p:attrNameLst>
                                          <p:attrName>ppt_y</p:attrName>
                                        </p:attrNameLst>
                                      </p:cBhvr>
                                      <p:tavLst>
                                        <p:tav tm="0" fmla="#ppt_y-sin(pi*$)/27">
                                          <p:val>
                                            <p:fltVal val="0"/>
                                          </p:val>
                                        </p:tav>
                                        <p:tav tm="100000">
                                          <p:val>
                                            <p:fltVal val="1"/>
                                          </p:val>
                                        </p:tav>
                                      </p:tavLst>
                                    </p:anim>
                                    <p:anim calcmode="lin" valueType="num">
                                      <p:cBhvr>
                                        <p:cTn id="78" dur="103" tmFilter="0, 0; 0.125,0.2665; 0.25,0.4; 0.375,0.465; 0.5,0.5;  0.625,0.535; 0.75,0.6; 0.875,0.7335; 1,1">
                                          <p:stCondLst>
                                            <p:cond delay="1035"/>
                                          </p:stCondLst>
                                        </p:cTn>
                                        <p:tgtEl>
                                          <p:spTgt spid="28"/>
                                        </p:tgtEl>
                                        <p:attrNameLst>
                                          <p:attrName>ppt_y</p:attrName>
                                        </p:attrNameLst>
                                      </p:cBhvr>
                                      <p:tavLst>
                                        <p:tav tm="0" fmla="#ppt_y-sin(pi*$)/81">
                                          <p:val>
                                            <p:fltVal val="0"/>
                                          </p:val>
                                        </p:tav>
                                        <p:tav tm="100000">
                                          <p:val>
                                            <p:fltVal val="1"/>
                                          </p:val>
                                        </p:tav>
                                      </p:tavLst>
                                    </p:anim>
                                    <p:animScale>
                                      <p:cBhvr>
                                        <p:cTn id="79" dur="16">
                                          <p:stCondLst>
                                            <p:cond delay="406"/>
                                          </p:stCondLst>
                                        </p:cTn>
                                        <p:tgtEl>
                                          <p:spTgt spid="28"/>
                                        </p:tgtEl>
                                      </p:cBhvr>
                                      <p:to x="100000" y="60000"/>
                                    </p:animScale>
                                    <p:animScale>
                                      <p:cBhvr>
                                        <p:cTn id="80" dur="104" decel="50000">
                                          <p:stCondLst>
                                            <p:cond delay="423"/>
                                          </p:stCondLst>
                                        </p:cTn>
                                        <p:tgtEl>
                                          <p:spTgt spid="28"/>
                                        </p:tgtEl>
                                      </p:cBhvr>
                                      <p:to x="100000" y="100000"/>
                                    </p:animScale>
                                    <p:animScale>
                                      <p:cBhvr>
                                        <p:cTn id="81" dur="16">
                                          <p:stCondLst>
                                            <p:cond delay="820"/>
                                          </p:stCondLst>
                                        </p:cTn>
                                        <p:tgtEl>
                                          <p:spTgt spid="28"/>
                                        </p:tgtEl>
                                      </p:cBhvr>
                                      <p:to x="100000" y="80000"/>
                                    </p:animScale>
                                    <p:animScale>
                                      <p:cBhvr>
                                        <p:cTn id="82" dur="104" decel="50000">
                                          <p:stCondLst>
                                            <p:cond delay="836"/>
                                          </p:stCondLst>
                                        </p:cTn>
                                        <p:tgtEl>
                                          <p:spTgt spid="28"/>
                                        </p:tgtEl>
                                      </p:cBhvr>
                                      <p:to x="100000" y="100000"/>
                                    </p:animScale>
                                    <p:animScale>
                                      <p:cBhvr>
                                        <p:cTn id="83" dur="16">
                                          <p:stCondLst>
                                            <p:cond delay="1026"/>
                                          </p:stCondLst>
                                        </p:cTn>
                                        <p:tgtEl>
                                          <p:spTgt spid="28"/>
                                        </p:tgtEl>
                                      </p:cBhvr>
                                      <p:to x="100000" y="90000"/>
                                    </p:animScale>
                                    <p:animScale>
                                      <p:cBhvr>
                                        <p:cTn id="84" dur="104" decel="50000">
                                          <p:stCondLst>
                                            <p:cond delay="1042"/>
                                          </p:stCondLst>
                                        </p:cTn>
                                        <p:tgtEl>
                                          <p:spTgt spid="28"/>
                                        </p:tgtEl>
                                      </p:cBhvr>
                                      <p:to x="100000" y="100000"/>
                                    </p:animScale>
                                    <p:animScale>
                                      <p:cBhvr>
                                        <p:cTn id="85" dur="16">
                                          <p:stCondLst>
                                            <p:cond delay="1130"/>
                                          </p:stCondLst>
                                        </p:cTn>
                                        <p:tgtEl>
                                          <p:spTgt spid="28"/>
                                        </p:tgtEl>
                                      </p:cBhvr>
                                      <p:to x="100000" y="95000"/>
                                    </p:animScale>
                                    <p:animScale>
                                      <p:cBhvr>
                                        <p:cTn id="86" dur="104" decel="50000">
                                          <p:stCondLst>
                                            <p:cond delay="1146"/>
                                          </p:stCondLst>
                                        </p:cTn>
                                        <p:tgtEl>
                                          <p:spTgt spid="28"/>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1000"/>
                                        <p:tgtEl>
                                          <p:spTgt spid="23"/>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left)">
                                      <p:cBhvr>
                                        <p:cTn id="96" dur="750"/>
                                        <p:tgtEl>
                                          <p:spTgt spid="27"/>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fade">
                                      <p:cBhvr>
                                        <p:cTn id="99" dur="1750"/>
                                        <p:tgtEl>
                                          <p:spTgt spid="25"/>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8"/>
                                        </p:tgtEl>
                                        <p:attrNameLst>
                                          <p:attrName>style.visibility</p:attrName>
                                        </p:attrNameLst>
                                      </p:cBhvr>
                                      <p:to>
                                        <p:strVal val="visible"/>
                                      </p:to>
                                    </p:set>
                                    <p:anim calcmode="lin" valueType="num">
                                      <p:cBhvr>
                                        <p:cTn id="104" dur="1500" fill="hold"/>
                                        <p:tgtEl>
                                          <p:spTgt spid="8"/>
                                        </p:tgtEl>
                                        <p:attrNameLst>
                                          <p:attrName>ppt_w</p:attrName>
                                        </p:attrNameLst>
                                      </p:cBhvr>
                                      <p:tavLst>
                                        <p:tav tm="0">
                                          <p:val>
                                            <p:fltVal val="0"/>
                                          </p:val>
                                        </p:tav>
                                        <p:tav tm="100000">
                                          <p:val>
                                            <p:strVal val="#ppt_w"/>
                                          </p:val>
                                        </p:tav>
                                      </p:tavLst>
                                    </p:anim>
                                    <p:anim calcmode="lin" valueType="num">
                                      <p:cBhvr>
                                        <p:cTn id="105" dur="1500" fill="hold"/>
                                        <p:tgtEl>
                                          <p:spTgt spid="8"/>
                                        </p:tgtEl>
                                        <p:attrNameLst>
                                          <p:attrName>ppt_h</p:attrName>
                                        </p:attrNameLst>
                                      </p:cBhvr>
                                      <p:tavLst>
                                        <p:tav tm="0">
                                          <p:val>
                                            <p:fltVal val="0"/>
                                          </p:val>
                                        </p:tav>
                                        <p:tav tm="100000">
                                          <p:val>
                                            <p:strVal val="#ppt_h"/>
                                          </p:val>
                                        </p:tav>
                                      </p:tavLst>
                                    </p:anim>
                                    <p:animEffect transition="in" filter="fade">
                                      <p:cBhvr>
                                        <p:cTn id="106" dur="1500"/>
                                        <p:tgtEl>
                                          <p:spTgt spid="8"/>
                                        </p:tgtEl>
                                      </p:cBhvr>
                                    </p:animEffect>
                                  </p:childTnLst>
                                </p:cTn>
                              </p:par>
                            </p:childTnLst>
                          </p:cTn>
                        </p:par>
                      </p:childTnLst>
                    </p:cTn>
                  </p:par>
                  <p:par>
                    <p:cTn id="107" fill="hold">
                      <p:stCondLst>
                        <p:cond delay="indefinite"/>
                      </p:stCondLst>
                      <p:childTnLst>
                        <p:par>
                          <p:cTn id="108" fill="hold">
                            <p:stCondLst>
                              <p:cond delay="0"/>
                            </p:stCondLst>
                            <p:childTnLst>
                              <p:par>
                                <p:cTn id="109" presetID="4" presetClass="entr" presetSubtype="32" fill="hold" grpId="0" nodeType="clickEffect">
                                  <p:stCondLst>
                                    <p:cond delay="0"/>
                                  </p:stCondLst>
                                  <p:childTnLst>
                                    <p:set>
                                      <p:cBhvr>
                                        <p:cTn id="110" dur="1" fill="hold">
                                          <p:stCondLst>
                                            <p:cond delay="0"/>
                                          </p:stCondLst>
                                        </p:cTn>
                                        <p:tgtEl>
                                          <p:spTgt spid="9"/>
                                        </p:tgtEl>
                                        <p:attrNameLst>
                                          <p:attrName>style.visibility</p:attrName>
                                        </p:attrNameLst>
                                      </p:cBhvr>
                                      <p:to>
                                        <p:strVal val="visible"/>
                                      </p:to>
                                    </p:set>
                                    <p:animEffect transition="in" filter="box(out)">
                                      <p:cBhvr>
                                        <p:cTn id="1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p:bldP spid="11" grpId="0"/>
      <p:bldP spid="12" grpId="0"/>
      <p:bldP spid="13" grpId="0"/>
      <p:bldP spid="14" grpId="0"/>
      <p:bldP spid="15" grpId="0"/>
      <p:bldP spid="16" grpId="0"/>
      <p:bldP spid="20" grpId="0"/>
      <p:bldP spid="21" grpId="0"/>
      <p:bldP spid="22" grpId="0"/>
      <p:bldP spid="23" grpId="0"/>
      <p:bldP spid="24" grpId="0"/>
      <p:bldP spid="27" grpId="0" animBg="1"/>
      <p:bldP spid="25" grpId="0"/>
      <p:bldP spid="26" grpId="0" animBg="1"/>
      <p:bldP spid="28" grpId="0"/>
      <p:bldP spid="29"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2" name="TextBox 1">
            <a:extLst>
              <a:ext uri="{FF2B5EF4-FFF2-40B4-BE49-F238E27FC236}">
                <a16:creationId xmlns:a16="http://schemas.microsoft.com/office/drawing/2014/main" id="{07246EB9-24AE-4546-9756-5B008FFDCE59}"/>
              </a:ext>
            </a:extLst>
          </p:cNvPr>
          <p:cNvSpPr txBox="1"/>
          <p:nvPr/>
        </p:nvSpPr>
        <p:spPr>
          <a:xfrm>
            <a:off x="7234753"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8544"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153324" y="1217070"/>
            <a:ext cx="4879898" cy="1938992"/>
          </a:xfrm>
          <a:prstGeom prst="rect">
            <a:avLst/>
          </a:prstGeom>
          <a:noFill/>
        </p:spPr>
        <p:txBody>
          <a:bodyPr wrap="square" rtlCol="0">
            <a:spAutoFit/>
          </a:bodyPr>
          <a:lstStyle/>
          <a:p>
            <a:pPr algn="just" fontAlgn="base">
              <a:spcBef>
                <a:spcPct val="50000"/>
              </a:spcBef>
              <a:spcAft>
                <a:spcPct val="0"/>
              </a:spcAft>
            </a:pPr>
            <a:r>
              <a:rPr lang="en-US" sz="1600" b="1" dirty="0">
                <a:solidFill>
                  <a:srgbClr val="FFFF99"/>
                </a:solidFill>
                <a:latin typeface="Palatino Linotype" panose="02040502050505030304" pitchFamily="18" charset="0"/>
              </a:rPr>
              <a:t>Because of the “goodness of God” that is taught only by Paul and found only in a King James 1611 Bible, I hope this video presentation Bible study will bring to you a new level of understanding.</a:t>
            </a:r>
          </a:p>
          <a:p>
            <a:pPr algn="just" fontAlgn="base">
              <a:spcBef>
                <a:spcPct val="50000"/>
              </a:spcBef>
              <a:spcAft>
                <a:spcPct val="0"/>
              </a:spcAft>
            </a:pPr>
            <a:r>
              <a:rPr lang="en-US" sz="1600" b="1" dirty="0">
                <a:solidFill>
                  <a:srgbClr val="FFFF99"/>
                </a:solidFill>
                <a:latin typeface="Palatino Linotype" panose="02040502050505030304" pitchFamily="18" charset="0"/>
              </a:rPr>
              <a:t>Or maybe you will experience a ‘new beginning’ in your life based on what you have just learned from the Risen Christ through Paul in the KJB. </a:t>
            </a:r>
          </a:p>
        </p:txBody>
      </p:sp>
      <p:sp>
        <p:nvSpPr>
          <p:cNvPr id="9" name="TextBox 8">
            <a:extLst>
              <a:ext uri="{FF2B5EF4-FFF2-40B4-BE49-F238E27FC236}">
                <a16:creationId xmlns:a16="http://schemas.microsoft.com/office/drawing/2014/main" id="{F625508C-A8FF-4DA3-BE98-5F64F6CEF571}"/>
              </a:ext>
            </a:extLst>
          </p:cNvPr>
          <p:cNvSpPr txBox="1"/>
          <p:nvPr/>
        </p:nvSpPr>
        <p:spPr>
          <a:xfrm>
            <a:off x="5993017" y="4489822"/>
            <a:ext cx="3956525" cy="1200329"/>
          </a:xfrm>
          <a:prstGeom prst="rect">
            <a:avLst/>
          </a:prstGeom>
          <a:noFill/>
        </p:spPr>
        <p:txBody>
          <a:bodyPr wrap="square" rtlCol="0">
            <a:spAutoFit/>
          </a:bodyPr>
          <a:lstStyle/>
          <a:p>
            <a:pPr algn="ctr" fontAlgn="base">
              <a:spcBef>
                <a:spcPct val="50000"/>
              </a:spcBef>
              <a:spcAft>
                <a:spcPct val="0"/>
              </a:spcAft>
            </a:pPr>
            <a:r>
              <a:rPr lang="en-US" i="1" dirty="0">
                <a:ln w="3175">
                  <a:solidFill>
                    <a:srgbClr val="FFFFFF"/>
                  </a:solidFill>
                </a:ln>
                <a:solidFill>
                  <a:srgbClr val="CC6600"/>
                </a:solidFill>
              </a:rPr>
              <a:t>It is the ‘Goodness of God’                                  that leadeth ‘thee’ to repentance today,             and it is a joyful repentance, too…                                         …full of spiritual understanding!</a:t>
            </a:r>
          </a:p>
        </p:txBody>
      </p:sp>
      <p:sp>
        <p:nvSpPr>
          <p:cNvPr id="10" name="TextBox 9">
            <a:extLst>
              <a:ext uri="{FF2B5EF4-FFF2-40B4-BE49-F238E27FC236}">
                <a16:creationId xmlns:a16="http://schemas.microsoft.com/office/drawing/2014/main" id="{3B53C8CC-E88E-450F-9B69-D17B5813BDA6}"/>
              </a:ext>
            </a:extLst>
          </p:cNvPr>
          <p:cNvSpPr txBox="1"/>
          <p:nvPr/>
        </p:nvSpPr>
        <p:spPr>
          <a:xfrm>
            <a:off x="6660417" y="3589752"/>
            <a:ext cx="2436351" cy="738664"/>
          </a:xfrm>
          <a:prstGeom prst="rect">
            <a:avLst/>
          </a:prstGeom>
          <a:noFill/>
        </p:spPr>
        <p:txBody>
          <a:bodyPr wrap="square" rtlCol="0">
            <a:spAutoFit/>
          </a:bodyPr>
          <a:lstStyle/>
          <a:p>
            <a:pPr algn="ctr" fontAlgn="base">
              <a:spcBef>
                <a:spcPct val="50000"/>
              </a:spcBef>
              <a:spcAft>
                <a:spcPct val="0"/>
              </a:spcAft>
            </a:pPr>
            <a:r>
              <a:rPr lang="en-US" sz="1400" b="1" i="1" dirty="0">
                <a:solidFill>
                  <a:srgbClr val="FFFF00"/>
                </a:solidFill>
                <a:latin typeface="Times New Roman" panose="02020603050405020304" pitchFamily="18" charset="0"/>
              </a:rPr>
              <a:t>Remember, it is NOT the severity of God that will lead anyone to repentance today.</a:t>
            </a: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1287" y="1497236"/>
            <a:ext cx="1140742" cy="1377896"/>
          </a:xfrm>
          <a:prstGeom prst="rect">
            <a:avLst/>
          </a:prstGeom>
          <a:ln>
            <a:noFill/>
          </a:ln>
          <a:effectLst>
            <a:softEdge rad="112500"/>
          </a:effectLst>
        </p:spPr>
      </p:pic>
      <p:sp>
        <p:nvSpPr>
          <p:cNvPr id="6" name="TextBox 5">
            <a:extLst>
              <a:ext uri="{FF2B5EF4-FFF2-40B4-BE49-F238E27FC236}">
                <a16:creationId xmlns:a16="http://schemas.microsoft.com/office/drawing/2014/main" id="{B5A50AA0-9D91-48CE-A516-7C4B45E81536}"/>
              </a:ext>
            </a:extLst>
          </p:cNvPr>
          <p:cNvSpPr txBox="1"/>
          <p:nvPr/>
        </p:nvSpPr>
        <p:spPr>
          <a:xfrm>
            <a:off x="9879908" y="4485805"/>
            <a:ext cx="1385855" cy="1200329"/>
          </a:xfrm>
          <a:prstGeom prst="rect">
            <a:avLst/>
          </a:prstGeom>
          <a:noFill/>
        </p:spPr>
        <p:txBody>
          <a:bodyPr wrap="square" rtlCol="0">
            <a:spAutoFit/>
          </a:bodyPr>
          <a:lstStyle/>
          <a:p>
            <a:pPr algn="ctr"/>
            <a:r>
              <a:rPr lang="en-US" sz="12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204733" y="3634502"/>
            <a:ext cx="1543848" cy="646331"/>
          </a:xfrm>
          <a:prstGeom prst="rect">
            <a:avLst/>
          </a:prstGeom>
          <a:noFill/>
        </p:spPr>
        <p:txBody>
          <a:bodyPr wrap="square" rtlCol="0">
            <a:spAutoFit/>
          </a:bodyPr>
          <a:lstStyle/>
          <a:p>
            <a:pPr algn="ctr"/>
            <a:r>
              <a:rPr lang="en-US" sz="1200" b="1" i="1" dirty="0">
                <a:solidFill>
                  <a:srgbClr val="FFFF00"/>
                </a:solidFill>
              </a:rPr>
              <a:t>That is for tomorrow, during the time of great Tribulation</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12593" cy="1669688"/>
          </a:xfrm>
          <a:prstGeom prst="rect">
            <a:avLst/>
          </a:prstGeom>
          <a:noFill/>
        </p:spPr>
        <p:txBody>
          <a:bodyPr wrap="square" rtlCol="0">
            <a:spAutoFit/>
          </a:bodyPr>
          <a:lstStyle/>
          <a:p>
            <a:pPr algn="ctr" fontAlgn="base">
              <a:spcBef>
                <a:spcPct val="50000"/>
              </a:spcBef>
              <a:spcAft>
                <a:spcPct val="0"/>
              </a:spcAft>
            </a:pPr>
            <a:r>
              <a:rPr lang="en-US" sz="2000" dirty="0">
                <a:solidFill>
                  <a:schemeClr val="bg1"/>
                </a:solidFill>
                <a:latin typeface="Times New Roman" panose="02020603050405020304" pitchFamily="18" charset="0"/>
              </a:rPr>
              <a:t>Mikel Paulson</a:t>
            </a:r>
          </a:p>
          <a:p>
            <a:pPr algn="ctr" fontAlgn="base">
              <a:spcBef>
                <a:spcPct val="50000"/>
              </a:spcBef>
              <a:spcAft>
                <a:spcPct val="0"/>
              </a:spcAft>
            </a:pPr>
            <a:r>
              <a:rPr lang="en-US" sz="1100"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dirty="0">
                <a:solidFill>
                  <a:schemeClr val="bg1"/>
                </a:solidFill>
                <a:latin typeface="Times New Roman" panose="02020603050405020304" pitchFamily="18" charset="0"/>
              </a:rPr>
              <a:t>509-876-1611</a:t>
            </a:r>
          </a:p>
          <a:p>
            <a:pPr algn="ctr" fontAlgn="base">
              <a:spcBef>
                <a:spcPct val="50000"/>
              </a:spcBef>
              <a:spcAft>
                <a:spcPct val="0"/>
              </a:spcAft>
            </a:pPr>
            <a:r>
              <a:rPr lang="en-US" sz="1100"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100"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100" dirty="0">
                <a:solidFill>
                  <a:schemeClr val="bg1"/>
                </a:solidFill>
                <a:latin typeface="Times New Roman" panose="02020603050405020304" pitchFamily="18" charset="0"/>
              </a:rPr>
              <a:t>sousaman1611@cox.net</a:t>
            </a:r>
            <a:endParaRPr lang="en-US" sz="1100"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7186545" y="1121901"/>
            <a:ext cx="3779581" cy="198554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0471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435">
                                          <p:stCondLst>
                                            <p:cond delay="0"/>
                                          </p:stCondLst>
                                        </p:cTn>
                                        <p:tgtEl>
                                          <p:spTgt spid="10"/>
                                        </p:tgtEl>
                                      </p:cBhvr>
                                    </p:animEffect>
                                    <p:anim calcmode="lin" valueType="num">
                                      <p:cBhvr>
                                        <p:cTn id="13"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16"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17"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18" dur="20">
                                          <p:stCondLst>
                                            <p:cond delay="487"/>
                                          </p:stCondLst>
                                        </p:cTn>
                                        <p:tgtEl>
                                          <p:spTgt spid="10"/>
                                        </p:tgtEl>
                                      </p:cBhvr>
                                      <p:to x="100000" y="60000"/>
                                    </p:animScale>
                                    <p:animScale>
                                      <p:cBhvr>
                                        <p:cTn id="19" dur="124" decel="50000">
                                          <p:stCondLst>
                                            <p:cond delay="507"/>
                                          </p:stCondLst>
                                        </p:cTn>
                                        <p:tgtEl>
                                          <p:spTgt spid="10"/>
                                        </p:tgtEl>
                                      </p:cBhvr>
                                      <p:to x="100000" y="100000"/>
                                    </p:animScale>
                                    <p:animScale>
                                      <p:cBhvr>
                                        <p:cTn id="20" dur="20">
                                          <p:stCondLst>
                                            <p:cond delay="984"/>
                                          </p:stCondLst>
                                        </p:cTn>
                                        <p:tgtEl>
                                          <p:spTgt spid="10"/>
                                        </p:tgtEl>
                                      </p:cBhvr>
                                      <p:to x="100000" y="80000"/>
                                    </p:animScale>
                                    <p:animScale>
                                      <p:cBhvr>
                                        <p:cTn id="21" dur="124" decel="50000">
                                          <p:stCondLst>
                                            <p:cond delay="1004"/>
                                          </p:stCondLst>
                                        </p:cTn>
                                        <p:tgtEl>
                                          <p:spTgt spid="10"/>
                                        </p:tgtEl>
                                      </p:cBhvr>
                                      <p:to x="100000" y="100000"/>
                                    </p:animScale>
                                    <p:animScale>
                                      <p:cBhvr>
                                        <p:cTn id="22" dur="20">
                                          <p:stCondLst>
                                            <p:cond delay="1231"/>
                                          </p:stCondLst>
                                        </p:cTn>
                                        <p:tgtEl>
                                          <p:spTgt spid="10"/>
                                        </p:tgtEl>
                                      </p:cBhvr>
                                      <p:to x="100000" y="90000"/>
                                    </p:animScale>
                                    <p:animScale>
                                      <p:cBhvr>
                                        <p:cTn id="23" dur="124" decel="50000">
                                          <p:stCondLst>
                                            <p:cond delay="1251"/>
                                          </p:stCondLst>
                                        </p:cTn>
                                        <p:tgtEl>
                                          <p:spTgt spid="10"/>
                                        </p:tgtEl>
                                      </p:cBhvr>
                                      <p:to x="100000" y="100000"/>
                                    </p:animScale>
                                    <p:animScale>
                                      <p:cBhvr>
                                        <p:cTn id="24" dur="20">
                                          <p:stCondLst>
                                            <p:cond delay="1356"/>
                                          </p:stCondLst>
                                        </p:cTn>
                                        <p:tgtEl>
                                          <p:spTgt spid="10"/>
                                        </p:tgtEl>
                                      </p:cBhvr>
                                      <p:to x="100000" y="95000"/>
                                    </p:animScale>
                                    <p:animScale>
                                      <p:cBhvr>
                                        <p:cTn id="25" dur="124" decel="50000">
                                          <p:stCondLst>
                                            <p:cond delay="1376"/>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25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2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20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10524</TotalTime>
  <Words>4119</Words>
  <Application>Microsoft Office PowerPoint</Application>
  <PresentationFormat>Widescreen</PresentationFormat>
  <Paragraphs>303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Palatino Linotype</vt:lpstr>
      <vt:lpstr>Rockwell Extra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255</cp:revision>
  <dcterms:created xsi:type="dcterms:W3CDTF">2021-01-19T16:49:47Z</dcterms:created>
  <dcterms:modified xsi:type="dcterms:W3CDTF">2021-02-15T16:34:38Z</dcterms:modified>
</cp:coreProperties>
</file>