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327" r:id="rId3"/>
    <p:sldId id="328" r:id="rId4"/>
    <p:sldId id="329" r:id="rId5"/>
    <p:sldId id="331" r:id="rId6"/>
    <p:sldId id="330" r:id="rId7"/>
    <p:sldId id="321" r:id="rId8"/>
    <p:sldId id="318" r:id="rId9"/>
    <p:sldId id="303" r:id="rId10"/>
    <p:sldId id="304" r:id="rId11"/>
    <p:sldId id="30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FFFFCC"/>
    <a:srgbClr val="FFFF1D"/>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120" autoAdjust="0"/>
    <p:restoredTop sz="94660"/>
  </p:normalViewPr>
  <p:slideViewPr>
    <p:cSldViewPr snapToGrid="0" showGuides="1">
      <p:cViewPr varScale="1">
        <p:scale>
          <a:sx n="114" d="100"/>
          <a:sy n="114" d="100"/>
        </p:scale>
        <p:origin x="870"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FD65A-C93B-426D-9B04-E0572297D3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F5ECD6-EDA4-4A6E-AB08-DC0A05C8B5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0E4027-1F31-4DF0-BB89-849043FF87C9}"/>
              </a:ext>
            </a:extLst>
          </p:cNvPr>
          <p:cNvSpPr>
            <a:spLocks noGrp="1"/>
          </p:cNvSpPr>
          <p:nvPr>
            <p:ph type="dt" sz="half" idx="10"/>
          </p:nvPr>
        </p:nvSpPr>
        <p:spPr/>
        <p:txBody>
          <a:bodyPr/>
          <a:lstStyle/>
          <a:p>
            <a:fld id="{8CE68EAB-01A9-4DD8-A57F-DA4753DE0892}" type="datetimeFigureOut">
              <a:rPr lang="en-US" smtClean="0"/>
              <a:t>3/2/2021</a:t>
            </a:fld>
            <a:endParaRPr lang="en-US"/>
          </a:p>
        </p:txBody>
      </p:sp>
      <p:sp>
        <p:nvSpPr>
          <p:cNvPr id="5" name="Footer Placeholder 4">
            <a:extLst>
              <a:ext uri="{FF2B5EF4-FFF2-40B4-BE49-F238E27FC236}">
                <a16:creationId xmlns:a16="http://schemas.microsoft.com/office/drawing/2014/main" id="{F94B82F3-7D11-476C-84BB-6CE2F610FC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4D8AB9-5AAC-4251-9705-39604E51F86D}"/>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894662480"/>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7CCB4-A190-4550-9D7B-900CAA1ACA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F8266D-0F53-4A89-BA6E-4A90741679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8EA5B0-B5C4-4991-A84C-28BA6E4DCAF1}"/>
              </a:ext>
            </a:extLst>
          </p:cNvPr>
          <p:cNvSpPr>
            <a:spLocks noGrp="1"/>
          </p:cNvSpPr>
          <p:nvPr>
            <p:ph type="dt" sz="half" idx="10"/>
          </p:nvPr>
        </p:nvSpPr>
        <p:spPr/>
        <p:txBody>
          <a:bodyPr/>
          <a:lstStyle/>
          <a:p>
            <a:fld id="{8CE68EAB-01A9-4DD8-A57F-DA4753DE0892}" type="datetimeFigureOut">
              <a:rPr lang="en-US" smtClean="0"/>
              <a:t>3/2/2021</a:t>
            </a:fld>
            <a:endParaRPr lang="en-US"/>
          </a:p>
        </p:txBody>
      </p:sp>
      <p:sp>
        <p:nvSpPr>
          <p:cNvPr id="5" name="Footer Placeholder 4">
            <a:extLst>
              <a:ext uri="{FF2B5EF4-FFF2-40B4-BE49-F238E27FC236}">
                <a16:creationId xmlns:a16="http://schemas.microsoft.com/office/drawing/2014/main" id="{CB13C1B5-E275-47FB-9737-406A79C481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F23AC3-8AAC-457E-8A3C-F28F8B46FBD7}"/>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27156105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242E79-3847-4841-B3FF-311A3C5A22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2FD588-0B7D-4024-8987-A7B52D7CBE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7958F8-D868-482E-9FEA-7C9BB3E1C105}"/>
              </a:ext>
            </a:extLst>
          </p:cNvPr>
          <p:cNvSpPr>
            <a:spLocks noGrp="1"/>
          </p:cNvSpPr>
          <p:nvPr>
            <p:ph type="dt" sz="half" idx="10"/>
          </p:nvPr>
        </p:nvSpPr>
        <p:spPr/>
        <p:txBody>
          <a:bodyPr/>
          <a:lstStyle/>
          <a:p>
            <a:fld id="{8CE68EAB-01A9-4DD8-A57F-DA4753DE0892}" type="datetimeFigureOut">
              <a:rPr lang="en-US" smtClean="0"/>
              <a:t>3/2/2021</a:t>
            </a:fld>
            <a:endParaRPr lang="en-US"/>
          </a:p>
        </p:txBody>
      </p:sp>
      <p:sp>
        <p:nvSpPr>
          <p:cNvPr id="5" name="Footer Placeholder 4">
            <a:extLst>
              <a:ext uri="{FF2B5EF4-FFF2-40B4-BE49-F238E27FC236}">
                <a16:creationId xmlns:a16="http://schemas.microsoft.com/office/drawing/2014/main" id="{949F4D8B-914C-41DC-B556-563A05094C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271EB8-9A74-4447-91C9-CD6F90F3F382}"/>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2244328438"/>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4E3AF-1653-45E9-B4F8-4314AAD9CD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4DF825-CCD6-493A-861A-B60E8A7051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D9E07B-D4BD-4AA0-B2D5-E875A141E05A}"/>
              </a:ext>
            </a:extLst>
          </p:cNvPr>
          <p:cNvSpPr>
            <a:spLocks noGrp="1"/>
          </p:cNvSpPr>
          <p:nvPr>
            <p:ph type="dt" sz="half" idx="10"/>
          </p:nvPr>
        </p:nvSpPr>
        <p:spPr/>
        <p:txBody>
          <a:bodyPr/>
          <a:lstStyle/>
          <a:p>
            <a:fld id="{8CE68EAB-01A9-4DD8-A57F-DA4753DE0892}" type="datetimeFigureOut">
              <a:rPr lang="en-US" smtClean="0"/>
              <a:t>3/2/2021</a:t>
            </a:fld>
            <a:endParaRPr lang="en-US"/>
          </a:p>
        </p:txBody>
      </p:sp>
      <p:sp>
        <p:nvSpPr>
          <p:cNvPr id="5" name="Footer Placeholder 4">
            <a:extLst>
              <a:ext uri="{FF2B5EF4-FFF2-40B4-BE49-F238E27FC236}">
                <a16:creationId xmlns:a16="http://schemas.microsoft.com/office/drawing/2014/main" id="{E4746E1C-3B23-487C-88C1-683EA558E1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3C1BE-7FF3-4B14-8C7B-956C37407EE5}"/>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1290556714"/>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E38DE-9B5C-4156-BA11-E3253BBB9E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97ED43-EC1B-48BA-814F-5FB00F1B31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E6BB55-D598-4CEB-8356-D726972F1898}"/>
              </a:ext>
            </a:extLst>
          </p:cNvPr>
          <p:cNvSpPr>
            <a:spLocks noGrp="1"/>
          </p:cNvSpPr>
          <p:nvPr>
            <p:ph type="dt" sz="half" idx="10"/>
          </p:nvPr>
        </p:nvSpPr>
        <p:spPr/>
        <p:txBody>
          <a:bodyPr/>
          <a:lstStyle/>
          <a:p>
            <a:fld id="{8CE68EAB-01A9-4DD8-A57F-DA4753DE0892}" type="datetimeFigureOut">
              <a:rPr lang="en-US" smtClean="0"/>
              <a:t>3/2/2021</a:t>
            </a:fld>
            <a:endParaRPr lang="en-US"/>
          </a:p>
        </p:txBody>
      </p:sp>
      <p:sp>
        <p:nvSpPr>
          <p:cNvPr id="5" name="Footer Placeholder 4">
            <a:extLst>
              <a:ext uri="{FF2B5EF4-FFF2-40B4-BE49-F238E27FC236}">
                <a16:creationId xmlns:a16="http://schemas.microsoft.com/office/drawing/2014/main" id="{057F5E6F-30F8-4A23-935A-6984CB9756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848A48-106B-45E9-81D2-9392D8D990D5}"/>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2050572343"/>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3C1FA-6735-4388-8F6E-AF268CC3E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2D6E64-B140-4BFF-AC57-654319E5F5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1032C7-311E-4FB0-A980-5D92D62575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9C5A4E-6DF6-42AF-B97A-1350D5B3B35E}"/>
              </a:ext>
            </a:extLst>
          </p:cNvPr>
          <p:cNvSpPr>
            <a:spLocks noGrp="1"/>
          </p:cNvSpPr>
          <p:nvPr>
            <p:ph type="dt" sz="half" idx="10"/>
          </p:nvPr>
        </p:nvSpPr>
        <p:spPr/>
        <p:txBody>
          <a:bodyPr/>
          <a:lstStyle/>
          <a:p>
            <a:fld id="{8CE68EAB-01A9-4DD8-A57F-DA4753DE0892}" type="datetimeFigureOut">
              <a:rPr lang="en-US" smtClean="0"/>
              <a:t>3/2/2021</a:t>
            </a:fld>
            <a:endParaRPr lang="en-US"/>
          </a:p>
        </p:txBody>
      </p:sp>
      <p:sp>
        <p:nvSpPr>
          <p:cNvPr id="6" name="Footer Placeholder 5">
            <a:extLst>
              <a:ext uri="{FF2B5EF4-FFF2-40B4-BE49-F238E27FC236}">
                <a16:creationId xmlns:a16="http://schemas.microsoft.com/office/drawing/2014/main" id="{C98594DA-977C-4EB1-8AD2-95DDAE433E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725495-A4A5-4309-B6CE-B5B291D20C52}"/>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4119986405"/>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D82D5-6DED-4D45-A4C8-2CEE215264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0D8117-0532-4B6D-8C41-FA5EA83D13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3EDBCE-4E01-4B4B-88CB-653D559341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BBA459-B1E0-4C1C-9A5B-0B3A6A3A8D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4E99DF-454C-4249-B3AB-0CD8769392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7D4AD2-A044-4D40-8AE0-D177884BD41C}"/>
              </a:ext>
            </a:extLst>
          </p:cNvPr>
          <p:cNvSpPr>
            <a:spLocks noGrp="1"/>
          </p:cNvSpPr>
          <p:nvPr>
            <p:ph type="dt" sz="half" idx="10"/>
          </p:nvPr>
        </p:nvSpPr>
        <p:spPr/>
        <p:txBody>
          <a:bodyPr/>
          <a:lstStyle/>
          <a:p>
            <a:fld id="{8CE68EAB-01A9-4DD8-A57F-DA4753DE0892}" type="datetimeFigureOut">
              <a:rPr lang="en-US" smtClean="0"/>
              <a:t>3/2/2021</a:t>
            </a:fld>
            <a:endParaRPr lang="en-US"/>
          </a:p>
        </p:txBody>
      </p:sp>
      <p:sp>
        <p:nvSpPr>
          <p:cNvPr id="8" name="Footer Placeholder 7">
            <a:extLst>
              <a:ext uri="{FF2B5EF4-FFF2-40B4-BE49-F238E27FC236}">
                <a16:creationId xmlns:a16="http://schemas.microsoft.com/office/drawing/2014/main" id="{71CC026C-2C2A-49E1-9D54-AEB5A79346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368FBDF-0C48-4512-A97B-C1AA8F162668}"/>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3289120124"/>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A9B0F-D4E4-4611-A198-DEA9D27F8C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8D00D05-7E01-4FAF-97D2-3A85C4C91A12}"/>
              </a:ext>
            </a:extLst>
          </p:cNvPr>
          <p:cNvSpPr>
            <a:spLocks noGrp="1"/>
          </p:cNvSpPr>
          <p:nvPr>
            <p:ph type="dt" sz="half" idx="10"/>
          </p:nvPr>
        </p:nvSpPr>
        <p:spPr/>
        <p:txBody>
          <a:bodyPr/>
          <a:lstStyle/>
          <a:p>
            <a:fld id="{8CE68EAB-01A9-4DD8-A57F-DA4753DE0892}" type="datetimeFigureOut">
              <a:rPr lang="en-US" smtClean="0"/>
              <a:t>3/2/2021</a:t>
            </a:fld>
            <a:endParaRPr lang="en-US"/>
          </a:p>
        </p:txBody>
      </p:sp>
      <p:sp>
        <p:nvSpPr>
          <p:cNvPr id="4" name="Footer Placeholder 3">
            <a:extLst>
              <a:ext uri="{FF2B5EF4-FFF2-40B4-BE49-F238E27FC236}">
                <a16:creationId xmlns:a16="http://schemas.microsoft.com/office/drawing/2014/main" id="{F0BD57EB-6128-4ED6-AEEF-05F1E9FFC6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A86FE8-29D0-4D90-95AC-01B48EFEF6AF}"/>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427486889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A9B570-7FCF-4B7B-AB17-7F631943F1F5}"/>
              </a:ext>
            </a:extLst>
          </p:cNvPr>
          <p:cNvSpPr>
            <a:spLocks noGrp="1"/>
          </p:cNvSpPr>
          <p:nvPr>
            <p:ph type="dt" sz="half" idx="10"/>
          </p:nvPr>
        </p:nvSpPr>
        <p:spPr/>
        <p:txBody>
          <a:bodyPr/>
          <a:lstStyle/>
          <a:p>
            <a:fld id="{8CE68EAB-01A9-4DD8-A57F-DA4753DE0892}" type="datetimeFigureOut">
              <a:rPr lang="en-US" smtClean="0"/>
              <a:t>3/2/2021</a:t>
            </a:fld>
            <a:endParaRPr lang="en-US"/>
          </a:p>
        </p:txBody>
      </p:sp>
      <p:sp>
        <p:nvSpPr>
          <p:cNvPr id="3" name="Footer Placeholder 2">
            <a:extLst>
              <a:ext uri="{FF2B5EF4-FFF2-40B4-BE49-F238E27FC236}">
                <a16:creationId xmlns:a16="http://schemas.microsoft.com/office/drawing/2014/main" id="{72AF3FDB-111A-4C09-AED0-7EA6ABA1C2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FE18FF-A7B0-4497-A390-9818808BA964}"/>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2033544137"/>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A43CF-C2A8-428C-A968-C28DD88CAC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71973D-3089-476F-AA6B-7BB61DB58C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B37A66-8EBA-4ED7-A9C0-AE0C3D797B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6B8EFE-AE54-4463-986B-849DBEC61EF0}"/>
              </a:ext>
            </a:extLst>
          </p:cNvPr>
          <p:cNvSpPr>
            <a:spLocks noGrp="1"/>
          </p:cNvSpPr>
          <p:nvPr>
            <p:ph type="dt" sz="half" idx="10"/>
          </p:nvPr>
        </p:nvSpPr>
        <p:spPr/>
        <p:txBody>
          <a:bodyPr/>
          <a:lstStyle/>
          <a:p>
            <a:fld id="{8CE68EAB-01A9-4DD8-A57F-DA4753DE0892}" type="datetimeFigureOut">
              <a:rPr lang="en-US" smtClean="0"/>
              <a:t>3/2/2021</a:t>
            </a:fld>
            <a:endParaRPr lang="en-US"/>
          </a:p>
        </p:txBody>
      </p:sp>
      <p:sp>
        <p:nvSpPr>
          <p:cNvPr id="6" name="Footer Placeholder 5">
            <a:extLst>
              <a:ext uri="{FF2B5EF4-FFF2-40B4-BE49-F238E27FC236}">
                <a16:creationId xmlns:a16="http://schemas.microsoft.com/office/drawing/2014/main" id="{BDED0113-A198-41A0-B3AD-8097669C1E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60CF7E-CFBD-4126-8491-805ED5111C4E}"/>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3921320472"/>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3AB38-E1C0-4480-88D1-09FF1AFEA7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816C8C-F3F7-44B6-A897-5A242A6445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582D644-B4AD-4F8C-932E-2277DA3BBD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B327ED-3619-42E1-963B-F8C8BD4F9366}"/>
              </a:ext>
            </a:extLst>
          </p:cNvPr>
          <p:cNvSpPr>
            <a:spLocks noGrp="1"/>
          </p:cNvSpPr>
          <p:nvPr>
            <p:ph type="dt" sz="half" idx="10"/>
          </p:nvPr>
        </p:nvSpPr>
        <p:spPr/>
        <p:txBody>
          <a:bodyPr/>
          <a:lstStyle/>
          <a:p>
            <a:fld id="{8CE68EAB-01A9-4DD8-A57F-DA4753DE0892}" type="datetimeFigureOut">
              <a:rPr lang="en-US" smtClean="0"/>
              <a:t>3/2/2021</a:t>
            </a:fld>
            <a:endParaRPr lang="en-US"/>
          </a:p>
        </p:txBody>
      </p:sp>
      <p:sp>
        <p:nvSpPr>
          <p:cNvPr id="6" name="Footer Placeholder 5">
            <a:extLst>
              <a:ext uri="{FF2B5EF4-FFF2-40B4-BE49-F238E27FC236}">
                <a16:creationId xmlns:a16="http://schemas.microsoft.com/office/drawing/2014/main" id="{5E9330EA-56B9-41AC-AD9E-7D0D763767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99FDB0-3336-4020-95A7-95FE7E3CE7B7}"/>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2651725409"/>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91A77C-73A9-4B2D-93C4-8A4DD4DCFB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D5C1C4-2FC6-465E-8A17-10F220B816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FA19CE-AC41-4026-9FEC-56D2A79DB6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E68EAB-01A9-4DD8-A57F-DA4753DE0892}" type="datetimeFigureOut">
              <a:rPr lang="en-US" smtClean="0"/>
              <a:t>3/2/2021</a:t>
            </a:fld>
            <a:endParaRPr lang="en-US"/>
          </a:p>
        </p:txBody>
      </p:sp>
      <p:sp>
        <p:nvSpPr>
          <p:cNvPr id="5" name="Footer Placeholder 4">
            <a:extLst>
              <a:ext uri="{FF2B5EF4-FFF2-40B4-BE49-F238E27FC236}">
                <a16:creationId xmlns:a16="http://schemas.microsoft.com/office/drawing/2014/main" id="{4D42E813-820B-4F37-90E3-85463A6142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3E9F83-8CEE-4883-9473-837D695932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99CA69-4080-43B9-B2C0-2A9FA5537405}" type="slidenum">
              <a:rPr lang="en-US" smtClean="0"/>
              <a:t>‹#›</a:t>
            </a:fld>
            <a:endParaRPr lang="en-US"/>
          </a:p>
        </p:txBody>
      </p:sp>
    </p:spTree>
    <p:extLst>
      <p:ext uri="{BB962C8B-B14F-4D97-AF65-F5344CB8AC3E}">
        <p14:creationId xmlns:p14="http://schemas.microsoft.com/office/powerpoint/2010/main" val="1084505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book on a table&#10;&#10;Description automatically generated with medium confidence">
            <a:extLst>
              <a:ext uri="{FF2B5EF4-FFF2-40B4-BE49-F238E27FC236}">
                <a16:creationId xmlns:a16="http://schemas.microsoft.com/office/drawing/2014/main" id="{A348E104-88FE-43EF-945E-C6E9776F9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675"/>
            <a:ext cx="12192000" cy="6861675"/>
          </a:xfrm>
          <a:prstGeom prst="rect">
            <a:avLst/>
          </a:prstGeom>
          <a:ln w="76200">
            <a:solidFill>
              <a:srgbClr val="CC6600"/>
            </a:solidFill>
          </a:ln>
        </p:spPr>
      </p:pic>
      <p:sp>
        <p:nvSpPr>
          <p:cNvPr id="8" name="Rectangle 7">
            <a:extLst>
              <a:ext uri="{FF2B5EF4-FFF2-40B4-BE49-F238E27FC236}">
                <a16:creationId xmlns:a16="http://schemas.microsoft.com/office/drawing/2014/main" id="{A8945E8F-8130-498F-AEAE-1928CE7B983B}"/>
              </a:ext>
            </a:extLst>
          </p:cNvPr>
          <p:cNvSpPr/>
          <p:nvPr/>
        </p:nvSpPr>
        <p:spPr>
          <a:xfrm>
            <a:off x="0" y="0"/>
            <a:ext cx="12192000" cy="68580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5CE770E3-F34F-46E7-87FF-08C5CB2C7508}"/>
              </a:ext>
            </a:extLst>
          </p:cNvPr>
          <p:cNvSpPr txBox="1"/>
          <p:nvPr/>
        </p:nvSpPr>
        <p:spPr>
          <a:xfrm>
            <a:off x="640078" y="6113417"/>
            <a:ext cx="10972800" cy="646331"/>
          </a:xfrm>
          <a:prstGeom prst="rect">
            <a:avLst/>
          </a:prstGeom>
          <a:noFill/>
        </p:spPr>
        <p:txBody>
          <a:bodyPr wrap="square" rtlCol="0">
            <a:spAutoFit/>
          </a:bodyPr>
          <a:lstStyle/>
          <a:p>
            <a:pPr algn="ctr"/>
            <a:r>
              <a:rPr lang="en-US" b="1" dirty="0">
                <a:solidFill>
                  <a:srgbClr val="00B0F0"/>
                </a:solidFill>
              </a:rPr>
              <a:t>Teaching the ‘</a:t>
            </a:r>
            <a:r>
              <a:rPr lang="en-US" b="1" i="1" dirty="0">
                <a:solidFill>
                  <a:srgbClr val="00B0F0"/>
                </a:solidFill>
              </a:rPr>
              <a:t>Greater Commission</a:t>
            </a:r>
            <a:r>
              <a:rPr lang="en-US" b="1" dirty="0">
                <a:solidFill>
                  <a:srgbClr val="00B0F0"/>
                </a:solidFill>
              </a:rPr>
              <a:t>’ According to the Apostle </a:t>
            </a:r>
            <a:r>
              <a:rPr lang="en-US" b="1" i="1" dirty="0">
                <a:solidFill>
                  <a:srgbClr val="00B0F0"/>
                </a:solidFill>
              </a:rPr>
              <a:t>Paul</a:t>
            </a:r>
            <a:r>
              <a:rPr lang="en-US" b="1" dirty="0">
                <a:solidFill>
                  <a:srgbClr val="00B0F0"/>
                </a:solidFill>
              </a:rPr>
              <a:t>!</a:t>
            </a:r>
          </a:p>
          <a:p>
            <a:pPr algn="ctr"/>
            <a:r>
              <a:rPr lang="en-US" b="1" dirty="0">
                <a:solidFill>
                  <a:srgbClr val="00B0F0"/>
                </a:solidFill>
              </a:rPr>
              <a:t>Emphasizing the ‘</a:t>
            </a:r>
            <a:r>
              <a:rPr lang="en-US" b="1" i="1" dirty="0">
                <a:solidFill>
                  <a:srgbClr val="00B0F0"/>
                </a:solidFill>
              </a:rPr>
              <a:t>Goodness of God</a:t>
            </a:r>
            <a:r>
              <a:rPr lang="en-US" b="1" dirty="0">
                <a:solidFill>
                  <a:srgbClr val="00B0F0"/>
                </a:solidFill>
              </a:rPr>
              <a:t>’ During Today’s “</a:t>
            </a:r>
            <a:r>
              <a:rPr lang="en-US" b="1" i="1" dirty="0">
                <a:solidFill>
                  <a:srgbClr val="00B0F0"/>
                </a:solidFill>
              </a:rPr>
              <a:t>Dispensation of the Grace of God</a:t>
            </a:r>
            <a:r>
              <a:rPr lang="en-US" b="1" dirty="0">
                <a:solidFill>
                  <a:srgbClr val="00B0F0"/>
                </a:solidFill>
              </a:rPr>
              <a:t>.”</a:t>
            </a:r>
          </a:p>
        </p:txBody>
      </p:sp>
      <p:sp>
        <p:nvSpPr>
          <p:cNvPr id="12" name="TextBox 11">
            <a:extLst>
              <a:ext uri="{FF2B5EF4-FFF2-40B4-BE49-F238E27FC236}">
                <a16:creationId xmlns:a16="http://schemas.microsoft.com/office/drawing/2014/main" id="{510EAB9E-F135-468F-9464-2741C3B74F43}"/>
              </a:ext>
            </a:extLst>
          </p:cNvPr>
          <p:cNvSpPr txBox="1"/>
          <p:nvPr/>
        </p:nvSpPr>
        <p:spPr>
          <a:xfrm>
            <a:off x="419876" y="98252"/>
            <a:ext cx="11351623" cy="954107"/>
          </a:xfrm>
          <a:prstGeom prst="rect">
            <a:avLst/>
          </a:prstGeom>
          <a:noFill/>
        </p:spPr>
        <p:txBody>
          <a:bodyPr wrap="square" rtlCol="0">
            <a:spAutoFit/>
          </a:bodyPr>
          <a:lstStyle/>
          <a:p>
            <a:pPr algn="ctr"/>
            <a:r>
              <a:rPr lang="en-US" sz="2400" b="1" dirty="0">
                <a:ln w="12700">
                  <a:solidFill>
                    <a:srgbClr val="CC6600"/>
                  </a:solidFill>
                </a:ln>
                <a:solidFill>
                  <a:srgbClr val="FFFF00"/>
                </a:solidFill>
              </a:rPr>
              <a:t>…Praise thy name …for thy truth:</a:t>
            </a:r>
          </a:p>
          <a:p>
            <a:pPr algn="ctr"/>
            <a:r>
              <a:rPr lang="en-US" sz="3200" b="1" dirty="0">
                <a:ln w="12700">
                  <a:solidFill>
                    <a:srgbClr val="CC6600"/>
                  </a:solidFill>
                </a:ln>
                <a:solidFill>
                  <a:srgbClr val="FFFF00"/>
                </a:solidFill>
                <a:effectLst/>
              </a:rPr>
              <a:t>for Thou Hast Magnified Thy Word Above All Thy Name </a:t>
            </a:r>
          </a:p>
        </p:txBody>
      </p:sp>
      <p:sp>
        <p:nvSpPr>
          <p:cNvPr id="13" name="TextBox 12">
            <a:extLst>
              <a:ext uri="{FF2B5EF4-FFF2-40B4-BE49-F238E27FC236}">
                <a16:creationId xmlns:a16="http://schemas.microsoft.com/office/drawing/2014/main" id="{AB90A98B-265F-40BB-A5D7-30B91B64E1D6}"/>
              </a:ext>
            </a:extLst>
          </p:cNvPr>
          <p:cNvSpPr txBox="1"/>
          <p:nvPr/>
        </p:nvSpPr>
        <p:spPr>
          <a:xfrm>
            <a:off x="563572" y="4725648"/>
            <a:ext cx="3644536" cy="1200329"/>
          </a:xfrm>
          <a:prstGeom prst="rect">
            <a:avLst/>
          </a:prstGeom>
          <a:solidFill>
            <a:schemeClr val="tx1"/>
          </a:solidFill>
          <a:ln w="38100">
            <a:solidFill>
              <a:srgbClr val="CC6600"/>
            </a:solidFill>
          </a:ln>
        </p:spPr>
        <p:txBody>
          <a:bodyPr wrap="square" rtlCol="0">
            <a:spAutoFit/>
          </a:bodyPr>
          <a:lstStyle/>
          <a:p>
            <a:pPr algn="ctr"/>
            <a:r>
              <a:rPr lang="en-US" sz="2400" b="1" dirty="0">
                <a:ln>
                  <a:solidFill>
                    <a:srgbClr val="CC6600"/>
                  </a:solidFill>
                </a:ln>
                <a:solidFill>
                  <a:srgbClr val="FFFF00"/>
                </a:solidFill>
                <a:effectLst/>
              </a:rPr>
              <a:t>Rightly Dividing </a:t>
            </a:r>
          </a:p>
          <a:p>
            <a:pPr algn="ctr"/>
            <a:r>
              <a:rPr lang="en-US" sz="2400" b="1" dirty="0">
                <a:ln>
                  <a:solidFill>
                    <a:srgbClr val="CC6600"/>
                  </a:solidFill>
                </a:ln>
                <a:solidFill>
                  <a:srgbClr val="FFFF00"/>
                </a:solidFill>
                <a:effectLst/>
              </a:rPr>
              <a:t>the Word of Truth</a:t>
            </a:r>
          </a:p>
          <a:p>
            <a:pPr algn="ctr"/>
            <a:r>
              <a:rPr lang="en-US" sz="2400" b="1" dirty="0">
                <a:ln>
                  <a:solidFill>
                    <a:srgbClr val="CC6600"/>
                  </a:solidFill>
                </a:ln>
                <a:solidFill>
                  <a:srgbClr val="FFFF00"/>
                </a:solidFill>
                <a:effectLst/>
              </a:rPr>
              <a:t> by the Apostle Paul Only</a:t>
            </a:r>
          </a:p>
        </p:txBody>
      </p:sp>
      <p:sp>
        <p:nvSpPr>
          <p:cNvPr id="14" name="TextBox 13">
            <a:extLst>
              <a:ext uri="{FF2B5EF4-FFF2-40B4-BE49-F238E27FC236}">
                <a16:creationId xmlns:a16="http://schemas.microsoft.com/office/drawing/2014/main" id="{5D2A72FF-EA97-4B90-B1F2-160ABCD883C8}"/>
              </a:ext>
            </a:extLst>
          </p:cNvPr>
          <p:cNvSpPr txBox="1"/>
          <p:nvPr/>
        </p:nvSpPr>
        <p:spPr>
          <a:xfrm>
            <a:off x="8005665" y="4725648"/>
            <a:ext cx="3938144" cy="1200329"/>
          </a:xfrm>
          <a:prstGeom prst="rect">
            <a:avLst/>
          </a:prstGeom>
          <a:solidFill>
            <a:schemeClr val="tx1"/>
          </a:solidFill>
          <a:ln w="38100">
            <a:solidFill>
              <a:srgbClr val="CC6600"/>
            </a:solidFill>
          </a:ln>
        </p:spPr>
        <p:txBody>
          <a:bodyPr wrap="square" rtlCol="0">
            <a:spAutoFit/>
          </a:bodyPr>
          <a:lstStyle/>
          <a:p>
            <a:pPr algn="ctr"/>
            <a:r>
              <a:rPr lang="en-US" sz="2400" b="1" dirty="0">
                <a:ln>
                  <a:solidFill>
                    <a:srgbClr val="CC6600"/>
                  </a:solidFill>
                </a:ln>
                <a:solidFill>
                  <a:srgbClr val="FFFF00"/>
                </a:solidFill>
                <a:effectLst/>
              </a:rPr>
              <a:t>Bible Studies from the        Risen Saviour Jesus Christ </a:t>
            </a:r>
          </a:p>
          <a:p>
            <a:pPr algn="ctr"/>
            <a:r>
              <a:rPr lang="en-US" sz="2400" b="1" dirty="0">
                <a:ln>
                  <a:solidFill>
                    <a:srgbClr val="CC6600"/>
                  </a:solidFill>
                </a:ln>
                <a:solidFill>
                  <a:srgbClr val="FFFF00"/>
                </a:solidFill>
                <a:effectLst/>
              </a:rPr>
              <a:t>from a King James 1611 Bible</a:t>
            </a:r>
          </a:p>
        </p:txBody>
      </p:sp>
      <p:sp>
        <p:nvSpPr>
          <p:cNvPr id="15" name="TextBox 14">
            <a:extLst>
              <a:ext uri="{FF2B5EF4-FFF2-40B4-BE49-F238E27FC236}">
                <a16:creationId xmlns:a16="http://schemas.microsoft.com/office/drawing/2014/main" id="{BA58162D-B7AD-499F-8B73-03ACB3B601BA}"/>
              </a:ext>
            </a:extLst>
          </p:cNvPr>
          <p:cNvSpPr txBox="1"/>
          <p:nvPr/>
        </p:nvSpPr>
        <p:spPr>
          <a:xfrm>
            <a:off x="4474959" y="3997234"/>
            <a:ext cx="3265722" cy="1919865"/>
          </a:xfrm>
          <a:prstGeom prst="rect">
            <a:avLst/>
          </a:prstGeom>
          <a:solidFill>
            <a:schemeClr val="tx1"/>
          </a:solidFill>
          <a:ln w="76200">
            <a:solidFill>
              <a:srgbClr val="CC6600"/>
            </a:solidFill>
          </a:ln>
        </p:spPr>
        <p:txBody>
          <a:bodyPr wrap="square" rtlCol="0">
            <a:spAutoFit/>
          </a:bodyPr>
          <a:lstStyle/>
          <a:p>
            <a:endParaRPr lang="en-US" dirty="0"/>
          </a:p>
        </p:txBody>
      </p:sp>
      <p:sp>
        <p:nvSpPr>
          <p:cNvPr id="16" name="TextBox 15">
            <a:extLst>
              <a:ext uri="{FF2B5EF4-FFF2-40B4-BE49-F238E27FC236}">
                <a16:creationId xmlns:a16="http://schemas.microsoft.com/office/drawing/2014/main" id="{1572A9D2-EF91-424D-A362-E5912F492EED}"/>
              </a:ext>
            </a:extLst>
          </p:cNvPr>
          <p:cNvSpPr txBox="1"/>
          <p:nvPr/>
        </p:nvSpPr>
        <p:spPr>
          <a:xfrm>
            <a:off x="4575736" y="4101737"/>
            <a:ext cx="3030585" cy="1661993"/>
          </a:xfrm>
          <a:prstGeom prst="rect">
            <a:avLst/>
          </a:prstGeom>
          <a:noFill/>
        </p:spPr>
        <p:txBody>
          <a:bodyPr wrap="square" rtlCol="0">
            <a:spAutoFit/>
          </a:bodyPr>
          <a:lstStyle/>
          <a:p>
            <a:pPr algn="ctr"/>
            <a:r>
              <a:rPr lang="en-US" sz="2800" b="1" i="1" dirty="0">
                <a:ln>
                  <a:solidFill>
                    <a:srgbClr val="FFC000"/>
                  </a:solidFill>
                </a:ln>
                <a:solidFill>
                  <a:schemeClr val="bg1"/>
                </a:solidFill>
                <a:latin typeface="Palatino Linotype" panose="02040502050505030304" pitchFamily="18" charset="0"/>
                <a:cs typeface="Quire Sans" panose="020B0502040204020203" pitchFamily="34" charset="0"/>
              </a:rPr>
              <a:t>Mikel Paulson</a:t>
            </a:r>
          </a:p>
          <a:p>
            <a:pPr algn="ctr"/>
            <a:r>
              <a:rPr lang="en-US" sz="1200" b="1" dirty="0">
                <a:solidFill>
                  <a:schemeClr val="bg1">
                    <a:lumMod val="75000"/>
                  </a:schemeClr>
                </a:solidFill>
                <a:latin typeface="Times New Roman" panose="02020603050405020304" pitchFamily="18" charset="0"/>
                <a:cs typeface="Times New Roman" panose="02020603050405020304" pitchFamily="18" charset="0"/>
              </a:rPr>
              <a:t>2 Gretchen Ln., Bella Vista, AR  72715</a:t>
            </a:r>
          </a:p>
          <a:p>
            <a:pPr algn="ctr"/>
            <a:endParaRPr lang="en-US" sz="7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endParaRP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sousaman1611@cox.net</a:t>
            </a: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www.scatteredchristians.org</a:t>
            </a: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www.paulson1611rd.org</a:t>
            </a:r>
          </a:p>
          <a:p>
            <a:pPr algn="ctr"/>
            <a:endParaRPr lang="en-US" sz="7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endParaRP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YouTube – “</a:t>
            </a:r>
            <a:r>
              <a:rPr lang="en-US" sz="1200" b="1" i="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Retired Music Educator</a:t>
            </a: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a:t>
            </a:r>
            <a:endParaRPr lang="en-US" sz="11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A699544D-A904-48F5-99F0-E607EC695974}"/>
              </a:ext>
            </a:extLst>
          </p:cNvPr>
          <p:cNvSpPr txBox="1"/>
          <p:nvPr/>
        </p:nvSpPr>
        <p:spPr>
          <a:xfrm>
            <a:off x="237477" y="98252"/>
            <a:ext cx="6138908" cy="369332"/>
          </a:xfrm>
          <a:prstGeom prst="rect">
            <a:avLst/>
          </a:prstGeom>
          <a:noFill/>
        </p:spPr>
        <p:txBody>
          <a:bodyPr wrap="square">
            <a:spAutoFit/>
          </a:bodyPr>
          <a:lstStyle/>
          <a:p>
            <a:r>
              <a:rPr lang="en-US" b="1" dirty="0">
                <a:ln w="12700">
                  <a:solidFill>
                    <a:schemeClr val="bg1"/>
                  </a:solidFill>
                </a:ln>
                <a:solidFill>
                  <a:srgbClr val="0066CC"/>
                </a:solidFill>
              </a:rPr>
              <a:t>2021</a:t>
            </a:r>
            <a:endParaRPr lang="en-US" dirty="0"/>
          </a:p>
        </p:txBody>
      </p:sp>
      <p:sp>
        <p:nvSpPr>
          <p:cNvPr id="3" name="TextBox 2">
            <a:extLst>
              <a:ext uri="{FF2B5EF4-FFF2-40B4-BE49-F238E27FC236}">
                <a16:creationId xmlns:a16="http://schemas.microsoft.com/office/drawing/2014/main" id="{2741D317-029F-4CE6-963D-13D0DFAD0697}"/>
              </a:ext>
            </a:extLst>
          </p:cNvPr>
          <p:cNvSpPr txBox="1"/>
          <p:nvPr/>
        </p:nvSpPr>
        <p:spPr>
          <a:xfrm>
            <a:off x="2992130" y="1791194"/>
            <a:ext cx="6235467" cy="769441"/>
          </a:xfrm>
          <a:prstGeom prst="rect">
            <a:avLst/>
          </a:prstGeom>
          <a:noFill/>
        </p:spPr>
        <p:txBody>
          <a:bodyPr wrap="square" rtlCol="0">
            <a:spAutoFit/>
          </a:bodyPr>
          <a:lstStyle/>
          <a:p>
            <a:pPr algn="ctr"/>
            <a:r>
              <a:rPr lang="en-US" sz="4400" b="1" dirty="0">
                <a:ln>
                  <a:solidFill>
                    <a:srgbClr val="FFFF00"/>
                  </a:solidFill>
                </a:ln>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latin typeface="Rockwell Extra Bold" panose="02060903040505020403"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8436660B-00FB-461F-9A8C-1670E10EC392}"/>
              </a:ext>
            </a:extLst>
          </p:cNvPr>
          <p:cNvSpPr txBox="1"/>
          <p:nvPr/>
        </p:nvSpPr>
        <p:spPr>
          <a:xfrm>
            <a:off x="5253916" y="3103451"/>
            <a:ext cx="1685925" cy="369332"/>
          </a:xfrm>
          <a:prstGeom prst="rect">
            <a:avLst/>
          </a:prstGeom>
          <a:solidFill>
            <a:schemeClr val="tx1"/>
          </a:solidFill>
          <a:ln w="38100">
            <a:solidFill>
              <a:srgbClr val="CC6600"/>
            </a:solidFill>
          </a:ln>
        </p:spPr>
        <p:txBody>
          <a:bodyPr wrap="square" rtlCol="0">
            <a:spAutoFit/>
          </a:bodyPr>
          <a:lstStyle/>
          <a:p>
            <a:pPr algn="ctr"/>
            <a:r>
              <a:rPr lang="en-US" b="1" dirty="0">
                <a:ln>
                  <a:solidFill>
                    <a:srgbClr val="FFC000"/>
                  </a:solidFill>
                </a:ln>
                <a:solidFill>
                  <a:schemeClr val="bg1"/>
                </a:solidFill>
                <a:latin typeface="Times New Roman" panose="02020603050405020304" pitchFamily="18" charset="0"/>
                <a:cs typeface="Times New Roman" panose="02020603050405020304" pitchFamily="18" charset="0"/>
              </a:rPr>
              <a:t>Is the law sin?</a:t>
            </a:r>
          </a:p>
        </p:txBody>
      </p:sp>
      <p:sp>
        <p:nvSpPr>
          <p:cNvPr id="19" name="TextBox 18">
            <a:extLst>
              <a:ext uri="{FF2B5EF4-FFF2-40B4-BE49-F238E27FC236}">
                <a16:creationId xmlns:a16="http://schemas.microsoft.com/office/drawing/2014/main" id="{68F0232F-3D71-402F-ADCF-B5E69C15D3A3}"/>
              </a:ext>
            </a:extLst>
          </p:cNvPr>
          <p:cNvSpPr txBox="1"/>
          <p:nvPr/>
        </p:nvSpPr>
        <p:spPr>
          <a:xfrm>
            <a:off x="8254241" y="2633263"/>
            <a:ext cx="3490918" cy="1077218"/>
          </a:xfrm>
          <a:prstGeom prst="rect">
            <a:avLst/>
          </a:prstGeom>
          <a:solidFill>
            <a:schemeClr val="tx1"/>
          </a:solidFill>
          <a:ln w="38100">
            <a:solidFill>
              <a:srgbClr val="CC6600"/>
            </a:solidFill>
          </a:ln>
        </p:spPr>
        <p:txBody>
          <a:bodyPr wrap="square" rtlCol="0">
            <a:spAutoFit/>
          </a:bodyPr>
          <a:lstStyle/>
          <a:p>
            <a:pPr algn="ctr"/>
            <a:r>
              <a:rPr lang="en-US" sz="1600" b="1" dirty="0">
                <a:ln>
                  <a:solidFill>
                    <a:srgbClr val="FFC000"/>
                  </a:solidFill>
                </a:ln>
                <a:solidFill>
                  <a:schemeClr val="bg1"/>
                </a:solidFill>
                <a:latin typeface="Times New Roman" panose="02020603050405020304" pitchFamily="18" charset="0"/>
                <a:cs typeface="Times New Roman" panose="02020603050405020304" pitchFamily="18" charset="0"/>
              </a:rPr>
              <a:t>But sin,</a:t>
            </a:r>
          </a:p>
          <a:p>
            <a:pPr algn="ctr"/>
            <a:r>
              <a:rPr lang="en-US" sz="1600" b="1" dirty="0">
                <a:ln>
                  <a:solidFill>
                    <a:srgbClr val="FFC000"/>
                  </a:solidFill>
                </a:ln>
                <a:solidFill>
                  <a:schemeClr val="bg1"/>
                </a:solidFill>
                <a:latin typeface="Times New Roman" panose="02020603050405020304" pitchFamily="18" charset="0"/>
                <a:cs typeface="Times New Roman" panose="02020603050405020304" pitchFamily="18" charset="0"/>
              </a:rPr>
              <a:t>taking occasion by the commandment, wrought in me all manner of concupiscence.</a:t>
            </a:r>
            <a:endParaRPr lang="en-US" sz="1600" b="1" dirty="0">
              <a:ln>
                <a:solidFill>
                  <a:srgbClr val="CC6600"/>
                </a:solidFill>
              </a:ln>
              <a:solidFill>
                <a:srgbClr val="FFFFCC"/>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E897C370-1308-489F-811C-44C19F7A188B}"/>
              </a:ext>
            </a:extLst>
          </p:cNvPr>
          <p:cNvSpPr txBox="1"/>
          <p:nvPr/>
        </p:nvSpPr>
        <p:spPr>
          <a:xfrm>
            <a:off x="4802264" y="2638593"/>
            <a:ext cx="2592846" cy="338554"/>
          </a:xfrm>
          <a:prstGeom prst="rect">
            <a:avLst/>
          </a:prstGeom>
          <a:solidFill>
            <a:schemeClr val="tx1"/>
          </a:solidFill>
          <a:ln w="38100">
            <a:solidFill>
              <a:srgbClr val="CC6600"/>
            </a:solidFill>
          </a:ln>
        </p:spPr>
        <p:txBody>
          <a:bodyPr wrap="square" rtlCol="0">
            <a:spAutoFit/>
          </a:bodyPr>
          <a:lstStyle/>
          <a:p>
            <a:pPr algn="ctr"/>
            <a:r>
              <a:rPr lang="en-US" sz="1600" b="1" dirty="0">
                <a:ln>
                  <a:solidFill>
                    <a:srgbClr val="FFC000"/>
                  </a:solidFill>
                </a:ln>
                <a:solidFill>
                  <a:schemeClr val="bg1"/>
                </a:solidFill>
                <a:latin typeface="Times New Roman" panose="02020603050405020304" pitchFamily="18" charset="0"/>
                <a:cs typeface="Times New Roman" panose="02020603050405020304" pitchFamily="18" charset="0"/>
              </a:rPr>
              <a:t>What Shall We Say Then?</a:t>
            </a:r>
          </a:p>
        </p:txBody>
      </p:sp>
      <p:sp>
        <p:nvSpPr>
          <p:cNvPr id="23" name="TextBox 22">
            <a:extLst>
              <a:ext uri="{FF2B5EF4-FFF2-40B4-BE49-F238E27FC236}">
                <a16:creationId xmlns:a16="http://schemas.microsoft.com/office/drawing/2014/main" id="{323E615B-722B-4F0B-8C5E-CD09A11B1554}"/>
              </a:ext>
            </a:extLst>
          </p:cNvPr>
          <p:cNvSpPr txBox="1"/>
          <p:nvPr/>
        </p:nvSpPr>
        <p:spPr>
          <a:xfrm>
            <a:off x="853948" y="2656403"/>
            <a:ext cx="3113323" cy="707886"/>
          </a:xfrm>
          <a:prstGeom prst="rect">
            <a:avLst/>
          </a:prstGeom>
          <a:solidFill>
            <a:schemeClr val="tx1"/>
          </a:solidFill>
          <a:ln w="38100">
            <a:solidFill>
              <a:srgbClr val="CC6600"/>
            </a:solidFill>
          </a:ln>
        </p:spPr>
        <p:txBody>
          <a:bodyPr wrap="square" rtlCol="0">
            <a:spAutoFit/>
          </a:bodyPr>
          <a:lstStyle/>
          <a:p>
            <a:pPr algn="ctr"/>
            <a:r>
              <a:rPr lang="en-US" sz="4000" b="1" dirty="0">
                <a:ln>
                  <a:solidFill>
                    <a:srgbClr val="FFC000"/>
                  </a:solidFill>
                </a:ln>
                <a:solidFill>
                  <a:schemeClr val="bg1"/>
                </a:solidFill>
                <a:latin typeface="Times New Roman" panose="02020603050405020304" pitchFamily="18" charset="0"/>
                <a:cs typeface="Times New Roman" panose="02020603050405020304" pitchFamily="18" charset="0"/>
              </a:rPr>
              <a:t>God Forbid</a:t>
            </a:r>
          </a:p>
        </p:txBody>
      </p:sp>
      <p:sp>
        <p:nvSpPr>
          <p:cNvPr id="26" name="TextBox 25">
            <a:extLst>
              <a:ext uri="{FF2B5EF4-FFF2-40B4-BE49-F238E27FC236}">
                <a16:creationId xmlns:a16="http://schemas.microsoft.com/office/drawing/2014/main" id="{68320015-A7EA-4209-8413-6714D2D94A24}"/>
              </a:ext>
            </a:extLst>
          </p:cNvPr>
          <p:cNvSpPr txBox="1"/>
          <p:nvPr/>
        </p:nvSpPr>
        <p:spPr>
          <a:xfrm>
            <a:off x="856611" y="3490586"/>
            <a:ext cx="3113323" cy="1077218"/>
          </a:xfrm>
          <a:prstGeom prst="rect">
            <a:avLst/>
          </a:prstGeom>
          <a:solidFill>
            <a:schemeClr val="tx1"/>
          </a:solidFill>
          <a:ln w="38100">
            <a:solidFill>
              <a:srgbClr val="CC6600"/>
            </a:solidFill>
          </a:ln>
        </p:spPr>
        <p:txBody>
          <a:bodyPr wrap="square" rtlCol="0">
            <a:spAutoFit/>
          </a:bodyPr>
          <a:lstStyle/>
          <a:p>
            <a:pPr algn="ctr"/>
            <a:r>
              <a:rPr lang="en-US" sz="1600" b="1" dirty="0">
                <a:ln>
                  <a:solidFill>
                    <a:srgbClr val="FFC000"/>
                  </a:solidFill>
                </a:ln>
                <a:solidFill>
                  <a:schemeClr val="bg1"/>
                </a:solidFill>
                <a:latin typeface="Times New Roman" panose="02020603050405020304" pitchFamily="18" charset="0"/>
                <a:cs typeface="Times New Roman" panose="02020603050405020304" pitchFamily="18" charset="0"/>
              </a:rPr>
              <a:t>Nay, I had not known sin, </a:t>
            </a:r>
          </a:p>
          <a:p>
            <a:pPr algn="ctr"/>
            <a:r>
              <a:rPr lang="en-US" sz="1600" b="1" dirty="0">
                <a:ln>
                  <a:solidFill>
                    <a:srgbClr val="FFC000"/>
                  </a:solidFill>
                </a:ln>
                <a:solidFill>
                  <a:schemeClr val="bg1"/>
                </a:solidFill>
                <a:latin typeface="Times New Roman" panose="02020603050405020304" pitchFamily="18" charset="0"/>
                <a:cs typeface="Times New Roman" panose="02020603050405020304" pitchFamily="18" charset="0"/>
              </a:rPr>
              <a:t>but by the law: for I had not known lust, except the law had said, Thou shalt not covet.</a:t>
            </a:r>
          </a:p>
        </p:txBody>
      </p:sp>
      <p:sp>
        <p:nvSpPr>
          <p:cNvPr id="35" name="TextBox 34">
            <a:extLst>
              <a:ext uri="{FF2B5EF4-FFF2-40B4-BE49-F238E27FC236}">
                <a16:creationId xmlns:a16="http://schemas.microsoft.com/office/drawing/2014/main" id="{11C9DBAE-DB9A-4FDA-8E58-972BC1A8F875}"/>
              </a:ext>
            </a:extLst>
          </p:cNvPr>
          <p:cNvSpPr txBox="1"/>
          <p:nvPr/>
        </p:nvSpPr>
        <p:spPr>
          <a:xfrm>
            <a:off x="5470863" y="3577880"/>
            <a:ext cx="1258411" cy="276999"/>
          </a:xfrm>
          <a:prstGeom prst="rect">
            <a:avLst/>
          </a:prstGeom>
          <a:solidFill>
            <a:schemeClr val="bg1"/>
          </a:solidFill>
          <a:ln w="38100">
            <a:solidFill>
              <a:srgbClr val="CC6600"/>
            </a:solidFill>
          </a:ln>
          <a:effectLst/>
        </p:spPr>
        <p:txBody>
          <a:bodyPr wrap="square" rtlCol="0">
            <a:spAutoFit/>
          </a:bodyPr>
          <a:lstStyle/>
          <a:p>
            <a:pPr algn="ctr"/>
            <a:r>
              <a:rPr lang="en-US" sz="1200" b="1" dirty="0">
                <a:solidFill>
                  <a:srgbClr val="FF0000"/>
                </a:solidFill>
                <a:effectLst/>
                <a:latin typeface="Times New Roman" panose="02020603050405020304" pitchFamily="18" charset="0"/>
                <a:cs typeface="Times New Roman" panose="02020603050405020304" pitchFamily="18" charset="0"/>
              </a:rPr>
              <a:t>Romans </a:t>
            </a:r>
            <a:r>
              <a:rPr lang="en-US" sz="1200" b="1" dirty="0">
                <a:solidFill>
                  <a:srgbClr val="FF0000"/>
                </a:solidFill>
                <a:latin typeface="Times New Roman" panose="02020603050405020304" pitchFamily="18" charset="0"/>
                <a:cs typeface="Times New Roman" panose="02020603050405020304" pitchFamily="18" charset="0"/>
              </a:rPr>
              <a:t>7:1-13</a:t>
            </a:r>
            <a:endParaRPr lang="en-US" sz="1200" b="1" dirty="0">
              <a:solidFill>
                <a:srgbClr val="FF0000"/>
              </a:solidFill>
              <a:effectLst/>
              <a:latin typeface="Times New Roman" panose="02020603050405020304" pitchFamily="18" charset="0"/>
              <a:cs typeface="Times New Roman" panose="02020603050405020304" pitchFamily="18" charset="0"/>
            </a:endParaRPr>
          </a:p>
        </p:txBody>
      </p:sp>
      <p:sp>
        <p:nvSpPr>
          <p:cNvPr id="37" name="TextBox 36">
            <a:extLst>
              <a:ext uri="{FF2B5EF4-FFF2-40B4-BE49-F238E27FC236}">
                <a16:creationId xmlns:a16="http://schemas.microsoft.com/office/drawing/2014/main" id="{82A8C767-B44E-4856-A126-89E0B52DA03A}"/>
              </a:ext>
            </a:extLst>
          </p:cNvPr>
          <p:cNvSpPr txBox="1"/>
          <p:nvPr/>
        </p:nvSpPr>
        <p:spPr>
          <a:xfrm>
            <a:off x="4869433" y="1043481"/>
            <a:ext cx="2480274" cy="723275"/>
          </a:xfrm>
          <a:prstGeom prst="rect">
            <a:avLst/>
          </a:prstGeom>
          <a:solidFill>
            <a:schemeClr val="bg1"/>
          </a:solidFill>
          <a:ln w="57150">
            <a:solidFill>
              <a:srgbClr val="CC6600"/>
            </a:solidFill>
          </a:ln>
        </p:spPr>
        <p:txBody>
          <a:bodyPr wrap="square" rtlCol="0">
            <a:spAutoFit/>
          </a:bodyPr>
          <a:lstStyle/>
          <a:p>
            <a:pPr algn="ctr"/>
            <a:r>
              <a:rPr lang="en-US" b="1" i="1" dirty="0"/>
              <a:t>‘Our Real Battle’</a:t>
            </a:r>
          </a:p>
          <a:p>
            <a:pPr algn="ctr"/>
            <a:r>
              <a:rPr lang="en-US" sz="1100" b="1" dirty="0">
                <a:latin typeface="Times New Roman" panose="02020603050405020304" pitchFamily="18" charset="0"/>
                <a:cs typeface="Times New Roman" panose="02020603050405020304" pitchFamily="18" charset="0"/>
              </a:rPr>
              <a:t>Part IV</a:t>
            </a:r>
          </a:p>
          <a:p>
            <a:pPr algn="ctr"/>
            <a:r>
              <a:rPr lang="en-US" sz="1100" b="1" dirty="0">
                <a:latin typeface="Times New Roman" panose="02020603050405020304" pitchFamily="18" charset="0"/>
                <a:cs typeface="Times New Roman" panose="02020603050405020304" pitchFamily="18" charset="0"/>
              </a:rPr>
              <a:t>Understand Being “</a:t>
            </a:r>
            <a:r>
              <a:rPr lang="en-US" sz="1100" b="1" i="1" dirty="0">
                <a:solidFill>
                  <a:srgbClr val="00B0F0"/>
                </a:solidFill>
                <a:latin typeface="Times New Roman" panose="02020603050405020304" pitchFamily="18" charset="0"/>
                <a:cs typeface="Times New Roman" panose="02020603050405020304" pitchFamily="18" charset="0"/>
              </a:rPr>
              <a:t>Dead to the Law</a:t>
            </a:r>
            <a:r>
              <a:rPr lang="en-US" sz="1200" dirty="0">
                <a:latin typeface="Times New Roman" panose="02020603050405020304" pitchFamily="18" charset="0"/>
                <a:cs typeface="Times New Roman" panose="02020603050405020304" pitchFamily="18" charset="0"/>
              </a:rPr>
              <a:t>”</a:t>
            </a:r>
          </a:p>
        </p:txBody>
      </p:sp>
      <p:sp>
        <p:nvSpPr>
          <p:cNvPr id="24" name="TextBox 23">
            <a:extLst>
              <a:ext uri="{FF2B5EF4-FFF2-40B4-BE49-F238E27FC236}">
                <a16:creationId xmlns:a16="http://schemas.microsoft.com/office/drawing/2014/main" id="{F9DFECF2-5669-4691-B532-DA7B058273ED}"/>
              </a:ext>
            </a:extLst>
          </p:cNvPr>
          <p:cNvSpPr txBox="1"/>
          <p:nvPr/>
        </p:nvSpPr>
        <p:spPr>
          <a:xfrm>
            <a:off x="8423266" y="4019722"/>
            <a:ext cx="3113323" cy="338554"/>
          </a:xfrm>
          <a:prstGeom prst="rect">
            <a:avLst/>
          </a:prstGeom>
          <a:solidFill>
            <a:schemeClr val="tx1"/>
          </a:solidFill>
          <a:ln w="38100">
            <a:solidFill>
              <a:srgbClr val="CC6600"/>
            </a:solidFill>
          </a:ln>
        </p:spPr>
        <p:txBody>
          <a:bodyPr wrap="square" rtlCol="0">
            <a:spAutoFit/>
          </a:bodyPr>
          <a:lstStyle/>
          <a:p>
            <a:pPr algn="ctr"/>
            <a:r>
              <a:rPr lang="en-US" sz="1600" b="1" dirty="0">
                <a:ln>
                  <a:solidFill>
                    <a:srgbClr val="FFC000"/>
                  </a:solidFill>
                </a:ln>
                <a:solidFill>
                  <a:schemeClr val="bg1"/>
                </a:solidFill>
                <a:latin typeface="Times New Roman" panose="02020603050405020304" pitchFamily="18" charset="0"/>
                <a:cs typeface="Times New Roman" panose="02020603050405020304" pitchFamily="18" charset="0"/>
              </a:rPr>
              <a:t>For without the law sin was dead.</a:t>
            </a:r>
          </a:p>
        </p:txBody>
      </p:sp>
    </p:spTree>
    <p:extLst>
      <p:ext uri="{BB962C8B-B14F-4D97-AF65-F5344CB8AC3E}">
        <p14:creationId xmlns:p14="http://schemas.microsoft.com/office/powerpoint/2010/main" val="32262169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Effect transition="in" filter="fade">
                                      <p:cBhvr>
                                        <p:cTn id="9" dur="1000"/>
                                        <p:tgtEl>
                                          <p:spTgt spid="22"/>
                                        </p:tgtEl>
                                      </p:cBhvr>
                                    </p:animEffect>
                                    <p:anim calcmode="lin" valueType="num">
                                      <p:cBhvr>
                                        <p:cTn id="10" dur="1000" fill="hold"/>
                                        <p:tgtEl>
                                          <p:spTgt spid="22"/>
                                        </p:tgtEl>
                                        <p:attrNameLst>
                                          <p:attrName>ppt_x</p:attrName>
                                        </p:attrNameLst>
                                      </p:cBhvr>
                                      <p:tavLst>
                                        <p:tav tm="0">
                                          <p:val>
                                            <p:fltVal val="0.5"/>
                                          </p:val>
                                        </p:tav>
                                        <p:tav tm="100000">
                                          <p:val>
                                            <p:strVal val="#ppt_x"/>
                                          </p:val>
                                        </p:tav>
                                      </p:tavLst>
                                    </p:anim>
                                    <p:anim calcmode="lin" valueType="num">
                                      <p:cBhvr>
                                        <p:cTn id="11" dur="1000" fill="hold"/>
                                        <p:tgtEl>
                                          <p:spTgt spid="22"/>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up)">
                                      <p:cBhvr>
                                        <p:cTn id="16" dur="10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528"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p:cTn id="21" dur="1000" fill="hold"/>
                                        <p:tgtEl>
                                          <p:spTgt spid="23"/>
                                        </p:tgtEl>
                                        <p:attrNameLst>
                                          <p:attrName>ppt_w</p:attrName>
                                        </p:attrNameLst>
                                      </p:cBhvr>
                                      <p:tavLst>
                                        <p:tav tm="0">
                                          <p:val>
                                            <p:fltVal val="0"/>
                                          </p:val>
                                        </p:tav>
                                        <p:tav tm="100000">
                                          <p:val>
                                            <p:strVal val="#ppt_w"/>
                                          </p:val>
                                        </p:tav>
                                      </p:tavLst>
                                    </p:anim>
                                    <p:anim calcmode="lin" valueType="num">
                                      <p:cBhvr>
                                        <p:cTn id="22" dur="1000" fill="hold"/>
                                        <p:tgtEl>
                                          <p:spTgt spid="23"/>
                                        </p:tgtEl>
                                        <p:attrNameLst>
                                          <p:attrName>ppt_h</p:attrName>
                                        </p:attrNameLst>
                                      </p:cBhvr>
                                      <p:tavLst>
                                        <p:tav tm="0">
                                          <p:val>
                                            <p:fltVal val="0"/>
                                          </p:val>
                                        </p:tav>
                                        <p:tav tm="100000">
                                          <p:val>
                                            <p:strVal val="#ppt_h"/>
                                          </p:val>
                                        </p:tav>
                                      </p:tavLst>
                                    </p:anim>
                                    <p:animEffect transition="in" filter="fade">
                                      <p:cBhvr>
                                        <p:cTn id="23" dur="1000"/>
                                        <p:tgtEl>
                                          <p:spTgt spid="23"/>
                                        </p:tgtEl>
                                      </p:cBhvr>
                                    </p:animEffect>
                                    <p:anim calcmode="lin" valueType="num">
                                      <p:cBhvr>
                                        <p:cTn id="24" dur="1000" fill="hold"/>
                                        <p:tgtEl>
                                          <p:spTgt spid="23"/>
                                        </p:tgtEl>
                                        <p:attrNameLst>
                                          <p:attrName>ppt_x</p:attrName>
                                        </p:attrNameLst>
                                      </p:cBhvr>
                                      <p:tavLst>
                                        <p:tav tm="0">
                                          <p:val>
                                            <p:fltVal val="0.5"/>
                                          </p:val>
                                        </p:tav>
                                        <p:tav tm="100000">
                                          <p:val>
                                            <p:strVal val="#ppt_x"/>
                                          </p:val>
                                        </p:tav>
                                      </p:tavLst>
                                    </p:anim>
                                    <p:anim calcmode="lin" valueType="num">
                                      <p:cBhvr>
                                        <p:cTn id="25" dur="1000" fill="hold"/>
                                        <p:tgtEl>
                                          <p:spTgt spid="23"/>
                                        </p:tgtEl>
                                        <p:attrNameLst>
                                          <p:attrName>ppt_y</p:attrName>
                                        </p:attrNameLst>
                                      </p:cBhvr>
                                      <p:tavLst>
                                        <p:tav tm="0">
                                          <p:val>
                                            <p:fltVal val="0.5"/>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3" presetClass="entr" presetSubtype="528" fill="hold" grpId="0" nodeType="click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Effect transition="in" filter="fade">
                                      <p:cBhvr>
                                        <p:cTn id="32" dur="1000"/>
                                        <p:tgtEl>
                                          <p:spTgt spid="26"/>
                                        </p:tgtEl>
                                      </p:cBhvr>
                                    </p:animEffect>
                                    <p:anim calcmode="lin" valueType="num">
                                      <p:cBhvr>
                                        <p:cTn id="33" dur="1000" fill="hold"/>
                                        <p:tgtEl>
                                          <p:spTgt spid="26"/>
                                        </p:tgtEl>
                                        <p:attrNameLst>
                                          <p:attrName>ppt_x</p:attrName>
                                        </p:attrNameLst>
                                      </p:cBhvr>
                                      <p:tavLst>
                                        <p:tav tm="0">
                                          <p:val>
                                            <p:fltVal val="0.5"/>
                                          </p:val>
                                        </p:tav>
                                        <p:tav tm="100000">
                                          <p:val>
                                            <p:strVal val="#ppt_x"/>
                                          </p:val>
                                        </p:tav>
                                      </p:tavLst>
                                    </p:anim>
                                    <p:anim calcmode="lin" valueType="num">
                                      <p:cBhvr>
                                        <p:cTn id="34" dur="1000" fill="hold"/>
                                        <p:tgtEl>
                                          <p:spTgt spid="26"/>
                                        </p:tgtEl>
                                        <p:attrNameLst>
                                          <p:attrName>ppt_y</p:attrName>
                                        </p:attrNameLst>
                                      </p:cBhvr>
                                      <p:tavLst>
                                        <p:tav tm="0">
                                          <p:val>
                                            <p:fltVal val="0.5"/>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3" presetClass="entr" presetSubtype="528"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p:cTn id="39" dur="1000" fill="hold"/>
                                        <p:tgtEl>
                                          <p:spTgt spid="19"/>
                                        </p:tgtEl>
                                        <p:attrNameLst>
                                          <p:attrName>ppt_w</p:attrName>
                                        </p:attrNameLst>
                                      </p:cBhvr>
                                      <p:tavLst>
                                        <p:tav tm="0">
                                          <p:val>
                                            <p:fltVal val="0"/>
                                          </p:val>
                                        </p:tav>
                                        <p:tav tm="100000">
                                          <p:val>
                                            <p:strVal val="#ppt_w"/>
                                          </p:val>
                                        </p:tav>
                                      </p:tavLst>
                                    </p:anim>
                                    <p:anim calcmode="lin" valueType="num">
                                      <p:cBhvr>
                                        <p:cTn id="40" dur="1000" fill="hold"/>
                                        <p:tgtEl>
                                          <p:spTgt spid="19"/>
                                        </p:tgtEl>
                                        <p:attrNameLst>
                                          <p:attrName>ppt_h</p:attrName>
                                        </p:attrNameLst>
                                      </p:cBhvr>
                                      <p:tavLst>
                                        <p:tav tm="0">
                                          <p:val>
                                            <p:fltVal val="0"/>
                                          </p:val>
                                        </p:tav>
                                        <p:tav tm="100000">
                                          <p:val>
                                            <p:strVal val="#ppt_h"/>
                                          </p:val>
                                        </p:tav>
                                      </p:tavLst>
                                    </p:anim>
                                    <p:animEffect transition="in" filter="fade">
                                      <p:cBhvr>
                                        <p:cTn id="41" dur="1000"/>
                                        <p:tgtEl>
                                          <p:spTgt spid="19"/>
                                        </p:tgtEl>
                                      </p:cBhvr>
                                    </p:animEffect>
                                    <p:anim calcmode="lin" valueType="num">
                                      <p:cBhvr>
                                        <p:cTn id="42" dur="1000" fill="hold"/>
                                        <p:tgtEl>
                                          <p:spTgt spid="19"/>
                                        </p:tgtEl>
                                        <p:attrNameLst>
                                          <p:attrName>ppt_x</p:attrName>
                                        </p:attrNameLst>
                                      </p:cBhvr>
                                      <p:tavLst>
                                        <p:tav tm="0">
                                          <p:val>
                                            <p:fltVal val="0.5"/>
                                          </p:val>
                                        </p:tav>
                                        <p:tav tm="100000">
                                          <p:val>
                                            <p:strVal val="#ppt_x"/>
                                          </p:val>
                                        </p:tav>
                                      </p:tavLst>
                                    </p:anim>
                                    <p:anim calcmode="lin" valueType="num">
                                      <p:cBhvr>
                                        <p:cTn id="43" dur="1000" fill="hold"/>
                                        <p:tgtEl>
                                          <p:spTgt spid="19"/>
                                        </p:tgtEl>
                                        <p:attrNameLst>
                                          <p:attrName>ppt_y</p:attrName>
                                        </p:attrNameLst>
                                      </p:cBhvr>
                                      <p:tavLst>
                                        <p:tav tm="0">
                                          <p:val>
                                            <p:fltVal val="0.5"/>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wipe(up)">
                                      <p:cBhvr>
                                        <p:cTn id="48"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2" grpId="0" animBg="1"/>
      <p:bldP spid="23" grpId="0" animBg="1"/>
      <p:bldP spid="26" grpId="0" animBg="1"/>
      <p:bldP spid="2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C304BA-AD1B-4855-9CF4-DB8B17318D53}"/>
              </a:ext>
            </a:extLst>
          </p:cNvPr>
          <p:cNvSpPr txBox="1"/>
          <p:nvPr/>
        </p:nvSpPr>
        <p:spPr>
          <a:xfrm>
            <a:off x="5519439" y="3275111"/>
            <a:ext cx="1153121" cy="307777"/>
          </a:xfrm>
          <a:prstGeom prst="rect">
            <a:avLst/>
          </a:prstGeom>
          <a:noFill/>
        </p:spPr>
        <p:txBody>
          <a:bodyPr wrap="square" rtlCol="0">
            <a:spAutoFit/>
          </a:bodyPr>
          <a:lstStyle/>
          <a:p>
            <a:pPr algn="ctr"/>
            <a:r>
              <a:rPr lang="en-US" sz="1400" b="1" dirty="0">
                <a:solidFill>
                  <a:schemeClr val="accent2">
                    <a:lumMod val="20000"/>
                    <a:lumOff val="80000"/>
                  </a:schemeClr>
                </a:solidFill>
              </a:rPr>
              <a:t>It is Finished</a:t>
            </a:r>
          </a:p>
        </p:txBody>
      </p:sp>
      <p:sp>
        <p:nvSpPr>
          <p:cNvPr id="3" name="Rectangle 2">
            <a:extLst>
              <a:ext uri="{FF2B5EF4-FFF2-40B4-BE49-F238E27FC236}">
                <a16:creationId xmlns:a16="http://schemas.microsoft.com/office/drawing/2014/main" id="{21A46307-174B-476A-87B5-04FEDC6B1DFC}"/>
              </a:ext>
            </a:extLst>
          </p:cNvPr>
          <p:cNvSpPr/>
          <p:nvPr/>
        </p:nvSpPr>
        <p:spPr>
          <a:xfrm>
            <a:off x="0" y="0"/>
            <a:ext cx="12192000" cy="6858000"/>
          </a:xfrm>
          <a:prstGeom prst="rect">
            <a:avLst/>
          </a:prstGeom>
          <a:noFill/>
          <a:ln w="57150">
            <a:solidFill>
              <a:srgbClr val="CC660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115805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2814288"/>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27993"/>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03C07775-BA48-45E4-868C-EE4AD8D982ED}"/>
              </a:ext>
            </a:extLst>
          </p:cNvPr>
          <p:cNvSpPr txBox="1"/>
          <p:nvPr/>
        </p:nvSpPr>
        <p:spPr>
          <a:xfrm>
            <a:off x="5001211" y="18658"/>
            <a:ext cx="2192694" cy="307777"/>
          </a:xfrm>
          <a:prstGeom prst="rect">
            <a:avLst/>
          </a:prstGeom>
          <a:noFill/>
          <a:ln w="28575">
            <a:solidFill>
              <a:srgbClr val="CC6600"/>
            </a:solidFill>
          </a:ln>
        </p:spPr>
        <p:txBody>
          <a:bodyPr wrap="square" rtlCol="0">
            <a:spAutoFit/>
          </a:bodyPr>
          <a:lstStyle/>
          <a:p>
            <a:pPr algn="ctr"/>
            <a:r>
              <a:rPr lang="en-US" sz="1400" b="1" dirty="0">
                <a:solidFill>
                  <a:srgbClr val="0070C0"/>
                </a:solidFill>
              </a:rPr>
              <a:t>‘The </a:t>
            </a:r>
            <a:r>
              <a:rPr lang="en-US" sz="1400" b="1">
                <a:solidFill>
                  <a:srgbClr val="0070C0"/>
                </a:solidFill>
              </a:rPr>
              <a:t>Real Battle’</a:t>
            </a:r>
            <a:endParaRPr lang="en-US" sz="1400" b="1" dirty="0">
              <a:solidFill>
                <a:srgbClr val="0070C0"/>
              </a:solidFill>
            </a:endParaRPr>
          </a:p>
        </p:txBody>
      </p:sp>
      <p:sp>
        <p:nvSpPr>
          <p:cNvPr id="5" name="TextBox 4">
            <a:extLst>
              <a:ext uri="{FF2B5EF4-FFF2-40B4-BE49-F238E27FC236}">
                <a16:creationId xmlns:a16="http://schemas.microsoft.com/office/drawing/2014/main" id="{0D3060B1-B741-46CD-AF73-A0D7CCB74BE9}"/>
              </a:ext>
            </a:extLst>
          </p:cNvPr>
          <p:cNvSpPr txBox="1"/>
          <p:nvPr/>
        </p:nvSpPr>
        <p:spPr>
          <a:xfrm>
            <a:off x="3456141" y="590297"/>
            <a:ext cx="5299673" cy="1077218"/>
          </a:xfrm>
          <a:prstGeom prst="rect">
            <a:avLst/>
          </a:prstGeom>
          <a:noFill/>
          <a:ln w="190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Part I - Sermon Video Presentation</a:t>
            </a:r>
          </a:p>
          <a:p>
            <a:pPr algn="ctr"/>
            <a:r>
              <a:rPr lang="en-US" sz="1400" b="1" dirty="0">
                <a:solidFill>
                  <a:srgbClr val="FF0000"/>
                </a:solidFill>
                <a:latin typeface="Times New Roman" panose="02020603050405020304" pitchFamily="18" charset="0"/>
                <a:cs typeface="Times New Roman" panose="02020603050405020304" pitchFamily="18" charset="0"/>
              </a:rPr>
              <a:t>Romans 5</a:t>
            </a:r>
          </a:p>
          <a:p>
            <a:pPr marL="342900" indent="-342900" algn="ctr">
              <a:buAutoNum type="alphaUcPeriod"/>
            </a:pPr>
            <a:r>
              <a:rPr lang="en-US" sz="1600" b="1" i="1" dirty="0">
                <a:latin typeface="Times New Roman" panose="02020603050405020304" pitchFamily="18" charset="0"/>
                <a:cs typeface="Times New Roman" panose="02020603050405020304" pitchFamily="18" charset="0"/>
              </a:rPr>
              <a:t>To Understand the “</a:t>
            </a:r>
            <a:r>
              <a:rPr lang="en-US" sz="1600" b="1" i="1" u="sng" dirty="0">
                <a:solidFill>
                  <a:srgbClr val="CC6600"/>
                </a:solidFill>
                <a:latin typeface="Times New Roman" panose="02020603050405020304" pitchFamily="18" charset="0"/>
                <a:cs typeface="Times New Roman" panose="02020603050405020304" pitchFamily="18" charset="0"/>
              </a:rPr>
              <a:t>Goodness of God</a:t>
            </a:r>
            <a:r>
              <a:rPr lang="en-US" sz="1600" b="1" i="1" dirty="0">
                <a:latin typeface="Times New Roman" panose="02020603050405020304" pitchFamily="18" charset="0"/>
                <a:cs typeface="Times New Roman" panose="02020603050405020304" pitchFamily="18" charset="0"/>
              </a:rPr>
              <a:t>”</a:t>
            </a:r>
          </a:p>
          <a:p>
            <a:pPr marL="342900" indent="-342900" algn="ctr">
              <a:buAutoNum type="alphaUcPeriod"/>
            </a:pPr>
            <a:r>
              <a:rPr lang="en-US" sz="1600" b="1" i="1" dirty="0">
                <a:latin typeface="Times New Roman" panose="02020603050405020304" pitchFamily="18" charset="0"/>
                <a:cs typeface="Times New Roman" panose="02020603050405020304" pitchFamily="18" charset="0"/>
              </a:rPr>
              <a:t>Introduction to the “</a:t>
            </a:r>
            <a:r>
              <a:rPr lang="en-US" sz="1600" b="1" i="1" u="sng" dirty="0">
                <a:solidFill>
                  <a:srgbClr val="0070C0"/>
                </a:solidFill>
                <a:latin typeface="Times New Roman" panose="02020603050405020304" pitchFamily="18" charset="0"/>
                <a:cs typeface="Times New Roman" panose="02020603050405020304" pitchFamily="18" charset="0"/>
              </a:rPr>
              <a:t>Real Battle for a Sincere Christian</a:t>
            </a:r>
            <a:r>
              <a:rPr lang="en-US" sz="1600" b="1" i="1" dirty="0">
                <a:latin typeface="Times New Roman" panose="02020603050405020304" pitchFamily="18" charset="0"/>
                <a:cs typeface="Times New Roman" panose="02020603050405020304" pitchFamily="18" charset="0"/>
              </a:rPr>
              <a:t>”</a:t>
            </a:r>
            <a:endParaRPr lang="en-US" sz="1600" b="1" i="1" dirty="0">
              <a:solidFill>
                <a:srgbClr val="FF0000"/>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C872FD5-F9BB-4D01-8511-8862002B9A61}"/>
              </a:ext>
            </a:extLst>
          </p:cNvPr>
          <p:cNvSpPr txBox="1"/>
          <p:nvPr/>
        </p:nvSpPr>
        <p:spPr>
          <a:xfrm>
            <a:off x="3857410" y="2703853"/>
            <a:ext cx="4486491" cy="830997"/>
          </a:xfrm>
          <a:prstGeom prst="rect">
            <a:avLst/>
          </a:prstGeom>
          <a:noFill/>
          <a:ln w="190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Part II - Sermon Video Presentation</a:t>
            </a:r>
          </a:p>
          <a:p>
            <a:pPr algn="ctr"/>
            <a:r>
              <a:rPr lang="en-US" sz="1400" b="1" dirty="0">
                <a:solidFill>
                  <a:srgbClr val="FF0000"/>
                </a:solidFill>
                <a:latin typeface="Times New Roman" panose="02020603050405020304" pitchFamily="18" charset="0"/>
                <a:cs typeface="Times New Roman" panose="02020603050405020304" pitchFamily="18" charset="0"/>
              </a:rPr>
              <a:t>Romans 6:1-14</a:t>
            </a:r>
          </a:p>
          <a:p>
            <a:pPr algn="ctr"/>
            <a:r>
              <a:rPr lang="en-US" sz="1600" b="1" i="1" dirty="0">
                <a:latin typeface="Times New Roman" panose="02020603050405020304" pitchFamily="18" charset="0"/>
                <a:cs typeface="Times New Roman" panose="02020603050405020304" pitchFamily="18" charset="0"/>
              </a:rPr>
              <a:t>To Understand Being “</a:t>
            </a:r>
            <a:r>
              <a:rPr lang="en-US" sz="1600" b="1" i="1" u="sng" dirty="0">
                <a:solidFill>
                  <a:srgbClr val="CC6600"/>
                </a:solidFill>
                <a:latin typeface="Times New Roman" panose="02020603050405020304" pitchFamily="18" charset="0"/>
                <a:cs typeface="Times New Roman" panose="02020603050405020304" pitchFamily="18" charset="0"/>
              </a:rPr>
              <a:t>Dead to Sin</a:t>
            </a:r>
            <a:r>
              <a:rPr lang="en-US" sz="1600" b="1" i="1" dirty="0">
                <a:latin typeface="Times New Roman" panose="02020603050405020304" pitchFamily="18" charset="0"/>
                <a:cs typeface="Times New Roman" panose="02020603050405020304" pitchFamily="18" charset="0"/>
              </a:rPr>
              <a:t>” </a:t>
            </a:r>
            <a:endParaRPr lang="en-US" sz="1600" b="1" i="1" dirty="0">
              <a:solidFill>
                <a:srgbClr val="FF00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225E1B4A-F268-4C15-A15D-9115EE4219BA}"/>
              </a:ext>
            </a:extLst>
          </p:cNvPr>
          <p:cNvSpPr txBox="1"/>
          <p:nvPr/>
        </p:nvSpPr>
        <p:spPr>
          <a:xfrm>
            <a:off x="3857625" y="3591771"/>
            <a:ext cx="4486491" cy="830997"/>
          </a:xfrm>
          <a:prstGeom prst="rect">
            <a:avLst/>
          </a:prstGeom>
          <a:noFill/>
          <a:ln w="190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Part III - Sermon Video Presentation</a:t>
            </a:r>
          </a:p>
          <a:p>
            <a:pPr algn="ctr"/>
            <a:r>
              <a:rPr lang="en-US" sz="1400" b="1" dirty="0">
                <a:solidFill>
                  <a:srgbClr val="FF0000"/>
                </a:solidFill>
                <a:latin typeface="Times New Roman" panose="02020603050405020304" pitchFamily="18" charset="0"/>
                <a:cs typeface="Times New Roman" panose="02020603050405020304" pitchFamily="18" charset="0"/>
              </a:rPr>
              <a:t>Romans 6:15-23</a:t>
            </a:r>
          </a:p>
          <a:p>
            <a:pPr algn="ctr"/>
            <a:r>
              <a:rPr lang="en-US" sz="1600" b="1" i="1" dirty="0">
                <a:latin typeface="Times New Roman" panose="02020603050405020304" pitchFamily="18" charset="0"/>
                <a:cs typeface="Times New Roman" panose="02020603050405020304" pitchFamily="18" charset="0"/>
              </a:rPr>
              <a:t>To Understand Being </a:t>
            </a:r>
            <a:r>
              <a:rPr lang="en-US" sz="1600" b="1" dirty="0">
                <a:latin typeface="Times New Roman" panose="02020603050405020304" pitchFamily="18" charset="0"/>
                <a:cs typeface="Times New Roman" panose="02020603050405020304" pitchFamily="18" charset="0"/>
              </a:rPr>
              <a:t>“</a:t>
            </a:r>
            <a:r>
              <a:rPr lang="en-US" sz="1600" b="1" i="1" u="sng" dirty="0">
                <a:solidFill>
                  <a:srgbClr val="CC6600"/>
                </a:solidFill>
                <a:latin typeface="Times New Roman" panose="02020603050405020304" pitchFamily="18" charset="0"/>
                <a:cs typeface="Times New Roman" panose="02020603050405020304" pitchFamily="18" charset="0"/>
              </a:rPr>
              <a:t>Made Free from Sin</a:t>
            </a:r>
            <a:r>
              <a:rPr lang="en-US" sz="1600" b="1" dirty="0">
                <a:latin typeface="Times New Roman" panose="02020603050405020304" pitchFamily="18" charset="0"/>
                <a:cs typeface="Times New Roman" panose="02020603050405020304" pitchFamily="18" charset="0"/>
              </a:rPr>
              <a:t>”</a:t>
            </a:r>
          </a:p>
        </p:txBody>
      </p:sp>
      <p:sp>
        <p:nvSpPr>
          <p:cNvPr id="9" name="TextBox 8">
            <a:extLst>
              <a:ext uri="{FF2B5EF4-FFF2-40B4-BE49-F238E27FC236}">
                <a16:creationId xmlns:a16="http://schemas.microsoft.com/office/drawing/2014/main" id="{D464A644-B327-445C-A04A-44C3F4C47890}"/>
              </a:ext>
            </a:extLst>
          </p:cNvPr>
          <p:cNvSpPr txBox="1"/>
          <p:nvPr/>
        </p:nvSpPr>
        <p:spPr>
          <a:xfrm>
            <a:off x="3857626" y="4476750"/>
            <a:ext cx="4486492" cy="861774"/>
          </a:xfrm>
          <a:prstGeom prst="rect">
            <a:avLst/>
          </a:prstGeom>
          <a:noFill/>
          <a:ln w="190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Part IV - Sermon Video Presentation</a:t>
            </a:r>
          </a:p>
          <a:p>
            <a:pPr algn="ctr"/>
            <a:r>
              <a:rPr lang="en-US" sz="1400" b="1" dirty="0">
                <a:solidFill>
                  <a:srgbClr val="FF0000"/>
                </a:solidFill>
                <a:latin typeface="Times New Roman" panose="02020603050405020304" pitchFamily="18" charset="0"/>
                <a:cs typeface="Times New Roman" panose="02020603050405020304" pitchFamily="18" charset="0"/>
              </a:rPr>
              <a:t>Romans 7:1-13</a:t>
            </a:r>
          </a:p>
          <a:p>
            <a:pPr algn="ctr"/>
            <a:r>
              <a:rPr lang="en-US" sz="1800" b="1" i="1" dirty="0">
                <a:latin typeface="Times New Roman" panose="02020603050405020304" pitchFamily="18" charset="0"/>
                <a:cs typeface="Times New Roman" panose="02020603050405020304" pitchFamily="18" charset="0"/>
              </a:rPr>
              <a:t>To Understand Being “</a:t>
            </a:r>
            <a:r>
              <a:rPr lang="en-US" sz="1800" b="1" i="1" u="sng" dirty="0">
                <a:solidFill>
                  <a:srgbClr val="CC6600"/>
                </a:solidFill>
                <a:latin typeface="Times New Roman" panose="02020603050405020304" pitchFamily="18" charset="0"/>
                <a:cs typeface="Times New Roman" panose="02020603050405020304" pitchFamily="18" charset="0"/>
              </a:rPr>
              <a:t>Dead to the Law</a:t>
            </a:r>
            <a:r>
              <a:rPr lang="en-US" sz="1800" b="1" i="1" dirty="0">
                <a:latin typeface="Times New Roman" panose="02020603050405020304" pitchFamily="18" charset="0"/>
                <a:cs typeface="Times New Roman" panose="02020603050405020304" pitchFamily="18" charset="0"/>
              </a:rPr>
              <a:t>” </a:t>
            </a:r>
          </a:p>
        </p:txBody>
      </p:sp>
      <p:sp>
        <p:nvSpPr>
          <p:cNvPr id="10" name="TextBox 9">
            <a:extLst>
              <a:ext uri="{FF2B5EF4-FFF2-40B4-BE49-F238E27FC236}">
                <a16:creationId xmlns:a16="http://schemas.microsoft.com/office/drawing/2014/main" id="{89D7B9B8-BAC1-4EEE-8FE5-9322F2F32A3C}"/>
              </a:ext>
            </a:extLst>
          </p:cNvPr>
          <p:cNvSpPr txBox="1"/>
          <p:nvPr/>
        </p:nvSpPr>
        <p:spPr>
          <a:xfrm>
            <a:off x="3857409" y="5387059"/>
            <a:ext cx="4486491" cy="1354217"/>
          </a:xfrm>
          <a:prstGeom prst="rect">
            <a:avLst/>
          </a:prstGeom>
          <a:noFill/>
          <a:ln w="190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Part V - Sermon Video Presentation </a:t>
            </a:r>
            <a:r>
              <a:rPr lang="en-US" sz="1400" b="1" dirty="0">
                <a:latin typeface="Times New Roman" panose="02020603050405020304" pitchFamily="18" charset="0"/>
                <a:cs typeface="Times New Roman" panose="02020603050405020304" pitchFamily="18" charset="0"/>
              </a:rPr>
              <a:t>Conclusion</a:t>
            </a:r>
          </a:p>
          <a:p>
            <a:pPr algn="ctr"/>
            <a:r>
              <a:rPr lang="en-US" sz="1400" b="1" dirty="0">
                <a:solidFill>
                  <a:srgbClr val="FF0000"/>
                </a:solidFill>
                <a:latin typeface="Times New Roman" panose="02020603050405020304" pitchFamily="18" charset="0"/>
                <a:cs typeface="Times New Roman" panose="02020603050405020304" pitchFamily="18" charset="0"/>
              </a:rPr>
              <a:t>Romans 7:14-25</a:t>
            </a:r>
          </a:p>
          <a:p>
            <a:pPr algn="ctr"/>
            <a:r>
              <a:rPr lang="en-US" sz="1800" b="1" i="1" dirty="0">
                <a:latin typeface="Times New Roman" panose="02020603050405020304" pitchFamily="18" charset="0"/>
                <a:cs typeface="Times New Roman" panose="02020603050405020304" pitchFamily="18" charset="0"/>
              </a:rPr>
              <a:t>To Understand “</a:t>
            </a:r>
            <a:r>
              <a:rPr lang="en-US" sz="1800" b="1" i="1" u="sng" dirty="0">
                <a:solidFill>
                  <a:srgbClr val="CC6600"/>
                </a:solidFill>
                <a:latin typeface="Times New Roman" panose="02020603050405020304" pitchFamily="18" charset="0"/>
                <a:cs typeface="Times New Roman" panose="02020603050405020304" pitchFamily="18" charset="0"/>
              </a:rPr>
              <a:t>It is No More I That Do It</a:t>
            </a:r>
            <a:r>
              <a:rPr lang="en-US" sz="1800" b="1" i="1" dirty="0">
                <a:latin typeface="Times New Roman" panose="02020603050405020304" pitchFamily="18" charset="0"/>
                <a:cs typeface="Times New Roman" panose="02020603050405020304" pitchFamily="18" charset="0"/>
              </a:rPr>
              <a:t>”</a:t>
            </a:r>
          </a:p>
          <a:p>
            <a:pPr algn="ctr"/>
            <a:r>
              <a:rPr lang="en-US" b="1" dirty="0">
                <a:solidFill>
                  <a:srgbClr val="0070C0"/>
                </a:solidFill>
                <a:latin typeface="Times New Roman" panose="02020603050405020304" pitchFamily="18" charset="0"/>
                <a:cs typeface="Times New Roman" panose="02020603050405020304" pitchFamily="18" charset="0"/>
              </a:rPr>
              <a:t>“</a:t>
            </a:r>
            <a:r>
              <a:rPr lang="en-US" b="1" i="1" u="sng" dirty="0">
                <a:solidFill>
                  <a:srgbClr val="0070C0"/>
                </a:solidFill>
                <a:latin typeface="Times New Roman" panose="02020603050405020304" pitchFamily="18" charset="0"/>
                <a:cs typeface="Times New Roman" panose="02020603050405020304" pitchFamily="18" charset="0"/>
              </a:rPr>
              <a:t>The Real Battle for a Sincere Christian</a:t>
            </a:r>
            <a:r>
              <a:rPr lang="en-US" b="1" dirty="0">
                <a:solidFill>
                  <a:srgbClr val="0070C0"/>
                </a:solidFill>
                <a:latin typeface="Times New Roman" panose="02020603050405020304" pitchFamily="18" charset="0"/>
                <a:cs typeface="Times New Roman" panose="02020603050405020304" pitchFamily="18" charset="0"/>
              </a:rPr>
              <a:t>”</a:t>
            </a:r>
            <a:r>
              <a:rPr lang="en-US" sz="1800" b="1" dirty="0">
                <a:solidFill>
                  <a:srgbClr val="0070C0"/>
                </a:solidFill>
                <a:latin typeface="Times New Roman" panose="02020603050405020304" pitchFamily="18" charset="0"/>
                <a:cs typeface="Times New Roman" panose="02020603050405020304" pitchFamily="18" charset="0"/>
              </a:rPr>
              <a:t> </a:t>
            </a:r>
          </a:p>
        </p:txBody>
      </p:sp>
      <p:sp>
        <p:nvSpPr>
          <p:cNvPr id="11" name="Rectangle 10">
            <a:extLst>
              <a:ext uri="{FF2B5EF4-FFF2-40B4-BE49-F238E27FC236}">
                <a16:creationId xmlns:a16="http://schemas.microsoft.com/office/drawing/2014/main" id="{C218AE15-3CF4-4F16-ADB1-19250E1ED24D}"/>
              </a:ext>
            </a:extLst>
          </p:cNvPr>
          <p:cNvSpPr/>
          <p:nvPr/>
        </p:nvSpPr>
        <p:spPr>
          <a:xfrm>
            <a:off x="3857408" y="4476750"/>
            <a:ext cx="4486491" cy="861774"/>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726093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Effect transition="in" filter="fade">
                                      <p:cBhvr>
                                        <p:cTn id="9"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27993"/>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03C07775-BA48-45E4-868C-EE4AD8D982ED}"/>
              </a:ext>
            </a:extLst>
          </p:cNvPr>
          <p:cNvSpPr txBox="1"/>
          <p:nvPr/>
        </p:nvSpPr>
        <p:spPr>
          <a:xfrm>
            <a:off x="5001211" y="18658"/>
            <a:ext cx="2192694" cy="307777"/>
          </a:xfrm>
          <a:prstGeom prst="rect">
            <a:avLst/>
          </a:prstGeom>
          <a:noFill/>
          <a:ln w="28575">
            <a:solidFill>
              <a:srgbClr val="CC6600"/>
            </a:solidFill>
          </a:ln>
        </p:spPr>
        <p:txBody>
          <a:bodyPr wrap="square" rtlCol="0">
            <a:spAutoFit/>
          </a:bodyPr>
          <a:lstStyle/>
          <a:p>
            <a:pPr algn="ctr"/>
            <a:r>
              <a:rPr lang="en-US" sz="1400" b="1" dirty="0"/>
              <a:t>Dead to the Law</a:t>
            </a:r>
          </a:p>
        </p:txBody>
      </p:sp>
      <p:sp>
        <p:nvSpPr>
          <p:cNvPr id="5" name="TextBox 4">
            <a:extLst>
              <a:ext uri="{FF2B5EF4-FFF2-40B4-BE49-F238E27FC236}">
                <a16:creationId xmlns:a16="http://schemas.microsoft.com/office/drawing/2014/main" id="{FC6108EA-06B5-486C-909A-BBCD84CB6C7C}"/>
              </a:ext>
            </a:extLst>
          </p:cNvPr>
          <p:cNvSpPr txBox="1"/>
          <p:nvPr/>
        </p:nvSpPr>
        <p:spPr>
          <a:xfrm>
            <a:off x="4078575" y="3807505"/>
            <a:ext cx="4149610" cy="568041"/>
          </a:xfrm>
          <a:prstGeom prst="rect">
            <a:avLst/>
          </a:prstGeom>
          <a:noFill/>
        </p:spPr>
        <p:txBody>
          <a:bodyPr wrap="square" rtlCol="0">
            <a:spAutoFit/>
          </a:bodyPr>
          <a:lstStyle/>
          <a:p>
            <a:pPr marL="0" marR="0" algn="ctr">
              <a:lnSpc>
                <a:spcPct val="115000"/>
              </a:lnSpc>
              <a:spcBef>
                <a:spcPts val="0"/>
              </a:spcBef>
              <a:spcAft>
                <a:spcPts val="0"/>
              </a:spcAft>
            </a:pPr>
            <a:r>
              <a:rPr lang="en-US" sz="1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 2 </a:t>
            </a: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 For the woman which hath an husband is bound </a:t>
            </a:r>
          </a:p>
          <a:p>
            <a:pPr marL="0" marR="0" algn="ctr">
              <a:lnSpc>
                <a:spcPct val="115000"/>
              </a:lnSpc>
              <a:spcBef>
                <a:spcPts val="0"/>
              </a:spcBef>
              <a:spcAft>
                <a:spcPts val="0"/>
              </a:spcAft>
            </a:pP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by the law to her husband so long as he </a:t>
            </a:r>
            <a:r>
              <a:rPr lang="en-US" sz="1400" b="1" i="1" dirty="0" err="1">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liveth</a:t>
            </a: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 </a:t>
            </a:r>
          </a:p>
        </p:txBody>
      </p:sp>
      <p:sp>
        <p:nvSpPr>
          <p:cNvPr id="7" name="TextBox 6">
            <a:extLst>
              <a:ext uri="{FF2B5EF4-FFF2-40B4-BE49-F238E27FC236}">
                <a16:creationId xmlns:a16="http://schemas.microsoft.com/office/drawing/2014/main" id="{57E3CD16-3E00-4278-B30A-B0AAB68626CC}"/>
              </a:ext>
            </a:extLst>
          </p:cNvPr>
          <p:cNvSpPr txBox="1"/>
          <p:nvPr/>
        </p:nvSpPr>
        <p:spPr>
          <a:xfrm>
            <a:off x="3306865" y="671135"/>
            <a:ext cx="5587009" cy="492443"/>
          </a:xfrm>
          <a:prstGeom prst="rect">
            <a:avLst/>
          </a:prstGeom>
          <a:noFill/>
        </p:spPr>
        <p:txBody>
          <a:bodyPr wrap="square" rtlCol="0">
            <a:spAutoFit/>
          </a:bodyPr>
          <a:lstStyle/>
          <a:p>
            <a:pPr algn="ctr"/>
            <a:r>
              <a:rPr lang="en-US" sz="1400" b="1" dirty="0"/>
              <a:t>I am thinking that NOW </a:t>
            </a:r>
            <a:r>
              <a:rPr lang="en-US" sz="1400" b="1" dirty="0">
                <a:solidFill>
                  <a:srgbClr val="FF0000"/>
                </a:solidFill>
              </a:rPr>
              <a:t>chapter 7 </a:t>
            </a:r>
            <a:r>
              <a:rPr lang="en-US" sz="1400" b="1" dirty="0"/>
              <a:t>will make even more sense to you… </a:t>
            </a:r>
          </a:p>
          <a:p>
            <a:pPr algn="ctr"/>
            <a:r>
              <a:rPr lang="en-US" sz="1200" dirty="0">
                <a:latin typeface="Times New Roman" panose="02020603050405020304" pitchFamily="18" charset="0"/>
                <a:cs typeface="Times New Roman" panose="02020603050405020304" pitchFamily="18" charset="0"/>
              </a:rPr>
              <a:t>(If you have studied the Goodness of God and </a:t>
            </a:r>
            <a:r>
              <a:rPr lang="en-US" sz="1200" b="1" dirty="0">
                <a:solidFill>
                  <a:srgbClr val="FF0000"/>
                </a:solidFill>
                <a:latin typeface="Times New Roman" panose="02020603050405020304" pitchFamily="18" charset="0"/>
                <a:cs typeface="Times New Roman" panose="02020603050405020304" pitchFamily="18" charset="0"/>
              </a:rPr>
              <a:t>Romans 6 </a:t>
            </a:r>
            <a:r>
              <a:rPr lang="en-US" sz="1200" dirty="0">
                <a:latin typeface="Times New Roman" panose="02020603050405020304" pitchFamily="18" charset="0"/>
                <a:cs typeface="Times New Roman" panose="02020603050405020304" pitchFamily="18" charset="0"/>
              </a:rPr>
              <a:t>in </a:t>
            </a:r>
            <a:r>
              <a:rPr lang="en-US" sz="1200" b="1" dirty="0">
                <a:latin typeface="Times New Roman" panose="02020603050405020304" pitchFamily="18" charset="0"/>
                <a:cs typeface="Times New Roman" panose="02020603050405020304" pitchFamily="18" charset="0"/>
              </a:rPr>
              <a:t>I, II, III</a:t>
            </a:r>
            <a:r>
              <a:rPr lang="en-US" sz="1200" dirty="0">
                <a:latin typeface="Times New Roman" panose="02020603050405020304" pitchFamily="18" charset="0"/>
                <a:cs typeface="Times New Roman" panose="02020603050405020304" pitchFamily="18" charset="0"/>
              </a:rPr>
              <a:t>, that is!)</a:t>
            </a:r>
          </a:p>
        </p:txBody>
      </p:sp>
      <p:sp>
        <p:nvSpPr>
          <p:cNvPr id="8" name="TextBox 7">
            <a:extLst>
              <a:ext uri="{FF2B5EF4-FFF2-40B4-BE49-F238E27FC236}">
                <a16:creationId xmlns:a16="http://schemas.microsoft.com/office/drawing/2014/main" id="{11217377-F1A1-43F7-89FA-A4820368FAC7}"/>
              </a:ext>
            </a:extLst>
          </p:cNvPr>
          <p:cNvSpPr txBox="1"/>
          <p:nvPr/>
        </p:nvSpPr>
        <p:spPr>
          <a:xfrm>
            <a:off x="5477522" y="390615"/>
            <a:ext cx="1251754" cy="307777"/>
          </a:xfrm>
          <a:prstGeom prst="rect">
            <a:avLst/>
          </a:prstGeom>
          <a:noFill/>
        </p:spPr>
        <p:txBody>
          <a:bodyPr wrap="square" rtlCol="0">
            <a:spAutoFit/>
          </a:bodyPr>
          <a:lstStyle/>
          <a:p>
            <a:r>
              <a:rPr lang="en-US" sz="1400" b="1" dirty="0">
                <a:solidFill>
                  <a:srgbClr val="FF0000"/>
                </a:solidFill>
                <a:latin typeface="Times New Roman" panose="02020603050405020304" pitchFamily="18" charset="0"/>
                <a:cs typeface="Times New Roman" panose="02020603050405020304" pitchFamily="18" charset="0"/>
              </a:rPr>
              <a:t>Romans 7:1-3</a:t>
            </a:r>
          </a:p>
        </p:txBody>
      </p:sp>
      <p:sp>
        <p:nvSpPr>
          <p:cNvPr id="9" name="TextBox 8">
            <a:extLst>
              <a:ext uri="{FF2B5EF4-FFF2-40B4-BE49-F238E27FC236}">
                <a16:creationId xmlns:a16="http://schemas.microsoft.com/office/drawing/2014/main" id="{AD7239DA-949A-45A2-9BE1-60030F63DD14}"/>
              </a:ext>
            </a:extLst>
          </p:cNvPr>
          <p:cNvSpPr txBox="1"/>
          <p:nvPr/>
        </p:nvSpPr>
        <p:spPr>
          <a:xfrm>
            <a:off x="3629025" y="2831323"/>
            <a:ext cx="4934308" cy="568041"/>
          </a:xfrm>
          <a:prstGeom prst="rect">
            <a:avLst/>
          </a:prstGeom>
          <a:noFill/>
          <a:ln w="12700">
            <a:noFill/>
          </a:ln>
        </p:spPr>
        <p:txBody>
          <a:bodyPr wrap="square" rtlCol="0">
            <a:spAutoFit/>
          </a:bodyPr>
          <a:lstStyle/>
          <a:p>
            <a:pPr marL="0" marR="0" algn="ctr">
              <a:lnSpc>
                <a:spcPct val="115000"/>
              </a:lnSpc>
              <a:spcBef>
                <a:spcPts val="0"/>
              </a:spcBef>
              <a:spcAft>
                <a:spcPts val="0"/>
              </a:spcAft>
            </a:pP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Know ye not, brethren, (for I speak to them that know the law,) </a:t>
            </a:r>
          </a:p>
          <a:p>
            <a:pPr marL="0" marR="0" algn="ctr">
              <a:lnSpc>
                <a:spcPct val="115000"/>
              </a:lnSpc>
              <a:spcBef>
                <a:spcPts val="0"/>
              </a:spcBef>
              <a:spcAft>
                <a:spcPts val="0"/>
              </a:spcAft>
            </a:pP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how that the law hath dominion over a man as long as he </a:t>
            </a:r>
            <a:r>
              <a:rPr lang="en-US" sz="1400" b="1" i="1" dirty="0" err="1">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liveth</a:t>
            </a: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10" name="TextBox 9">
            <a:extLst>
              <a:ext uri="{FF2B5EF4-FFF2-40B4-BE49-F238E27FC236}">
                <a16:creationId xmlns:a16="http://schemas.microsoft.com/office/drawing/2014/main" id="{07263E88-CDE2-4B35-8D30-34861CB555E2}"/>
              </a:ext>
            </a:extLst>
          </p:cNvPr>
          <p:cNvSpPr txBox="1"/>
          <p:nvPr/>
        </p:nvSpPr>
        <p:spPr>
          <a:xfrm>
            <a:off x="3678672" y="3536469"/>
            <a:ext cx="4824411" cy="307777"/>
          </a:xfrm>
          <a:prstGeom prst="rect">
            <a:avLst/>
          </a:prstGeom>
          <a:noFill/>
        </p:spPr>
        <p:txBody>
          <a:bodyPr wrap="square" rtlCol="0">
            <a:spAutoFit/>
          </a:bodyPr>
          <a:lstStyle/>
          <a:p>
            <a:pPr algn="ctr"/>
            <a:r>
              <a:rPr lang="en-US" sz="1400" b="1" dirty="0"/>
              <a:t>His response comes in an illustration simply explaining the law</a:t>
            </a:r>
          </a:p>
        </p:txBody>
      </p:sp>
      <p:sp>
        <p:nvSpPr>
          <p:cNvPr id="11" name="TextBox 10">
            <a:extLst>
              <a:ext uri="{FF2B5EF4-FFF2-40B4-BE49-F238E27FC236}">
                <a16:creationId xmlns:a16="http://schemas.microsoft.com/office/drawing/2014/main" id="{16D4B564-11C0-44EB-A1CE-3890FC94ECB2}"/>
              </a:ext>
            </a:extLst>
          </p:cNvPr>
          <p:cNvSpPr txBox="1"/>
          <p:nvPr/>
        </p:nvSpPr>
        <p:spPr>
          <a:xfrm>
            <a:off x="4490525" y="4810102"/>
            <a:ext cx="3311592" cy="815801"/>
          </a:xfrm>
          <a:prstGeom prst="rect">
            <a:avLst/>
          </a:prstGeom>
          <a:noFill/>
        </p:spPr>
        <p:txBody>
          <a:bodyPr wrap="square" rtlCol="0">
            <a:spAutoFit/>
          </a:bodyPr>
          <a:lstStyle/>
          <a:p>
            <a:pPr marL="0" marR="0" algn="ctr">
              <a:lnSpc>
                <a:spcPct val="115000"/>
              </a:lnSpc>
              <a:spcBef>
                <a:spcPts val="0"/>
              </a:spcBef>
              <a:spcAft>
                <a:spcPts val="0"/>
              </a:spcAft>
            </a:pPr>
            <a:r>
              <a:rPr lang="en-US" sz="1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 3 </a:t>
            </a: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 So then if, while her husband </a:t>
            </a:r>
            <a:r>
              <a:rPr lang="en-US" sz="1400" b="1" i="1" dirty="0" err="1">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liveth</a:t>
            </a: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algn="ctr">
              <a:lnSpc>
                <a:spcPct val="115000"/>
              </a:lnSpc>
              <a:spcBef>
                <a:spcPts val="0"/>
              </a:spcBef>
              <a:spcAft>
                <a:spcPts val="0"/>
              </a:spcAft>
            </a:pP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she be married to another man, </a:t>
            </a:r>
          </a:p>
          <a:p>
            <a:pPr marL="0" marR="0" algn="ctr">
              <a:lnSpc>
                <a:spcPct val="115000"/>
              </a:lnSpc>
              <a:spcBef>
                <a:spcPts val="0"/>
              </a:spcBef>
              <a:spcAft>
                <a:spcPts val="0"/>
              </a:spcAft>
            </a:pP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she shall be called an adulteress: </a:t>
            </a:r>
          </a:p>
        </p:txBody>
      </p:sp>
      <p:sp>
        <p:nvSpPr>
          <p:cNvPr id="12" name="TextBox 11">
            <a:extLst>
              <a:ext uri="{FF2B5EF4-FFF2-40B4-BE49-F238E27FC236}">
                <a16:creationId xmlns:a16="http://schemas.microsoft.com/office/drawing/2014/main" id="{27F43B5A-E6CB-4D00-B184-DCAF0AB6F3B1}"/>
              </a:ext>
            </a:extLst>
          </p:cNvPr>
          <p:cNvSpPr txBox="1"/>
          <p:nvPr/>
        </p:nvSpPr>
        <p:spPr>
          <a:xfrm>
            <a:off x="3523375" y="5567030"/>
            <a:ext cx="5153528" cy="568041"/>
          </a:xfrm>
          <a:prstGeom prst="rect">
            <a:avLst/>
          </a:prstGeom>
          <a:noFill/>
        </p:spPr>
        <p:txBody>
          <a:bodyPr wrap="square" rtlCol="0">
            <a:spAutoFit/>
          </a:bodyPr>
          <a:lstStyle/>
          <a:p>
            <a:pPr marL="0" marR="0" algn="ctr">
              <a:lnSpc>
                <a:spcPct val="115000"/>
              </a:lnSpc>
              <a:spcBef>
                <a:spcPts val="0"/>
              </a:spcBef>
              <a:spcAft>
                <a:spcPts val="0"/>
              </a:spcAft>
            </a:pP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but if her husband be dead, she is free from that law; </a:t>
            </a:r>
          </a:p>
          <a:p>
            <a:pPr marL="0" marR="0" algn="ctr">
              <a:lnSpc>
                <a:spcPct val="115000"/>
              </a:lnSpc>
              <a:spcBef>
                <a:spcPts val="0"/>
              </a:spcBef>
              <a:spcAft>
                <a:spcPts val="0"/>
              </a:spcAft>
            </a:pP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so that she is no adulteress, though she be married to another man.</a:t>
            </a:r>
          </a:p>
        </p:txBody>
      </p:sp>
      <p:sp>
        <p:nvSpPr>
          <p:cNvPr id="13" name="TextBox 12">
            <a:extLst>
              <a:ext uri="{FF2B5EF4-FFF2-40B4-BE49-F238E27FC236}">
                <a16:creationId xmlns:a16="http://schemas.microsoft.com/office/drawing/2014/main" id="{390F37FF-FF90-4361-94E4-4A0E1CD6E56B}"/>
              </a:ext>
            </a:extLst>
          </p:cNvPr>
          <p:cNvSpPr txBox="1"/>
          <p:nvPr/>
        </p:nvSpPr>
        <p:spPr>
          <a:xfrm>
            <a:off x="4457562" y="4315295"/>
            <a:ext cx="3372900" cy="568041"/>
          </a:xfrm>
          <a:prstGeom prst="rect">
            <a:avLst/>
          </a:prstGeom>
          <a:noFill/>
        </p:spPr>
        <p:txBody>
          <a:bodyPr wrap="square" rtlCol="0">
            <a:spAutoFit/>
          </a:bodyPr>
          <a:lstStyle/>
          <a:p>
            <a:pPr marL="0" marR="0" algn="ctr">
              <a:lnSpc>
                <a:spcPct val="115000"/>
              </a:lnSpc>
              <a:spcBef>
                <a:spcPts val="0"/>
              </a:spcBef>
              <a:spcAft>
                <a:spcPts val="0"/>
              </a:spcAft>
            </a:pP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but if the husband be dead,</a:t>
            </a:r>
          </a:p>
          <a:p>
            <a:pPr marL="0" marR="0" algn="ctr">
              <a:lnSpc>
                <a:spcPct val="115000"/>
              </a:lnSpc>
              <a:spcBef>
                <a:spcPts val="0"/>
              </a:spcBef>
              <a:spcAft>
                <a:spcPts val="0"/>
              </a:spcAft>
            </a:pP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she is loosed from the law of her husband.</a:t>
            </a:r>
          </a:p>
        </p:txBody>
      </p:sp>
      <p:sp>
        <p:nvSpPr>
          <p:cNvPr id="14" name="TextBox 13">
            <a:extLst>
              <a:ext uri="{FF2B5EF4-FFF2-40B4-BE49-F238E27FC236}">
                <a16:creationId xmlns:a16="http://schemas.microsoft.com/office/drawing/2014/main" id="{DFA42DF5-4501-4F51-85E1-481429A7C691}"/>
              </a:ext>
            </a:extLst>
          </p:cNvPr>
          <p:cNvSpPr txBox="1"/>
          <p:nvPr/>
        </p:nvSpPr>
        <p:spPr>
          <a:xfrm>
            <a:off x="3318864" y="1140655"/>
            <a:ext cx="5589046" cy="523220"/>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From here on and into </a:t>
            </a:r>
            <a:r>
              <a:rPr lang="en-US" sz="1400" b="1" dirty="0">
                <a:latin typeface="Times New Roman" panose="02020603050405020304" pitchFamily="18" charset="0"/>
                <a:cs typeface="Times New Roman" panose="02020603050405020304" pitchFamily="18" charset="0"/>
              </a:rPr>
              <a:t>IV</a:t>
            </a:r>
            <a:r>
              <a:rPr lang="en-US" sz="1400" dirty="0">
                <a:latin typeface="Times New Roman" panose="02020603050405020304" pitchFamily="18" charset="0"/>
                <a:cs typeface="Times New Roman" panose="02020603050405020304" pitchFamily="18" charset="0"/>
              </a:rPr>
              <a:t> and </a:t>
            </a:r>
            <a:r>
              <a:rPr lang="en-US" sz="1400" b="1" dirty="0">
                <a:latin typeface="Times New Roman" panose="02020603050405020304" pitchFamily="18" charset="0"/>
                <a:cs typeface="Times New Roman" panose="02020603050405020304" pitchFamily="18" charset="0"/>
              </a:rPr>
              <a:t>V</a:t>
            </a:r>
            <a:r>
              <a:rPr lang="en-US" sz="1400" dirty="0">
                <a:latin typeface="Times New Roman" panose="02020603050405020304" pitchFamily="18" charset="0"/>
                <a:cs typeface="Times New Roman" panose="02020603050405020304" pitchFamily="18" charset="0"/>
              </a:rPr>
              <a:t>, if you just read slowly and carefully,</a:t>
            </a:r>
          </a:p>
          <a:p>
            <a:pPr algn="ctr"/>
            <a:r>
              <a:rPr lang="en-US" sz="1400" dirty="0">
                <a:latin typeface="Times New Roman" panose="02020603050405020304" pitchFamily="18" charset="0"/>
                <a:cs typeface="Times New Roman" panose="02020603050405020304" pitchFamily="18" charset="0"/>
              </a:rPr>
              <a:t>your understanding might be pleasantly noticeable and peacefully exciting!</a:t>
            </a:r>
          </a:p>
        </p:txBody>
      </p:sp>
      <p:sp>
        <p:nvSpPr>
          <p:cNvPr id="15" name="TextBox 14">
            <a:extLst>
              <a:ext uri="{FF2B5EF4-FFF2-40B4-BE49-F238E27FC236}">
                <a16:creationId xmlns:a16="http://schemas.microsoft.com/office/drawing/2014/main" id="{CF6A72E2-DFAF-4609-BE7B-21EA58E9EA58}"/>
              </a:ext>
            </a:extLst>
          </p:cNvPr>
          <p:cNvSpPr txBox="1"/>
          <p:nvPr/>
        </p:nvSpPr>
        <p:spPr>
          <a:xfrm>
            <a:off x="85339" y="137196"/>
            <a:ext cx="3010127" cy="1054135"/>
          </a:xfrm>
          <a:prstGeom prst="rect">
            <a:avLst/>
          </a:prstGeom>
          <a:noFill/>
        </p:spPr>
        <p:txBody>
          <a:bodyPr wrap="square" rtlCol="0">
            <a:spAutoFit/>
          </a:bodyPr>
          <a:lstStyle/>
          <a:p>
            <a:pPr algn="just"/>
            <a:r>
              <a:rPr lang="en-US" sz="1250" b="1" i="1" dirty="0">
                <a:solidFill>
                  <a:srgbClr val="CC6600"/>
                </a:solidFill>
                <a:latin typeface="Times New Roman" panose="02020603050405020304" pitchFamily="18" charset="0"/>
                <a:cs typeface="Times New Roman" panose="02020603050405020304" pitchFamily="18" charset="0"/>
              </a:rPr>
              <a:t>For this cause we also, since the day we heard it, do not cease to pray for you, and to desire that ye might be filled with the knowledge of his will in all wisdom and spiritual understanding</a:t>
            </a:r>
            <a:r>
              <a:rPr lang="en-US" sz="1100" b="1" i="1" dirty="0">
                <a:solidFill>
                  <a:srgbClr val="CC6600"/>
                </a:solidFill>
                <a:latin typeface="Times New Roman" panose="02020603050405020304" pitchFamily="18" charset="0"/>
                <a:cs typeface="Times New Roman" panose="02020603050405020304" pitchFamily="18" charset="0"/>
              </a:rPr>
              <a:t>; </a:t>
            </a:r>
            <a:r>
              <a:rPr lang="en-US" sz="1100" b="1" dirty="0">
                <a:solidFill>
                  <a:srgbClr val="FF0000"/>
                </a:solidFill>
                <a:latin typeface="Times New Roman" panose="02020603050405020304" pitchFamily="18" charset="0"/>
                <a:cs typeface="Times New Roman" panose="02020603050405020304" pitchFamily="18" charset="0"/>
              </a:rPr>
              <a:t>Colossians 1:9</a:t>
            </a:r>
          </a:p>
        </p:txBody>
      </p:sp>
      <p:sp>
        <p:nvSpPr>
          <p:cNvPr id="16" name="TextBox 15">
            <a:extLst>
              <a:ext uri="{FF2B5EF4-FFF2-40B4-BE49-F238E27FC236}">
                <a16:creationId xmlns:a16="http://schemas.microsoft.com/office/drawing/2014/main" id="{CC8252CF-B432-4D97-A629-0A0F850F3F13}"/>
              </a:ext>
            </a:extLst>
          </p:cNvPr>
          <p:cNvSpPr txBox="1"/>
          <p:nvPr/>
        </p:nvSpPr>
        <p:spPr>
          <a:xfrm>
            <a:off x="93990" y="1144726"/>
            <a:ext cx="3040936" cy="477054"/>
          </a:xfrm>
          <a:prstGeom prst="rect">
            <a:avLst/>
          </a:prstGeom>
          <a:noFill/>
        </p:spPr>
        <p:txBody>
          <a:bodyPr wrap="square" rtlCol="0">
            <a:spAutoFit/>
          </a:bodyPr>
          <a:lstStyle/>
          <a:p>
            <a:pPr algn="just"/>
            <a:r>
              <a:rPr lang="en-US" sz="1250" b="1" i="1" dirty="0">
                <a:solidFill>
                  <a:srgbClr val="CC6600"/>
                </a:solidFill>
                <a:latin typeface="Times New Roman" panose="02020603050405020304" pitchFamily="18" charset="0"/>
                <a:cs typeface="Times New Roman" panose="02020603050405020304" pitchFamily="18" charset="0"/>
              </a:rPr>
              <a:t>Consider what I say; and the Lord give thee understanding in all things.  </a:t>
            </a:r>
            <a:r>
              <a:rPr lang="en-US" sz="1100" b="1" dirty="0">
                <a:solidFill>
                  <a:srgbClr val="FF0000"/>
                </a:solidFill>
                <a:latin typeface="Times New Roman" panose="02020603050405020304" pitchFamily="18" charset="0"/>
                <a:cs typeface="Times New Roman" panose="02020603050405020304" pitchFamily="18" charset="0"/>
              </a:rPr>
              <a:t>II Tim 2:7</a:t>
            </a:r>
            <a:endParaRPr lang="en-US" sz="1250" b="1" dirty="0">
              <a:solidFill>
                <a:srgbClr val="FF0000"/>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44A7E99F-B2B2-4763-A9CC-858708403CAC}"/>
              </a:ext>
            </a:extLst>
          </p:cNvPr>
          <p:cNvSpPr txBox="1"/>
          <p:nvPr/>
        </p:nvSpPr>
        <p:spPr>
          <a:xfrm>
            <a:off x="74940" y="1602910"/>
            <a:ext cx="2736829" cy="1054135"/>
          </a:xfrm>
          <a:prstGeom prst="rect">
            <a:avLst/>
          </a:prstGeom>
          <a:noFill/>
        </p:spPr>
        <p:txBody>
          <a:bodyPr wrap="square" rtlCol="0">
            <a:spAutoFit/>
          </a:bodyPr>
          <a:lstStyle/>
          <a:p>
            <a:pPr algn="just"/>
            <a:r>
              <a:rPr lang="en-US" sz="1250" b="1" i="1" dirty="0">
                <a:solidFill>
                  <a:srgbClr val="CC6600"/>
                </a:solidFill>
                <a:latin typeface="Times New Roman" panose="02020603050405020304" pitchFamily="18" charset="0"/>
                <a:cs typeface="Times New Roman" panose="02020603050405020304" pitchFamily="18" charset="0"/>
              </a:rPr>
              <a:t>If any man think himself to be a prophet, or spiritual, let him acknowledge that the things that I write unto you are the commandments of the Lord. </a:t>
            </a:r>
            <a:r>
              <a:rPr lang="en-US" sz="1100" b="1" dirty="0">
                <a:solidFill>
                  <a:srgbClr val="FF0000"/>
                </a:solidFill>
                <a:latin typeface="Times New Roman" panose="02020603050405020304" pitchFamily="18" charset="0"/>
                <a:cs typeface="Times New Roman" panose="02020603050405020304" pitchFamily="18" charset="0"/>
              </a:rPr>
              <a:t>I Cor 14:37</a:t>
            </a:r>
            <a:endParaRPr lang="en-US" sz="1400" b="1" dirty="0">
              <a:solidFill>
                <a:srgbClr val="FF0000"/>
              </a:solidFill>
              <a:latin typeface="Times New Roman" panose="02020603050405020304" pitchFamily="18" charset="0"/>
              <a:cs typeface="Times New Roman" panose="02020603050405020304" pitchFamily="18" charset="0"/>
            </a:endParaRPr>
          </a:p>
        </p:txBody>
      </p:sp>
      <p:cxnSp>
        <p:nvCxnSpPr>
          <p:cNvPr id="19" name="Straight Arrow Connector 18">
            <a:extLst>
              <a:ext uri="{FF2B5EF4-FFF2-40B4-BE49-F238E27FC236}">
                <a16:creationId xmlns:a16="http://schemas.microsoft.com/office/drawing/2014/main" id="{1F5BB99F-9F16-4A01-AED4-CBF7022E8E44}"/>
              </a:ext>
            </a:extLst>
          </p:cNvPr>
          <p:cNvCxnSpPr>
            <a:cxnSpLocks/>
          </p:cNvCxnSpPr>
          <p:nvPr/>
        </p:nvCxnSpPr>
        <p:spPr>
          <a:xfrm flipH="1" flipV="1">
            <a:off x="3095467" y="908800"/>
            <a:ext cx="905033" cy="51906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9D9ED76-3216-49A5-8793-7933F5D80F8C}"/>
              </a:ext>
            </a:extLst>
          </p:cNvPr>
          <p:cNvCxnSpPr>
            <a:cxnSpLocks/>
          </p:cNvCxnSpPr>
          <p:nvPr/>
        </p:nvCxnSpPr>
        <p:spPr>
          <a:xfrm flipH="1" flipV="1">
            <a:off x="2988816" y="1327535"/>
            <a:ext cx="797052" cy="10032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9E715626-6768-4926-9FA3-AB2389419844}"/>
              </a:ext>
            </a:extLst>
          </p:cNvPr>
          <p:cNvCxnSpPr>
            <a:cxnSpLocks/>
          </p:cNvCxnSpPr>
          <p:nvPr/>
        </p:nvCxnSpPr>
        <p:spPr>
          <a:xfrm flipH="1">
            <a:off x="2811769" y="1615128"/>
            <a:ext cx="1188731" cy="37672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6E91A147-460E-4AF3-8A98-7200BAA82633}"/>
              </a:ext>
            </a:extLst>
          </p:cNvPr>
          <p:cNvSpPr/>
          <p:nvPr/>
        </p:nvSpPr>
        <p:spPr>
          <a:xfrm>
            <a:off x="3804919" y="1427864"/>
            <a:ext cx="1005206" cy="19265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3CAC463B-7CF7-44D8-9B74-3D36DE4B393F}"/>
              </a:ext>
            </a:extLst>
          </p:cNvPr>
          <p:cNvSpPr txBox="1"/>
          <p:nvPr/>
        </p:nvSpPr>
        <p:spPr>
          <a:xfrm>
            <a:off x="9359920" y="97872"/>
            <a:ext cx="2736829" cy="477054"/>
          </a:xfrm>
          <a:prstGeom prst="rect">
            <a:avLst/>
          </a:prstGeom>
          <a:noFill/>
        </p:spPr>
        <p:txBody>
          <a:bodyPr wrap="square" rtlCol="0">
            <a:spAutoFit/>
          </a:bodyPr>
          <a:lstStyle/>
          <a:p>
            <a:pPr algn="just"/>
            <a:r>
              <a:rPr lang="en-US" sz="1250" b="1" dirty="0">
                <a:latin typeface="Times New Roman" panose="02020603050405020304" pitchFamily="18" charset="0"/>
                <a:cs typeface="Times New Roman" panose="02020603050405020304" pitchFamily="18" charset="0"/>
              </a:rPr>
              <a:t>Jews</a:t>
            </a:r>
            <a:r>
              <a:rPr lang="en-US" sz="1250" dirty="0">
                <a:latin typeface="Times New Roman" panose="02020603050405020304" pitchFamily="18" charset="0"/>
                <a:cs typeface="Times New Roman" panose="02020603050405020304" pitchFamily="18" charset="0"/>
              </a:rPr>
              <a:t> – Gospel teachings from before Jesus was glorified</a:t>
            </a:r>
            <a:r>
              <a:rPr lang="en-US" sz="1100" dirty="0">
                <a:latin typeface="Times New Roman" panose="02020603050405020304" pitchFamily="18" charset="0"/>
                <a:cs typeface="Times New Roman" panose="02020603050405020304" pitchFamily="18" charset="0"/>
              </a:rPr>
              <a:t>! </a:t>
            </a:r>
            <a:r>
              <a:rPr lang="en-US" sz="1100" b="1" dirty="0">
                <a:solidFill>
                  <a:srgbClr val="FF0000"/>
                </a:solidFill>
                <a:latin typeface="Times New Roman" panose="02020603050405020304" pitchFamily="18" charset="0"/>
                <a:cs typeface="Times New Roman" panose="02020603050405020304" pitchFamily="18" charset="0"/>
              </a:rPr>
              <a:t>(John 7:37)</a:t>
            </a:r>
            <a:endParaRPr lang="en-US" sz="1250" b="1" dirty="0">
              <a:solidFill>
                <a:srgbClr val="FF0000"/>
              </a:solidFill>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C88C9485-5D00-4413-BB22-F810F50E5E60}"/>
              </a:ext>
            </a:extLst>
          </p:cNvPr>
          <p:cNvSpPr txBox="1"/>
          <p:nvPr/>
        </p:nvSpPr>
        <p:spPr>
          <a:xfrm>
            <a:off x="9359919" y="493434"/>
            <a:ext cx="2736829" cy="861774"/>
          </a:xfrm>
          <a:prstGeom prst="rect">
            <a:avLst/>
          </a:prstGeom>
          <a:noFill/>
        </p:spPr>
        <p:txBody>
          <a:bodyPr wrap="square" rtlCol="0">
            <a:spAutoFit/>
          </a:bodyPr>
          <a:lstStyle/>
          <a:p>
            <a:pPr algn="just"/>
            <a:r>
              <a:rPr lang="en-US" sz="1250" b="1" dirty="0">
                <a:latin typeface="Times New Roman" panose="02020603050405020304" pitchFamily="18" charset="0"/>
                <a:cs typeface="Times New Roman" panose="02020603050405020304" pitchFamily="18" charset="0"/>
              </a:rPr>
              <a:t>Gentiles today </a:t>
            </a:r>
            <a:r>
              <a:rPr lang="en-US" sz="1250" dirty="0">
                <a:latin typeface="Times New Roman" panose="02020603050405020304" pitchFamily="18" charset="0"/>
                <a:cs typeface="Times New Roman" panose="02020603050405020304" pitchFamily="18" charset="0"/>
              </a:rPr>
              <a:t>– following Jewish OT gospel law from before Jesus was glorified supposedly wanting to win the world to Jesus, etc.</a:t>
            </a:r>
          </a:p>
        </p:txBody>
      </p:sp>
      <p:sp>
        <p:nvSpPr>
          <p:cNvPr id="30" name="TextBox 29">
            <a:extLst>
              <a:ext uri="{FF2B5EF4-FFF2-40B4-BE49-F238E27FC236}">
                <a16:creationId xmlns:a16="http://schemas.microsoft.com/office/drawing/2014/main" id="{5A1F243F-63D9-4459-B8A2-2A4473729552}"/>
              </a:ext>
            </a:extLst>
          </p:cNvPr>
          <p:cNvSpPr txBox="1"/>
          <p:nvPr/>
        </p:nvSpPr>
        <p:spPr>
          <a:xfrm>
            <a:off x="9359918" y="1218229"/>
            <a:ext cx="2661403" cy="669414"/>
          </a:xfrm>
          <a:prstGeom prst="rect">
            <a:avLst/>
          </a:prstGeom>
          <a:noFill/>
        </p:spPr>
        <p:txBody>
          <a:bodyPr wrap="square" rtlCol="0">
            <a:spAutoFit/>
          </a:bodyPr>
          <a:lstStyle/>
          <a:p>
            <a:pPr algn="just"/>
            <a:r>
              <a:rPr lang="en-US" sz="1250" b="1" dirty="0">
                <a:solidFill>
                  <a:srgbClr val="CC6600"/>
                </a:solidFill>
                <a:latin typeface="Times New Roman" panose="02020603050405020304" pitchFamily="18" charset="0"/>
                <a:cs typeface="Times New Roman" panose="02020603050405020304" pitchFamily="18" charset="0"/>
              </a:rPr>
              <a:t>(…) </a:t>
            </a:r>
            <a:r>
              <a:rPr lang="en-US" sz="1250" b="1" i="1" dirty="0">
                <a:solidFill>
                  <a:srgbClr val="CC6600"/>
                </a:solidFill>
                <a:latin typeface="Times New Roman" panose="02020603050405020304" pitchFamily="18" charset="0"/>
                <a:cs typeface="Times New Roman" panose="02020603050405020304" pitchFamily="18" charset="0"/>
              </a:rPr>
              <a:t>giving heed to Jewish fables, and commandments of men, that turn from the truth</a:t>
            </a:r>
            <a:r>
              <a:rPr lang="en-US" sz="1100" b="1" dirty="0">
                <a:solidFill>
                  <a:srgbClr val="CC6600"/>
                </a:solidFill>
                <a:latin typeface="Times New Roman" panose="02020603050405020304" pitchFamily="18" charset="0"/>
                <a:cs typeface="Times New Roman" panose="02020603050405020304" pitchFamily="18" charset="0"/>
              </a:rPr>
              <a:t>. </a:t>
            </a:r>
            <a:r>
              <a:rPr lang="en-US" sz="1100" b="1" dirty="0">
                <a:solidFill>
                  <a:srgbClr val="FF0000"/>
                </a:solidFill>
                <a:latin typeface="Times New Roman" panose="02020603050405020304" pitchFamily="18" charset="0"/>
                <a:cs typeface="Times New Roman" panose="02020603050405020304" pitchFamily="18" charset="0"/>
              </a:rPr>
              <a:t> Titus 1:14 </a:t>
            </a:r>
            <a:endParaRPr lang="en-US" sz="1250" b="1" dirty="0">
              <a:solidFill>
                <a:srgbClr val="FF0000"/>
              </a:solidFill>
              <a:latin typeface="Times New Roman" panose="02020603050405020304" pitchFamily="18" charset="0"/>
              <a:cs typeface="Times New Roman" panose="02020603050405020304" pitchFamily="18" charset="0"/>
            </a:endParaRPr>
          </a:p>
        </p:txBody>
      </p:sp>
      <p:sp>
        <p:nvSpPr>
          <p:cNvPr id="31" name="TextBox 30">
            <a:extLst>
              <a:ext uri="{FF2B5EF4-FFF2-40B4-BE49-F238E27FC236}">
                <a16:creationId xmlns:a16="http://schemas.microsoft.com/office/drawing/2014/main" id="{B7EC6ADC-D131-4DD8-8DF0-76E0C5707918}"/>
              </a:ext>
            </a:extLst>
          </p:cNvPr>
          <p:cNvSpPr txBox="1"/>
          <p:nvPr/>
        </p:nvSpPr>
        <p:spPr>
          <a:xfrm>
            <a:off x="9359917" y="1841878"/>
            <a:ext cx="2736831" cy="1631216"/>
          </a:xfrm>
          <a:prstGeom prst="rect">
            <a:avLst/>
          </a:prstGeom>
          <a:noFill/>
        </p:spPr>
        <p:txBody>
          <a:bodyPr wrap="square" rtlCol="0">
            <a:spAutoFit/>
          </a:bodyPr>
          <a:lstStyle/>
          <a:p>
            <a:pPr algn="just"/>
            <a:r>
              <a:rPr lang="en-US" sz="1250" b="1" dirty="0">
                <a:latin typeface="Times New Roman" panose="02020603050405020304" pitchFamily="18" charset="0"/>
                <a:cs typeface="Times New Roman" panose="02020603050405020304" pitchFamily="18" charset="0"/>
              </a:rPr>
              <a:t>Christian American ‘citizens’ - </a:t>
            </a:r>
            <a:r>
              <a:rPr lang="en-US" sz="1250" b="1" i="1" dirty="0">
                <a:solidFill>
                  <a:srgbClr val="CC6600"/>
                </a:solidFill>
                <a:latin typeface="Times New Roman" panose="02020603050405020304" pitchFamily="18" charset="0"/>
                <a:cs typeface="Times New Roman" panose="02020603050405020304" pitchFamily="18" charset="0"/>
              </a:rPr>
              <a:t>I exhort therefore, that, first of all, supplications, prayers, intercessions, and giving of thanks, be made for all men; For kings, and for all that are in authority; that we may lead a quiet and peaceable life in all godliness and honesty.  </a:t>
            </a:r>
            <a:r>
              <a:rPr lang="en-US" sz="1100" b="1" dirty="0">
                <a:solidFill>
                  <a:srgbClr val="FF0000"/>
                </a:solidFill>
                <a:latin typeface="Times New Roman" panose="02020603050405020304" pitchFamily="18" charset="0"/>
                <a:cs typeface="Times New Roman" panose="02020603050405020304" pitchFamily="18" charset="0"/>
              </a:rPr>
              <a:t>I Tim 2:1,2</a:t>
            </a:r>
            <a:endParaRPr lang="en-US" sz="1250" b="1" dirty="0">
              <a:solidFill>
                <a:srgbClr val="FF0000"/>
              </a:solidFill>
              <a:latin typeface="Times New Roman" panose="02020603050405020304" pitchFamily="18" charset="0"/>
              <a:cs typeface="Times New Roman" panose="02020603050405020304" pitchFamily="18" charset="0"/>
            </a:endParaRPr>
          </a:p>
        </p:txBody>
      </p:sp>
      <p:sp>
        <p:nvSpPr>
          <p:cNvPr id="32" name="TextBox 31">
            <a:extLst>
              <a:ext uri="{FF2B5EF4-FFF2-40B4-BE49-F238E27FC236}">
                <a16:creationId xmlns:a16="http://schemas.microsoft.com/office/drawing/2014/main" id="{F1AEBF0C-A575-4E84-AA61-8A7D2EF6B558}"/>
              </a:ext>
            </a:extLst>
          </p:cNvPr>
          <p:cNvSpPr txBox="1"/>
          <p:nvPr/>
        </p:nvSpPr>
        <p:spPr>
          <a:xfrm>
            <a:off x="9359917" y="3429000"/>
            <a:ext cx="2736831" cy="2208297"/>
          </a:xfrm>
          <a:prstGeom prst="rect">
            <a:avLst/>
          </a:prstGeom>
          <a:noFill/>
        </p:spPr>
        <p:txBody>
          <a:bodyPr wrap="square" rtlCol="0">
            <a:spAutoFit/>
          </a:bodyPr>
          <a:lstStyle/>
          <a:p>
            <a:pPr algn="just"/>
            <a:r>
              <a:rPr lang="en-US" sz="1250" b="1" dirty="0">
                <a:latin typeface="Times New Roman" panose="02020603050405020304" pitchFamily="18" charset="0"/>
                <a:cs typeface="Times New Roman" panose="02020603050405020304" pitchFamily="18" charset="0"/>
              </a:rPr>
              <a:t>Workers and Bosses - </a:t>
            </a:r>
            <a:r>
              <a:rPr lang="en-US" sz="1250" b="1" i="1" dirty="0">
                <a:solidFill>
                  <a:srgbClr val="CC6600"/>
                </a:solidFill>
                <a:latin typeface="Times New Roman" panose="02020603050405020304" pitchFamily="18" charset="0"/>
                <a:cs typeface="Times New Roman" panose="02020603050405020304" pitchFamily="18" charset="0"/>
              </a:rPr>
              <a:t>Let as many servants as are under the yoke count their own masters worthy of all </a:t>
            </a:r>
            <a:r>
              <a:rPr lang="en-US" sz="1250" b="1" i="1" dirty="0" err="1">
                <a:solidFill>
                  <a:srgbClr val="CC6600"/>
                </a:solidFill>
                <a:latin typeface="Times New Roman" panose="02020603050405020304" pitchFamily="18" charset="0"/>
                <a:cs typeface="Times New Roman" panose="02020603050405020304" pitchFamily="18" charset="0"/>
              </a:rPr>
              <a:t>honour</a:t>
            </a:r>
            <a:r>
              <a:rPr lang="en-US" sz="1250" b="1" i="1" dirty="0">
                <a:solidFill>
                  <a:srgbClr val="CC6600"/>
                </a:solidFill>
                <a:latin typeface="Times New Roman" panose="02020603050405020304" pitchFamily="18" charset="0"/>
                <a:cs typeface="Times New Roman" panose="02020603050405020304" pitchFamily="18" charset="0"/>
              </a:rPr>
              <a:t>, that the name of God and his doctrine be not blasphemed. And they that have believing masters, let them not despise them, because they are brethren; but rather do them service, because they are faithful and beloved, partakers of the benefit. These things teach and exhort</a:t>
            </a:r>
            <a:r>
              <a:rPr lang="en-US" sz="1250" b="1" dirty="0">
                <a:solidFill>
                  <a:srgbClr val="FF0000"/>
                </a:solidFill>
                <a:latin typeface="Times New Roman" panose="02020603050405020304" pitchFamily="18" charset="0"/>
                <a:cs typeface="Times New Roman" panose="02020603050405020304" pitchFamily="18" charset="0"/>
              </a:rPr>
              <a:t>. </a:t>
            </a:r>
            <a:r>
              <a:rPr lang="en-US" sz="1100" b="1" dirty="0">
                <a:solidFill>
                  <a:srgbClr val="FF0000"/>
                </a:solidFill>
                <a:latin typeface="Times New Roman" panose="02020603050405020304" pitchFamily="18" charset="0"/>
                <a:cs typeface="Times New Roman" panose="02020603050405020304" pitchFamily="18" charset="0"/>
              </a:rPr>
              <a:t>I Tim 6:1,2</a:t>
            </a:r>
            <a:endParaRPr lang="en-US" sz="1250" b="1" dirty="0">
              <a:solidFill>
                <a:srgbClr val="FF0000"/>
              </a:solidFill>
              <a:latin typeface="Times New Roman" panose="02020603050405020304" pitchFamily="18" charset="0"/>
              <a:cs typeface="Times New Roman" panose="02020603050405020304" pitchFamily="18" charset="0"/>
            </a:endParaRPr>
          </a:p>
        </p:txBody>
      </p:sp>
      <p:sp>
        <p:nvSpPr>
          <p:cNvPr id="33" name="TextBox 32">
            <a:extLst>
              <a:ext uri="{FF2B5EF4-FFF2-40B4-BE49-F238E27FC236}">
                <a16:creationId xmlns:a16="http://schemas.microsoft.com/office/drawing/2014/main" id="{424C2A21-A38B-4ED3-B401-62EA558000A7}"/>
              </a:ext>
            </a:extLst>
          </p:cNvPr>
          <p:cNvSpPr txBox="1"/>
          <p:nvPr/>
        </p:nvSpPr>
        <p:spPr>
          <a:xfrm>
            <a:off x="9359918" y="5648325"/>
            <a:ext cx="2736830" cy="1054135"/>
          </a:xfrm>
          <a:prstGeom prst="rect">
            <a:avLst/>
          </a:prstGeom>
          <a:noFill/>
        </p:spPr>
        <p:txBody>
          <a:bodyPr wrap="square" rtlCol="0">
            <a:spAutoFit/>
          </a:bodyPr>
          <a:lstStyle/>
          <a:p>
            <a:pPr algn="just"/>
            <a:r>
              <a:rPr lang="en-US" sz="1250" b="1" dirty="0">
                <a:latin typeface="Times New Roman" panose="02020603050405020304" pitchFamily="18" charset="0"/>
                <a:cs typeface="Times New Roman" panose="02020603050405020304" pitchFamily="18" charset="0"/>
              </a:rPr>
              <a:t>Those that can’t let go and won’t let you, either! </a:t>
            </a:r>
            <a:r>
              <a:rPr lang="en-US" sz="1250" b="1" i="1" dirty="0">
                <a:solidFill>
                  <a:srgbClr val="CC6600"/>
                </a:solidFill>
                <a:latin typeface="Times New Roman" panose="02020603050405020304" pitchFamily="18" charset="0"/>
                <a:cs typeface="Times New Roman" panose="02020603050405020304" pitchFamily="18" charset="0"/>
              </a:rPr>
              <a:t>Stand fast therefore in the liberty wherewith Christ hath made us free, and be not entangled again with the yoke of bondage</a:t>
            </a:r>
            <a:r>
              <a:rPr lang="en-US" sz="1250" b="1" dirty="0">
                <a:solidFill>
                  <a:srgbClr val="FF0000"/>
                </a:solidFill>
                <a:latin typeface="Times New Roman" panose="02020603050405020304" pitchFamily="18" charset="0"/>
                <a:cs typeface="Times New Roman" panose="02020603050405020304" pitchFamily="18" charset="0"/>
              </a:rPr>
              <a:t>.  </a:t>
            </a:r>
            <a:r>
              <a:rPr lang="en-US" sz="1100" b="1" dirty="0">
                <a:solidFill>
                  <a:srgbClr val="FF0000"/>
                </a:solidFill>
                <a:latin typeface="Times New Roman" panose="02020603050405020304" pitchFamily="18" charset="0"/>
                <a:cs typeface="Times New Roman" panose="02020603050405020304" pitchFamily="18" charset="0"/>
              </a:rPr>
              <a:t>Galatians 5:1</a:t>
            </a:r>
            <a:endParaRPr lang="en-US" sz="1250" b="1" dirty="0">
              <a:solidFill>
                <a:srgbClr val="FF0000"/>
              </a:solidFill>
              <a:latin typeface="Times New Roman" panose="02020603050405020304" pitchFamily="18" charset="0"/>
              <a:cs typeface="Times New Roman" panose="02020603050405020304" pitchFamily="18" charset="0"/>
            </a:endParaRPr>
          </a:p>
        </p:txBody>
      </p:sp>
      <p:sp>
        <p:nvSpPr>
          <p:cNvPr id="35" name="Rectangle 34">
            <a:extLst>
              <a:ext uri="{FF2B5EF4-FFF2-40B4-BE49-F238E27FC236}">
                <a16:creationId xmlns:a16="http://schemas.microsoft.com/office/drawing/2014/main" id="{77DB1186-33A3-4A48-94AB-5BC28308C8C4}"/>
              </a:ext>
            </a:extLst>
          </p:cNvPr>
          <p:cNvSpPr/>
          <p:nvPr/>
        </p:nvSpPr>
        <p:spPr>
          <a:xfrm>
            <a:off x="9340871" y="112890"/>
            <a:ext cx="2736829" cy="662128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3E524563-DF4A-407A-B636-AD2F1A565FAB}"/>
              </a:ext>
            </a:extLst>
          </p:cNvPr>
          <p:cNvSpPr/>
          <p:nvPr/>
        </p:nvSpPr>
        <p:spPr>
          <a:xfrm>
            <a:off x="6574780" y="2894119"/>
            <a:ext cx="1835795" cy="22194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a:extLst>
              <a:ext uri="{FF2B5EF4-FFF2-40B4-BE49-F238E27FC236}">
                <a16:creationId xmlns:a16="http://schemas.microsoft.com/office/drawing/2014/main" id="{0AAC8502-6E0A-4312-BD88-5E7D5AD2D67A}"/>
              </a:ext>
            </a:extLst>
          </p:cNvPr>
          <p:cNvCxnSpPr>
            <a:cxnSpLocks/>
          </p:cNvCxnSpPr>
          <p:nvPr/>
        </p:nvCxnSpPr>
        <p:spPr>
          <a:xfrm>
            <a:off x="8132269" y="2890225"/>
            <a:ext cx="1189553"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0C9E4B05-2E4E-445C-B5D2-9FD411465764}"/>
              </a:ext>
            </a:extLst>
          </p:cNvPr>
          <p:cNvSpPr txBox="1"/>
          <p:nvPr/>
        </p:nvSpPr>
        <p:spPr>
          <a:xfrm>
            <a:off x="3124964" y="6133709"/>
            <a:ext cx="2926845" cy="669414"/>
          </a:xfrm>
          <a:prstGeom prst="rect">
            <a:avLst/>
          </a:prstGeom>
          <a:noFill/>
        </p:spPr>
        <p:txBody>
          <a:bodyPr wrap="square" rtlCol="0">
            <a:spAutoFit/>
          </a:bodyPr>
          <a:lstStyle/>
          <a:p>
            <a:pPr algn="ctr"/>
            <a:r>
              <a:rPr lang="en-US" sz="1250" b="1" i="1" dirty="0">
                <a:solidFill>
                  <a:srgbClr val="CC6600"/>
                </a:solidFill>
                <a:latin typeface="Times New Roman" panose="02020603050405020304" pitchFamily="18" charset="0"/>
                <a:cs typeface="Times New Roman" panose="02020603050405020304" pitchFamily="18" charset="0"/>
              </a:rPr>
              <a:t>But evil men and seducers shall wax worse and worse, deceiving, </a:t>
            </a:r>
          </a:p>
          <a:p>
            <a:pPr algn="ctr"/>
            <a:r>
              <a:rPr lang="en-US" sz="1250" b="1" i="1" dirty="0">
                <a:solidFill>
                  <a:srgbClr val="CC6600"/>
                </a:solidFill>
                <a:latin typeface="Times New Roman" panose="02020603050405020304" pitchFamily="18" charset="0"/>
                <a:cs typeface="Times New Roman" panose="02020603050405020304" pitchFamily="18" charset="0"/>
              </a:rPr>
              <a:t>and being deceived. </a:t>
            </a:r>
            <a:r>
              <a:rPr lang="en-US" sz="1100" b="1" dirty="0">
                <a:solidFill>
                  <a:srgbClr val="FF0000"/>
                </a:solidFill>
                <a:latin typeface="Times New Roman" panose="02020603050405020304" pitchFamily="18" charset="0"/>
                <a:cs typeface="Times New Roman" panose="02020603050405020304" pitchFamily="18" charset="0"/>
              </a:rPr>
              <a:t>II Timothy 3:13 </a:t>
            </a:r>
          </a:p>
        </p:txBody>
      </p:sp>
      <p:sp>
        <p:nvSpPr>
          <p:cNvPr id="40" name="TextBox 39">
            <a:extLst>
              <a:ext uri="{FF2B5EF4-FFF2-40B4-BE49-F238E27FC236}">
                <a16:creationId xmlns:a16="http://schemas.microsoft.com/office/drawing/2014/main" id="{5D26E0B8-4556-4533-8308-EA61BE7DF0B7}"/>
              </a:ext>
            </a:extLst>
          </p:cNvPr>
          <p:cNvSpPr txBox="1"/>
          <p:nvPr/>
        </p:nvSpPr>
        <p:spPr>
          <a:xfrm>
            <a:off x="171450" y="2665029"/>
            <a:ext cx="2982087" cy="1438855"/>
          </a:xfrm>
          <a:prstGeom prst="rect">
            <a:avLst/>
          </a:prstGeom>
          <a:noFill/>
        </p:spPr>
        <p:txBody>
          <a:bodyPr wrap="square" rtlCol="0">
            <a:spAutoFit/>
          </a:bodyPr>
          <a:lstStyle/>
          <a:p>
            <a:pPr algn="just"/>
            <a:r>
              <a:rPr lang="en-US" sz="1250" b="1" i="1" dirty="0">
                <a:solidFill>
                  <a:srgbClr val="CC6600"/>
                </a:solidFill>
                <a:latin typeface="Times New Roman" panose="02020603050405020304" pitchFamily="18" charset="0"/>
                <a:cs typeface="Times New Roman" panose="02020603050405020304" pitchFamily="18" charset="0"/>
              </a:rPr>
              <a:t>Having a form of godliness, but denying the power thereof: from such turn away. For of this sort are they which creep into houses, and lead captive silly women laden with sins, led away with divers lusts, Ever learning, and never able to come to the knowledge of the truth</a:t>
            </a:r>
            <a:r>
              <a:rPr lang="en-US" sz="1250" b="1" dirty="0">
                <a:solidFill>
                  <a:srgbClr val="FF0000"/>
                </a:solidFill>
                <a:latin typeface="Times New Roman" panose="02020603050405020304" pitchFamily="18" charset="0"/>
                <a:cs typeface="Times New Roman" panose="02020603050405020304" pitchFamily="18" charset="0"/>
              </a:rPr>
              <a:t>.  </a:t>
            </a:r>
            <a:r>
              <a:rPr lang="en-US" sz="1100" b="1" dirty="0">
                <a:solidFill>
                  <a:srgbClr val="FF0000"/>
                </a:solidFill>
                <a:latin typeface="Times New Roman" panose="02020603050405020304" pitchFamily="18" charset="0"/>
                <a:cs typeface="Times New Roman" panose="02020603050405020304" pitchFamily="18" charset="0"/>
              </a:rPr>
              <a:t>II Tim 3:5-7</a:t>
            </a:r>
            <a:endParaRPr lang="en-US" sz="1250" b="1" dirty="0">
              <a:solidFill>
                <a:srgbClr val="FF0000"/>
              </a:solidFill>
              <a:latin typeface="Times New Roman" panose="02020603050405020304" pitchFamily="18" charset="0"/>
              <a:cs typeface="Times New Roman" panose="02020603050405020304" pitchFamily="18" charset="0"/>
            </a:endParaRPr>
          </a:p>
        </p:txBody>
      </p:sp>
      <p:sp>
        <p:nvSpPr>
          <p:cNvPr id="41" name="TextBox 40">
            <a:extLst>
              <a:ext uri="{FF2B5EF4-FFF2-40B4-BE49-F238E27FC236}">
                <a16:creationId xmlns:a16="http://schemas.microsoft.com/office/drawing/2014/main" id="{DA9B477A-C5B9-49C6-84F1-008713FB7452}"/>
              </a:ext>
            </a:extLst>
          </p:cNvPr>
          <p:cNvSpPr txBox="1"/>
          <p:nvPr/>
        </p:nvSpPr>
        <p:spPr>
          <a:xfrm>
            <a:off x="171450" y="4096478"/>
            <a:ext cx="3058725" cy="2593018"/>
          </a:xfrm>
          <a:prstGeom prst="rect">
            <a:avLst/>
          </a:prstGeom>
          <a:noFill/>
        </p:spPr>
        <p:txBody>
          <a:bodyPr wrap="square" rtlCol="0">
            <a:spAutoFit/>
          </a:bodyPr>
          <a:lstStyle/>
          <a:p>
            <a:pPr algn="just"/>
            <a:r>
              <a:rPr lang="en-US" sz="1250" b="1" i="1" dirty="0">
                <a:solidFill>
                  <a:srgbClr val="CC6600"/>
                </a:solidFill>
                <a:latin typeface="Times New Roman" panose="02020603050405020304" pitchFamily="18" charset="0"/>
                <a:cs typeface="Times New Roman" panose="02020603050405020304" pitchFamily="18" charset="0"/>
              </a:rPr>
              <a:t>For there are many unruly and vain talkers and deceivers, specially they of the circumcision: Whose mouths must be stopped, who subvert whole houses, teaching things which they ought not, for filthy lucre's sake. One of themselves, even a prophet of their own, said, The </a:t>
            </a:r>
            <a:r>
              <a:rPr lang="en-US" sz="1250" b="1" i="1" dirty="0" err="1">
                <a:solidFill>
                  <a:srgbClr val="CC6600"/>
                </a:solidFill>
                <a:latin typeface="Times New Roman" panose="02020603050405020304" pitchFamily="18" charset="0"/>
                <a:cs typeface="Times New Roman" panose="02020603050405020304" pitchFamily="18" charset="0"/>
              </a:rPr>
              <a:t>Cretians</a:t>
            </a:r>
            <a:r>
              <a:rPr lang="en-US" sz="1250" b="1" i="1" dirty="0">
                <a:solidFill>
                  <a:srgbClr val="CC6600"/>
                </a:solidFill>
                <a:latin typeface="Times New Roman" panose="02020603050405020304" pitchFamily="18" charset="0"/>
                <a:cs typeface="Times New Roman" panose="02020603050405020304" pitchFamily="18" charset="0"/>
              </a:rPr>
              <a:t> are alway liars, evil beasts, slow bellies. This witness is true. Wherefore rebuke them sharply, that they may be sound in the faith; Not giving heed to Jewish fables, and commandments of men, that turn from the truth. </a:t>
            </a:r>
            <a:r>
              <a:rPr lang="en-US" sz="1100" b="1" dirty="0">
                <a:solidFill>
                  <a:srgbClr val="FF0000"/>
                </a:solidFill>
                <a:latin typeface="Times New Roman" panose="02020603050405020304" pitchFamily="18" charset="0"/>
                <a:cs typeface="Times New Roman" panose="02020603050405020304" pitchFamily="18" charset="0"/>
              </a:rPr>
              <a:t>Titus 1:10-14</a:t>
            </a:r>
            <a:endParaRPr lang="en-US" sz="1250" b="1" dirty="0">
              <a:solidFill>
                <a:srgbClr val="FF0000"/>
              </a:solidFill>
              <a:latin typeface="Times New Roman" panose="02020603050405020304" pitchFamily="18" charset="0"/>
              <a:cs typeface="Times New Roman" panose="02020603050405020304" pitchFamily="18" charset="0"/>
            </a:endParaRPr>
          </a:p>
        </p:txBody>
      </p:sp>
      <p:sp>
        <p:nvSpPr>
          <p:cNvPr id="44" name="Rectangle 43">
            <a:extLst>
              <a:ext uri="{FF2B5EF4-FFF2-40B4-BE49-F238E27FC236}">
                <a16:creationId xmlns:a16="http://schemas.microsoft.com/office/drawing/2014/main" id="{38D093FC-70CB-4D4D-B5D3-0F7264AE6A3E}"/>
              </a:ext>
            </a:extLst>
          </p:cNvPr>
          <p:cNvSpPr/>
          <p:nvPr/>
        </p:nvSpPr>
        <p:spPr>
          <a:xfrm>
            <a:off x="93991" y="2657045"/>
            <a:ext cx="3145948" cy="409707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F7453C05-EE32-452A-BC03-F6615DC02C81}"/>
              </a:ext>
            </a:extLst>
          </p:cNvPr>
          <p:cNvSpPr txBox="1"/>
          <p:nvPr/>
        </p:nvSpPr>
        <p:spPr>
          <a:xfrm>
            <a:off x="5928687" y="6129613"/>
            <a:ext cx="3069045" cy="669414"/>
          </a:xfrm>
          <a:prstGeom prst="rect">
            <a:avLst/>
          </a:prstGeom>
          <a:noFill/>
          <a:ln w="12700">
            <a:noFill/>
          </a:ln>
        </p:spPr>
        <p:txBody>
          <a:bodyPr wrap="square" rtlCol="0">
            <a:spAutoFit/>
          </a:bodyPr>
          <a:lstStyle/>
          <a:p>
            <a:pPr algn="just"/>
            <a:r>
              <a:rPr lang="en-US" sz="1250" dirty="0">
                <a:latin typeface="Times New Roman" panose="02020603050405020304" pitchFamily="18" charset="0"/>
                <a:cs typeface="Times New Roman" panose="02020603050405020304" pitchFamily="18" charset="0"/>
              </a:rPr>
              <a:t>All globally ecumenicalized self-proclaimed </a:t>
            </a:r>
            <a:r>
              <a:rPr lang="en-US" sz="1250" dirty="0" err="1">
                <a:latin typeface="Times New Roman" panose="02020603050405020304" pitchFamily="18" charset="0"/>
                <a:cs typeface="Times New Roman" panose="02020603050405020304" pitchFamily="18" charset="0"/>
              </a:rPr>
              <a:t>denom</a:t>
            </a:r>
            <a:r>
              <a:rPr lang="en-US" sz="1250" dirty="0">
                <a:latin typeface="Times New Roman" panose="02020603050405020304" pitchFamily="18" charset="0"/>
                <a:cs typeface="Times New Roman" panose="02020603050405020304" pitchFamily="18" charset="0"/>
              </a:rPr>
              <a:t> and non-</a:t>
            </a:r>
            <a:r>
              <a:rPr lang="en-US" sz="1250" dirty="0" err="1">
                <a:latin typeface="Times New Roman" panose="02020603050405020304" pitchFamily="18" charset="0"/>
                <a:cs typeface="Times New Roman" panose="02020603050405020304" pitchFamily="18" charset="0"/>
              </a:rPr>
              <a:t>denom</a:t>
            </a:r>
            <a:r>
              <a:rPr lang="en-US" sz="1250" dirty="0">
                <a:latin typeface="Times New Roman" panose="02020603050405020304" pitchFamily="18" charset="0"/>
                <a:cs typeface="Times New Roman" panose="02020603050405020304" pitchFamily="18" charset="0"/>
              </a:rPr>
              <a:t> Western / Eastern born-again spiritualist religious groups.</a:t>
            </a:r>
          </a:p>
        </p:txBody>
      </p:sp>
      <p:sp>
        <p:nvSpPr>
          <p:cNvPr id="49" name="Rectangle 48">
            <a:extLst>
              <a:ext uri="{FF2B5EF4-FFF2-40B4-BE49-F238E27FC236}">
                <a16:creationId xmlns:a16="http://schemas.microsoft.com/office/drawing/2014/main" id="{8B2EB339-51EA-46BF-AD1C-BE05B9458DE1}"/>
              </a:ext>
            </a:extLst>
          </p:cNvPr>
          <p:cNvSpPr/>
          <p:nvPr/>
        </p:nvSpPr>
        <p:spPr>
          <a:xfrm>
            <a:off x="3343555" y="6157784"/>
            <a:ext cx="2495270" cy="60496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68ADD303-F093-41F1-82FE-A7DC384BBF7E}"/>
              </a:ext>
            </a:extLst>
          </p:cNvPr>
          <p:cNvSpPr/>
          <p:nvPr/>
        </p:nvSpPr>
        <p:spPr>
          <a:xfrm>
            <a:off x="5971691" y="6163064"/>
            <a:ext cx="2991334" cy="59968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2F4A7AC7-9F2A-4EC2-AA1E-470119487653}"/>
              </a:ext>
            </a:extLst>
          </p:cNvPr>
          <p:cNvSpPr txBox="1"/>
          <p:nvPr/>
        </p:nvSpPr>
        <p:spPr>
          <a:xfrm>
            <a:off x="5229225" y="2589210"/>
            <a:ext cx="1752600"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Question</a:t>
            </a:r>
            <a:r>
              <a:rPr lang="en-US" sz="1400" dirty="0">
                <a:latin typeface="Times New Roman" panose="02020603050405020304" pitchFamily="18" charset="0"/>
                <a:cs typeface="Times New Roman" panose="02020603050405020304" pitchFamily="18" charset="0"/>
              </a:rPr>
              <a:t>: </a:t>
            </a:r>
            <a:r>
              <a:rPr lang="en-US" sz="1200" b="1" dirty="0">
                <a:solidFill>
                  <a:srgbClr val="FF0000"/>
                </a:solidFill>
                <a:latin typeface="Times New Roman" panose="02020603050405020304" pitchFamily="18" charset="0"/>
                <a:cs typeface="Times New Roman" panose="02020603050405020304" pitchFamily="18" charset="0"/>
              </a:rPr>
              <a:t>v. 1</a:t>
            </a:r>
            <a:r>
              <a:rPr lang="en-US" sz="1200" dirty="0">
                <a:latin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cs typeface="Times New Roman" panose="02020603050405020304" pitchFamily="18" charset="0"/>
            </a:endParaRPr>
          </a:p>
        </p:txBody>
      </p:sp>
      <p:cxnSp>
        <p:nvCxnSpPr>
          <p:cNvPr id="56" name="Straight Arrow Connector 55">
            <a:extLst>
              <a:ext uri="{FF2B5EF4-FFF2-40B4-BE49-F238E27FC236}">
                <a16:creationId xmlns:a16="http://schemas.microsoft.com/office/drawing/2014/main" id="{A790FB2D-92A9-4CC6-806F-1309AA71EB7C}"/>
              </a:ext>
            </a:extLst>
          </p:cNvPr>
          <p:cNvCxnSpPr/>
          <p:nvPr/>
        </p:nvCxnSpPr>
        <p:spPr>
          <a:xfrm flipH="1">
            <a:off x="8997732" y="6467385"/>
            <a:ext cx="333375"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02AA3AAF-F26B-4410-A385-0567814AEEAC}"/>
              </a:ext>
            </a:extLst>
          </p:cNvPr>
          <p:cNvCxnSpPr/>
          <p:nvPr/>
        </p:nvCxnSpPr>
        <p:spPr>
          <a:xfrm flipH="1">
            <a:off x="5634033" y="6467385"/>
            <a:ext cx="333375"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BC775236-035A-4749-B93E-37A10721B0E2}"/>
              </a:ext>
            </a:extLst>
          </p:cNvPr>
          <p:cNvCxnSpPr>
            <a:cxnSpLocks/>
          </p:cNvCxnSpPr>
          <p:nvPr/>
        </p:nvCxnSpPr>
        <p:spPr>
          <a:xfrm flipH="1">
            <a:off x="3230176" y="6483385"/>
            <a:ext cx="398849"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CDC7FB32-FAB0-4CEA-832D-177339C59E86}"/>
              </a:ext>
            </a:extLst>
          </p:cNvPr>
          <p:cNvSpPr txBox="1"/>
          <p:nvPr/>
        </p:nvSpPr>
        <p:spPr>
          <a:xfrm>
            <a:off x="3222336" y="3746221"/>
            <a:ext cx="1294405" cy="1200329"/>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This is NOT about divorce being dastardly wrong, as today’s confused pastors preach.</a:t>
            </a:r>
          </a:p>
        </p:txBody>
      </p:sp>
      <p:sp>
        <p:nvSpPr>
          <p:cNvPr id="45" name="TextBox 44">
            <a:extLst>
              <a:ext uri="{FF2B5EF4-FFF2-40B4-BE49-F238E27FC236}">
                <a16:creationId xmlns:a16="http://schemas.microsoft.com/office/drawing/2014/main" id="{B783943A-6144-402B-B058-4610268D0522}"/>
              </a:ext>
            </a:extLst>
          </p:cNvPr>
          <p:cNvSpPr txBox="1"/>
          <p:nvPr/>
        </p:nvSpPr>
        <p:spPr>
          <a:xfrm>
            <a:off x="3219195" y="4656660"/>
            <a:ext cx="1494848" cy="1200329"/>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              While     this IS the law and design of  marriage, we also are not in the days of the severity        of God.</a:t>
            </a:r>
          </a:p>
        </p:txBody>
      </p:sp>
      <p:sp>
        <p:nvSpPr>
          <p:cNvPr id="46" name="TextBox 45">
            <a:extLst>
              <a:ext uri="{FF2B5EF4-FFF2-40B4-BE49-F238E27FC236}">
                <a16:creationId xmlns:a16="http://schemas.microsoft.com/office/drawing/2014/main" id="{1C4D63CA-7A8F-476D-BA86-D6B8AF697D39}"/>
              </a:ext>
            </a:extLst>
          </p:cNvPr>
          <p:cNvSpPr txBox="1"/>
          <p:nvPr/>
        </p:nvSpPr>
        <p:spPr>
          <a:xfrm>
            <a:off x="7944743" y="3568661"/>
            <a:ext cx="1379067" cy="1015663"/>
          </a:xfrm>
          <a:prstGeom prst="rect">
            <a:avLst/>
          </a:prstGeom>
          <a:noFill/>
        </p:spPr>
        <p:txBody>
          <a:bodyPr wrap="square">
            <a:spAutoFit/>
          </a:bodyPr>
          <a:lstStyle/>
          <a:p>
            <a:pPr algn="r"/>
            <a:r>
              <a:rPr lang="en-US" sz="1200" dirty="0">
                <a:latin typeface="Times New Roman" panose="02020603050405020304" pitchFamily="18" charset="0"/>
                <a:cs typeface="Times New Roman" panose="02020603050405020304" pitchFamily="18" charset="0"/>
              </a:rPr>
              <a:t>Remember,</a:t>
            </a:r>
          </a:p>
          <a:p>
            <a:pPr algn="r"/>
            <a:r>
              <a:rPr lang="en-US" sz="1200" dirty="0">
                <a:latin typeface="Times New Roman" panose="02020603050405020304" pitchFamily="18" charset="0"/>
                <a:cs typeface="Times New Roman" panose="02020603050405020304" pitchFamily="18" charset="0"/>
              </a:rPr>
              <a:t>today is about the goodness of God with all its </a:t>
            </a:r>
          </a:p>
          <a:p>
            <a:pPr algn="r"/>
            <a:r>
              <a:rPr lang="en-US" sz="1200" dirty="0">
                <a:latin typeface="Times New Roman" panose="02020603050405020304" pitchFamily="18" charset="0"/>
                <a:cs typeface="Times New Roman" panose="02020603050405020304" pitchFamily="18" charset="0"/>
              </a:rPr>
              <a:t>doctrinal details.</a:t>
            </a:r>
            <a:endParaRPr lang="en-US" sz="1200" dirty="0"/>
          </a:p>
        </p:txBody>
      </p:sp>
      <p:sp>
        <p:nvSpPr>
          <p:cNvPr id="26" name="TextBox 25">
            <a:extLst>
              <a:ext uri="{FF2B5EF4-FFF2-40B4-BE49-F238E27FC236}">
                <a16:creationId xmlns:a16="http://schemas.microsoft.com/office/drawing/2014/main" id="{521143E6-F17D-481F-B053-1A94B695DAA6}"/>
              </a:ext>
            </a:extLst>
          </p:cNvPr>
          <p:cNvSpPr txBox="1"/>
          <p:nvPr/>
        </p:nvSpPr>
        <p:spPr>
          <a:xfrm>
            <a:off x="7927965" y="4788518"/>
            <a:ext cx="1317655" cy="276999"/>
          </a:xfrm>
          <a:prstGeom prst="rect">
            <a:avLst/>
          </a:prstGeom>
          <a:noFill/>
        </p:spPr>
        <p:txBody>
          <a:bodyPr wrap="square" rtlCol="0">
            <a:spAutoFit/>
          </a:bodyPr>
          <a:lstStyle/>
          <a:p>
            <a:endParaRPr lang="en-US" sz="1200" dirty="0">
              <a:latin typeface="Times New Roman" panose="02020603050405020304" pitchFamily="18" charset="0"/>
              <a:cs typeface="Times New Roman" panose="02020603050405020304" pitchFamily="18" charset="0"/>
            </a:endParaRPr>
          </a:p>
        </p:txBody>
      </p:sp>
      <p:sp>
        <p:nvSpPr>
          <p:cNvPr id="34" name="TextBox 33">
            <a:extLst>
              <a:ext uri="{FF2B5EF4-FFF2-40B4-BE49-F238E27FC236}">
                <a16:creationId xmlns:a16="http://schemas.microsoft.com/office/drawing/2014/main" id="{19A8051D-3BD0-4934-93DF-0EFF35B4F3A7}"/>
              </a:ext>
            </a:extLst>
          </p:cNvPr>
          <p:cNvSpPr txBox="1"/>
          <p:nvPr/>
        </p:nvSpPr>
        <p:spPr>
          <a:xfrm>
            <a:off x="7870235" y="4511192"/>
            <a:ext cx="1461964" cy="646331"/>
          </a:xfrm>
          <a:prstGeom prst="rect">
            <a:avLst/>
          </a:prstGeom>
          <a:noFill/>
        </p:spPr>
        <p:txBody>
          <a:bodyPr wrap="square" rtlCol="0">
            <a:spAutoFit/>
          </a:bodyPr>
          <a:lstStyle/>
          <a:p>
            <a:pPr algn="r"/>
            <a:r>
              <a:rPr lang="en-US" sz="1200" dirty="0">
                <a:latin typeface="Times New Roman" panose="02020603050405020304" pitchFamily="18" charset="0"/>
                <a:cs typeface="Times New Roman" panose="02020603050405020304" pitchFamily="18" charset="0"/>
              </a:rPr>
              <a:t>There are exceptions for divorce in          God’s eyes…</a:t>
            </a:r>
          </a:p>
        </p:txBody>
      </p:sp>
      <p:sp>
        <p:nvSpPr>
          <p:cNvPr id="37" name="TextBox 36">
            <a:extLst>
              <a:ext uri="{FF2B5EF4-FFF2-40B4-BE49-F238E27FC236}">
                <a16:creationId xmlns:a16="http://schemas.microsoft.com/office/drawing/2014/main" id="{040D4E66-3816-46A7-A9C7-259E295A81B8}"/>
              </a:ext>
            </a:extLst>
          </p:cNvPr>
          <p:cNvSpPr txBox="1"/>
          <p:nvPr/>
        </p:nvSpPr>
        <p:spPr>
          <a:xfrm>
            <a:off x="7659149" y="5081915"/>
            <a:ext cx="1662673" cy="830997"/>
          </a:xfrm>
          <a:prstGeom prst="rect">
            <a:avLst/>
          </a:prstGeom>
          <a:noFill/>
        </p:spPr>
        <p:txBody>
          <a:bodyPr wrap="square" rtlCol="0">
            <a:spAutoFit/>
          </a:bodyPr>
          <a:lstStyle/>
          <a:p>
            <a:pPr algn="r"/>
            <a:r>
              <a:rPr lang="en-US" sz="1200" dirty="0">
                <a:latin typeface="Times New Roman" panose="02020603050405020304" pitchFamily="18" charset="0"/>
                <a:cs typeface="Times New Roman" panose="02020603050405020304" pitchFamily="18" charset="0"/>
              </a:rPr>
              <a:t>But even a ‘wrong’ divorce doesn’t bring on the severity</a:t>
            </a:r>
          </a:p>
          <a:p>
            <a:pPr algn="r"/>
            <a:r>
              <a:rPr lang="en-US" sz="1200" dirty="0">
                <a:latin typeface="Times New Roman" panose="02020603050405020304" pitchFamily="18" charset="0"/>
                <a:cs typeface="Times New Roman" panose="02020603050405020304" pitchFamily="18" charset="0"/>
              </a:rPr>
              <a:t> of God!</a:t>
            </a:r>
            <a:endParaRPr lang="en-US" sz="1200" dirty="0"/>
          </a:p>
        </p:txBody>
      </p:sp>
      <p:sp>
        <p:nvSpPr>
          <p:cNvPr id="20" name="TextBox 19">
            <a:extLst>
              <a:ext uri="{FF2B5EF4-FFF2-40B4-BE49-F238E27FC236}">
                <a16:creationId xmlns:a16="http://schemas.microsoft.com/office/drawing/2014/main" id="{372E138F-2F6D-47FE-9179-DD2B5A3833A9}"/>
              </a:ext>
            </a:extLst>
          </p:cNvPr>
          <p:cNvSpPr txBox="1"/>
          <p:nvPr/>
        </p:nvSpPr>
        <p:spPr>
          <a:xfrm>
            <a:off x="3256999" y="3321922"/>
            <a:ext cx="5905023" cy="261610"/>
          </a:xfrm>
          <a:prstGeom prst="rect">
            <a:avLst/>
          </a:prstGeom>
          <a:noFill/>
        </p:spPr>
        <p:txBody>
          <a:bodyPr wrap="square" rtlCol="0">
            <a:spAutoFit/>
          </a:bodyPr>
          <a:lstStyle/>
          <a:p>
            <a:pPr algn="ctr"/>
            <a:r>
              <a:rPr lang="en-US" sz="1100" dirty="0">
                <a:latin typeface="Times New Roman" panose="02020603050405020304" pitchFamily="18" charset="0"/>
                <a:cs typeface="Times New Roman" panose="02020603050405020304" pitchFamily="18" charset="0"/>
              </a:rPr>
              <a:t>Nobody likes that thought so ‘loving pastors’ talk about the love of God, no doctrine, </a:t>
            </a:r>
            <a:r>
              <a:rPr lang="en-US" sz="1100" dirty="0" err="1">
                <a:latin typeface="Times New Roman" panose="02020603050405020304" pitchFamily="18" charset="0"/>
                <a:cs typeface="Times New Roman" panose="02020603050405020304" pitchFamily="18" charset="0"/>
              </a:rPr>
              <a:t>nondenoms</a:t>
            </a:r>
            <a:r>
              <a:rPr lang="en-US" sz="1100" dirty="0">
                <a:latin typeface="Times New Roman" panose="02020603050405020304" pitchFamily="18" charset="0"/>
                <a:cs typeface="Times New Roman" panose="02020603050405020304" pitchFamily="18" charset="0"/>
              </a:rPr>
              <a:t> etc.</a:t>
            </a:r>
          </a:p>
        </p:txBody>
      </p:sp>
      <p:sp>
        <p:nvSpPr>
          <p:cNvPr id="22" name="Rectangle 21">
            <a:extLst>
              <a:ext uri="{FF2B5EF4-FFF2-40B4-BE49-F238E27FC236}">
                <a16:creationId xmlns:a16="http://schemas.microsoft.com/office/drawing/2014/main" id="{8654DAAC-F0A1-4084-BFC6-30F89E83155D}"/>
              </a:ext>
            </a:extLst>
          </p:cNvPr>
          <p:cNvSpPr/>
          <p:nvPr/>
        </p:nvSpPr>
        <p:spPr>
          <a:xfrm>
            <a:off x="4643021" y="3160451"/>
            <a:ext cx="2308195" cy="18643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224489A0-3960-4D08-B801-857FBD0AEA80}"/>
              </a:ext>
            </a:extLst>
          </p:cNvPr>
          <p:cNvSpPr txBox="1"/>
          <p:nvPr/>
        </p:nvSpPr>
        <p:spPr>
          <a:xfrm>
            <a:off x="8581089" y="5833009"/>
            <a:ext cx="804977" cy="400110"/>
          </a:xfrm>
          <a:prstGeom prst="rect">
            <a:avLst/>
          </a:prstGeom>
          <a:noFill/>
        </p:spPr>
        <p:txBody>
          <a:bodyPr wrap="square" rtlCol="0">
            <a:spAutoFit/>
          </a:bodyPr>
          <a:lstStyle/>
          <a:p>
            <a:pPr algn="r"/>
            <a:r>
              <a:rPr lang="en-US" sz="1000" dirty="0">
                <a:latin typeface="Times New Roman" panose="02020603050405020304" pitchFamily="18" charset="0"/>
                <a:cs typeface="Times New Roman" panose="02020603050405020304" pitchFamily="18" charset="0"/>
              </a:rPr>
              <a:t>It will still burn!</a:t>
            </a:r>
          </a:p>
        </p:txBody>
      </p:sp>
      <p:cxnSp>
        <p:nvCxnSpPr>
          <p:cNvPr id="42" name="Straight Connector 41">
            <a:extLst>
              <a:ext uri="{FF2B5EF4-FFF2-40B4-BE49-F238E27FC236}">
                <a16:creationId xmlns:a16="http://schemas.microsoft.com/office/drawing/2014/main" id="{E7D050B6-934C-4E6B-8B47-3809C837F76F}"/>
              </a:ext>
            </a:extLst>
          </p:cNvPr>
          <p:cNvCxnSpPr/>
          <p:nvPr/>
        </p:nvCxnSpPr>
        <p:spPr>
          <a:xfrm>
            <a:off x="4163627" y="5833009"/>
            <a:ext cx="387954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949616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7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75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right)">
                                      <p:cBhvr>
                                        <p:cTn id="17" dur="1000"/>
                                        <p:tgtEl>
                                          <p:spTgt spid="27"/>
                                        </p:tgtEl>
                                      </p:cBhvr>
                                    </p:animEffect>
                                  </p:childTnLst>
                                </p:cTn>
                              </p:par>
                            </p:childTnLst>
                          </p:cTn>
                        </p:par>
                        <p:par>
                          <p:cTn id="18" fill="hold">
                            <p:stCondLst>
                              <p:cond delay="1000"/>
                            </p:stCondLst>
                            <p:childTnLst>
                              <p:par>
                                <p:cTn id="19" presetID="22" presetClass="entr" presetSubtype="4" fill="hold" nodeType="after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down)">
                                      <p:cBhvr>
                                        <p:cTn id="21" dur="750"/>
                                        <p:tgtEl>
                                          <p:spTgt spid="19"/>
                                        </p:tgtEl>
                                      </p:cBhvr>
                                    </p:animEffect>
                                  </p:childTnLst>
                                </p:cTn>
                              </p:par>
                            </p:childTnLst>
                          </p:cTn>
                        </p:par>
                        <p:par>
                          <p:cTn id="22" fill="hold">
                            <p:stCondLst>
                              <p:cond delay="1750"/>
                            </p:stCondLst>
                            <p:childTnLst>
                              <p:par>
                                <p:cTn id="23" presetID="10" presetClass="entr" presetSubtype="0"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75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nodeType="click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wipe(right)">
                                      <p:cBhvr>
                                        <p:cTn id="30" dur="750"/>
                                        <p:tgtEl>
                                          <p:spTgt spid="21"/>
                                        </p:tgtEl>
                                      </p:cBhvr>
                                    </p:animEffect>
                                  </p:childTnLst>
                                </p:cTn>
                              </p:par>
                            </p:childTnLst>
                          </p:cTn>
                        </p:par>
                        <p:par>
                          <p:cTn id="31" fill="hold">
                            <p:stCondLst>
                              <p:cond delay="750"/>
                            </p:stCondLst>
                            <p:childTnLst>
                              <p:par>
                                <p:cTn id="32" presetID="10" presetClass="entr" presetSubtype="0"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75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wipe(right)">
                                      <p:cBhvr>
                                        <p:cTn id="39" dur="750"/>
                                        <p:tgtEl>
                                          <p:spTgt spid="23"/>
                                        </p:tgtEl>
                                      </p:cBhvr>
                                    </p:animEffect>
                                  </p:childTnLst>
                                </p:cTn>
                              </p:par>
                            </p:childTnLst>
                          </p:cTn>
                        </p:par>
                        <p:par>
                          <p:cTn id="40" fill="hold">
                            <p:stCondLst>
                              <p:cond delay="750"/>
                            </p:stCondLst>
                            <p:childTnLst>
                              <p:par>
                                <p:cTn id="41" presetID="10"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750"/>
                                        <p:tgtEl>
                                          <p:spTgt spid="17"/>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54"/>
                                        </p:tgtEl>
                                        <p:attrNameLst>
                                          <p:attrName>style.visibility</p:attrName>
                                        </p:attrNameLst>
                                      </p:cBhvr>
                                      <p:to>
                                        <p:strVal val="visible"/>
                                      </p:to>
                                    </p:set>
                                    <p:animEffect transition="in" filter="fade">
                                      <p:cBhvr>
                                        <p:cTn id="48" dur="750"/>
                                        <p:tgtEl>
                                          <p:spTgt spid="54"/>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fade">
                                      <p:cBhvr>
                                        <p:cTn id="53" dur="750"/>
                                        <p:tgtEl>
                                          <p:spTgt spid="9"/>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wipe(left)">
                                      <p:cBhvr>
                                        <p:cTn id="58" dur="750"/>
                                        <p:tgtEl>
                                          <p:spTgt spid="36"/>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38"/>
                                        </p:tgtEl>
                                        <p:attrNameLst>
                                          <p:attrName>style.visibility</p:attrName>
                                        </p:attrNameLst>
                                      </p:cBhvr>
                                      <p:to>
                                        <p:strVal val="visible"/>
                                      </p:to>
                                    </p:set>
                                    <p:animEffect transition="in" filter="wipe(left)">
                                      <p:cBhvr>
                                        <p:cTn id="63" dur="750"/>
                                        <p:tgtEl>
                                          <p:spTgt spid="38"/>
                                        </p:tgtEl>
                                      </p:cBhvr>
                                    </p:animEffect>
                                  </p:childTnLst>
                                </p:cTn>
                              </p:par>
                            </p:childTnLst>
                          </p:cTn>
                        </p:par>
                        <p:par>
                          <p:cTn id="64" fill="hold">
                            <p:stCondLst>
                              <p:cond delay="750"/>
                            </p:stCondLst>
                            <p:childTnLst>
                              <p:par>
                                <p:cTn id="65" presetID="22" presetClass="entr" presetSubtype="8" fill="hold" grpId="0" nodeType="after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wipe(left)">
                                      <p:cBhvr>
                                        <p:cTn id="67" dur="2000"/>
                                        <p:tgtEl>
                                          <p:spTgt spid="35"/>
                                        </p:tgtEl>
                                      </p:cBhvr>
                                    </p:animEffect>
                                  </p:childTnLst>
                                </p:cTn>
                              </p:par>
                            </p:childTnLst>
                          </p:cTn>
                        </p:par>
                        <p:par>
                          <p:cTn id="68" fill="hold">
                            <p:stCondLst>
                              <p:cond delay="2750"/>
                            </p:stCondLst>
                            <p:childTnLst>
                              <p:par>
                                <p:cTn id="69" presetID="10" presetClass="entr" presetSubtype="0" fill="hold" grpId="0"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fade">
                                      <p:cBhvr>
                                        <p:cTn id="71" dur="750"/>
                                        <p:tgtEl>
                                          <p:spTgt spid="28"/>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fade">
                                      <p:cBhvr>
                                        <p:cTn id="76" dur="750"/>
                                        <p:tgtEl>
                                          <p:spTgt spid="29"/>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fade">
                                      <p:cBhvr>
                                        <p:cTn id="81" dur="750"/>
                                        <p:tgtEl>
                                          <p:spTgt spid="30"/>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31"/>
                                        </p:tgtEl>
                                        <p:attrNameLst>
                                          <p:attrName>style.visibility</p:attrName>
                                        </p:attrNameLst>
                                      </p:cBhvr>
                                      <p:to>
                                        <p:strVal val="visible"/>
                                      </p:to>
                                    </p:set>
                                    <p:animEffect transition="in" filter="fade">
                                      <p:cBhvr>
                                        <p:cTn id="86" dur="750"/>
                                        <p:tgtEl>
                                          <p:spTgt spid="31"/>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750"/>
                                        <p:tgtEl>
                                          <p:spTgt spid="32"/>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33"/>
                                        </p:tgtEl>
                                        <p:attrNameLst>
                                          <p:attrName>style.visibility</p:attrName>
                                        </p:attrNameLst>
                                      </p:cBhvr>
                                      <p:to>
                                        <p:strVal val="visible"/>
                                      </p:to>
                                    </p:set>
                                    <p:animEffect transition="in" filter="fade">
                                      <p:cBhvr>
                                        <p:cTn id="96" dur="750"/>
                                        <p:tgtEl>
                                          <p:spTgt spid="33"/>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22"/>
                                        </p:tgtEl>
                                        <p:attrNameLst>
                                          <p:attrName>style.visibility</p:attrName>
                                        </p:attrNameLst>
                                      </p:cBhvr>
                                      <p:to>
                                        <p:strVal val="visible"/>
                                      </p:to>
                                    </p:set>
                                    <p:animEffect transition="in" filter="fade">
                                      <p:cBhvr>
                                        <p:cTn id="101" dur="750"/>
                                        <p:tgtEl>
                                          <p:spTgt spid="22"/>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20"/>
                                        </p:tgtEl>
                                        <p:attrNameLst>
                                          <p:attrName>style.visibility</p:attrName>
                                        </p:attrNameLst>
                                      </p:cBhvr>
                                      <p:to>
                                        <p:strVal val="visible"/>
                                      </p:to>
                                    </p:set>
                                    <p:animEffect transition="in" filter="fade">
                                      <p:cBhvr>
                                        <p:cTn id="106" dur="1000"/>
                                        <p:tgtEl>
                                          <p:spTgt spid="20"/>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2" fill="hold" nodeType="clickEffect">
                                  <p:stCondLst>
                                    <p:cond delay="0"/>
                                  </p:stCondLst>
                                  <p:childTnLst>
                                    <p:set>
                                      <p:cBhvr>
                                        <p:cTn id="110" dur="1" fill="hold">
                                          <p:stCondLst>
                                            <p:cond delay="0"/>
                                          </p:stCondLst>
                                        </p:cTn>
                                        <p:tgtEl>
                                          <p:spTgt spid="56"/>
                                        </p:tgtEl>
                                        <p:attrNameLst>
                                          <p:attrName>style.visibility</p:attrName>
                                        </p:attrNameLst>
                                      </p:cBhvr>
                                      <p:to>
                                        <p:strVal val="visible"/>
                                      </p:to>
                                    </p:set>
                                    <p:animEffect transition="in" filter="wipe(right)">
                                      <p:cBhvr>
                                        <p:cTn id="111" dur="1000"/>
                                        <p:tgtEl>
                                          <p:spTgt spid="56"/>
                                        </p:tgtEl>
                                      </p:cBhvr>
                                    </p:animEffect>
                                  </p:childTnLst>
                                </p:cTn>
                              </p:par>
                            </p:childTnLst>
                          </p:cTn>
                        </p:par>
                        <p:par>
                          <p:cTn id="112" fill="hold">
                            <p:stCondLst>
                              <p:cond delay="1000"/>
                            </p:stCondLst>
                            <p:childTnLst>
                              <p:par>
                                <p:cTn id="113" presetID="22" presetClass="entr" presetSubtype="2" fill="hold" grpId="0" nodeType="afterEffect">
                                  <p:stCondLst>
                                    <p:cond delay="0"/>
                                  </p:stCondLst>
                                  <p:childTnLst>
                                    <p:set>
                                      <p:cBhvr>
                                        <p:cTn id="114" dur="1" fill="hold">
                                          <p:stCondLst>
                                            <p:cond delay="0"/>
                                          </p:stCondLst>
                                        </p:cTn>
                                        <p:tgtEl>
                                          <p:spTgt spid="50"/>
                                        </p:tgtEl>
                                        <p:attrNameLst>
                                          <p:attrName>style.visibility</p:attrName>
                                        </p:attrNameLst>
                                      </p:cBhvr>
                                      <p:to>
                                        <p:strVal val="visible"/>
                                      </p:to>
                                    </p:set>
                                    <p:animEffect transition="in" filter="wipe(right)">
                                      <p:cBhvr>
                                        <p:cTn id="115" dur="750"/>
                                        <p:tgtEl>
                                          <p:spTgt spid="50"/>
                                        </p:tgtEl>
                                      </p:cBhvr>
                                    </p:animEffect>
                                  </p:childTnLst>
                                </p:cTn>
                              </p:par>
                            </p:childTnLst>
                          </p:cTn>
                        </p:par>
                        <p:par>
                          <p:cTn id="116" fill="hold">
                            <p:stCondLst>
                              <p:cond delay="1750"/>
                            </p:stCondLst>
                            <p:childTnLst>
                              <p:par>
                                <p:cTn id="117" presetID="10" presetClass="entr" presetSubtype="0" fill="hold" grpId="0" nodeType="afterEffect">
                                  <p:stCondLst>
                                    <p:cond delay="0"/>
                                  </p:stCondLst>
                                  <p:childTnLst>
                                    <p:set>
                                      <p:cBhvr>
                                        <p:cTn id="118" dur="1" fill="hold">
                                          <p:stCondLst>
                                            <p:cond delay="0"/>
                                          </p:stCondLst>
                                        </p:cTn>
                                        <p:tgtEl>
                                          <p:spTgt spid="48"/>
                                        </p:tgtEl>
                                        <p:attrNameLst>
                                          <p:attrName>style.visibility</p:attrName>
                                        </p:attrNameLst>
                                      </p:cBhvr>
                                      <p:to>
                                        <p:strVal val="visible"/>
                                      </p:to>
                                    </p:set>
                                    <p:animEffect transition="in" filter="fade">
                                      <p:cBhvr>
                                        <p:cTn id="119" dur="750"/>
                                        <p:tgtEl>
                                          <p:spTgt spid="48"/>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2" fill="hold" nodeType="clickEffect">
                                  <p:stCondLst>
                                    <p:cond delay="0"/>
                                  </p:stCondLst>
                                  <p:childTnLst>
                                    <p:set>
                                      <p:cBhvr>
                                        <p:cTn id="123" dur="1" fill="hold">
                                          <p:stCondLst>
                                            <p:cond delay="0"/>
                                          </p:stCondLst>
                                        </p:cTn>
                                        <p:tgtEl>
                                          <p:spTgt spid="57"/>
                                        </p:tgtEl>
                                        <p:attrNameLst>
                                          <p:attrName>style.visibility</p:attrName>
                                        </p:attrNameLst>
                                      </p:cBhvr>
                                      <p:to>
                                        <p:strVal val="visible"/>
                                      </p:to>
                                    </p:set>
                                    <p:animEffect transition="in" filter="wipe(right)">
                                      <p:cBhvr>
                                        <p:cTn id="124" dur="750"/>
                                        <p:tgtEl>
                                          <p:spTgt spid="57"/>
                                        </p:tgtEl>
                                      </p:cBhvr>
                                    </p:animEffect>
                                  </p:childTnLst>
                                </p:cTn>
                              </p:par>
                            </p:childTnLst>
                          </p:cTn>
                        </p:par>
                        <p:par>
                          <p:cTn id="125" fill="hold">
                            <p:stCondLst>
                              <p:cond delay="750"/>
                            </p:stCondLst>
                            <p:childTnLst>
                              <p:par>
                                <p:cTn id="126" presetID="22" presetClass="entr" presetSubtype="2" fill="hold" grpId="0" nodeType="afterEffect">
                                  <p:stCondLst>
                                    <p:cond delay="0"/>
                                  </p:stCondLst>
                                  <p:childTnLst>
                                    <p:set>
                                      <p:cBhvr>
                                        <p:cTn id="127" dur="1" fill="hold">
                                          <p:stCondLst>
                                            <p:cond delay="0"/>
                                          </p:stCondLst>
                                        </p:cTn>
                                        <p:tgtEl>
                                          <p:spTgt spid="49"/>
                                        </p:tgtEl>
                                        <p:attrNameLst>
                                          <p:attrName>style.visibility</p:attrName>
                                        </p:attrNameLst>
                                      </p:cBhvr>
                                      <p:to>
                                        <p:strVal val="visible"/>
                                      </p:to>
                                    </p:set>
                                    <p:animEffect transition="in" filter="wipe(right)">
                                      <p:cBhvr>
                                        <p:cTn id="128" dur="750"/>
                                        <p:tgtEl>
                                          <p:spTgt spid="49"/>
                                        </p:tgtEl>
                                      </p:cBhvr>
                                    </p:animEffect>
                                  </p:childTnLst>
                                </p:cTn>
                              </p:par>
                            </p:childTnLst>
                          </p:cTn>
                        </p:par>
                        <p:par>
                          <p:cTn id="129" fill="hold">
                            <p:stCondLst>
                              <p:cond delay="1500"/>
                            </p:stCondLst>
                            <p:childTnLst>
                              <p:par>
                                <p:cTn id="130" presetID="10" presetClass="entr" presetSubtype="0" fill="hold" grpId="0" nodeType="afterEffect">
                                  <p:stCondLst>
                                    <p:cond delay="0"/>
                                  </p:stCondLst>
                                  <p:childTnLst>
                                    <p:set>
                                      <p:cBhvr>
                                        <p:cTn id="131" dur="1" fill="hold">
                                          <p:stCondLst>
                                            <p:cond delay="0"/>
                                          </p:stCondLst>
                                        </p:cTn>
                                        <p:tgtEl>
                                          <p:spTgt spid="39"/>
                                        </p:tgtEl>
                                        <p:attrNameLst>
                                          <p:attrName>style.visibility</p:attrName>
                                        </p:attrNameLst>
                                      </p:cBhvr>
                                      <p:to>
                                        <p:strVal val="visible"/>
                                      </p:to>
                                    </p:set>
                                    <p:animEffect transition="in" filter="fade">
                                      <p:cBhvr>
                                        <p:cTn id="132" dur="750"/>
                                        <p:tgtEl>
                                          <p:spTgt spid="39"/>
                                        </p:tgtEl>
                                      </p:cBhvr>
                                    </p:animEffect>
                                  </p:childTnLst>
                                </p:cTn>
                              </p:par>
                            </p:childTnLst>
                          </p:cTn>
                        </p:par>
                      </p:childTnLst>
                    </p:cTn>
                  </p:par>
                  <p:par>
                    <p:cTn id="133" fill="hold">
                      <p:stCondLst>
                        <p:cond delay="indefinite"/>
                      </p:stCondLst>
                      <p:childTnLst>
                        <p:par>
                          <p:cTn id="134" fill="hold">
                            <p:stCondLst>
                              <p:cond delay="0"/>
                            </p:stCondLst>
                            <p:childTnLst>
                              <p:par>
                                <p:cTn id="135" presetID="22" presetClass="entr" presetSubtype="2" fill="hold" nodeType="clickEffect">
                                  <p:stCondLst>
                                    <p:cond delay="0"/>
                                  </p:stCondLst>
                                  <p:childTnLst>
                                    <p:set>
                                      <p:cBhvr>
                                        <p:cTn id="136" dur="1" fill="hold">
                                          <p:stCondLst>
                                            <p:cond delay="0"/>
                                          </p:stCondLst>
                                        </p:cTn>
                                        <p:tgtEl>
                                          <p:spTgt spid="59"/>
                                        </p:tgtEl>
                                        <p:attrNameLst>
                                          <p:attrName>style.visibility</p:attrName>
                                        </p:attrNameLst>
                                      </p:cBhvr>
                                      <p:to>
                                        <p:strVal val="visible"/>
                                      </p:to>
                                    </p:set>
                                    <p:animEffect transition="in" filter="wipe(right)">
                                      <p:cBhvr>
                                        <p:cTn id="137" dur="1000"/>
                                        <p:tgtEl>
                                          <p:spTgt spid="59"/>
                                        </p:tgtEl>
                                      </p:cBhvr>
                                    </p:animEffect>
                                  </p:childTnLst>
                                </p:cTn>
                              </p:par>
                            </p:childTnLst>
                          </p:cTn>
                        </p:par>
                        <p:par>
                          <p:cTn id="138" fill="hold">
                            <p:stCondLst>
                              <p:cond delay="1000"/>
                            </p:stCondLst>
                            <p:childTnLst>
                              <p:par>
                                <p:cTn id="139" presetID="22" presetClass="entr" presetSubtype="2" fill="hold" grpId="0" nodeType="afterEffect">
                                  <p:stCondLst>
                                    <p:cond delay="0"/>
                                  </p:stCondLst>
                                  <p:childTnLst>
                                    <p:set>
                                      <p:cBhvr>
                                        <p:cTn id="140" dur="1" fill="hold">
                                          <p:stCondLst>
                                            <p:cond delay="0"/>
                                          </p:stCondLst>
                                        </p:cTn>
                                        <p:tgtEl>
                                          <p:spTgt spid="44"/>
                                        </p:tgtEl>
                                        <p:attrNameLst>
                                          <p:attrName>style.visibility</p:attrName>
                                        </p:attrNameLst>
                                      </p:cBhvr>
                                      <p:to>
                                        <p:strVal val="visible"/>
                                      </p:to>
                                    </p:set>
                                    <p:animEffect transition="in" filter="wipe(right)">
                                      <p:cBhvr>
                                        <p:cTn id="141" dur="1500"/>
                                        <p:tgtEl>
                                          <p:spTgt spid="44"/>
                                        </p:tgtEl>
                                      </p:cBhvr>
                                    </p:animEffect>
                                  </p:childTnLst>
                                </p:cTn>
                              </p:par>
                            </p:childTnLst>
                          </p:cTn>
                        </p:par>
                        <p:par>
                          <p:cTn id="142" fill="hold">
                            <p:stCondLst>
                              <p:cond delay="2500"/>
                            </p:stCondLst>
                            <p:childTnLst>
                              <p:par>
                                <p:cTn id="143" presetID="10" presetClass="entr" presetSubtype="0" fill="hold" grpId="0" nodeType="afterEffect">
                                  <p:stCondLst>
                                    <p:cond delay="0"/>
                                  </p:stCondLst>
                                  <p:childTnLst>
                                    <p:set>
                                      <p:cBhvr>
                                        <p:cTn id="144" dur="1" fill="hold">
                                          <p:stCondLst>
                                            <p:cond delay="0"/>
                                          </p:stCondLst>
                                        </p:cTn>
                                        <p:tgtEl>
                                          <p:spTgt spid="40"/>
                                        </p:tgtEl>
                                        <p:attrNameLst>
                                          <p:attrName>style.visibility</p:attrName>
                                        </p:attrNameLst>
                                      </p:cBhvr>
                                      <p:to>
                                        <p:strVal val="visible"/>
                                      </p:to>
                                    </p:set>
                                    <p:animEffect transition="in" filter="fade">
                                      <p:cBhvr>
                                        <p:cTn id="145" dur="750"/>
                                        <p:tgtEl>
                                          <p:spTgt spid="40"/>
                                        </p:tgtEl>
                                      </p:cBhvr>
                                    </p:animEffect>
                                  </p:childTnLst>
                                </p:cTn>
                              </p:par>
                            </p:childTnLst>
                          </p:cTn>
                        </p:par>
                      </p:childTnLst>
                    </p:cTn>
                  </p:par>
                  <p:par>
                    <p:cTn id="146" fill="hold">
                      <p:stCondLst>
                        <p:cond delay="indefinite"/>
                      </p:stCondLst>
                      <p:childTnLst>
                        <p:par>
                          <p:cTn id="147" fill="hold">
                            <p:stCondLst>
                              <p:cond delay="0"/>
                            </p:stCondLst>
                            <p:childTnLst>
                              <p:par>
                                <p:cTn id="148" presetID="10" presetClass="entr" presetSubtype="0" fill="hold" grpId="0" nodeType="clickEffect">
                                  <p:stCondLst>
                                    <p:cond delay="0"/>
                                  </p:stCondLst>
                                  <p:childTnLst>
                                    <p:set>
                                      <p:cBhvr>
                                        <p:cTn id="149" dur="1" fill="hold">
                                          <p:stCondLst>
                                            <p:cond delay="0"/>
                                          </p:stCondLst>
                                        </p:cTn>
                                        <p:tgtEl>
                                          <p:spTgt spid="41"/>
                                        </p:tgtEl>
                                        <p:attrNameLst>
                                          <p:attrName>style.visibility</p:attrName>
                                        </p:attrNameLst>
                                      </p:cBhvr>
                                      <p:to>
                                        <p:strVal val="visible"/>
                                      </p:to>
                                    </p:set>
                                    <p:animEffect transition="in" filter="fade">
                                      <p:cBhvr>
                                        <p:cTn id="150" dur="750"/>
                                        <p:tgtEl>
                                          <p:spTgt spid="41"/>
                                        </p:tgtEl>
                                      </p:cBhvr>
                                    </p:animEffect>
                                  </p:childTnLst>
                                </p:cTn>
                              </p:par>
                            </p:childTnLst>
                          </p:cTn>
                        </p:par>
                      </p:childTnLst>
                    </p:cTn>
                  </p:par>
                  <p:par>
                    <p:cTn id="151" fill="hold">
                      <p:stCondLst>
                        <p:cond delay="indefinite"/>
                      </p:stCondLst>
                      <p:childTnLst>
                        <p:par>
                          <p:cTn id="152" fill="hold">
                            <p:stCondLst>
                              <p:cond delay="0"/>
                            </p:stCondLst>
                            <p:childTnLst>
                              <p:par>
                                <p:cTn id="153" presetID="10" presetClass="entr" presetSubtype="0" fill="hold" grpId="0" nodeType="clickEffect">
                                  <p:stCondLst>
                                    <p:cond delay="0"/>
                                  </p:stCondLst>
                                  <p:childTnLst>
                                    <p:set>
                                      <p:cBhvr>
                                        <p:cTn id="154" dur="1" fill="hold">
                                          <p:stCondLst>
                                            <p:cond delay="0"/>
                                          </p:stCondLst>
                                        </p:cTn>
                                        <p:tgtEl>
                                          <p:spTgt spid="10"/>
                                        </p:tgtEl>
                                        <p:attrNameLst>
                                          <p:attrName>style.visibility</p:attrName>
                                        </p:attrNameLst>
                                      </p:cBhvr>
                                      <p:to>
                                        <p:strVal val="visible"/>
                                      </p:to>
                                    </p:set>
                                    <p:animEffect transition="in" filter="fade">
                                      <p:cBhvr>
                                        <p:cTn id="155" dur="750"/>
                                        <p:tgtEl>
                                          <p:spTgt spid="10"/>
                                        </p:tgtEl>
                                      </p:cBhvr>
                                    </p:animEffect>
                                  </p:childTnLst>
                                </p:cTn>
                              </p:par>
                            </p:childTnLst>
                          </p:cTn>
                        </p:par>
                      </p:childTnLst>
                    </p:cTn>
                  </p:par>
                  <p:par>
                    <p:cTn id="156" fill="hold">
                      <p:stCondLst>
                        <p:cond delay="indefinite"/>
                      </p:stCondLst>
                      <p:childTnLst>
                        <p:par>
                          <p:cTn id="157" fill="hold">
                            <p:stCondLst>
                              <p:cond delay="0"/>
                            </p:stCondLst>
                            <p:childTnLst>
                              <p:par>
                                <p:cTn id="158" presetID="10" presetClass="entr" presetSubtype="0" fill="hold" grpId="0" nodeType="clickEffect">
                                  <p:stCondLst>
                                    <p:cond delay="0"/>
                                  </p:stCondLst>
                                  <p:childTnLst>
                                    <p:set>
                                      <p:cBhvr>
                                        <p:cTn id="159" dur="1" fill="hold">
                                          <p:stCondLst>
                                            <p:cond delay="0"/>
                                          </p:stCondLst>
                                        </p:cTn>
                                        <p:tgtEl>
                                          <p:spTgt spid="5"/>
                                        </p:tgtEl>
                                        <p:attrNameLst>
                                          <p:attrName>style.visibility</p:attrName>
                                        </p:attrNameLst>
                                      </p:cBhvr>
                                      <p:to>
                                        <p:strVal val="visible"/>
                                      </p:to>
                                    </p:set>
                                    <p:animEffect transition="in" filter="fade">
                                      <p:cBhvr>
                                        <p:cTn id="160" dur="750"/>
                                        <p:tgtEl>
                                          <p:spTgt spid="5"/>
                                        </p:tgtEl>
                                      </p:cBhvr>
                                    </p:animEffect>
                                  </p:childTnLst>
                                </p:cTn>
                              </p:par>
                            </p:childTnLst>
                          </p:cTn>
                        </p:par>
                      </p:childTnLst>
                    </p:cTn>
                  </p:par>
                  <p:par>
                    <p:cTn id="161" fill="hold">
                      <p:stCondLst>
                        <p:cond delay="indefinite"/>
                      </p:stCondLst>
                      <p:childTnLst>
                        <p:par>
                          <p:cTn id="162" fill="hold">
                            <p:stCondLst>
                              <p:cond delay="0"/>
                            </p:stCondLst>
                            <p:childTnLst>
                              <p:par>
                                <p:cTn id="163" presetID="10" presetClass="entr" presetSubtype="0" fill="hold" grpId="0" nodeType="clickEffect">
                                  <p:stCondLst>
                                    <p:cond delay="0"/>
                                  </p:stCondLst>
                                  <p:childTnLst>
                                    <p:set>
                                      <p:cBhvr>
                                        <p:cTn id="164" dur="1" fill="hold">
                                          <p:stCondLst>
                                            <p:cond delay="0"/>
                                          </p:stCondLst>
                                        </p:cTn>
                                        <p:tgtEl>
                                          <p:spTgt spid="13"/>
                                        </p:tgtEl>
                                        <p:attrNameLst>
                                          <p:attrName>style.visibility</p:attrName>
                                        </p:attrNameLst>
                                      </p:cBhvr>
                                      <p:to>
                                        <p:strVal val="visible"/>
                                      </p:to>
                                    </p:set>
                                    <p:animEffect transition="in" filter="fade">
                                      <p:cBhvr>
                                        <p:cTn id="165" dur="750"/>
                                        <p:tgtEl>
                                          <p:spTgt spid="13"/>
                                        </p:tgtEl>
                                      </p:cBhvr>
                                    </p:animEffect>
                                  </p:childTnLst>
                                </p:cTn>
                              </p:par>
                            </p:childTnLst>
                          </p:cTn>
                        </p:par>
                      </p:childTnLst>
                    </p:cTn>
                  </p:par>
                  <p:par>
                    <p:cTn id="166" fill="hold">
                      <p:stCondLst>
                        <p:cond delay="indefinite"/>
                      </p:stCondLst>
                      <p:childTnLst>
                        <p:par>
                          <p:cTn id="167" fill="hold">
                            <p:stCondLst>
                              <p:cond delay="0"/>
                            </p:stCondLst>
                            <p:childTnLst>
                              <p:par>
                                <p:cTn id="168" presetID="10" presetClass="entr" presetSubtype="0" fill="hold" grpId="0" nodeType="clickEffect">
                                  <p:stCondLst>
                                    <p:cond delay="0"/>
                                  </p:stCondLst>
                                  <p:childTnLst>
                                    <p:set>
                                      <p:cBhvr>
                                        <p:cTn id="169" dur="1" fill="hold">
                                          <p:stCondLst>
                                            <p:cond delay="0"/>
                                          </p:stCondLst>
                                        </p:cTn>
                                        <p:tgtEl>
                                          <p:spTgt spid="11"/>
                                        </p:tgtEl>
                                        <p:attrNameLst>
                                          <p:attrName>style.visibility</p:attrName>
                                        </p:attrNameLst>
                                      </p:cBhvr>
                                      <p:to>
                                        <p:strVal val="visible"/>
                                      </p:to>
                                    </p:set>
                                    <p:animEffect transition="in" filter="fade">
                                      <p:cBhvr>
                                        <p:cTn id="170" dur="750"/>
                                        <p:tgtEl>
                                          <p:spTgt spid="11"/>
                                        </p:tgtEl>
                                      </p:cBhvr>
                                    </p:animEffect>
                                  </p:childTnLst>
                                </p:cTn>
                              </p:par>
                            </p:childTnLst>
                          </p:cTn>
                        </p:par>
                      </p:childTnLst>
                    </p:cTn>
                  </p:par>
                  <p:par>
                    <p:cTn id="171" fill="hold">
                      <p:stCondLst>
                        <p:cond delay="indefinite"/>
                      </p:stCondLst>
                      <p:childTnLst>
                        <p:par>
                          <p:cTn id="172" fill="hold">
                            <p:stCondLst>
                              <p:cond delay="0"/>
                            </p:stCondLst>
                            <p:childTnLst>
                              <p:par>
                                <p:cTn id="173" presetID="10" presetClass="entr" presetSubtype="0" fill="hold" grpId="0" nodeType="clickEffect">
                                  <p:stCondLst>
                                    <p:cond delay="0"/>
                                  </p:stCondLst>
                                  <p:childTnLst>
                                    <p:set>
                                      <p:cBhvr>
                                        <p:cTn id="174" dur="1" fill="hold">
                                          <p:stCondLst>
                                            <p:cond delay="0"/>
                                          </p:stCondLst>
                                        </p:cTn>
                                        <p:tgtEl>
                                          <p:spTgt spid="12"/>
                                        </p:tgtEl>
                                        <p:attrNameLst>
                                          <p:attrName>style.visibility</p:attrName>
                                        </p:attrNameLst>
                                      </p:cBhvr>
                                      <p:to>
                                        <p:strVal val="visible"/>
                                      </p:to>
                                    </p:set>
                                    <p:animEffect transition="in" filter="fade">
                                      <p:cBhvr>
                                        <p:cTn id="175" dur="750"/>
                                        <p:tgtEl>
                                          <p:spTgt spid="12"/>
                                        </p:tgtEl>
                                      </p:cBhvr>
                                    </p:animEffect>
                                  </p:childTnLst>
                                </p:cTn>
                              </p:par>
                            </p:childTnLst>
                          </p:cTn>
                        </p:par>
                      </p:childTnLst>
                    </p:cTn>
                  </p:par>
                  <p:par>
                    <p:cTn id="176" fill="hold">
                      <p:stCondLst>
                        <p:cond delay="indefinite"/>
                      </p:stCondLst>
                      <p:childTnLst>
                        <p:par>
                          <p:cTn id="177" fill="hold">
                            <p:stCondLst>
                              <p:cond delay="0"/>
                            </p:stCondLst>
                            <p:childTnLst>
                              <p:par>
                                <p:cTn id="178" presetID="22" presetClass="entr" presetSubtype="2" fill="hold" grpId="0" nodeType="clickEffect">
                                  <p:stCondLst>
                                    <p:cond delay="0"/>
                                  </p:stCondLst>
                                  <p:childTnLst>
                                    <p:set>
                                      <p:cBhvr>
                                        <p:cTn id="179" dur="1" fill="hold">
                                          <p:stCondLst>
                                            <p:cond delay="0"/>
                                          </p:stCondLst>
                                        </p:cTn>
                                        <p:tgtEl>
                                          <p:spTgt spid="18"/>
                                        </p:tgtEl>
                                        <p:attrNameLst>
                                          <p:attrName>style.visibility</p:attrName>
                                        </p:attrNameLst>
                                      </p:cBhvr>
                                      <p:to>
                                        <p:strVal val="visible"/>
                                      </p:to>
                                    </p:set>
                                    <p:animEffect transition="in" filter="wipe(right)">
                                      <p:cBhvr>
                                        <p:cTn id="180" dur="1000"/>
                                        <p:tgtEl>
                                          <p:spTgt spid="18"/>
                                        </p:tgtEl>
                                      </p:cBhvr>
                                    </p:animEffect>
                                  </p:childTnLst>
                                </p:cTn>
                              </p:par>
                            </p:childTnLst>
                          </p:cTn>
                        </p:par>
                      </p:childTnLst>
                    </p:cTn>
                  </p:par>
                  <p:par>
                    <p:cTn id="181" fill="hold">
                      <p:stCondLst>
                        <p:cond delay="indefinite"/>
                      </p:stCondLst>
                      <p:childTnLst>
                        <p:par>
                          <p:cTn id="182" fill="hold">
                            <p:stCondLst>
                              <p:cond delay="0"/>
                            </p:stCondLst>
                            <p:childTnLst>
                              <p:par>
                                <p:cTn id="183" presetID="22" presetClass="entr" presetSubtype="2" fill="hold" grpId="0" nodeType="clickEffect">
                                  <p:stCondLst>
                                    <p:cond delay="0"/>
                                  </p:stCondLst>
                                  <p:childTnLst>
                                    <p:set>
                                      <p:cBhvr>
                                        <p:cTn id="184" dur="1" fill="hold">
                                          <p:stCondLst>
                                            <p:cond delay="0"/>
                                          </p:stCondLst>
                                        </p:cTn>
                                        <p:tgtEl>
                                          <p:spTgt spid="45"/>
                                        </p:tgtEl>
                                        <p:attrNameLst>
                                          <p:attrName>style.visibility</p:attrName>
                                        </p:attrNameLst>
                                      </p:cBhvr>
                                      <p:to>
                                        <p:strVal val="visible"/>
                                      </p:to>
                                    </p:set>
                                    <p:animEffect transition="in" filter="wipe(right)">
                                      <p:cBhvr>
                                        <p:cTn id="185" dur="1000"/>
                                        <p:tgtEl>
                                          <p:spTgt spid="45"/>
                                        </p:tgtEl>
                                      </p:cBhvr>
                                    </p:animEffect>
                                  </p:childTnLst>
                                </p:cTn>
                              </p:par>
                            </p:childTnLst>
                          </p:cTn>
                        </p:par>
                      </p:childTnLst>
                    </p:cTn>
                  </p:par>
                  <p:par>
                    <p:cTn id="186" fill="hold">
                      <p:stCondLst>
                        <p:cond delay="indefinite"/>
                      </p:stCondLst>
                      <p:childTnLst>
                        <p:par>
                          <p:cTn id="187" fill="hold">
                            <p:stCondLst>
                              <p:cond delay="0"/>
                            </p:stCondLst>
                            <p:childTnLst>
                              <p:par>
                                <p:cTn id="188" presetID="22" presetClass="entr" presetSubtype="8" fill="hold" grpId="0" nodeType="clickEffect">
                                  <p:stCondLst>
                                    <p:cond delay="0"/>
                                  </p:stCondLst>
                                  <p:childTnLst>
                                    <p:set>
                                      <p:cBhvr>
                                        <p:cTn id="189" dur="1" fill="hold">
                                          <p:stCondLst>
                                            <p:cond delay="0"/>
                                          </p:stCondLst>
                                        </p:cTn>
                                        <p:tgtEl>
                                          <p:spTgt spid="46"/>
                                        </p:tgtEl>
                                        <p:attrNameLst>
                                          <p:attrName>style.visibility</p:attrName>
                                        </p:attrNameLst>
                                      </p:cBhvr>
                                      <p:to>
                                        <p:strVal val="visible"/>
                                      </p:to>
                                    </p:set>
                                    <p:animEffect transition="in" filter="wipe(left)">
                                      <p:cBhvr>
                                        <p:cTn id="190" dur="1000"/>
                                        <p:tgtEl>
                                          <p:spTgt spid="46"/>
                                        </p:tgtEl>
                                      </p:cBhvr>
                                    </p:animEffect>
                                  </p:childTnLst>
                                </p:cTn>
                              </p:par>
                            </p:childTnLst>
                          </p:cTn>
                        </p:par>
                      </p:childTnLst>
                    </p:cTn>
                  </p:par>
                  <p:par>
                    <p:cTn id="191" fill="hold">
                      <p:stCondLst>
                        <p:cond delay="indefinite"/>
                      </p:stCondLst>
                      <p:childTnLst>
                        <p:par>
                          <p:cTn id="192" fill="hold">
                            <p:stCondLst>
                              <p:cond delay="0"/>
                            </p:stCondLst>
                            <p:childTnLst>
                              <p:par>
                                <p:cTn id="193" presetID="22" presetClass="entr" presetSubtype="8" fill="hold" grpId="0" nodeType="clickEffect">
                                  <p:stCondLst>
                                    <p:cond delay="0"/>
                                  </p:stCondLst>
                                  <p:childTnLst>
                                    <p:set>
                                      <p:cBhvr>
                                        <p:cTn id="194" dur="1" fill="hold">
                                          <p:stCondLst>
                                            <p:cond delay="0"/>
                                          </p:stCondLst>
                                        </p:cTn>
                                        <p:tgtEl>
                                          <p:spTgt spid="34"/>
                                        </p:tgtEl>
                                        <p:attrNameLst>
                                          <p:attrName>style.visibility</p:attrName>
                                        </p:attrNameLst>
                                      </p:cBhvr>
                                      <p:to>
                                        <p:strVal val="visible"/>
                                      </p:to>
                                    </p:set>
                                    <p:animEffect transition="in" filter="wipe(left)">
                                      <p:cBhvr>
                                        <p:cTn id="195" dur="1000"/>
                                        <p:tgtEl>
                                          <p:spTgt spid="34"/>
                                        </p:tgtEl>
                                      </p:cBhvr>
                                    </p:animEffect>
                                  </p:childTnLst>
                                </p:cTn>
                              </p:par>
                            </p:childTnLst>
                          </p:cTn>
                        </p:par>
                      </p:childTnLst>
                    </p:cTn>
                  </p:par>
                  <p:par>
                    <p:cTn id="196" fill="hold">
                      <p:stCondLst>
                        <p:cond delay="indefinite"/>
                      </p:stCondLst>
                      <p:childTnLst>
                        <p:par>
                          <p:cTn id="197" fill="hold">
                            <p:stCondLst>
                              <p:cond delay="0"/>
                            </p:stCondLst>
                            <p:childTnLst>
                              <p:par>
                                <p:cTn id="198" presetID="22" presetClass="entr" presetSubtype="8" fill="hold" grpId="0" nodeType="clickEffect">
                                  <p:stCondLst>
                                    <p:cond delay="0"/>
                                  </p:stCondLst>
                                  <p:childTnLst>
                                    <p:set>
                                      <p:cBhvr>
                                        <p:cTn id="199" dur="1" fill="hold">
                                          <p:stCondLst>
                                            <p:cond delay="0"/>
                                          </p:stCondLst>
                                        </p:cTn>
                                        <p:tgtEl>
                                          <p:spTgt spid="37"/>
                                        </p:tgtEl>
                                        <p:attrNameLst>
                                          <p:attrName>style.visibility</p:attrName>
                                        </p:attrNameLst>
                                      </p:cBhvr>
                                      <p:to>
                                        <p:strVal val="visible"/>
                                      </p:to>
                                    </p:set>
                                    <p:animEffect transition="in" filter="wipe(left)">
                                      <p:cBhvr>
                                        <p:cTn id="200" dur="1000"/>
                                        <p:tgtEl>
                                          <p:spTgt spid="37"/>
                                        </p:tgtEl>
                                      </p:cBhvr>
                                    </p:animEffect>
                                  </p:childTnLst>
                                </p:cTn>
                              </p:par>
                            </p:childTnLst>
                          </p:cTn>
                        </p:par>
                      </p:childTnLst>
                    </p:cTn>
                  </p:par>
                  <p:par>
                    <p:cTn id="201" fill="hold">
                      <p:stCondLst>
                        <p:cond delay="indefinite"/>
                      </p:stCondLst>
                      <p:childTnLst>
                        <p:par>
                          <p:cTn id="202" fill="hold">
                            <p:stCondLst>
                              <p:cond delay="0"/>
                            </p:stCondLst>
                            <p:childTnLst>
                              <p:par>
                                <p:cTn id="203" presetID="22" presetClass="entr" presetSubtype="1" fill="hold" grpId="0" nodeType="clickEffect">
                                  <p:stCondLst>
                                    <p:cond delay="0"/>
                                  </p:stCondLst>
                                  <p:childTnLst>
                                    <p:set>
                                      <p:cBhvr>
                                        <p:cTn id="204" dur="1" fill="hold">
                                          <p:stCondLst>
                                            <p:cond delay="0"/>
                                          </p:stCondLst>
                                        </p:cTn>
                                        <p:tgtEl>
                                          <p:spTgt spid="24"/>
                                        </p:tgtEl>
                                        <p:attrNameLst>
                                          <p:attrName>style.visibility</p:attrName>
                                        </p:attrNameLst>
                                      </p:cBhvr>
                                      <p:to>
                                        <p:strVal val="visible"/>
                                      </p:to>
                                    </p:set>
                                    <p:animEffect transition="in" filter="wipe(up)">
                                      <p:cBhvr>
                                        <p:cTn id="205" dur="1000"/>
                                        <p:tgtEl>
                                          <p:spTgt spid="24"/>
                                        </p:tgtEl>
                                      </p:cBhvr>
                                    </p:animEffect>
                                  </p:childTnLst>
                                </p:cTn>
                              </p:par>
                            </p:childTnLst>
                          </p:cTn>
                        </p:par>
                      </p:childTnLst>
                    </p:cTn>
                  </p:par>
                  <p:par>
                    <p:cTn id="206" fill="hold">
                      <p:stCondLst>
                        <p:cond delay="indefinite"/>
                      </p:stCondLst>
                      <p:childTnLst>
                        <p:par>
                          <p:cTn id="207" fill="hold">
                            <p:stCondLst>
                              <p:cond delay="0"/>
                            </p:stCondLst>
                            <p:childTnLst>
                              <p:par>
                                <p:cTn id="208" presetID="22" presetClass="entr" presetSubtype="8" fill="hold" nodeType="clickEffect">
                                  <p:stCondLst>
                                    <p:cond delay="0"/>
                                  </p:stCondLst>
                                  <p:childTnLst>
                                    <p:set>
                                      <p:cBhvr>
                                        <p:cTn id="209" dur="1" fill="hold">
                                          <p:stCondLst>
                                            <p:cond delay="0"/>
                                          </p:stCondLst>
                                        </p:cTn>
                                        <p:tgtEl>
                                          <p:spTgt spid="42"/>
                                        </p:tgtEl>
                                        <p:attrNameLst>
                                          <p:attrName>style.visibility</p:attrName>
                                        </p:attrNameLst>
                                      </p:cBhvr>
                                      <p:to>
                                        <p:strVal val="visible"/>
                                      </p:to>
                                    </p:set>
                                    <p:animEffect transition="in" filter="wipe(left)">
                                      <p:cBhvr>
                                        <p:cTn id="210" dur="2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0" grpId="0"/>
      <p:bldP spid="11" grpId="0"/>
      <p:bldP spid="12" grpId="0"/>
      <p:bldP spid="13" grpId="0"/>
      <p:bldP spid="14" grpId="0"/>
      <p:bldP spid="15" grpId="0"/>
      <p:bldP spid="16" grpId="0"/>
      <p:bldP spid="17" grpId="0"/>
      <p:bldP spid="27" grpId="0" animBg="1"/>
      <p:bldP spid="28" grpId="0"/>
      <p:bldP spid="29" grpId="0"/>
      <p:bldP spid="30" grpId="0"/>
      <p:bldP spid="31" grpId="0"/>
      <p:bldP spid="32" grpId="0"/>
      <p:bldP spid="33" grpId="0"/>
      <p:bldP spid="35" grpId="0" animBg="1"/>
      <p:bldP spid="36" grpId="0" animBg="1"/>
      <p:bldP spid="39" grpId="0"/>
      <p:bldP spid="40" grpId="0"/>
      <p:bldP spid="41" grpId="0"/>
      <p:bldP spid="44" grpId="0" animBg="1"/>
      <p:bldP spid="48" grpId="0"/>
      <p:bldP spid="49" grpId="0" animBg="1"/>
      <p:bldP spid="50" grpId="0" animBg="1"/>
      <p:bldP spid="54" grpId="0"/>
      <p:bldP spid="18" grpId="0"/>
      <p:bldP spid="45" grpId="0"/>
      <p:bldP spid="46" grpId="0"/>
      <p:bldP spid="34" grpId="0"/>
      <p:bldP spid="37" grpId="0"/>
      <p:bldP spid="20" grpId="0"/>
      <p:bldP spid="22" grpId="0" animBg="1"/>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27993"/>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03C07775-BA48-45E4-868C-EE4AD8D982ED}"/>
              </a:ext>
            </a:extLst>
          </p:cNvPr>
          <p:cNvSpPr txBox="1"/>
          <p:nvPr/>
        </p:nvSpPr>
        <p:spPr>
          <a:xfrm>
            <a:off x="5001211" y="18658"/>
            <a:ext cx="2192694" cy="307777"/>
          </a:xfrm>
          <a:prstGeom prst="rect">
            <a:avLst/>
          </a:prstGeom>
          <a:noFill/>
          <a:ln w="28575">
            <a:solidFill>
              <a:srgbClr val="CC6600"/>
            </a:solidFill>
          </a:ln>
        </p:spPr>
        <p:txBody>
          <a:bodyPr wrap="square" rtlCol="0">
            <a:spAutoFit/>
          </a:bodyPr>
          <a:lstStyle/>
          <a:p>
            <a:pPr algn="ctr"/>
            <a:r>
              <a:rPr lang="en-US" sz="1400" b="1" dirty="0"/>
              <a:t>Dead to the Law</a:t>
            </a:r>
          </a:p>
        </p:txBody>
      </p:sp>
      <p:sp>
        <p:nvSpPr>
          <p:cNvPr id="5" name="TextBox 4">
            <a:extLst>
              <a:ext uri="{FF2B5EF4-FFF2-40B4-BE49-F238E27FC236}">
                <a16:creationId xmlns:a16="http://schemas.microsoft.com/office/drawing/2014/main" id="{306C859A-F22F-4714-82F2-5CE0BBF50D8A}"/>
              </a:ext>
            </a:extLst>
          </p:cNvPr>
          <p:cNvSpPr txBox="1"/>
          <p:nvPr/>
        </p:nvSpPr>
        <p:spPr>
          <a:xfrm>
            <a:off x="3812223" y="3116707"/>
            <a:ext cx="4586056" cy="815801"/>
          </a:xfrm>
          <a:prstGeom prst="rect">
            <a:avLst/>
          </a:prstGeom>
          <a:noFill/>
        </p:spPr>
        <p:txBody>
          <a:bodyPr wrap="square" rtlCol="0">
            <a:spAutoFit/>
          </a:bodyPr>
          <a:lstStyle/>
          <a:p>
            <a:pPr marL="0" marR="0" algn="ctr">
              <a:lnSpc>
                <a:spcPct val="115000"/>
              </a:lnSpc>
              <a:spcBef>
                <a:spcPts val="0"/>
              </a:spcBef>
              <a:spcAft>
                <a:spcPts val="0"/>
              </a:spcAft>
            </a:pPr>
            <a:r>
              <a:rPr lang="en-US"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 5</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For when we were in the flesh, </a:t>
            </a:r>
          </a:p>
          <a:p>
            <a:pPr marL="0" marR="0" algn="ctr">
              <a:lnSpc>
                <a:spcPct val="115000"/>
              </a:lnSpc>
              <a:spcBef>
                <a:spcPts val="0"/>
              </a:spcBef>
              <a:spcAft>
                <a:spcPts val="0"/>
              </a:spcAft>
            </a:pP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the motions of sins, which were by the law, </a:t>
            </a:r>
          </a:p>
          <a:p>
            <a:pPr marL="0" marR="0" algn="ctr">
              <a:lnSpc>
                <a:spcPct val="115000"/>
              </a:lnSpc>
              <a:spcBef>
                <a:spcPts val="0"/>
              </a:spcBef>
              <a:spcAft>
                <a:spcPts val="0"/>
              </a:spcAft>
            </a:pP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did work in our members to bring forth fruit unto death.</a:t>
            </a:r>
          </a:p>
        </p:txBody>
      </p:sp>
      <p:sp>
        <p:nvSpPr>
          <p:cNvPr id="7" name="TextBox 6">
            <a:extLst>
              <a:ext uri="{FF2B5EF4-FFF2-40B4-BE49-F238E27FC236}">
                <a16:creationId xmlns:a16="http://schemas.microsoft.com/office/drawing/2014/main" id="{E2E5CC00-1EDD-48E2-978C-3FE18BC09E7E}"/>
              </a:ext>
            </a:extLst>
          </p:cNvPr>
          <p:cNvSpPr txBox="1"/>
          <p:nvPr/>
        </p:nvSpPr>
        <p:spPr>
          <a:xfrm>
            <a:off x="5477522" y="390615"/>
            <a:ext cx="1251754" cy="307777"/>
          </a:xfrm>
          <a:prstGeom prst="rect">
            <a:avLst/>
          </a:prstGeom>
          <a:noFill/>
        </p:spPr>
        <p:txBody>
          <a:bodyPr wrap="square" rtlCol="0">
            <a:spAutoFit/>
          </a:bodyPr>
          <a:lstStyle/>
          <a:p>
            <a:r>
              <a:rPr lang="en-US" sz="1400" b="1" dirty="0">
                <a:solidFill>
                  <a:srgbClr val="FF0000"/>
                </a:solidFill>
                <a:latin typeface="Times New Roman" panose="02020603050405020304" pitchFamily="18" charset="0"/>
                <a:cs typeface="Times New Roman" panose="02020603050405020304" pitchFamily="18" charset="0"/>
              </a:rPr>
              <a:t>Romans 7:4-6</a:t>
            </a:r>
          </a:p>
        </p:txBody>
      </p:sp>
      <p:sp>
        <p:nvSpPr>
          <p:cNvPr id="8" name="TextBox 7">
            <a:extLst>
              <a:ext uri="{FF2B5EF4-FFF2-40B4-BE49-F238E27FC236}">
                <a16:creationId xmlns:a16="http://schemas.microsoft.com/office/drawing/2014/main" id="{F2B3AAD0-8790-45BF-B194-B9E49FD5985D}"/>
              </a:ext>
            </a:extLst>
          </p:cNvPr>
          <p:cNvSpPr txBox="1"/>
          <p:nvPr/>
        </p:nvSpPr>
        <p:spPr>
          <a:xfrm>
            <a:off x="3107184" y="645124"/>
            <a:ext cx="6001307" cy="1063561"/>
          </a:xfrm>
          <a:prstGeom prst="rect">
            <a:avLst/>
          </a:prstGeom>
          <a:noFill/>
        </p:spPr>
        <p:txBody>
          <a:bodyPr wrap="square" rtlCol="0">
            <a:spAutoFit/>
          </a:bodyPr>
          <a:lstStyle/>
          <a:p>
            <a:pPr marL="0" marR="0" algn="ctr">
              <a:lnSpc>
                <a:spcPct val="115000"/>
              </a:lnSpc>
              <a:spcBef>
                <a:spcPts val="0"/>
              </a:spcBef>
              <a:spcAft>
                <a:spcPts val="0"/>
              </a:spcAft>
            </a:pPr>
            <a:r>
              <a:rPr lang="en-US"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 4 </a:t>
            </a: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Wherefore, my brethren, </a:t>
            </a:r>
          </a:p>
          <a:p>
            <a:pPr marL="0" marR="0" algn="ctr">
              <a:lnSpc>
                <a:spcPct val="115000"/>
              </a:lnSpc>
              <a:spcBef>
                <a:spcPts val="0"/>
              </a:spcBef>
              <a:spcAft>
                <a:spcPts val="0"/>
              </a:spcAft>
            </a:pP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ye also are become dead to the law by the body of Christ; </a:t>
            </a:r>
          </a:p>
          <a:p>
            <a:pPr marL="0" marR="0" algn="ctr">
              <a:lnSpc>
                <a:spcPct val="115000"/>
              </a:lnSpc>
              <a:spcBef>
                <a:spcPts val="0"/>
              </a:spcBef>
              <a:spcAft>
                <a:spcPts val="0"/>
              </a:spcAft>
            </a:pP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that ye should be married to another, even to him who is raised from the dead,</a:t>
            </a:r>
          </a:p>
          <a:p>
            <a:pPr marL="0" marR="0" algn="ctr">
              <a:lnSpc>
                <a:spcPct val="115000"/>
              </a:lnSpc>
              <a:spcBef>
                <a:spcPts val="0"/>
              </a:spcBef>
              <a:spcAft>
                <a:spcPts val="0"/>
              </a:spcAft>
            </a:pP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that we should bring forth fruit unto God.</a:t>
            </a:r>
          </a:p>
        </p:txBody>
      </p:sp>
      <p:sp>
        <p:nvSpPr>
          <p:cNvPr id="9" name="TextBox 8">
            <a:extLst>
              <a:ext uri="{FF2B5EF4-FFF2-40B4-BE49-F238E27FC236}">
                <a16:creationId xmlns:a16="http://schemas.microsoft.com/office/drawing/2014/main" id="{0C32FAB3-3473-4B31-84A4-6CD08A42A40C}"/>
              </a:ext>
            </a:extLst>
          </p:cNvPr>
          <p:cNvSpPr txBox="1"/>
          <p:nvPr/>
        </p:nvSpPr>
        <p:spPr>
          <a:xfrm>
            <a:off x="4358196" y="3991943"/>
            <a:ext cx="3489666" cy="1063561"/>
          </a:xfrm>
          <a:prstGeom prst="rect">
            <a:avLst/>
          </a:prstGeom>
          <a:noFill/>
        </p:spPr>
        <p:txBody>
          <a:bodyPr wrap="square" rtlCol="0">
            <a:spAutoFit/>
          </a:bodyPr>
          <a:lstStyle/>
          <a:p>
            <a:pPr marL="0" marR="0" algn="ctr">
              <a:lnSpc>
                <a:spcPct val="115000"/>
              </a:lnSpc>
              <a:spcBef>
                <a:spcPts val="0"/>
              </a:spcBef>
              <a:spcAft>
                <a:spcPts val="0"/>
              </a:spcAft>
            </a:pPr>
            <a:r>
              <a:rPr lang="en-US" sz="1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 </a:t>
            </a:r>
            <a:r>
              <a:rPr lang="en-US"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6</a:t>
            </a:r>
            <a:r>
              <a:rPr lang="en-US"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400"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But now we are delivered from the law, </a:t>
            </a:r>
          </a:p>
          <a:p>
            <a:pPr marL="0" marR="0" algn="ctr">
              <a:lnSpc>
                <a:spcPct val="115000"/>
              </a:lnSpc>
              <a:spcBef>
                <a:spcPts val="0"/>
              </a:spcBef>
              <a:spcAft>
                <a:spcPts val="0"/>
              </a:spcAft>
            </a:pP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that being dead wherein we were held;</a:t>
            </a:r>
          </a:p>
          <a:p>
            <a:pPr marL="0" marR="0" algn="ctr">
              <a:lnSpc>
                <a:spcPct val="115000"/>
              </a:lnSpc>
              <a:spcBef>
                <a:spcPts val="0"/>
              </a:spcBef>
              <a:spcAft>
                <a:spcPts val="0"/>
              </a:spcAft>
            </a:pP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that we should serve in newness of spirit,</a:t>
            </a:r>
          </a:p>
          <a:p>
            <a:pPr marL="0" marR="0" algn="ctr">
              <a:lnSpc>
                <a:spcPct val="115000"/>
              </a:lnSpc>
              <a:spcBef>
                <a:spcPts val="0"/>
              </a:spcBef>
              <a:spcAft>
                <a:spcPts val="0"/>
              </a:spcAft>
            </a:pP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and not in the oldness of the letter.</a:t>
            </a:r>
          </a:p>
        </p:txBody>
      </p:sp>
      <p:cxnSp>
        <p:nvCxnSpPr>
          <p:cNvPr id="11" name="Straight Connector 10">
            <a:extLst>
              <a:ext uri="{FF2B5EF4-FFF2-40B4-BE49-F238E27FC236}">
                <a16:creationId xmlns:a16="http://schemas.microsoft.com/office/drawing/2014/main" id="{05407991-3074-41F0-9355-166867471F8E}"/>
              </a:ext>
            </a:extLst>
          </p:cNvPr>
          <p:cNvCxnSpPr/>
          <p:nvPr/>
        </p:nvCxnSpPr>
        <p:spPr>
          <a:xfrm>
            <a:off x="5433132" y="914401"/>
            <a:ext cx="7457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4B47A4D-187E-4E14-A03D-3705D1B105DE}"/>
              </a:ext>
            </a:extLst>
          </p:cNvPr>
          <p:cNvCxnSpPr/>
          <p:nvPr/>
        </p:nvCxnSpPr>
        <p:spPr>
          <a:xfrm>
            <a:off x="4207274" y="1145219"/>
            <a:ext cx="3292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2AA2B08-74BC-4692-AD70-D94DD5B0C2A3}"/>
              </a:ext>
            </a:extLst>
          </p:cNvPr>
          <p:cNvCxnSpPr/>
          <p:nvPr/>
        </p:nvCxnSpPr>
        <p:spPr>
          <a:xfrm>
            <a:off x="4607511" y="1145219"/>
            <a:ext cx="36132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3D191988-8D44-4601-9B14-28E345493E64}"/>
              </a:ext>
            </a:extLst>
          </p:cNvPr>
          <p:cNvSpPr txBox="1"/>
          <p:nvPr/>
        </p:nvSpPr>
        <p:spPr>
          <a:xfrm>
            <a:off x="23676" y="27993"/>
            <a:ext cx="4654856" cy="461665"/>
          </a:xfrm>
          <a:prstGeom prst="rect">
            <a:avLst/>
          </a:prstGeom>
          <a:noFill/>
        </p:spPr>
        <p:txBody>
          <a:bodyPr wrap="square" rtlCol="0">
            <a:spAutoFit/>
          </a:bodyPr>
          <a:lstStyle/>
          <a:p>
            <a:pPr algn="just"/>
            <a:r>
              <a:rPr lang="en-US" sz="1200" b="1" dirty="0">
                <a:solidFill>
                  <a:srgbClr val="FF0000"/>
                </a:solidFill>
                <a:latin typeface="Times New Roman" panose="02020603050405020304" pitchFamily="18" charset="0"/>
                <a:cs typeface="Times New Roman" panose="02020603050405020304" pitchFamily="18" charset="0"/>
              </a:rPr>
              <a:t>II Cor 5:17 </a:t>
            </a:r>
            <a:r>
              <a:rPr lang="en-US" sz="1200" b="1" i="1" dirty="0">
                <a:solidFill>
                  <a:srgbClr val="CC6600"/>
                </a:solidFill>
                <a:latin typeface="Times New Roman" panose="02020603050405020304" pitchFamily="18" charset="0"/>
                <a:cs typeface="Times New Roman" panose="02020603050405020304" pitchFamily="18" charset="0"/>
              </a:rPr>
              <a:t>- Therefore if any man be in Christ, he is a new creature: old things are passed away; behold, all things are become new. </a:t>
            </a:r>
          </a:p>
        </p:txBody>
      </p:sp>
      <p:cxnSp>
        <p:nvCxnSpPr>
          <p:cNvPr id="18" name="Straight Connector 17">
            <a:extLst>
              <a:ext uri="{FF2B5EF4-FFF2-40B4-BE49-F238E27FC236}">
                <a16:creationId xmlns:a16="http://schemas.microsoft.com/office/drawing/2014/main" id="{EFA98C39-CA10-42CE-95E5-37DA6E10C753}"/>
              </a:ext>
            </a:extLst>
          </p:cNvPr>
          <p:cNvCxnSpPr>
            <a:cxnSpLocks/>
          </p:cNvCxnSpPr>
          <p:nvPr/>
        </p:nvCxnSpPr>
        <p:spPr>
          <a:xfrm flipV="1">
            <a:off x="2386616" y="436390"/>
            <a:ext cx="1608337"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8400DEBC-B7AC-4FA9-84D9-DDE5B19EC8DE}"/>
              </a:ext>
            </a:extLst>
          </p:cNvPr>
          <p:cNvCxnSpPr/>
          <p:nvPr/>
        </p:nvCxnSpPr>
        <p:spPr>
          <a:xfrm flipH="1" flipV="1">
            <a:off x="4101483" y="326435"/>
            <a:ext cx="899728" cy="67674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154FC3D7-5414-4BFA-B3DE-4B38FD593067}"/>
              </a:ext>
            </a:extLst>
          </p:cNvPr>
          <p:cNvSpPr txBox="1"/>
          <p:nvPr/>
        </p:nvSpPr>
        <p:spPr>
          <a:xfrm>
            <a:off x="2992130" y="1429307"/>
            <a:ext cx="1544359" cy="261610"/>
          </a:xfrm>
          <a:prstGeom prst="rect">
            <a:avLst/>
          </a:prstGeom>
          <a:noFill/>
        </p:spPr>
        <p:txBody>
          <a:bodyPr wrap="square" rtlCol="0">
            <a:spAutoFit/>
          </a:bodyPr>
          <a:lstStyle/>
          <a:p>
            <a:pPr algn="ctr"/>
            <a:r>
              <a:rPr lang="en-US" sz="1100" dirty="0">
                <a:latin typeface="Times New Roman" panose="02020603050405020304" pitchFamily="18" charset="0"/>
                <a:cs typeface="Times New Roman" panose="02020603050405020304" pitchFamily="18" charset="0"/>
              </a:rPr>
              <a:t>See, we ARE His bride!</a:t>
            </a:r>
          </a:p>
        </p:txBody>
      </p:sp>
      <p:cxnSp>
        <p:nvCxnSpPr>
          <p:cNvPr id="24" name="Straight Arrow Connector 23">
            <a:extLst>
              <a:ext uri="{FF2B5EF4-FFF2-40B4-BE49-F238E27FC236}">
                <a16:creationId xmlns:a16="http://schemas.microsoft.com/office/drawing/2014/main" id="{F9F4AD83-EB79-427D-9C5A-5001A13D2C70}"/>
              </a:ext>
            </a:extLst>
          </p:cNvPr>
          <p:cNvCxnSpPr/>
          <p:nvPr/>
        </p:nvCxnSpPr>
        <p:spPr>
          <a:xfrm flipH="1">
            <a:off x="4438832" y="1393796"/>
            <a:ext cx="1873189" cy="10562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F7DD5642-02B1-4275-8500-0CF8D23B0ED4}"/>
              </a:ext>
            </a:extLst>
          </p:cNvPr>
          <p:cNvSpPr txBox="1"/>
          <p:nvPr/>
        </p:nvSpPr>
        <p:spPr>
          <a:xfrm>
            <a:off x="7767970" y="1420429"/>
            <a:ext cx="1805509" cy="276999"/>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It is all about Him, not us!</a:t>
            </a:r>
          </a:p>
        </p:txBody>
      </p:sp>
      <p:sp>
        <p:nvSpPr>
          <p:cNvPr id="26" name="TextBox 25">
            <a:extLst>
              <a:ext uri="{FF2B5EF4-FFF2-40B4-BE49-F238E27FC236}">
                <a16:creationId xmlns:a16="http://schemas.microsoft.com/office/drawing/2014/main" id="{4FE4E3B9-3C01-4AD7-88A0-F3D6B66D647D}"/>
              </a:ext>
            </a:extLst>
          </p:cNvPr>
          <p:cNvSpPr txBox="1"/>
          <p:nvPr/>
        </p:nvSpPr>
        <p:spPr>
          <a:xfrm>
            <a:off x="5001211" y="2831973"/>
            <a:ext cx="2192694" cy="338554"/>
          </a:xfrm>
          <a:prstGeom prst="rect">
            <a:avLst/>
          </a:prstGeom>
          <a:noFill/>
        </p:spPr>
        <p:txBody>
          <a:bodyPr wrap="square" rtlCol="0">
            <a:spAutoFit/>
          </a:bodyPr>
          <a:lstStyle/>
          <a:p>
            <a:pPr algn="ctr"/>
            <a:r>
              <a:rPr lang="en-US" sz="1600" dirty="0">
                <a:latin typeface="Times New Roman" panose="02020603050405020304" pitchFamily="18" charset="0"/>
                <a:cs typeface="Times New Roman" panose="02020603050405020304" pitchFamily="18" charset="0"/>
              </a:rPr>
              <a:t>He explains it again!</a:t>
            </a:r>
          </a:p>
        </p:txBody>
      </p:sp>
      <p:sp>
        <p:nvSpPr>
          <p:cNvPr id="27" name="TextBox 26">
            <a:extLst>
              <a:ext uri="{FF2B5EF4-FFF2-40B4-BE49-F238E27FC236}">
                <a16:creationId xmlns:a16="http://schemas.microsoft.com/office/drawing/2014/main" id="{CF15D653-618D-4F13-9AFB-90EEDD508A07}"/>
              </a:ext>
            </a:extLst>
          </p:cNvPr>
          <p:cNvSpPr txBox="1"/>
          <p:nvPr/>
        </p:nvSpPr>
        <p:spPr>
          <a:xfrm>
            <a:off x="41432" y="454146"/>
            <a:ext cx="2849348" cy="2308324"/>
          </a:xfrm>
          <a:prstGeom prst="rect">
            <a:avLst/>
          </a:prstGeom>
          <a:noFill/>
        </p:spPr>
        <p:txBody>
          <a:bodyPr wrap="square" rtlCol="0">
            <a:spAutoFit/>
          </a:bodyPr>
          <a:lstStyle/>
          <a:p>
            <a:pPr algn="just"/>
            <a:r>
              <a:rPr lang="en-US" sz="1200" b="1" dirty="0">
                <a:solidFill>
                  <a:srgbClr val="FF0000"/>
                </a:solidFill>
                <a:latin typeface="Times New Roman" panose="02020603050405020304" pitchFamily="18" charset="0"/>
                <a:cs typeface="Times New Roman" panose="02020603050405020304" pitchFamily="18" charset="0"/>
              </a:rPr>
              <a:t>Eph 2:1-3 </a:t>
            </a:r>
            <a:r>
              <a:rPr lang="en-US" sz="1200" b="1" i="1" dirty="0">
                <a:solidFill>
                  <a:srgbClr val="CC6600"/>
                </a:solidFill>
                <a:latin typeface="Times New Roman" panose="02020603050405020304" pitchFamily="18" charset="0"/>
                <a:cs typeface="Times New Roman" panose="02020603050405020304" pitchFamily="18" charset="0"/>
              </a:rPr>
              <a:t>And you hath he quickened, who were dead in trespasses and sins; </a:t>
            </a:r>
          </a:p>
          <a:p>
            <a:pPr algn="just"/>
            <a:r>
              <a:rPr lang="en-US" sz="1200" b="1" i="1" dirty="0">
                <a:solidFill>
                  <a:srgbClr val="CC6600"/>
                </a:solidFill>
                <a:latin typeface="Times New Roman" panose="02020603050405020304" pitchFamily="18" charset="0"/>
                <a:cs typeface="Times New Roman" panose="02020603050405020304" pitchFamily="18" charset="0"/>
              </a:rPr>
              <a:t>Wherein in time past ye walked according to the course of this world, according to the prince of the power of the air, the spirit that now worketh in the children of disobedience:</a:t>
            </a:r>
          </a:p>
          <a:p>
            <a:pPr algn="just"/>
            <a:r>
              <a:rPr lang="en-US" sz="1200" b="1" i="1" dirty="0">
                <a:solidFill>
                  <a:srgbClr val="CC6600"/>
                </a:solidFill>
                <a:latin typeface="Times New Roman" panose="02020603050405020304" pitchFamily="18" charset="0"/>
                <a:cs typeface="Times New Roman" panose="02020603050405020304" pitchFamily="18" charset="0"/>
              </a:rPr>
              <a:t>Among whom also we all had our conversation in times past in the lusts of our flesh, fulfilling the desires of the flesh and of the mind; and were by nature the children of wrath, even as others. </a:t>
            </a:r>
          </a:p>
        </p:txBody>
      </p:sp>
      <p:sp>
        <p:nvSpPr>
          <p:cNvPr id="28" name="TextBox 27">
            <a:extLst>
              <a:ext uri="{FF2B5EF4-FFF2-40B4-BE49-F238E27FC236}">
                <a16:creationId xmlns:a16="http://schemas.microsoft.com/office/drawing/2014/main" id="{C226981D-208B-440E-867B-4872F989EC9E}"/>
              </a:ext>
            </a:extLst>
          </p:cNvPr>
          <p:cNvSpPr txBox="1"/>
          <p:nvPr/>
        </p:nvSpPr>
        <p:spPr>
          <a:xfrm>
            <a:off x="44739" y="2709201"/>
            <a:ext cx="3195609" cy="1569660"/>
          </a:xfrm>
          <a:prstGeom prst="rect">
            <a:avLst/>
          </a:prstGeom>
          <a:noFill/>
        </p:spPr>
        <p:txBody>
          <a:bodyPr wrap="square" rtlCol="0">
            <a:spAutoFit/>
          </a:bodyPr>
          <a:lstStyle/>
          <a:p>
            <a:pPr algn="just"/>
            <a:r>
              <a:rPr lang="en-US" sz="1200" b="1" dirty="0">
                <a:solidFill>
                  <a:srgbClr val="FF0000"/>
                </a:solidFill>
                <a:latin typeface="Times New Roman" panose="02020603050405020304" pitchFamily="18" charset="0"/>
                <a:cs typeface="Times New Roman" panose="02020603050405020304" pitchFamily="18" charset="0"/>
              </a:rPr>
              <a:t>Eph 2:11,12  </a:t>
            </a:r>
            <a:r>
              <a:rPr lang="en-US" sz="1200" b="1" i="1" dirty="0">
                <a:solidFill>
                  <a:srgbClr val="CC6600"/>
                </a:solidFill>
                <a:latin typeface="Times New Roman" panose="02020603050405020304" pitchFamily="18" charset="0"/>
                <a:cs typeface="Times New Roman" panose="02020603050405020304" pitchFamily="18" charset="0"/>
              </a:rPr>
              <a:t>Wherefore remember, that ye being in time past Gentiles in the flesh, who are called Uncircumcision by that which is called the Circumcision in the flesh made by hands; </a:t>
            </a:r>
          </a:p>
          <a:p>
            <a:pPr algn="just"/>
            <a:r>
              <a:rPr lang="en-US" sz="1200" b="1" i="1" dirty="0">
                <a:solidFill>
                  <a:srgbClr val="CC6600"/>
                </a:solidFill>
                <a:latin typeface="Times New Roman" panose="02020603050405020304" pitchFamily="18" charset="0"/>
                <a:cs typeface="Times New Roman" panose="02020603050405020304" pitchFamily="18" charset="0"/>
              </a:rPr>
              <a:t>That at that time ye were without Christ, being aliens from the commonwealth of Israel, and strangers from the covenants of promise, having no hope, and without God in the world: </a:t>
            </a:r>
          </a:p>
        </p:txBody>
      </p:sp>
      <p:sp>
        <p:nvSpPr>
          <p:cNvPr id="29" name="TextBox 28">
            <a:extLst>
              <a:ext uri="{FF2B5EF4-FFF2-40B4-BE49-F238E27FC236}">
                <a16:creationId xmlns:a16="http://schemas.microsoft.com/office/drawing/2014/main" id="{DF156CFD-EF77-45D1-B716-78535B33DDCC}"/>
              </a:ext>
            </a:extLst>
          </p:cNvPr>
          <p:cNvSpPr txBox="1"/>
          <p:nvPr/>
        </p:nvSpPr>
        <p:spPr>
          <a:xfrm>
            <a:off x="3318891" y="5199624"/>
            <a:ext cx="5150404" cy="1015663"/>
          </a:xfrm>
          <a:prstGeom prst="rect">
            <a:avLst/>
          </a:prstGeom>
          <a:noFill/>
        </p:spPr>
        <p:txBody>
          <a:bodyPr wrap="square" rtlCol="0">
            <a:spAutoFit/>
          </a:bodyPr>
          <a:lstStyle/>
          <a:p>
            <a:pPr algn="just"/>
            <a:r>
              <a:rPr lang="en-US" sz="1200" b="1" dirty="0">
                <a:solidFill>
                  <a:srgbClr val="FF0000"/>
                </a:solidFill>
                <a:latin typeface="Times New Roman" panose="02020603050405020304" pitchFamily="18" charset="0"/>
                <a:cs typeface="Times New Roman" panose="02020603050405020304" pitchFamily="18" charset="0"/>
              </a:rPr>
              <a:t>Romans 8:5-8  </a:t>
            </a:r>
            <a:r>
              <a:rPr lang="en-US" sz="1200" b="1" i="1" dirty="0">
                <a:solidFill>
                  <a:srgbClr val="CC6600"/>
                </a:solidFill>
                <a:latin typeface="Times New Roman" panose="02020603050405020304" pitchFamily="18" charset="0"/>
                <a:cs typeface="Times New Roman" panose="02020603050405020304" pitchFamily="18" charset="0"/>
              </a:rPr>
              <a:t>For they that are after the flesh do mind the things of the flesh; but they that are after the Spirit the things of the Spirit. For to be carnally minded is death; but to be spiritually minded is life and peace. Because the carnal mind is enmity against God: for it is not subject to the law of God, neither indeed can be. So then they that are in the flesh cannot please God. </a:t>
            </a:r>
          </a:p>
        </p:txBody>
      </p:sp>
      <p:sp>
        <p:nvSpPr>
          <p:cNvPr id="30" name="TextBox 29">
            <a:extLst>
              <a:ext uri="{FF2B5EF4-FFF2-40B4-BE49-F238E27FC236}">
                <a16:creationId xmlns:a16="http://schemas.microsoft.com/office/drawing/2014/main" id="{636AD20B-CFC3-4B0B-AEB6-CB8E95720BC4}"/>
              </a:ext>
            </a:extLst>
          </p:cNvPr>
          <p:cNvSpPr txBox="1"/>
          <p:nvPr/>
        </p:nvSpPr>
        <p:spPr>
          <a:xfrm>
            <a:off x="44391" y="4270154"/>
            <a:ext cx="3302491" cy="2123658"/>
          </a:xfrm>
          <a:prstGeom prst="rect">
            <a:avLst/>
          </a:prstGeom>
          <a:noFill/>
        </p:spPr>
        <p:txBody>
          <a:bodyPr wrap="square" rtlCol="0">
            <a:spAutoFit/>
          </a:bodyPr>
          <a:lstStyle/>
          <a:p>
            <a:pPr algn="just"/>
            <a:r>
              <a:rPr lang="en-US" sz="1200" b="1" dirty="0">
                <a:solidFill>
                  <a:srgbClr val="FF0000"/>
                </a:solidFill>
                <a:latin typeface="Times New Roman" panose="02020603050405020304" pitchFamily="18" charset="0"/>
                <a:cs typeface="Times New Roman" panose="02020603050405020304" pitchFamily="18" charset="0"/>
              </a:rPr>
              <a:t>Romans 8:1-4  </a:t>
            </a:r>
            <a:r>
              <a:rPr lang="en-US" sz="1200" b="1" i="1" dirty="0">
                <a:solidFill>
                  <a:srgbClr val="CC6600"/>
                </a:solidFill>
                <a:latin typeface="Times New Roman" panose="02020603050405020304" pitchFamily="18" charset="0"/>
                <a:cs typeface="Times New Roman" panose="02020603050405020304" pitchFamily="18" charset="0"/>
              </a:rPr>
              <a:t>There is therefore now no condemnation to them which are in Christ Jesus, who walk not after the flesh, but after the Spirit. </a:t>
            </a:r>
          </a:p>
          <a:p>
            <a:pPr algn="just"/>
            <a:r>
              <a:rPr lang="en-US" sz="1200" b="1" i="1" dirty="0">
                <a:solidFill>
                  <a:srgbClr val="CC6600"/>
                </a:solidFill>
                <a:latin typeface="Times New Roman" panose="02020603050405020304" pitchFamily="18" charset="0"/>
                <a:cs typeface="Times New Roman" panose="02020603050405020304" pitchFamily="18" charset="0"/>
              </a:rPr>
              <a:t>For the law of the Spirit of life in Christ Jesus hath made me free from the law of sin and death. </a:t>
            </a:r>
          </a:p>
          <a:p>
            <a:pPr algn="just"/>
            <a:r>
              <a:rPr lang="en-US" sz="1200" b="1" i="1" dirty="0">
                <a:solidFill>
                  <a:srgbClr val="CC6600"/>
                </a:solidFill>
                <a:latin typeface="Times New Roman" panose="02020603050405020304" pitchFamily="18" charset="0"/>
                <a:cs typeface="Times New Roman" panose="02020603050405020304" pitchFamily="18" charset="0"/>
              </a:rPr>
              <a:t>For what the law could not do, in that it was weak through the flesh, God sending his own Son in the likeness of sinful flesh, and for sin, condemned sin in the flesh: That the righteousness of the law might be fulfilled in us, who walk not after the flesh, but after the Spirit. </a:t>
            </a:r>
          </a:p>
        </p:txBody>
      </p:sp>
      <p:sp>
        <p:nvSpPr>
          <p:cNvPr id="31" name="TextBox 30">
            <a:extLst>
              <a:ext uri="{FF2B5EF4-FFF2-40B4-BE49-F238E27FC236}">
                <a16:creationId xmlns:a16="http://schemas.microsoft.com/office/drawing/2014/main" id="{493B53AC-3155-418C-B18A-2EA29DAA3C23}"/>
              </a:ext>
            </a:extLst>
          </p:cNvPr>
          <p:cNvSpPr txBox="1"/>
          <p:nvPr/>
        </p:nvSpPr>
        <p:spPr>
          <a:xfrm>
            <a:off x="3320251" y="6154075"/>
            <a:ext cx="3755254" cy="646331"/>
          </a:xfrm>
          <a:prstGeom prst="rect">
            <a:avLst/>
          </a:prstGeom>
          <a:noFill/>
        </p:spPr>
        <p:txBody>
          <a:bodyPr wrap="square" rtlCol="0">
            <a:spAutoFit/>
          </a:bodyPr>
          <a:lstStyle/>
          <a:p>
            <a:pPr algn="just"/>
            <a:r>
              <a:rPr lang="en-US" sz="1200" b="1" dirty="0">
                <a:solidFill>
                  <a:srgbClr val="FF0000"/>
                </a:solidFill>
                <a:latin typeface="Times New Roman" panose="02020603050405020304" pitchFamily="18" charset="0"/>
                <a:cs typeface="Times New Roman" panose="02020603050405020304" pitchFamily="18" charset="0"/>
              </a:rPr>
              <a:t>Romans 8:9, </a:t>
            </a:r>
            <a:r>
              <a:rPr lang="en-US" sz="1200" b="1" i="1" dirty="0">
                <a:solidFill>
                  <a:srgbClr val="CC6600"/>
                </a:solidFill>
                <a:latin typeface="Times New Roman" panose="02020603050405020304" pitchFamily="18" charset="0"/>
                <a:cs typeface="Times New Roman" panose="02020603050405020304" pitchFamily="18" charset="0"/>
              </a:rPr>
              <a:t>But ye are not in the flesh, but in the Spirit, if so be that the Spirit of God dwell in you. Now if any man have not the Spirit of Christ, he is none of his. </a:t>
            </a:r>
            <a:endParaRPr lang="en-US" sz="1200" b="1" i="1" dirty="0">
              <a:solidFill>
                <a:srgbClr val="CC6600"/>
              </a:solidFill>
            </a:endParaRPr>
          </a:p>
        </p:txBody>
      </p:sp>
      <p:sp>
        <p:nvSpPr>
          <p:cNvPr id="32" name="Rectangle: Rounded Corners 31">
            <a:extLst>
              <a:ext uri="{FF2B5EF4-FFF2-40B4-BE49-F238E27FC236}">
                <a16:creationId xmlns:a16="http://schemas.microsoft.com/office/drawing/2014/main" id="{D120DA72-248E-446E-BDDC-7B72089C7B7A}"/>
              </a:ext>
            </a:extLst>
          </p:cNvPr>
          <p:cNvSpPr/>
          <p:nvPr/>
        </p:nvSpPr>
        <p:spPr>
          <a:xfrm>
            <a:off x="3783246" y="2796461"/>
            <a:ext cx="4810338" cy="2374457"/>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4B4BCCD0-8EE0-48A2-9FED-316DCB1329CD}"/>
              </a:ext>
            </a:extLst>
          </p:cNvPr>
          <p:cNvSpPr txBox="1"/>
          <p:nvPr/>
        </p:nvSpPr>
        <p:spPr>
          <a:xfrm>
            <a:off x="8824405" y="2698808"/>
            <a:ext cx="800718" cy="338554"/>
          </a:xfrm>
          <a:prstGeom prst="rect">
            <a:avLst/>
          </a:prstGeom>
          <a:noFill/>
        </p:spPr>
        <p:txBody>
          <a:bodyPr wrap="square" rtlCol="0">
            <a:spAutoFit/>
          </a:bodyPr>
          <a:lstStyle/>
          <a:p>
            <a:pPr algn="ctr"/>
            <a:r>
              <a:rPr lang="en-US" sz="1600" b="1" dirty="0">
                <a:latin typeface="Times New Roman" panose="02020603050405020304" pitchFamily="18" charset="0"/>
                <a:cs typeface="Times New Roman" panose="02020603050405020304" pitchFamily="18" charset="0"/>
              </a:rPr>
              <a:t>LOST</a:t>
            </a:r>
          </a:p>
        </p:txBody>
      </p:sp>
      <p:sp>
        <p:nvSpPr>
          <p:cNvPr id="34" name="TextBox 33">
            <a:extLst>
              <a:ext uri="{FF2B5EF4-FFF2-40B4-BE49-F238E27FC236}">
                <a16:creationId xmlns:a16="http://schemas.microsoft.com/office/drawing/2014/main" id="{51BF2C71-C16E-45CB-8894-48F010D75B3F}"/>
              </a:ext>
            </a:extLst>
          </p:cNvPr>
          <p:cNvSpPr txBox="1"/>
          <p:nvPr/>
        </p:nvSpPr>
        <p:spPr>
          <a:xfrm>
            <a:off x="8817255" y="3033238"/>
            <a:ext cx="816745" cy="584775"/>
          </a:xfrm>
          <a:prstGeom prst="rect">
            <a:avLst/>
          </a:prstGeom>
          <a:noFill/>
        </p:spPr>
        <p:txBody>
          <a:bodyPr wrap="square" rtlCol="0">
            <a:spAutoFit/>
          </a:bodyPr>
          <a:lstStyle/>
          <a:p>
            <a:pPr algn="ctr"/>
            <a:r>
              <a:rPr lang="en-US" sz="1600" b="1" dirty="0">
                <a:latin typeface="Times New Roman" panose="02020603050405020304" pitchFamily="18" charset="0"/>
                <a:cs typeface="Times New Roman" panose="02020603050405020304" pitchFamily="18" charset="0"/>
              </a:rPr>
              <a:t>LAW CAME</a:t>
            </a:r>
          </a:p>
        </p:txBody>
      </p:sp>
      <p:sp>
        <p:nvSpPr>
          <p:cNvPr id="35" name="TextBox 34">
            <a:extLst>
              <a:ext uri="{FF2B5EF4-FFF2-40B4-BE49-F238E27FC236}">
                <a16:creationId xmlns:a16="http://schemas.microsoft.com/office/drawing/2014/main" id="{37EC493D-1718-421C-8ED1-DA269A725806}"/>
              </a:ext>
            </a:extLst>
          </p:cNvPr>
          <p:cNvSpPr txBox="1"/>
          <p:nvPr/>
        </p:nvSpPr>
        <p:spPr>
          <a:xfrm>
            <a:off x="8639332" y="3643212"/>
            <a:ext cx="1179372" cy="830997"/>
          </a:xfrm>
          <a:prstGeom prst="rect">
            <a:avLst/>
          </a:prstGeom>
          <a:noFill/>
        </p:spPr>
        <p:txBody>
          <a:bodyPr wrap="square" rtlCol="0">
            <a:spAutoFit/>
          </a:bodyPr>
          <a:lstStyle/>
          <a:p>
            <a:pPr algn="ctr"/>
            <a:r>
              <a:rPr lang="en-US" sz="1600" b="1" dirty="0">
                <a:latin typeface="Times New Roman" panose="02020603050405020304" pitchFamily="18" charset="0"/>
                <a:cs typeface="Times New Roman" panose="02020603050405020304" pitchFamily="18" charset="0"/>
              </a:rPr>
              <a:t>LAW SHOWED ME SIN</a:t>
            </a:r>
          </a:p>
        </p:txBody>
      </p:sp>
      <p:sp>
        <p:nvSpPr>
          <p:cNvPr id="36" name="TextBox 35">
            <a:extLst>
              <a:ext uri="{FF2B5EF4-FFF2-40B4-BE49-F238E27FC236}">
                <a16:creationId xmlns:a16="http://schemas.microsoft.com/office/drawing/2014/main" id="{F1AD064B-4697-4503-9BEC-48F76226CC1A}"/>
              </a:ext>
            </a:extLst>
          </p:cNvPr>
          <p:cNvSpPr txBox="1"/>
          <p:nvPr/>
        </p:nvSpPr>
        <p:spPr>
          <a:xfrm>
            <a:off x="8525474" y="4483544"/>
            <a:ext cx="1408638" cy="1077218"/>
          </a:xfrm>
          <a:prstGeom prst="rect">
            <a:avLst/>
          </a:prstGeom>
          <a:noFill/>
        </p:spPr>
        <p:txBody>
          <a:bodyPr wrap="square" rtlCol="0">
            <a:spAutoFit/>
          </a:bodyPr>
          <a:lstStyle/>
          <a:p>
            <a:pPr algn="ctr"/>
            <a:r>
              <a:rPr lang="en-US" sz="1600" b="1" dirty="0">
                <a:latin typeface="Times New Roman" panose="02020603050405020304" pitchFamily="18" charset="0"/>
                <a:cs typeface="Times New Roman" panose="02020603050405020304" pitchFamily="18" charset="0"/>
              </a:rPr>
              <a:t>CHRIST DELIVERED ME FROM THE LAW</a:t>
            </a:r>
          </a:p>
        </p:txBody>
      </p:sp>
      <p:sp>
        <p:nvSpPr>
          <p:cNvPr id="37" name="TextBox 36">
            <a:extLst>
              <a:ext uri="{FF2B5EF4-FFF2-40B4-BE49-F238E27FC236}">
                <a16:creationId xmlns:a16="http://schemas.microsoft.com/office/drawing/2014/main" id="{9AD8868F-F8D0-42F6-A1EE-AB8C3CF54177}"/>
              </a:ext>
            </a:extLst>
          </p:cNvPr>
          <p:cNvSpPr txBox="1"/>
          <p:nvPr/>
        </p:nvSpPr>
        <p:spPr>
          <a:xfrm>
            <a:off x="8291746" y="5556264"/>
            <a:ext cx="1893989" cy="584775"/>
          </a:xfrm>
          <a:prstGeom prst="rect">
            <a:avLst/>
          </a:prstGeom>
          <a:noFill/>
        </p:spPr>
        <p:txBody>
          <a:bodyPr wrap="square" rtlCol="0">
            <a:spAutoFit/>
          </a:bodyPr>
          <a:lstStyle/>
          <a:p>
            <a:pPr algn="ctr"/>
            <a:r>
              <a:rPr lang="en-US" sz="1600" b="1" dirty="0">
                <a:latin typeface="Times New Roman" panose="02020603050405020304" pitchFamily="18" charset="0"/>
                <a:cs typeface="Times New Roman" panose="02020603050405020304" pitchFamily="18" charset="0"/>
              </a:rPr>
              <a:t>I AM DEAD TO </a:t>
            </a:r>
          </a:p>
          <a:p>
            <a:pPr algn="ctr"/>
            <a:r>
              <a:rPr lang="en-US" sz="1600" b="1" dirty="0">
                <a:latin typeface="Times New Roman" panose="02020603050405020304" pitchFamily="18" charset="0"/>
                <a:cs typeface="Times New Roman" panose="02020603050405020304" pitchFamily="18" charset="0"/>
              </a:rPr>
              <a:t>THE LAW</a:t>
            </a:r>
          </a:p>
        </p:txBody>
      </p:sp>
      <p:sp>
        <p:nvSpPr>
          <p:cNvPr id="38" name="TextBox 37">
            <a:extLst>
              <a:ext uri="{FF2B5EF4-FFF2-40B4-BE49-F238E27FC236}">
                <a16:creationId xmlns:a16="http://schemas.microsoft.com/office/drawing/2014/main" id="{630903E0-DFC0-479C-B0C8-A59DAE37DC9C}"/>
              </a:ext>
            </a:extLst>
          </p:cNvPr>
          <p:cNvSpPr txBox="1"/>
          <p:nvPr/>
        </p:nvSpPr>
        <p:spPr>
          <a:xfrm>
            <a:off x="10129422" y="64816"/>
            <a:ext cx="1935332" cy="523220"/>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Note: Paul never calls us sinners!</a:t>
            </a:r>
          </a:p>
        </p:txBody>
      </p:sp>
      <p:sp>
        <p:nvSpPr>
          <p:cNvPr id="39" name="TextBox 38">
            <a:extLst>
              <a:ext uri="{FF2B5EF4-FFF2-40B4-BE49-F238E27FC236}">
                <a16:creationId xmlns:a16="http://schemas.microsoft.com/office/drawing/2014/main" id="{B9EACB50-4E83-4E58-9223-266762489301}"/>
              </a:ext>
            </a:extLst>
          </p:cNvPr>
          <p:cNvSpPr txBox="1"/>
          <p:nvPr/>
        </p:nvSpPr>
        <p:spPr>
          <a:xfrm>
            <a:off x="9972323" y="550407"/>
            <a:ext cx="2210450" cy="1600438"/>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Simply put, ‘lost’ </a:t>
            </a:r>
            <a:r>
              <a:rPr lang="en-US" sz="1400" b="1" dirty="0" err="1">
                <a:latin typeface="Times New Roman" panose="02020603050405020304" pitchFamily="18" charset="0"/>
                <a:cs typeface="Times New Roman" panose="02020603050405020304" pitchFamily="18" charset="0"/>
              </a:rPr>
              <a:t>foks</a:t>
            </a:r>
            <a:r>
              <a:rPr lang="en-US" sz="1400" b="1" dirty="0">
                <a:latin typeface="Times New Roman" panose="02020603050405020304" pitchFamily="18" charset="0"/>
                <a:cs typeface="Times New Roman" panose="02020603050405020304" pitchFamily="18" charset="0"/>
              </a:rPr>
              <a:t> are:</a:t>
            </a:r>
          </a:p>
          <a:p>
            <a:pPr marL="285750" indent="-285750">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‘without Christ!’</a:t>
            </a:r>
          </a:p>
          <a:p>
            <a:pPr marL="285750" indent="-285750">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‘without God!’</a:t>
            </a:r>
          </a:p>
          <a:p>
            <a:pPr marL="285750" indent="-285750">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‘aliens from Israel!’</a:t>
            </a:r>
          </a:p>
          <a:p>
            <a:pPr marL="285750" indent="-285750">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‘strangers from the covenants of promise’</a:t>
            </a:r>
          </a:p>
          <a:p>
            <a:pPr marL="285750" indent="-285750">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‘without hope’</a:t>
            </a:r>
          </a:p>
        </p:txBody>
      </p:sp>
      <p:sp>
        <p:nvSpPr>
          <p:cNvPr id="40" name="TextBox 39">
            <a:extLst>
              <a:ext uri="{FF2B5EF4-FFF2-40B4-BE49-F238E27FC236}">
                <a16:creationId xmlns:a16="http://schemas.microsoft.com/office/drawing/2014/main" id="{6D526F9E-D033-4975-8CAB-C71F0729C4F6}"/>
              </a:ext>
            </a:extLst>
          </p:cNvPr>
          <p:cNvSpPr txBox="1"/>
          <p:nvPr/>
        </p:nvSpPr>
        <p:spPr>
          <a:xfrm>
            <a:off x="9981550" y="2130631"/>
            <a:ext cx="2210450" cy="1600438"/>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But they are not: </a:t>
            </a:r>
          </a:p>
          <a:p>
            <a:pPr marL="285750" indent="-285750">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‘bad-deed-doing’ people</a:t>
            </a:r>
          </a:p>
          <a:p>
            <a:pPr marL="285750" indent="-285750">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‘sinners’</a:t>
            </a:r>
          </a:p>
          <a:p>
            <a:pPr marL="285750" indent="-285750">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‘people sinning’</a:t>
            </a:r>
          </a:p>
          <a:p>
            <a:pPr marL="285750" indent="-285750">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‘in their lost status because of their evil works, sins, etc.</a:t>
            </a:r>
          </a:p>
        </p:txBody>
      </p:sp>
      <p:sp>
        <p:nvSpPr>
          <p:cNvPr id="41" name="TextBox 40">
            <a:extLst>
              <a:ext uri="{FF2B5EF4-FFF2-40B4-BE49-F238E27FC236}">
                <a16:creationId xmlns:a16="http://schemas.microsoft.com/office/drawing/2014/main" id="{758F2DD4-1D36-43BE-9463-A96968DABB60}"/>
              </a:ext>
            </a:extLst>
          </p:cNvPr>
          <p:cNvSpPr txBox="1"/>
          <p:nvPr/>
        </p:nvSpPr>
        <p:spPr>
          <a:xfrm>
            <a:off x="9999304" y="3722195"/>
            <a:ext cx="2179511" cy="1384995"/>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Hell is full of good people</a:t>
            </a:r>
            <a:r>
              <a:rPr lang="en-US" sz="1400" dirty="0">
                <a:latin typeface="Times New Roman" panose="02020603050405020304" pitchFamily="18" charset="0"/>
                <a:cs typeface="Times New Roman" panose="02020603050405020304" pitchFamily="18" charset="0"/>
              </a:rPr>
              <a:t>… </a:t>
            </a:r>
          </a:p>
          <a:p>
            <a:pPr marL="285750" indent="-285750" algn="just">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they just were simply without Christ!</a:t>
            </a:r>
          </a:p>
          <a:p>
            <a:pPr marL="285750" indent="-285750" algn="just">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they were dead in their trespasses and sins!  </a:t>
            </a:r>
          </a:p>
        </p:txBody>
      </p:sp>
      <p:sp>
        <p:nvSpPr>
          <p:cNvPr id="45" name="TextBox 44">
            <a:extLst>
              <a:ext uri="{FF2B5EF4-FFF2-40B4-BE49-F238E27FC236}">
                <a16:creationId xmlns:a16="http://schemas.microsoft.com/office/drawing/2014/main" id="{50768FE5-7FCB-451E-9571-A729C23EFFF8}"/>
              </a:ext>
            </a:extLst>
          </p:cNvPr>
          <p:cNvSpPr txBox="1"/>
          <p:nvPr/>
        </p:nvSpPr>
        <p:spPr>
          <a:xfrm>
            <a:off x="969521" y="6323097"/>
            <a:ext cx="2104008" cy="461665"/>
          </a:xfrm>
          <a:prstGeom prst="rect">
            <a:avLst/>
          </a:prstGeom>
          <a:noFill/>
        </p:spPr>
        <p:txBody>
          <a:bodyPr wrap="square" rtlCol="0">
            <a:spAutoFit/>
          </a:bodyPr>
          <a:lstStyle/>
          <a:p>
            <a:pPr algn="just"/>
            <a:r>
              <a:rPr lang="en-US" sz="1200" b="1" i="1" dirty="0">
                <a:solidFill>
                  <a:srgbClr val="CC6600"/>
                </a:solidFill>
                <a:latin typeface="Times New Roman" panose="02020603050405020304" pitchFamily="18" charset="0"/>
                <a:cs typeface="Times New Roman" panose="02020603050405020304" pitchFamily="18" charset="0"/>
              </a:rPr>
              <a:t>For all have sinned, and come short of the glory of God; </a:t>
            </a:r>
          </a:p>
        </p:txBody>
      </p:sp>
      <p:sp>
        <p:nvSpPr>
          <p:cNvPr id="46" name="TextBox 45">
            <a:extLst>
              <a:ext uri="{FF2B5EF4-FFF2-40B4-BE49-F238E27FC236}">
                <a16:creationId xmlns:a16="http://schemas.microsoft.com/office/drawing/2014/main" id="{2037A199-CB20-4469-AA3D-95CD45B9FCC4}"/>
              </a:ext>
            </a:extLst>
          </p:cNvPr>
          <p:cNvSpPr txBox="1"/>
          <p:nvPr/>
        </p:nvSpPr>
        <p:spPr>
          <a:xfrm>
            <a:off x="237114" y="6335372"/>
            <a:ext cx="882590" cy="507831"/>
          </a:xfrm>
          <a:prstGeom prst="rect">
            <a:avLst/>
          </a:prstGeom>
          <a:noFill/>
        </p:spPr>
        <p:txBody>
          <a:bodyPr wrap="square" rtlCol="0">
            <a:spAutoFit/>
          </a:bodyPr>
          <a:lstStyle/>
          <a:p>
            <a:pPr algn="ctr"/>
            <a:r>
              <a:rPr lang="en-US" sz="900" dirty="0">
                <a:latin typeface="Times New Roman" panose="02020603050405020304" pitchFamily="18" charset="0"/>
                <a:cs typeface="Times New Roman" panose="02020603050405020304" pitchFamily="18" charset="0"/>
              </a:rPr>
              <a:t>P.S. </a:t>
            </a:r>
          </a:p>
          <a:p>
            <a:pPr algn="ctr"/>
            <a:r>
              <a:rPr lang="en-US" sz="900" dirty="0">
                <a:latin typeface="Times New Roman" panose="02020603050405020304" pitchFamily="18" charset="0"/>
                <a:cs typeface="Times New Roman" panose="02020603050405020304" pitchFamily="18" charset="0"/>
              </a:rPr>
              <a:t>Not </a:t>
            </a:r>
            <a:r>
              <a:rPr lang="en-US" sz="900" i="1" dirty="0">
                <a:latin typeface="Times New Roman" panose="02020603050405020304" pitchFamily="18" charset="0"/>
                <a:cs typeface="Times New Roman" panose="02020603050405020304" pitchFamily="18" charset="0"/>
              </a:rPr>
              <a:t>‘</a:t>
            </a:r>
            <a:r>
              <a:rPr lang="en-US" sz="900" i="1" u="sng" dirty="0">
                <a:latin typeface="Times New Roman" panose="02020603050405020304" pitchFamily="18" charset="0"/>
                <a:cs typeface="Times New Roman" panose="02020603050405020304" pitchFamily="18" charset="0"/>
              </a:rPr>
              <a:t>fall</a:t>
            </a:r>
            <a:r>
              <a:rPr lang="en-US" sz="900" dirty="0">
                <a:latin typeface="Times New Roman" panose="02020603050405020304" pitchFamily="18" charset="0"/>
                <a:cs typeface="Times New Roman" panose="02020603050405020304" pitchFamily="18" charset="0"/>
              </a:rPr>
              <a:t> </a:t>
            </a:r>
            <a:r>
              <a:rPr lang="en-US" sz="900" i="1" dirty="0">
                <a:latin typeface="Times New Roman" panose="02020603050405020304" pitchFamily="18" charset="0"/>
                <a:cs typeface="Times New Roman" panose="02020603050405020304" pitchFamily="18" charset="0"/>
              </a:rPr>
              <a:t>short</a:t>
            </a:r>
            <a:r>
              <a:rPr lang="en-US" sz="900" dirty="0">
                <a:latin typeface="Times New Roman" panose="02020603050405020304" pitchFamily="18" charset="0"/>
                <a:cs typeface="Times New Roman" panose="02020603050405020304" pitchFamily="18" charset="0"/>
              </a:rPr>
              <a:t>’ – NIV - </a:t>
            </a:r>
          </a:p>
        </p:txBody>
      </p:sp>
      <p:sp>
        <p:nvSpPr>
          <p:cNvPr id="48" name="TextBox 47">
            <a:extLst>
              <a:ext uri="{FF2B5EF4-FFF2-40B4-BE49-F238E27FC236}">
                <a16:creationId xmlns:a16="http://schemas.microsoft.com/office/drawing/2014/main" id="{9457C0BA-9F92-4C64-A894-67B0C1D2A612}"/>
              </a:ext>
            </a:extLst>
          </p:cNvPr>
          <p:cNvSpPr txBox="1"/>
          <p:nvPr/>
        </p:nvSpPr>
        <p:spPr>
          <a:xfrm>
            <a:off x="7114068" y="6157812"/>
            <a:ext cx="2858606" cy="646331"/>
          </a:xfrm>
          <a:prstGeom prst="rect">
            <a:avLst/>
          </a:prstGeom>
          <a:noFill/>
        </p:spPr>
        <p:txBody>
          <a:bodyPr wrap="square" rtlCol="0">
            <a:spAutoFit/>
          </a:bodyPr>
          <a:lstStyle/>
          <a:p>
            <a:pPr algn="ct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I </a:t>
            </a:r>
            <a:r>
              <a:rPr lang="en-US" b="1" dirty="0">
                <a:latin typeface="Times New Roman" panose="02020603050405020304" pitchFamily="18" charset="0"/>
                <a:ea typeface="Times New Roman" panose="02020603050405020304" pitchFamily="18" charset="0"/>
                <a:cs typeface="Times New Roman" panose="02020603050405020304" pitchFamily="18" charset="0"/>
              </a:rPr>
              <a:t>AM RISEN TO SERVE IN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NEWNESS OF SPIRIT</a:t>
            </a:r>
            <a:endParaRPr lang="en-US" dirty="0"/>
          </a:p>
        </p:txBody>
      </p:sp>
      <p:cxnSp>
        <p:nvCxnSpPr>
          <p:cNvPr id="50" name="Straight Connector 49">
            <a:extLst>
              <a:ext uri="{FF2B5EF4-FFF2-40B4-BE49-F238E27FC236}">
                <a16:creationId xmlns:a16="http://schemas.microsoft.com/office/drawing/2014/main" id="{0B3E63D9-EC0B-4EC0-95BF-81DC2BE04EB2}"/>
              </a:ext>
            </a:extLst>
          </p:cNvPr>
          <p:cNvCxnSpPr>
            <a:cxnSpLocks/>
          </p:cNvCxnSpPr>
          <p:nvPr/>
        </p:nvCxnSpPr>
        <p:spPr>
          <a:xfrm>
            <a:off x="5956917" y="1387628"/>
            <a:ext cx="8966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EF2548D0-0E0C-434E-A2E6-7FCE4BD56D90}"/>
              </a:ext>
            </a:extLst>
          </p:cNvPr>
          <p:cNvCxnSpPr/>
          <p:nvPr/>
        </p:nvCxnSpPr>
        <p:spPr>
          <a:xfrm>
            <a:off x="5001211" y="1655405"/>
            <a:ext cx="2775628"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7" name="Rectangle 56">
            <a:extLst>
              <a:ext uri="{FF2B5EF4-FFF2-40B4-BE49-F238E27FC236}">
                <a16:creationId xmlns:a16="http://schemas.microsoft.com/office/drawing/2014/main" id="{990D18BE-85AE-4E15-9E30-F2ABE3554BE7}"/>
              </a:ext>
            </a:extLst>
          </p:cNvPr>
          <p:cNvSpPr/>
          <p:nvPr/>
        </p:nvSpPr>
        <p:spPr>
          <a:xfrm>
            <a:off x="7776839" y="1420430"/>
            <a:ext cx="1778229" cy="27048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Arrow Connector 59">
            <a:extLst>
              <a:ext uri="{FF2B5EF4-FFF2-40B4-BE49-F238E27FC236}">
                <a16:creationId xmlns:a16="http://schemas.microsoft.com/office/drawing/2014/main" id="{96414228-889B-447B-B78B-A32BF5F9FA48}"/>
              </a:ext>
            </a:extLst>
          </p:cNvPr>
          <p:cNvCxnSpPr/>
          <p:nvPr/>
        </p:nvCxnSpPr>
        <p:spPr>
          <a:xfrm flipH="1" flipV="1">
            <a:off x="2352581" y="1655405"/>
            <a:ext cx="2236519" cy="162933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0007E6F8-18A4-4B31-8C2B-DE177A1084E3}"/>
              </a:ext>
            </a:extLst>
          </p:cNvPr>
          <p:cNvCxnSpPr/>
          <p:nvPr/>
        </p:nvCxnSpPr>
        <p:spPr>
          <a:xfrm flipH="1">
            <a:off x="3165991" y="3282477"/>
            <a:ext cx="1414622" cy="8833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68AF31A4-C1A9-4E94-B6B2-26A967161EB6}"/>
              </a:ext>
            </a:extLst>
          </p:cNvPr>
          <p:cNvCxnSpPr>
            <a:cxnSpLocks/>
          </p:cNvCxnSpPr>
          <p:nvPr/>
        </p:nvCxnSpPr>
        <p:spPr>
          <a:xfrm flipH="1" flipV="1">
            <a:off x="3346882" y="4517616"/>
            <a:ext cx="6652422" cy="175229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FB680BC0-3905-42A4-9214-22AAB7E6E55E}"/>
              </a:ext>
            </a:extLst>
          </p:cNvPr>
          <p:cNvSpPr txBox="1"/>
          <p:nvPr/>
        </p:nvSpPr>
        <p:spPr>
          <a:xfrm>
            <a:off x="9979860" y="5028870"/>
            <a:ext cx="2155915" cy="1815882"/>
          </a:xfrm>
          <a:prstGeom prst="rect">
            <a:avLst/>
          </a:prstGeom>
          <a:noFill/>
        </p:spPr>
        <p:txBody>
          <a:bodyPr wrap="square" rtlCol="0">
            <a:spAutoFit/>
          </a:bodyPr>
          <a:lstStyle/>
          <a:p>
            <a:pPr algn="just"/>
            <a:r>
              <a:rPr lang="en-US" sz="1400" dirty="0">
                <a:latin typeface="Times New Roman" panose="02020603050405020304" pitchFamily="18" charset="0"/>
                <a:cs typeface="Times New Roman" panose="02020603050405020304" pitchFamily="18" charset="0"/>
              </a:rPr>
              <a:t>…because every good, nice, positive, religious, generous, giving, prayerful, honest, ‘godly’ act still could not please God – THEY WERE ‘</a:t>
            </a:r>
            <a:r>
              <a:rPr lang="en-US" sz="1400" b="1" i="1" dirty="0">
                <a:solidFill>
                  <a:srgbClr val="CC6600"/>
                </a:solidFill>
                <a:latin typeface="Times New Roman" panose="02020603050405020304" pitchFamily="18" charset="0"/>
                <a:cs typeface="Times New Roman" panose="02020603050405020304" pitchFamily="18" charset="0"/>
              </a:rPr>
              <a:t>IN THE </a:t>
            </a:r>
            <a:r>
              <a:rPr lang="en-US" sz="1400" b="1" i="1" u="sng" dirty="0">
                <a:solidFill>
                  <a:srgbClr val="CC6600"/>
                </a:solidFill>
                <a:latin typeface="Times New Roman" panose="02020603050405020304" pitchFamily="18" charset="0"/>
                <a:cs typeface="Times New Roman" panose="02020603050405020304" pitchFamily="18" charset="0"/>
              </a:rPr>
              <a:t>FLESH</a:t>
            </a:r>
            <a:r>
              <a:rPr lang="en-US" sz="1400" dirty="0">
                <a:latin typeface="Times New Roman" panose="02020603050405020304" pitchFamily="18" charset="0"/>
                <a:cs typeface="Times New Roman" panose="02020603050405020304" pitchFamily="18" charset="0"/>
              </a:rPr>
              <a:t>,’ NOT </a:t>
            </a:r>
            <a:r>
              <a:rPr lang="en-US" sz="1400" b="1" i="1" dirty="0">
                <a:solidFill>
                  <a:srgbClr val="CC6600"/>
                </a:solidFill>
                <a:latin typeface="Times New Roman" panose="02020603050405020304" pitchFamily="18" charset="0"/>
                <a:cs typeface="Times New Roman" panose="02020603050405020304" pitchFamily="18" charset="0"/>
              </a:rPr>
              <a:t>IN THE </a:t>
            </a:r>
            <a:r>
              <a:rPr lang="en-US" sz="1400" b="1" i="1" u="sng" dirty="0">
                <a:solidFill>
                  <a:srgbClr val="CC6600"/>
                </a:solidFill>
                <a:latin typeface="Times New Roman" panose="02020603050405020304" pitchFamily="18" charset="0"/>
                <a:cs typeface="Times New Roman" panose="02020603050405020304" pitchFamily="18" charset="0"/>
              </a:rPr>
              <a:t>SPIRIT</a:t>
            </a:r>
            <a:r>
              <a:rPr lang="en-US" sz="1400" dirty="0">
                <a:latin typeface="Times New Roman" panose="02020603050405020304" pitchFamily="18" charset="0"/>
                <a:cs typeface="Times New Roman" panose="02020603050405020304" pitchFamily="18" charset="0"/>
              </a:rPr>
              <a:t>!  </a:t>
            </a:r>
            <a:r>
              <a:rPr lang="en-US" sz="1100" b="1" dirty="0">
                <a:solidFill>
                  <a:srgbClr val="FF0000"/>
                </a:solidFill>
                <a:latin typeface="Times New Roman" panose="02020603050405020304" pitchFamily="18" charset="0"/>
                <a:cs typeface="Times New Roman" panose="02020603050405020304" pitchFamily="18" charset="0"/>
              </a:rPr>
              <a:t>(Romans 8:28)</a:t>
            </a:r>
            <a:endParaRPr lang="en-US" sz="1400" b="1" dirty="0">
              <a:solidFill>
                <a:srgbClr val="FF0000"/>
              </a:solidFill>
              <a:latin typeface="Times New Roman" panose="02020603050405020304" pitchFamily="18" charset="0"/>
              <a:cs typeface="Times New Roman" panose="02020603050405020304" pitchFamily="18" charset="0"/>
            </a:endParaRPr>
          </a:p>
        </p:txBody>
      </p:sp>
      <p:cxnSp>
        <p:nvCxnSpPr>
          <p:cNvPr id="74" name="Straight Connector 73">
            <a:extLst>
              <a:ext uri="{FF2B5EF4-FFF2-40B4-BE49-F238E27FC236}">
                <a16:creationId xmlns:a16="http://schemas.microsoft.com/office/drawing/2014/main" id="{A4F73F5D-508D-4914-9A23-761A3BAE60ED}"/>
              </a:ext>
            </a:extLst>
          </p:cNvPr>
          <p:cNvCxnSpPr/>
          <p:nvPr/>
        </p:nvCxnSpPr>
        <p:spPr>
          <a:xfrm>
            <a:off x="4857447" y="4269741"/>
            <a:ext cx="291939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7E72C142-48E9-4D81-91B5-B61E592E10C1}"/>
              </a:ext>
            </a:extLst>
          </p:cNvPr>
          <p:cNvCxnSpPr/>
          <p:nvPr/>
        </p:nvCxnSpPr>
        <p:spPr>
          <a:xfrm flipV="1">
            <a:off x="7776839" y="3033238"/>
            <a:ext cx="862493" cy="123650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6304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75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125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10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down)">
                                      <p:cBhvr>
                                        <p:cTn id="27" dur="750"/>
                                        <p:tgtEl>
                                          <p:spTgt spid="21"/>
                                        </p:tgtEl>
                                      </p:cBhvr>
                                    </p:animEffect>
                                  </p:childTnLst>
                                </p:cTn>
                              </p:par>
                            </p:childTnLst>
                          </p:cTn>
                        </p:par>
                        <p:par>
                          <p:cTn id="28" fill="hold">
                            <p:stCondLst>
                              <p:cond delay="750"/>
                            </p:stCondLst>
                            <p:childTnLst>
                              <p:par>
                                <p:cTn id="29" presetID="10" presetClass="entr" presetSubtype="0"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0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wipe(left)">
                                      <p:cBhvr>
                                        <p:cTn id="36" dur="750"/>
                                        <p:tgtEl>
                                          <p:spTgt spid="18"/>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32" fill="hold" nodeType="clickEffect">
                                  <p:stCondLst>
                                    <p:cond delay="0"/>
                                  </p:stCondLst>
                                  <p:childTnLst>
                                    <p:set>
                                      <p:cBhvr>
                                        <p:cTn id="40" dur="1" fill="hold">
                                          <p:stCondLst>
                                            <p:cond delay="0"/>
                                          </p:stCondLst>
                                        </p:cTn>
                                        <p:tgtEl>
                                          <p:spTgt spid="50"/>
                                        </p:tgtEl>
                                        <p:attrNameLst>
                                          <p:attrName>style.visibility</p:attrName>
                                        </p:attrNameLst>
                                      </p:cBhvr>
                                      <p:to>
                                        <p:strVal val="visible"/>
                                      </p:to>
                                    </p:set>
                                    <p:animEffect transition="in" filter="circle(out)">
                                      <p:cBhvr>
                                        <p:cTn id="41" dur="1750"/>
                                        <p:tgtEl>
                                          <p:spTgt spid="50"/>
                                        </p:tgtEl>
                                      </p:cBhvr>
                                    </p:animEffect>
                                  </p:childTnLst>
                                </p:cTn>
                              </p:par>
                            </p:childTnLst>
                          </p:cTn>
                        </p:par>
                        <p:par>
                          <p:cTn id="42" fill="hold">
                            <p:stCondLst>
                              <p:cond delay="1750"/>
                            </p:stCondLst>
                            <p:childTnLst>
                              <p:par>
                                <p:cTn id="43" presetID="22" presetClass="entr" presetSubtype="2" fill="hold" nodeType="after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right)">
                                      <p:cBhvr>
                                        <p:cTn id="45" dur="1000"/>
                                        <p:tgtEl>
                                          <p:spTgt spid="24"/>
                                        </p:tgtEl>
                                      </p:cBhvr>
                                    </p:animEffect>
                                  </p:childTnLst>
                                </p:cTn>
                              </p:par>
                            </p:childTnLst>
                          </p:cTn>
                        </p:par>
                        <p:par>
                          <p:cTn id="46" fill="hold">
                            <p:stCondLst>
                              <p:cond delay="2750"/>
                            </p:stCondLst>
                            <p:childTnLst>
                              <p:par>
                                <p:cTn id="47" presetID="10" presetClass="entr" presetSubtype="0" fill="hold" grpId="0" nodeType="after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fade">
                                      <p:cBhvr>
                                        <p:cTn id="49" dur="1000"/>
                                        <p:tgtEl>
                                          <p:spTgt spid="22"/>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56"/>
                                        </p:tgtEl>
                                        <p:attrNameLst>
                                          <p:attrName>style.visibility</p:attrName>
                                        </p:attrNameLst>
                                      </p:cBhvr>
                                      <p:to>
                                        <p:strVal val="visible"/>
                                      </p:to>
                                    </p:set>
                                    <p:animEffect transition="in" filter="wipe(left)">
                                      <p:cBhvr>
                                        <p:cTn id="54" dur="1000"/>
                                        <p:tgtEl>
                                          <p:spTgt spid="56"/>
                                        </p:tgtEl>
                                      </p:cBhvr>
                                    </p:animEffect>
                                  </p:childTnLst>
                                </p:cTn>
                              </p:par>
                            </p:childTnLst>
                          </p:cTn>
                        </p:par>
                        <p:par>
                          <p:cTn id="55" fill="hold">
                            <p:stCondLst>
                              <p:cond delay="1000"/>
                            </p:stCondLst>
                            <p:childTnLst>
                              <p:par>
                                <p:cTn id="56" presetID="10" presetClass="entr" presetSubtype="0" fill="hold" grpId="0" nodeType="after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fade">
                                      <p:cBhvr>
                                        <p:cTn id="58" dur="750"/>
                                        <p:tgtEl>
                                          <p:spTgt spid="25"/>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57"/>
                                        </p:tgtEl>
                                        <p:attrNameLst>
                                          <p:attrName>style.visibility</p:attrName>
                                        </p:attrNameLst>
                                      </p:cBhvr>
                                      <p:to>
                                        <p:strVal val="visible"/>
                                      </p:to>
                                    </p:set>
                                    <p:animEffect transition="in" filter="wipe(left)">
                                      <p:cBhvr>
                                        <p:cTn id="61" dur="1000"/>
                                        <p:tgtEl>
                                          <p:spTgt spid="57"/>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fade">
                                      <p:cBhvr>
                                        <p:cTn id="66" dur="1000"/>
                                        <p:tgtEl>
                                          <p:spTgt spid="26"/>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wipe(up)">
                                      <p:cBhvr>
                                        <p:cTn id="69" dur="1000"/>
                                        <p:tgtEl>
                                          <p:spTgt spid="3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5"/>
                                        </p:tgtEl>
                                        <p:attrNameLst>
                                          <p:attrName>style.visibility</p:attrName>
                                        </p:attrNameLst>
                                      </p:cBhvr>
                                      <p:to>
                                        <p:strVal val="visible"/>
                                      </p:to>
                                    </p:set>
                                    <p:animEffect transition="in" filter="fade">
                                      <p:cBhvr>
                                        <p:cTn id="74" dur="1000"/>
                                        <p:tgtEl>
                                          <p:spTgt spid="5"/>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2" fill="hold" nodeType="clickEffect">
                                  <p:stCondLst>
                                    <p:cond delay="0"/>
                                  </p:stCondLst>
                                  <p:childTnLst>
                                    <p:set>
                                      <p:cBhvr>
                                        <p:cTn id="78" dur="1" fill="hold">
                                          <p:stCondLst>
                                            <p:cond delay="0"/>
                                          </p:stCondLst>
                                        </p:cTn>
                                        <p:tgtEl>
                                          <p:spTgt spid="60"/>
                                        </p:tgtEl>
                                        <p:attrNameLst>
                                          <p:attrName>style.visibility</p:attrName>
                                        </p:attrNameLst>
                                      </p:cBhvr>
                                      <p:to>
                                        <p:strVal val="visible"/>
                                      </p:to>
                                    </p:set>
                                    <p:animEffect transition="in" filter="wipe(right)">
                                      <p:cBhvr>
                                        <p:cTn id="79" dur="1000"/>
                                        <p:tgtEl>
                                          <p:spTgt spid="60"/>
                                        </p:tgtEl>
                                      </p:cBhvr>
                                    </p:animEffect>
                                  </p:childTnLst>
                                </p:cTn>
                              </p:par>
                            </p:childTnLst>
                          </p:cTn>
                        </p:par>
                        <p:par>
                          <p:cTn id="80" fill="hold">
                            <p:stCondLst>
                              <p:cond delay="1000"/>
                            </p:stCondLst>
                            <p:childTnLst>
                              <p:par>
                                <p:cTn id="81" presetID="10" presetClass="entr" presetSubtype="0" fill="hold" grpId="0" nodeType="afterEffect">
                                  <p:stCondLst>
                                    <p:cond delay="0"/>
                                  </p:stCondLst>
                                  <p:childTnLst>
                                    <p:set>
                                      <p:cBhvr>
                                        <p:cTn id="82" dur="1" fill="hold">
                                          <p:stCondLst>
                                            <p:cond delay="0"/>
                                          </p:stCondLst>
                                        </p:cTn>
                                        <p:tgtEl>
                                          <p:spTgt spid="27"/>
                                        </p:tgtEl>
                                        <p:attrNameLst>
                                          <p:attrName>style.visibility</p:attrName>
                                        </p:attrNameLst>
                                      </p:cBhvr>
                                      <p:to>
                                        <p:strVal val="visible"/>
                                      </p:to>
                                    </p:set>
                                    <p:animEffect transition="in" filter="fade">
                                      <p:cBhvr>
                                        <p:cTn id="83" dur="1000"/>
                                        <p:tgtEl>
                                          <p:spTgt spid="27"/>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2" fill="hold" nodeType="clickEffect">
                                  <p:stCondLst>
                                    <p:cond delay="0"/>
                                  </p:stCondLst>
                                  <p:childTnLst>
                                    <p:set>
                                      <p:cBhvr>
                                        <p:cTn id="87" dur="1" fill="hold">
                                          <p:stCondLst>
                                            <p:cond delay="0"/>
                                          </p:stCondLst>
                                        </p:cTn>
                                        <p:tgtEl>
                                          <p:spTgt spid="62"/>
                                        </p:tgtEl>
                                        <p:attrNameLst>
                                          <p:attrName>style.visibility</p:attrName>
                                        </p:attrNameLst>
                                      </p:cBhvr>
                                      <p:to>
                                        <p:strVal val="visible"/>
                                      </p:to>
                                    </p:set>
                                    <p:animEffect transition="in" filter="wipe(right)">
                                      <p:cBhvr>
                                        <p:cTn id="88" dur="500"/>
                                        <p:tgtEl>
                                          <p:spTgt spid="62"/>
                                        </p:tgtEl>
                                      </p:cBhvr>
                                    </p:animEffect>
                                  </p:childTnLst>
                                </p:cTn>
                              </p:par>
                            </p:childTnLst>
                          </p:cTn>
                        </p:par>
                        <p:par>
                          <p:cTn id="89" fill="hold">
                            <p:stCondLst>
                              <p:cond delay="500"/>
                            </p:stCondLst>
                            <p:childTnLst>
                              <p:par>
                                <p:cTn id="90" presetID="10" presetClass="entr" presetSubtype="0" fill="hold" grpId="0" nodeType="afterEffect">
                                  <p:stCondLst>
                                    <p:cond delay="0"/>
                                  </p:stCondLst>
                                  <p:childTnLst>
                                    <p:set>
                                      <p:cBhvr>
                                        <p:cTn id="91" dur="1" fill="hold">
                                          <p:stCondLst>
                                            <p:cond delay="0"/>
                                          </p:stCondLst>
                                        </p:cTn>
                                        <p:tgtEl>
                                          <p:spTgt spid="28"/>
                                        </p:tgtEl>
                                        <p:attrNameLst>
                                          <p:attrName>style.visibility</p:attrName>
                                        </p:attrNameLst>
                                      </p:cBhvr>
                                      <p:to>
                                        <p:strVal val="visible"/>
                                      </p:to>
                                    </p:set>
                                    <p:animEffect transition="in" filter="fade">
                                      <p:cBhvr>
                                        <p:cTn id="92" dur="1000"/>
                                        <p:tgtEl>
                                          <p:spTgt spid="28"/>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9"/>
                                        </p:tgtEl>
                                        <p:attrNameLst>
                                          <p:attrName>style.visibility</p:attrName>
                                        </p:attrNameLst>
                                      </p:cBhvr>
                                      <p:to>
                                        <p:strVal val="visible"/>
                                      </p:to>
                                    </p:set>
                                    <p:animEffect transition="in" filter="fade">
                                      <p:cBhvr>
                                        <p:cTn id="97" dur="1000"/>
                                        <p:tgtEl>
                                          <p:spTgt spid="9"/>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nodeType="clickEffect">
                                  <p:stCondLst>
                                    <p:cond delay="0"/>
                                  </p:stCondLst>
                                  <p:childTnLst>
                                    <p:set>
                                      <p:cBhvr>
                                        <p:cTn id="101" dur="1" fill="hold">
                                          <p:stCondLst>
                                            <p:cond delay="0"/>
                                          </p:stCondLst>
                                        </p:cTn>
                                        <p:tgtEl>
                                          <p:spTgt spid="74"/>
                                        </p:tgtEl>
                                        <p:attrNameLst>
                                          <p:attrName>style.visibility</p:attrName>
                                        </p:attrNameLst>
                                      </p:cBhvr>
                                      <p:to>
                                        <p:strVal val="visible"/>
                                      </p:to>
                                    </p:set>
                                    <p:animEffect transition="in" filter="wipe(left)">
                                      <p:cBhvr>
                                        <p:cTn id="102" dur="1000"/>
                                        <p:tgtEl>
                                          <p:spTgt spid="74"/>
                                        </p:tgtEl>
                                      </p:cBhvr>
                                    </p:animEffect>
                                  </p:childTnLst>
                                </p:cTn>
                              </p:par>
                            </p:childTnLst>
                          </p:cTn>
                        </p:par>
                        <p:par>
                          <p:cTn id="103" fill="hold">
                            <p:stCondLst>
                              <p:cond delay="1000"/>
                            </p:stCondLst>
                            <p:childTnLst>
                              <p:par>
                                <p:cTn id="104" presetID="22" presetClass="entr" presetSubtype="4" fill="hold" nodeType="afterEffect">
                                  <p:stCondLst>
                                    <p:cond delay="0"/>
                                  </p:stCondLst>
                                  <p:childTnLst>
                                    <p:set>
                                      <p:cBhvr>
                                        <p:cTn id="105" dur="1" fill="hold">
                                          <p:stCondLst>
                                            <p:cond delay="0"/>
                                          </p:stCondLst>
                                        </p:cTn>
                                        <p:tgtEl>
                                          <p:spTgt spid="76"/>
                                        </p:tgtEl>
                                        <p:attrNameLst>
                                          <p:attrName>style.visibility</p:attrName>
                                        </p:attrNameLst>
                                      </p:cBhvr>
                                      <p:to>
                                        <p:strVal val="visible"/>
                                      </p:to>
                                    </p:set>
                                    <p:animEffect transition="in" filter="wipe(down)">
                                      <p:cBhvr>
                                        <p:cTn id="106" dur="1000"/>
                                        <p:tgtEl>
                                          <p:spTgt spid="76"/>
                                        </p:tgtEl>
                                      </p:cBhvr>
                                    </p:animEffect>
                                  </p:childTnLst>
                                </p:cTn>
                              </p:par>
                            </p:childTnLst>
                          </p:cTn>
                        </p:par>
                      </p:childTnLst>
                    </p:cTn>
                  </p:par>
                  <p:par>
                    <p:cTn id="107" fill="hold">
                      <p:stCondLst>
                        <p:cond delay="indefinite"/>
                      </p:stCondLst>
                      <p:childTnLst>
                        <p:par>
                          <p:cTn id="108" fill="hold">
                            <p:stCondLst>
                              <p:cond delay="0"/>
                            </p:stCondLst>
                            <p:childTnLst>
                              <p:par>
                                <p:cTn id="109" presetID="53" presetClass="entr" presetSubtype="16" fill="hold" grpId="0" nodeType="clickEffect">
                                  <p:stCondLst>
                                    <p:cond delay="0"/>
                                  </p:stCondLst>
                                  <p:childTnLst>
                                    <p:set>
                                      <p:cBhvr>
                                        <p:cTn id="110" dur="1" fill="hold">
                                          <p:stCondLst>
                                            <p:cond delay="0"/>
                                          </p:stCondLst>
                                        </p:cTn>
                                        <p:tgtEl>
                                          <p:spTgt spid="33"/>
                                        </p:tgtEl>
                                        <p:attrNameLst>
                                          <p:attrName>style.visibility</p:attrName>
                                        </p:attrNameLst>
                                      </p:cBhvr>
                                      <p:to>
                                        <p:strVal val="visible"/>
                                      </p:to>
                                    </p:set>
                                    <p:anim calcmode="lin" valueType="num">
                                      <p:cBhvr>
                                        <p:cTn id="111" dur="750" fill="hold"/>
                                        <p:tgtEl>
                                          <p:spTgt spid="33"/>
                                        </p:tgtEl>
                                        <p:attrNameLst>
                                          <p:attrName>ppt_w</p:attrName>
                                        </p:attrNameLst>
                                      </p:cBhvr>
                                      <p:tavLst>
                                        <p:tav tm="0">
                                          <p:val>
                                            <p:fltVal val="0"/>
                                          </p:val>
                                        </p:tav>
                                        <p:tav tm="100000">
                                          <p:val>
                                            <p:strVal val="#ppt_w"/>
                                          </p:val>
                                        </p:tav>
                                      </p:tavLst>
                                    </p:anim>
                                    <p:anim calcmode="lin" valueType="num">
                                      <p:cBhvr>
                                        <p:cTn id="112" dur="750" fill="hold"/>
                                        <p:tgtEl>
                                          <p:spTgt spid="33"/>
                                        </p:tgtEl>
                                        <p:attrNameLst>
                                          <p:attrName>ppt_h</p:attrName>
                                        </p:attrNameLst>
                                      </p:cBhvr>
                                      <p:tavLst>
                                        <p:tav tm="0">
                                          <p:val>
                                            <p:fltVal val="0"/>
                                          </p:val>
                                        </p:tav>
                                        <p:tav tm="100000">
                                          <p:val>
                                            <p:strVal val="#ppt_h"/>
                                          </p:val>
                                        </p:tav>
                                      </p:tavLst>
                                    </p:anim>
                                    <p:animEffect transition="in" filter="fade">
                                      <p:cBhvr>
                                        <p:cTn id="113" dur="750"/>
                                        <p:tgtEl>
                                          <p:spTgt spid="33"/>
                                        </p:tgtEl>
                                      </p:cBhvr>
                                    </p:animEffect>
                                  </p:childTnLst>
                                </p:cTn>
                              </p:par>
                            </p:childTnLst>
                          </p:cTn>
                        </p:par>
                      </p:childTnLst>
                    </p:cTn>
                  </p:par>
                  <p:par>
                    <p:cTn id="114" fill="hold">
                      <p:stCondLst>
                        <p:cond delay="indefinite"/>
                      </p:stCondLst>
                      <p:childTnLst>
                        <p:par>
                          <p:cTn id="115" fill="hold">
                            <p:stCondLst>
                              <p:cond delay="0"/>
                            </p:stCondLst>
                            <p:childTnLst>
                              <p:par>
                                <p:cTn id="116" presetID="53" presetClass="entr" presetSubtype="16" fill="hold" grpId="0" nodeType="clickEffect">
                                  <p:stCondLst>
                                    <p:cond delay="0"/>
                                  </p:stCondLst>
                                  <p:childTnLst>
                                    <p:set>
                                      <p:cBhvr>
                                        <p:cTn id="117" dur="1" fill="hold">
                                          <p:stCondLst>
                                            <p:cond delay="0"/>
                                          </p:stCondLst>
                                        </p:cTn>
                                        <p:tgtEl>
                                          <p:spTgt spid="34"/>
                                        </p:tgtEl>
                                        <p:attrNameLst>
                                          <p:attrName>style.visibility</p:attrName>
                                        </p:attrNameLst>
                                      </p:cBhvr>
                                      <p:to>
                                        <p:strVal val="visible"/>
                                      </p:to>
                                    </p:set>
                                    <p:anim calcmode="lin" valueType="num">
                                      <p:cBhvr>
                                        <p:cTn id="118" dur="750" fill="hold"/>
                                        <p:tgtEl>
                                          <p:spTgt spid="34"/>
                                        </p:tgtEl>
                                        <p:attrNameLst>
                                          <p:attrName>ppt_w</p:attrName>
                                        </p:attrNameLst>
                                      </p:cBhvr>
                                      <p:tavLst>
                                        <p:tav tm="0">
                                          <p:val>
                                            <p:fltVal val="0"/>
                                          </p:val>
                                        </p:tav>
                                        <p:tav tm="100000">
                                          <p:val>
                                            <p:strVal val="#ppt_w"/>
                                          </p:val>
                                        </p:tav>
                                      </p:tavLst>
                                    </p:anim>
                                    <p:anim calcmode="lin" valueType="num">
                                      <p:cBhvr>
                                        <p:cTn id="119" dur="750" fill="hold"/>
                                        <p:tgtEl>
                                          <p:spTgt spid="34"/>
                                        </p:tgtEl>
                                        <p:attrNameLst>
                                          <p:attrName>ppt_h</p:attrName>
                                        </p:attrNameLst>
                                      </p:cBhvr>
                                      <p:tavLst>
                                        <p:tav tm="0">
                                          <p:val>
                                            <p:fltVal val="0"/>
                                          </p:val>
                                        </p:tav>
                                        <p:tav tm="100000">
                                          <p:val>
                                            <p:strVal val="#ppt_h"/>
                                          </p:val>
                                        </p:tav>
                                      </p:tavLst>
                                    </p:anim>
                                    <p:animEffect transition="in" filter="fade">
                                      <p:cBhvr>
                                        <p:cTn id="120" dur="750"/>
                                        <p:tgtEl>
                                          <p:spTgt spid="34"/>
                                        </p:tgtEl>
                                      </p:cBhvr>
                                    </p:animEffect>
                                  </p:childTnLst>
                                </p:cTn>
                              </p:par>
                            </p:childTnLst>
                          </p:cTn>
                        </p:par>
                      </p:childTnLst>
                    </p:cTn>
                  </p:par>
                  <p:par>
                    <p:cTn id="121" fill="hold">
                      <p:stCondLst>
                        <p:cond delay="indefinite"/>
                      </p:stCondLst>
                      <p:childTnLst>
                        <p:par>
                          <p:cTn id="122" fill="hold">
                            <p:stCondLst>
                              <p:cond delay="0"/>
                            </p:stCondLst>
                            <p:childTnLst>
                              <p:par>
                                <p:cTn id="123" presetID="53" presetClass="entr" presetSubtype="16" fill="hold" grpId="0" nodeType="clickEffect">
                                  <p:stCondLst>
                                    <p:cond delay="0"/>
                                  </p:stCondLst>
                                  <p:childTnLst>
                                    <p:set>
                                      <p:cBhvr>
                                        <p:cTn id="124" dur="1" fill="hold">
                                          <p:stCondLst>
                                            <p:cond delay="0"/>
                                          </p:stCondLst>
                                        </p:cTn>
                                        <p:tgtEl>
                                          <p:spTgt spid="35"/>
                                        </p:tgtEl>
                                        <p:attrNameLst>
                                          <p:attrName>style.visibility</p:attrName>
                                        </p:attrNameLst>
                                      </p:cBhvr>
                                      <p:to>
                                        <p:strVal val="visible"/>
                                      </p:to>
                                    </p:set>
                                    <p:anim calcmode="lin" valueType="num">
                                      <p:cBhvr>
                                        <p:cTn id="125" dur="750" fill="hold"/>
                                        <p:tgtEl>
                                          <p:spTgt spid="35"/>
                                        </p:tgtEl>
                                        <p:attrNameLst>
                                          <p:attrName>ppt_w</p:attrName>
                                        </p:attrNameLst>
                                      </p:cBhvr>
                                      <p:tavLst>
                                        <p:tav tm="0">
                                          <p:val>
                                            <p:fltVal val="0"/>
                                          </p:val>
                                        </p:tav>
                                        <p:tav tm="100000">
                                          <p:val>
                                            <p:strVal val="#ppt_w"/>
                                          </p:val>
                                        </p:tav>
                                      </p:tavLst>
                                    </p:anim>
                                    <p:anim calcmode="lin" valueType="num">
                                      <p:cBhvr>
                                        <p:cTn id="126" dur="750" fill="hold"/>
                                        <p:tgtEl>
                                          <p:spTgt spid="35"/>
                                        </p:tgtEl>
                                        <p:attrNameLst>
                                          <p:attrName>ppt_h</p:attrName>
                                        </p:attrNameLst>
                                      </p:cBhvr>
                                      <p:tavLst>
                                        <p:tav tm="0">
                                          <p:val>
                                            <p:fltVal val="0"/>
                                          </p:val>
                                        </p:tav>
                                        <p:tav tm="100000">
                                          <p:val>
                                            <p:strVal val="#ppt_h"/>
                                          </p:val>
                                        </p:tav>
                                      </p:tavLst>
                                    </p:anim>
                                    <p:animEffect transition="in" filter="fade">
                                      <p:cBhvr>
                                        <p:cTn id="127" dur="750"/>
                                        <p:tgtEl>
                                          <p:spTgt spid="35"/>
                                        </p:tgtEl>
                                      </p:cBhvr>
                                    </p:animEffect>
                                  </p:childTnLst>
                                </p:cTn>
                              </p:par>
                            </p:childTnLst>
                          </p:cTn>
                        </p:par>
                      </p:childTnLst>
                    </p:cTn>
                  </p:par>
                  <p:par>
                    <p:cTn id="128" fill="hold">
                      <p:stCondLst>
                        <p:cond delay="indefinite"/>
                      </p:stCondLst>
                      <p:childTnLst>
                        <p:par>
                          <p:cTn id="129" fill="hold">
                            <p:stCondLst>
                              <p:cond delay="0"/>
                            </p:stCondLst>
                            <p:childTnLst>
                              <p:par>
                                <p:cTn id="130" presetID="53" presetClass="entr" presetSubtype="16" fill="hold" grpId="0" nodeType="clickEffect">
                                  <p:stCondLst>
                                    <p:cond delay="0"/>
                                  </p:stCondLst>
                                  <p:childTnLst>
                                    <p:set>
                                      <p:cBhvr>
                                        <p:cTn id="131" dur="1" fill="hold">
                                          <p:stCondLst>
                                            <p:cond delay="0"/>
                                          </p:stCondLst>
                                        </p:cTn>
                                        <p:tgtEl>
                                          <p:spTgt spid="36"/>
                                        </p:tgtEl>
                                        <p:attrNameLst>
                                          <p:attrName>style.visibility</p:attrName>
                                        </p:attrNameLst>
                                      </p:cBhvr>
                                      <p:to>
                                        <p:strVal val="visible"/>
                                      </p:to>
                                    </p:set>
                                    <p:anim calcmode="lin" valueType="num">
                                      <p:cBhvr>
                                        <p:cTn id="132" dur="750" fill="hold"/>
                                        <p:tgtEl>
                                          <p:spTgt spid="36"/>
                                        </p:tgtEl>
                                        <p:attrNameLst>
                                          <p:attrName>ppt_w</p:attrName>
                                        </p:attrNameLst>
                                      </p:cBhvr>
                                      <p:tavLst>
                                        <p:tav tm="0">
                                          <p:val>
                                            <p:fltVal val="0"/>
                                          </p:val>
                                        </p:tav>
                                        <p:tav tm="100000">
                                          <p:val>
                                            <p:strVal val="#ppt_w"/>
                                          </p:val>
                                        </p:tav>
                                      </p:tavLst>
                                    </p:anim>
                                    <p:anim calcmode="lin" valueType="num">
                                      <p:cBhvr>
                                        <p:cTn id="133" dur="750" fill="hold"/>
                                        <p:tgtEl>
                                          <p:spTgt spid="36"/>
                                        </p:tgtEl>
                                        <p:attrNameLst>
                                          <p:attrName>ppt_h</p:attrName>
                                        </p:attrNameLst>
                                      </p:cBhvr>
                                      <p:tavLst>
                                        <p:tav tm="0">
                                          <p:val>
                                            <p:fltVal val="0"/>
                                          </p:val>
                                        </p:tav>
                                        <p:tav tm="100000">
                                          <p:val>
                                            <p:strVal val="#ppt_h"/>
                                          </p:val>
                                        </p:tav>
                                      </p:tavLst>
                                    </p:anim>
                                    <p:animEffect transition="in" filter="fade">
                                      <p:cBhvr>
                                        <p:cTn id="134" dur="750"/>
                                        <p:tgtEl>
                                          <p:spTgt spid="36"/>
                                        </p:tgtEl>
                                      </p:cBhvr>
                                    </p:animEffect>
                                  </p:childTnLst>
                                </p:cTn>
                              </p:par>
                            </p:childTnLst>
                          </p:cTn>
                        </p:par>
                      </p:childTnLst>
                    </p:cTn>
                  </p:par>
                  <p:par>
                    <p:cTn id="135" fill="hold">
                      <p:stCondLst>
                        <p:cond delay="indefinite"/>
                      </p:stCondLst>
                      <p:childTnLst>
                        <p:par>
                          <p:cTn id="136" fill="hold">
                            <p:stCondLst>
                              <p:cond delay="0"/>
                            </p:stCondLst>
                            <p:childTnLst>
                              <p:par>
                                <p:cTn id="137" presetID="53" presetClass="entr" presetSubtype="16" fill="hold" grpId="0" nodeType="clickEffect">
                                  <p:stCondLst>
                                    <p:cond delay="0"/>
                                  </p:stCondLst>
                                  <p:childTnLst>
                                    <p:set>
                                      <p:cBhvr>
                                        <p:cTn id="138" dur="1" fill="hold">
                                          <p:stCondLst>
                                            <p:cond delay="0"/>
                                          </p:stCondLst>
                                        </p:cTn>
                                        <p:tgtEl>
                                          <p:spTgt spid="37"/>
                                        </p:tgtEl>
                                        <p:attrNameLst>
                                          <p:attrName>style.visibility</p:attrName>
                                        </p:attrNameLst>
                                      </p:cBhvr>
                                      <p:to>
                                        <p:strVal val="visible"/>
                                      </p:to>
                                    </p:set>
                                    <p:anim calcmode="lin" valueType="num">
                                      <p:cBhvr>
                                        <p:cTn id="139" dur="750" fill="hold"/>
                                        <p:tgtEl>
                                          <p:spTgt spid="37"/>
                                        </p:tgtEl>
                                        <p:attrNameLst>
                                          <p:attrName>ppt_w</p:attrName>
                                        </p:attrNameLst>
                                      </p:cBhvr>
                                      <p:tavLst>
                                        <p:tav tm="0">
                                          <p:val>
                                            <p:fltVal val="0"/>
                                          </p:val>
                                        </p:tav>
                                        <p:tav tm="100000">
                                          <p:val>
                                            <p:strVal val="#ppt_w"/>
                                          </p:val>
                                        </p:tav>
                                      </p:tavLst>
                                    </p:anim>
                                    <p:anim calcmode="lin" valueType="num">
                                      <p:cBhvr>
                                        <p:cTn id="140" dur="750" fill="hold"/>
                                        <p:tgtEl>
                                          <p:spTgt spid="37"/>
                                        </p:tgtEl>
                                        <p:attrNameLst>
                                          <p:attrName>ppt_h</p:attrName>
                                        </p:attrNameLst>
                                      </p:cBhvr>
                                      <p:tavLst>
                                        <p:tav tm="0">
                                          <p:val>
                                            <p:fltVal val="0"/>
                                          </p:val>
                                        </p:tav>
                                        <p:tav tm="100000">
                                          <p:val>
                                            <p:strVal val="#ppt_h"/>
                                          </p:val>
                                        </p:tav>
                                      </p:tavLst>
                                    </p:anim>
                                    <p:animEffect transition="in" filter="fade">
                                      <p:cBhvr>
                                        <p:cTn id="141" dur="750"/>
                                        <p:tgtEl>
                                          <p:spTgt spid="37"/>
                                        </p:tgtEl>
                                      </p:cBhvr>
                                    </p:animEffect>
                                  </p:childTnLst>
                                </p:cTn>
                              </p:par>
                            </p:childTnLst>
                          </p:cTn>
                        </p:par>
                      </p:childTnLst>
                    </p:cTn>
                  </p:par>
                  <p:par>
                    <p:cTn id="142" fill="hold">
                      <p:stCondLst>
                        <p:cond delay="indefinite"/>
                      </p:stCondLst>
                      <p:childTnLst>
                        <p:par>
                          <p:cTn id="143" fill="hold">
                            <p:stCondLst>
                              <p:cond delay="0"/>
                            </p:stCondLst>
                            <p:childTnLst>
                              <p:par>
                                <p:cTn id="144" presetID="53" presetClass="entr" presetSubtype="16" fill="hold" grpId="0" nodeType="clickEffect">
                                  <p:stCondLst>
                                    <p:cond delay="0"/>
                                  </p:stCondLst>
                                  <p:childTnLst>
                                    <p:set>
                                      <p:cBhvr>
                                        <p:cTn id="145" dur="1" fill="hold">
                                          <p:stCondLst>
                                            <p:cond delay="0"/>
                                          </p:stCondLst>
                                        </p:cTn>
                                        <p:tgtEl>
                                          <p:spTgt spid="48"/>
                                        </p:tgtEl>
                                        <p:attrNameLst>
                                          <p:attrName>style.visibility</p:attrName>
                                        </p:attrNameLst>
                                      </p:cBhvr>
                                      <p:to>
                                        <p:strVal val="visible"/>
                                      </p:to>
                                    </p:set>
                                    <p:anim calcmode="lin" valueType="num">
                                      <p:cBhvr>
                                        <p:cTn id="146" dur="750" fill="hold"/>
                                        <p:tgtEl>
                                          <p:spTgt spid="48"/>
                                        </p:tgtEl>
                                        <p:attrNameLst>
                                          <p:attrName>ppt_w</p:attrName>
                                        </p:attrNameLst>
                                      </p:cBhvr>
                                      <p:tavLst>
                                        <p:tav tm="0">
                                          <p:val>
                                            <p:fltVal val="0"/>
                                          </p:val>
                                        </p:tav>
                                        <p:tav tm="100000">
                                          <p:val>
                                            <p:strVal val="#ppt_w"/>
                                          </p:val>
                                        </p:tav>
                                      </p:tavLst>
                                    </p:anim>
                                    <p:anim calcmode="lin" valueType="num">
                                      <p:cBhvr>
                                        <p:cTn id="147" dur="750" fill="hold"/>
                                        <p:tgtEl>
                                          <p:spTgt spid="48"/>
                                        </p:tgtEl>
                                        <p:attrNameLst>
                                          <p:attrName>ppt_h</p:attrName>
                                        </p:attrNameLst>
                                      </p:cBhvr>
                                      <p:tavLst>
                                        <p:tav tm="0">
                                          <p:val>
                                            <p:fltVal val="0"/>
                                          </p:val>
                                        </p:tav>
                                        <p:tav tm="100000">
                                          <p:val>
                                            <p:strVal val="#ppt_h"/>
                                          </p:val>
                                        </p:tav>
                                      </p:tavLst>
                                    </p:anim>
                                    <p:animEffect transition="in" filter="fade">
                                      <p:cBhvr>
                                        <p:cTn id="148" dur="750"/>
                                        <p:tgtEl>
                                          <p:spTgt spid="48"/>
                                        </p:tgtEl>
                                      </p:cBhvr>
                                    </p:animEffect>
                                  </p:childTnLst>
                                </p:cTn>
                              </p:par>
                            </p:childTnLst>
                          </p:cTn>
                        </p:par>
                      </p:childTnLst>
                    </p:cTn>
                  </p:par>
                  <p:par>
                    <p:cTn id="149" fill="hold">
                      <p:stCondLst>
                        <p:cond delay="indefinite"/>
                      </p:stCondLst>
                      <p:childTnLst>
                        <p:par>
                          <p:cTn id="150" fill="hold">
                            <p:stCondLst>
                              <p:cond delay="0"/>
                            </p:stCondLst>
                            <p:childTnLst>
                              <p:par>
                                <p:cTn id="151" presetID="47" presetClass="entr" presetSubtype="0" fill="hold" nodeType="clickEffect">
                                  <p:stCondLst>
                                    <p:cond delay="0"/>
                                  </p:stCondLst>
                                  <p:childTnLst>
                                    <p:set>
                                      <p:cBhvr>
                                        <p:cTn id="152" dur="1" fill="hold">
                                          <p:stCondLst>
                                            <p:cond delay="0"/>
                                          </p:stCondLst>
                                        </p:cTn>
                                        <p:tgtEl>
                                          <p:spTgt spid="38">
                                            <p:txEl>
                                              <p:pRg st="0" end="0"/>
                                            </p:txEl>
                                          </p:spTgt>
                                        </p:tgtEl>
                                        <p:attrNameLst>
                                          <p:attrName>style.visibility</p:attrName>
                                        </p:attrNameLst>
                                      </p:cBhvr>
                                      <p:to>
                                        <p:strVal val="visible"/>
                                      </p:to>
                                    </p:set>
                                    <p:animEffect transition="in" filter="fade">
                                      <p:cBhvr>
                                        <p:cTn id="153" dur="1000"/>
                                        <p:tgtEl>
                                          <p:spTgt spid="38">
                                            <p:txEl>
                                              <p:pRg st="0" end="0"/>
                                            </p:txEl>
                                          </p:spTgt>
                                        </p:tgtEl>
                                      </p:cBhvr>
                                    </p:animEffect>
                                    <p:anim calcmode="lin" valueType="num">
                                      <p:cBhvr>
                                        <p:cTn id="154"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155"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6" fill="hold">
                      <p:stCondLst>
                        <p:cond delay="indefinite"/>
                      </p:stCondLst>
                      <p:childTnLst>
                        <p:par>
                          <p:cTn id="157" fill="hold">
                            <p:stCondLst>
                              <p:cond delay="0"/>
                            </p:stCondLst>
                            <p:childTnLst>
                              <p:par>
                                <p:cTn id="158" presetID="10" presetClass="entr" presetSubtype="0" fill="hold" grpId="0" nodeType="clickEffect">
                                  <p:stCondLst>
                                    <p:cond delay="0"/>
                                  </p:stCondLst>
                                  <p:childTnLst>
                                    <p:set>
                                      <p:cBhvr>
                                        <p:cTn id="159" dur="1" fill="hold">
                                          <p:stCondLst>
                                            <p:cond delay="0"/>
                                          </p:stCondLst>
                                        </p:cTn>
                                        <p:tgtEl>
                                          <p:spTgt spid="39"/>
                                        </p:tgtEl>
                                        <p:attrNameLst>
                                          <p:attrName>style.visibility</p:attrName>
                                        </p:attrNameLst>
                                      </p:cBhvr>
                                      <p:to>
                                        <p:strVal val="visible"/>
                                      </p:to>
                                    </p:set>
                                    <p:animEffect transition="in" filter="fade">
                                      <p:cBhvr>
                                        <p:cTn id="160" dur="1000"/>
                                        <p:tgtEl>
                                          <p:spTgt spid="39"/>
                                        </p:tgtEl>
                                      </p:cBhvr>
                                    </p:animEffect>
                                  </p:childTnLst>
                                </p:cTn>
                              </p:par>
                            </p:childTnLst>
                          </p:cTn>
                        </p:par>
                      </p:childTnLst>
                    </p:cTn>
                  </p:par>
                  <p:par>
                    <p:cTn id="161" fill="hold">
                      <p:stCondLst>
                        <p:cond delay="indefinite"/>
                      </p:stCondLst>
                      <p:childTnLst>
                        <p:par>
                          <p:cTn id="162" fill="hold">
                            <p:stCondLst>
                              <p:cond delay="0"/>
                            </p:stCondLst>
                            <p:childTnLst>
                              <p:par>
                                <p:cTn id="163" presetID="10" presetClass="entr" presetSubtype="0" fill="hold" grpId="0" nodeType="clickEffect">
                                  <p:stCondLst>
                                    <p:cond delay="0"/>
                                  </p:stCondLst>
                                  <p:childTnLst>
                                    <p:set>
                                      <p:cBhvr>
                                        <p:cTn id="164" dur="1" fill="hold">
                                          <p:stCondLst>
                                            <p:cond delay="0"/>
                                          </p:stCondLst>
                                        </p:cTn>
                                        <p:tgtEl>
                                          <p:spTgt spid="40"/>
                                        </p:tgtEl>
                                        <p:attrNameLst>
                                          <p:attrName>style.visibility</p:attrName>
                                        </p:attrNameLst>
                                      </p:cBhvr>
                                      <p:to>
                                        <p:strVal val="visible"/>
                                      </p:to>
                                    </p:set>
                                    <p:animEffect transition="in" filter="fade">
                                      <p:cBhvr>
                                        <p:cTn id="165" dur="1000"/>
                                        <p:tgtEl>
                                          <p:spTgt spid="40"/>
                                        </p:tgtEl>
                                      </p:cBhvr>
                                    </p:animEffect>
                                  </p:childTnLst>
                                </p:cTn>
                              </p:par>
                            </p:childTnLst>
                          </p:cTn>
                        </p:par>
                      </p:childTnLst>
                    </p:cTn>
                  </p:par>
                  <p:par>
                    <p:cTn id="166" fill="hold">
                      <p:stCondLst>
                        <p:cond delay="indefinite"/>
                      </p:stCondLst>
                      <p:childTnLst>
                        <p:par>
                          <p:cTn id="167" fill="hold">
                            <p:stCondLst>
                              <p:cond delay="0"/>
                            </p:stCondLst>
                            <p:childTnLst>
                              <p:par>
                                <p:cTn id="168" presetID="10" presetClass="entr" presetSubtype="0" fill="hold" grpId="0" nodeType="clickEffect">
                                  <p:stCondLst>
                                    <p:cond delay="0"/>
                                  </p:stCondLst>
                                  <p:childTnLst>
                                    <p:set>
                                      <p:cBhvr>
                                        <p:cTn id="169" dur="1" fill="hold">
                                          <p:stCondLst>
                                            <p:cond delay="0"/>
                                          </p:stCondLst>
                                        </p:cTn>
                                        <p:tgtEl>
                                          <p:spTgt spid="41"/>
                                        </p:tgtEl>
                                        <p:attrNameLst>
                                          <p:attrName>style.visibility</p:attrName>
                                        </p:attrNameLst>
                                      </p:cBhvr>
                                      <p:to>
                                        <p:strVal val="visible"/>
                                      </p:to>
                                    </p:set>
                                    <p:animEffect transition="in" filter="fade">
                                      <p:cBhvr>
                                        <p:cTn id="170" dur="1000"/>
                                        <p:tgtEl>
                                          <p:spTgt spid="41"/>
                                        </p:tgtEl>
                                      </p:cBhvr>
                                    </p:animEffect>
                                  </p:childTnLst>
                                </p:cTn>
                              </p:par>
                            </p:childTnLst>
                          </p:cTn>
                        </p:par>
                      </p:childTnLst>
                    </p:cTn>
                  </p:par>
                  <p:par>
                    <p:cTn id="171" fill="hold">
                      <p:stCondLst>
                        <p:cond delay="indefinite"/>
                      </p:stCondLst>
                      <p:childTnLst>
                        <p:par>
                          <p:cTn id="172" fill="hold">
                            <p:stCondLst>
                              <p:cond delay="0"/>
                            </p:stCondLst>
                            <p:childTnLst>
                              <p:par>
                                <p:cTn id="173" presetID="10" presetClass="entr" presetSubtype="0" fill="hold" grpId="0" nodeType="clickEffect">
                                  <p:stCondLst>
                                    <p:cond delay="0"/>
                                  </p:stCondLst>
                                  <p:childTnLst>
                                    <p:set>
                                      <p:cBhvr>
                                        <p:cTn id="174" dur="1" fill="hold">
                                          <p:stCondLst>
                                            <p:cond delay="0"/>
                                          </p:stCondLst>
                                        </p:cTn>
                                        <p:tgtEl>
                                          <p:spTgt spid="67"/>
                                        </p:tgtEl>
                                        <p:attrNameLst>
                                          <p:attrName>style.visibility</p:attrName>
                                        </p:attrNameLst>
                                      </p:cBhvr>
                                      <p:to>
                                        <p:strVal val="visible"/>
                                      </p:to>
                                    </p:set>
                                    <p:animEffect transition="in" filter="fade">
                                      <p:cBhvr>
                                        <p:cTn id="175" dur="1000"/>
                                        <p:tgtEl>
                                          <p:spTgt spid="67"/>
                                        </p:tgtEl>
                                      </p:cBhvr>
                                    </p:animEffect>
                                  </p:childTnLst>
                                </p:cTn>
                              </p:par>
                            </p:childTnLst>
                          </p:cTn>
                        </p:par>
                      </p:childTnLst>
                    </p:cTn>
                  </p:par>
                  <p:par>
                    <p:cTn id="176" fill="hold">
                      <p:stCondLst>
                        <p:cond delay="indefinite"/>
                      </p:stCondLst>
                      <p:childTnLst>
                        <p:par>
                          <p:cTn id="177" fill="hold">
                            <p:stCondLst>
                              <p:cond delay="0"/>
                            </p:stCondLst>
                            <p:childTnLst>
                              <p:par>
                                <p:cTn id="178" presetID="22" presetClass="entr" presetSubtype="2" fill="hold" nodeType="clickEffect">
                                  <p:stCondLst>
                                    <p:cond delay="0"/>
                                  </p:stCondLst>
                                  <p:childTnLst>
                                    <p:set>
                                      <p:cBhvr>
                                        <p:cTn id="179" dur="1" fill="hold">
                                          <p:stCondLst>
                                            <p:cond delay="0"/>
                                          </p:stCondLst>
                                        </p:cTn>
                                        <p:tgtEl>
                                          <p:spTgt spid="66"/>
                                        </p:tgtEl>
                                        <p:attrNameLst>
                                          <p:attrName>style.visibility</p:attrName>
                                        </p:attrNameLst>
                                      </p:cBhvr>
                                      <p:to>
                                        <p:strVal val="visible"/>
                                      </p:to>
                                    </p:set>
                                    <p:animEffect transition="in" filter="wipe(right)">
                                      <p:cBhvr>
                                        <p:cTn id="180" dur="1000"/>
                                        <p:tgtEl>
                                          <p:spTgt spid="66"/>
                                        </p:tgtEl>
                                      </p:cBhvr>
                                    </p:animEffect>
                                  </p:childTnLst>
                                </p:cTn>
                              </p:par>
                            </p:childTnLst>
                          </p:cTn>
                        </p:par>
                        <p:par>
                          <p:cTn id="181" fill="hold">
                            <p:stCondLst>
                              <p:cond delay="1000"/>
                            </p:stCondLst>
                            <p:childTnLst>
                              <p:par>
                                <p:cTn id="182" presetID="10" presetClass="entr" presetSubtype="0" fill="hold" grpId="0" nodeType="afterEffect">
                                  <p:stCondLst>
                                    <p:cond delay="0"/>
                                  </p:stCondLst>
                                  <p:childTnLst>
                                    <p:set>
                                      <p:cBhvr>
                                        <p:cTn id="183" dur="1" fill="hold">
                                          <p:stCondLst>
                                            <p:cond delay="0"/>
                                          </p:stCondLst>
                                        </p:cTn>
                                        <p:tgtEl>
                                          <p:spTgt spid="30"/>
                                        </p:tgtEl>
                                        <p:attrNameLst>
                                          <p:attrName>style.visibility</p:attrName>
                                        </p:attrNameLst>
                                      </p:cBhvr>
                                      <p:to>
                                        <p:strVal val="visible"/>
                                      </p:to>
                                    </p:set>
                                    <p:animEffect transition="in" filter="fade">
                                      <p:cBhvr>
                                        <p:cTn id="184" dur="1000"/>
                                        <p:tgtEl>
                                          <p:spTgt spid="30"/>
                                        </p:tgtEl>
                                      </p:cBhvr>
                                    </p:animEffect>
                                  </p:childTnLst>
                                </p:cTn>
                              </p:par>
                            </p:childTnLst>
                          </p:cTn>
                        </p:par>
                      </p:childTnLst>
                    </p:cTn>
                  </p:par>
                  <p:par>
                    <p:cTn id="185" fill="hold">
                      <p:stCondLst>
                        <p:cond delay="indefinite"/>
                      </p:stCondLst>
                      <p:childTnLst>
                        <p:par>
                          <p:cTn id="186" fill="hold">
                            <p:stCondLst>
                              <p:cond delay="0"/>
                            </p:stCondLst>
                            <p:childTnLst>
                              <p:par>
                                <p:cTn id="187" presetID="22" presetClass="entr" presetSubtype="8" fill="hold" grpId="0" nodeType="clickEffect">
                                  <p:stCondLst>
                                    <p:cond delay="0"/>
                                  </p:stCondLst>
                                  <p:childTnLst>
                                    <p:set>
                                      <p:cBhvr>
                                        <p:cTn id="188" dur="1" fill="hold">
                                          <p:stCondLst>
                                            <p:cond delay="0"/>
                                          </p:stCondLst>
                                        </p:cTn>
                                        <p:tgtEl>
                                          <p:spTgt spid="29"/>
                                        </p:tgtEl>
                                        <p:attrNameLst>
                                          <p:attrName>style.visibility</p:attrName>
                                        </p:attrNameLst>
                                      </p:cBhvr>
                                      <p:to>
                                        <p:strVal val="visible"/>
                                      </p:to>
                                    </p:set>
                                    <p:animEffect transition="in" filter="wipe(left)">
                                      <p:cBhvr>
                                        <p:cTn id="189" dur="1250"/>
                                        <p:tgtEl>
                                          <p:spTgt spid="29"/>
                                        </p:tgtEl>
                                      </p:cBhvr>
                                    </p:animEffect>
                                  </p:childTnLst>
                                </p:cTn>
                              </p:par>
                            </p:childTnLst>
                          </p:cTn>
                        </p:par>
                      </p:childTnLst>
                    </p:cTn>
                  </p:par>
                  <p:par>
                    <p:cTn id="190" fill="hold">
                      <p:stCondLst>
                        <p:cond delay="indefinite"/>
                      </p:stCondLst>
                      <p:childTnLst>
                        <p:par>
                          <p:cTn id="191" fill="hold">
                            <p:stCondLst>
                              <p:cond delay="0"/>
                            </p:stCondLst>
                            <p:childTnLst>
                              <p:par>
                                <p:cTn id="192" presetID="22" presetClass="entr" presetSubtype="1" fill="hold" grpId="0" nodeType="clickEffect">
                                  <p:stCondLst>
                                    <p:cond delay="0"/>
                                  </p:stCondLst>
                                  <p:childTnLst>
                                    <p:set>
                                      <p:cBhvr>
                                        <p:cTn id="193" dur="1" fill="hold">
                                          <p:stCondLst>
                                            <p:cond delay="0"/>
                                          </p:stCondLst>
                                        </p:cTn>
                                        <p:tgtEl>
                                          <p:spTgt spid="31"/>
                                        </p:tgtEl>
                                        <p:attrNameLst>
                                          <p:attrName>style.visibility</p:attrName>
                                        </p:attrNameLst>
                                      </p:cBhvr>
                                      <p:to>
                                        <p:strVal val="visible"/>
                                      </p:to>
                                    </p:set>
                                    <p:animEffect transition="in" filter="wipe(up)">
                                      <p:cBhvr>
                                        <p:cTn id="194" dur="1250"/>
                                        <p:tgtEl>
                                          <p:spTgt spid="31"/>
                                        </p:tgtEl>
                                      </p:cBhvr>
                                    </p:animEffect>
                                  </p:childTnLst>
                                </p:cTn>
                              </p:par>
                            </p:childTnLst>
                          </p:cTn>
                        </p:par>
                      </p:childTnLst>
                    </p:cTn>
                  </p:par>
                  <p:par>
                    <p:cTn id="195" fill="hold">
                      <p:stCondLst>
                        <p:cond delay="indefinite"/>
                      </p:stCondLst>
                      <p:childTnLst>
                        <p:par>
                          <p:cTn id="196" fill="hold">
                            <p:stCondLst>
                              <p:cond delay="0"/>
                            </p:stCondLst>
                            <p:childTnLst>
                              <p:par>
                                <p:cTn id="197" presetID="10" presetClass="entr" presetSubtype="0" fill="hold" grpId="0" nodeType="clickEffect">
                                  <p:stCondLst>
                                    <p:cond delay="0"/>
                                  </p:stCondLst>
                                  <p:childTnLst>
                                    <p:set>
                                      <p:cBhvr>
                                        <p:cTn id="198" dur="1" fill="hold">
                                          <p:stCondLst>
                                            <p:cond delay="0"/>
                                          </p:stCondLst>
                                        </p:cTn>
                                        <p:tgtEl>
                                          <p:spTgt spid="45"/>
                                        </p:tgtEl>
                                        <p:attrNameLst>
                                          <p:attrName>style.visibility</p:attrName>
                                        </p:attrNameLst>
                                      </p:cBhvr>
                                      <p:to>
                                        <p:strVal val="visible"/>
                                      </p:to>
                                    </p:set>
                                    <p:animEffect transition="in" filter="fade">
                                      <p:cBhvr>
                                        <p:cTn id="199" dur="1000"/>
                                        <p:tgtEl>
                                          <p:spTgt spid="45"/>
                                        </p:tgtEl>
                                      </p:cBhvr>
                                    </p:animEffect>
                                  </p:childTnLst>
                                </p:cTn>
                              </p:par>
                            </p:childTnLst>
                          </p:cTn>
                        </p:par>
                      </p:childTnLst>
                    </p:cTn>
                  </p:par>
                  <p:par>
                    <p:cTn id="200" fill="hold">
                      <p:stCondLst>
                        <p:cond delay="indefinite"/>
                      </p:stCondLst>
                      <p:childTnLst>
                        <p:par>
                          <p:cTn id="201" fill="hold">
                            <p:stCondLst>
                              <p:cond delay="0"/>
                            </p:stCondLst>
                            <p:childTnLst>
                              <p:par>
                                <p:cTn id="202" presetID="22" presetClass="entr" presetSubtype="2" fill="hold" grpId="0" nodeType="clickEffect">
                                  <p:stCondLst>
                                    <p:cond delay="0"/>
                                  </p:stCondLst>
                                  <p:childTnLst>
                                    <p:set>
                                      <p:cBhvr>
                                        <p:cTn id="203" dur="1" fill="hold">
                                          <p:stCondLst>
                                            <p:cond delay="0"/>
                                          </p:stCondLst>
                                        </p:cTn>
                                        <p:tgtEl>
                                          <p:spTgt spid="46"/>
                                        </p:tgtEl>
                                        <p:attrNameLst>
                                          <p:attrName>style.visibility</p:attrName>
                                        </p:attrNameLst>
                                      </p:cBhvr>
                                      <p:to>
                                        <p:strVal val="visible"/>
                                      </p:to>
                                    </p:set>
                                    <p:animEffect transition="in" filter="wipe(right)">
                                      <p:cBhvr>
                                        <p:cTn id="204" dur="75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6" grpId="0"/>
      <p:bldP spid="22" grpId="0"/>
      <p:bldP spid="25" grpId="0"/>
      <p:bldP spid="26" grpId="0"/>
      <p:bldP spid="27" grpId="0"/>
      <p:bldP spid="28" grpId="0"/>
      <p:bldP spid="29" grpId="0"/>
      <p:bldP spid="30" grpId="0"/>
      <p:bldP spid="31" grpId="0"/>
      <p:bldP spid="32" grpId="0" animBg="1"/>
      <p:bldP spid="33" grpId="0"/>
      <p:bldP spid="34" grpId="0"/>
      <p:bldP spid="35" grpId="0"/>
      <p:bldP spid="36" grpId="0"/>
      <p:bldP spid="37" grpId="0"/>
      <p:bldP spid="39" grpId="0"/>
      <p:bldP spid="40" grpId="0"/>
      <p:bldP spid="41" grpId="0"/>
      <p:bldP spid="45" grpId="0"/>
      <p:bldP spid="46" grpId="0"/>
      <p:bldP spid="48" grpId="0"/>
      <p:bldP spid="57" grpId="0" animBg="1"/>
      <p:bldP spid="6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27993"/>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03C07775-BA48-45E4-868C-EE4AD8D982ED}"/>
              </a:ext>
            </a:extLst>
          </p:cNvPr>
          <p:cNvSpPr txBox="1"/>
          <p:nvPr/>
        </p:nvSpPr>
        <p:spPr>
          <a:xfrm>
            <a:off x="5001211" y="18658"/>
            <a:ext cx="2192694" cy="307777"/>
          </a:xfrm>
          <a:prstGeom prst="rect">
            <a:avLst/>
          </a:prstGeom>
          <a:noFill/>
          <a:ln w="28575">
            <a:solidFill>
              <a:srgbClr val="CC6600"/>
            </a:solidFill>
          </a:ln>
        </p:spPr>
        <p:txBody>
          <a:bodyPr wrap="square" rtlCol="0">
            <a:spAutoFit/>
          </a:bodyPr>
          <a:lstStyle/>
          <a:p>
            <a:pPr algn="ctr"/>
            <a:r>
              <a:rPr lang="en-US" sz="1400" b="1" dirty="0"/>
              <a:t>Dead to the Law</a:t>
            </a:r>
          </a:p>
        </p:txBody>
      </p:sp>
      <p:sp>
        <p:nvSpPr>
          <p:cNvPr id="5" name="TextBox 4">
            <a:extLst>
              <a:ext uri="{FF2B5EF4-FFF2-40B4-BE49-F238E27FC236}">
                <a16:creationId xmlns:a16="http://schemas.microsoft.com/office/drawing/2014/main" id="{990E324C-0B5E-49BB-BCC4-E1157ECA32D1}"/>
              </a:ext>
            </a:extLst>
          </p:cNvPr>
          <p:cNvSpPr txBox="1"/>
          <p:nvPr/>
        </p:nvSpPr>
        <p:spPr>
          <a:xfrm>
            <a:off x="747750" y="328465"/>
            <a:ext cx="10724225" cy="1384995"/>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What then? are we better than they? No, in no wise: for we have before proved both Jews and Gentiles, that they are all under sin; </a:t>
            </a:r>
          </a:p>
          <a:p>
            <a:pPr algn="ctr"/>
            <a:r>
              <a:rPr lang="en-US" sz="1400" b="1" i="1" dirty="0">
                <a:solidFill>
                  <a:srgbClr val="CC6600"/>
                </a:solidFill>
                <a:latin typeface="Times New Roman" panose="02020603050405020304" pitchFamily="18" charset="0"/>
                <a:cs typeface="Times New Roman" panose="02020603050405020304" pitchFamily="18" charset="0"/>
              </a:rPr>
              <a:t>As it is written, There is none righteous, no, not one: </a:t>
            </a:r>
          </a:p>
          <a:p>
            <a:pPr algn="ctr"/>
            <a:r>
              <a:rPr lang="en-US" sz="1400" b="1" i="1" dirty="0">
                <a:solidFill>
                  <a:srgbClr val="CC6600"/>
                </a:solidFill>
                <a:latin typeface="Times New Roman" panose="02020603050405020304" pitchFamily="18" charset="0"/>
                <a:cs typeface="Times New Roman" panose="02020603050405020304" pitchFamily="18" charset="0"/>
              </a:rPr>
              <a:t>There is none that </a:t>
            </a:r>
            <a:r>
              <a:rPr lang="en-US" sz="1400" b="1" i="1" dirty="0" err="1">
                <a:solidFill>
                  <a:srgbClr val="CC6600"/>
                </a:solidFill>
                <a:latin typeface="Times New Roman" panose="02020603050405020304" pitchFamily="18" charset="0"/>
                <a:cs typeface="Times New Roman" panose="02020603050405020304" pitchFamily="18" charset="0"/>
              </a:rPr>
              <a:t>understandeth</a:t>
            </a:r>
            <a:r>
              <a:rPr lang="en-US" sz="1400" b="1" i="1" dirty="0">
                <a:solidFill>
                  <a:srgbClr val="CC6600"/>
                </a:solidFill>
                <a:latin typeface="Times New Roman" panose="02020603050405020304" pitchFamily="18" charset="0"/>
                <a:cs typeface="Times New Roman" panose="02020603050405020304" pitchFamily="18" charset="0"/>
              </a:rPr>
              <a:t>, there is none that </a:t>
            </a:r>
            <a:r>
              <a:rPr lang="en-US" sz="1400" b="1" i="1" dirty="0" err="1">
                <a:solidFill>
                  <a:srgbClr val="CC6600"/>
                </a:solidFill>
                <a:latin typeface="Times New Roman" panose="02020603050405020304" pitchFamily="18" charset="0"/>
                <a:cs typeface="Times New Roman" panose="02020603050405020304" pitchFamily="18" charset="0"/>
              </a:rPr>
              <a:t>seeketh</a:t>
            </a:r>
            <a:r>
              <a:rPr lang="en-US" sz="1400" b="1" i="1" dirty="0">
                <a:solidFill>
                  <a:srgbClr val="CC6600"/>
                </a:solidFill>
                <a:latin typeface="Times New Roman" panose="02020603050405020304" pitchFamily="18" charset="0"/>
                <a:cs typeface="Times New Roman" panose="02020603050405020304" pitchFamily="18" charset="0"/>
              </a:rPr>
              <a:t> after God. </a:t>
            </a:r>
          </a:p>
          <a:p>
            <a:pPr algn="ctr"/>
            <a:r>
              <a:rPr lang="en-US" sz="1400" b="1" i="1" dirty="0">
                <a:solidFill>
                  <a:srgbClr val="CC6600"/>
                </a:solidFill>
                <a:latin typeface="Times New Roman" panose="02020603050405020304" pitchFamily="18" charset="0"/>
                <a:cs typeface="Times New Roman" panose="02020603050405020304" pitchFamily="18" charset="0"/>
              </a:rPr>
              <a:t>They are all gone out of the way, they are together become unprofitable; there is none that doeth good, no, not one. </a:t>
            </a:r>
          </a:p>
          <a:p>
            <a:pPr algn="ctr"/>
            <a:r>
              <a:rPr lang="en-US" sz="1400" b="1" i="1" dirty="0">
                <a:solidFill>
                  <a:srgbClr val="CC6600"/>
                </a:solidFill>
                <a:latin typeface="Times New Roman" panose="02020603050405020304" pitchFamily="18" charset="0"/>
                <a:cs typeface="Times New Roman" panose="02020603050405020304" pitchFamily="18" charset="0"/>
              </a:rPr>
              <a:t>Their throat is an open </a:t>
            </a:r>
            <a:r>
              <a:rPr lang="en-US" sz="1400" b="1" i="1" dirty="0" err="1">
                <a:solidFill>
                  <a:srgbClr val="CC6600"/>
                </a:solidFill>
                <a:latin typeface="Times New Roman" panose="02020603050405020304" pitchFamily="18" charset="0"/>
                <a:cs typeface="Times New Roman" panose="02020603050405020304" pitchFamily="18" charset="0"/>
              </a:rPr>
              <a:t>sepulchre</a:t>
            </a:r>
            <a:r>
              <a:rPr lang="en-US" sz="1400" b="1" i="1" dirty="0">
                <a:solidFill>
                  <a:srgbClr val="CC6600"/>
                </a:solidFill>
                <a:latin typeface="Times New Roman" panose="02020603050405020304" pitchFamily="18" charset="0"/>
                <a:cs typeface="Times New Roman" panose="02020603050405020304" pitchFamily="18" charset="0"/>
              </a:rPr>
              <a:t>; with their tongues they have used deceit; the poison of asps is under their lips: </a:t>
            </a:r>
          </a:p>
          <a:p>
            <a:pPr algn="ctr"/>
            <a:r>
              <a:rPr lang="en-US" sz="1400" b="1" i="1" dirty="0">
                <a:solidFill>
                  <a:srgbClr val="CC6600"/>
                </a:solidFill>
                <a:latin typeface="Times New Roman" panose="02020603050405020304" pitchFamily="18" charset="0"/>
                <a:cs typeface="Times New Roman" panose="02020603050405020304" pitchFamily="18" charset="0"/>
              </a:rPr>
              <a:t>Whose mouth is full of cursing and bitterness:</a:t>
            </a:r>
          </a:p>
        </p:txBody>
      </p:sp>
      <p:sp>
        <p:nvSpPr>
          <p:cNvPr id="8" name="TextBox 7">
            <a:extLst>
              <a:ext uri="{FF2B5EF4-FFF2-40B4-BE49-F238E27FC236}">
                <a16:creationId xmlns:a16="http://schemas.microsoft.com/office/drawing/2014/main" id="{96381939-8DCC-4F45-AEE2-2E1B38D28107}"/>
              </a:ext>
            </a:extLst>
          </p:cNvPr>
          <p:cNvSpPr txBox="1"/>
          <p:nvPr/>
        </p:nvSpPr>
        <p:spPr>
          <a:xfrm>
            <a:off x="209059" y="1713389"/>
            <a:ext cx="2664703" cy="1384995"/>
          </a:xfrm>
          <a:prstGeom prst="rect">
            <a:avLst/>
          </a:prstGeom>
          <a:noFill/>
        </p:spPr>
        <p:txBody>
          <a:bodyPr wrap="square" rtlCol="0">
            <a:spAutoFit/>
          </a:bodyPr>
          <a:lstStyle/>
          <a:p>
            <a:pPr algn="just"/>
            <a:r>
              <a:rPr lang="en-US" sz="1200" b="1" dirty="0">
                <a:solidFill>
                  <a:srgbClr val="FF0000"/>
                </a:solidFill>
                <a:latin typeface="Times New Roman" panose="02020603050405020304" pitchFamily="18" charset="0"/>
                <a:cs typeface="Times New Roman" panose="02020603050405020304" pitchFamily="18" charset="0"/>
              </a:rPr>
              <a:t> II Timothy 2:24-26</a:t>
            </a:r>
            <a:r>
              <a:rPr lang="en-US" sz="1200" b="1" i="1" dirty="0">
                <a:latin typeface="Times New Roman" panose="02020603050405020304" pitchFamily="18" charset="0"/>
                <a:cs typeface="Times New Roman" panose="02020603050405020304" pitchFamily="18" charset="0"/>
              </a:rPr>
              <a:t>, </a:t>
            </a:r>
            <a:r>
              <a:rPr lang="en-US" sz="1200" b="1" i="1" dirty="0">
                <a:solidFill>
                  <a:srgbClr val="CC6600"/>
                </a:solidFill>
                <a:latin typeface="Times New Roman" panose="02020603050405020304" pitchFamily="18" charset="0"/>
                <a:cs typeface="Times New Roman" panose="02020603050405020304" pitchFamily="18" charset="0"/>
              </a:rPr>
              <a:t>And the servant of the Lord must not strive; but be gentle unto all men, apt to teach, patient, In meekness instructing those that oppose themselves; if God peradventure will give them repentance to the acknowledging of the truth; </a:t>
            </a:r>
          </a:p>
        </p:txBody>
      </p:sp>
      <p:sp>
        <p:nvSpPr>
          <p:cNvPr id="10" name="TextBox 9">
            <a:extLst>
              <a:ext uri="{FF2B5EF4-FFF2-40B4-BE49-F238E27FC236}">
                <a16:creationId xmlns:a16="http://schemas.microsoft.com/office/drawing/2014/main" id="{2945DF87-16A7-4529-A78C-87A110338237}"/>
              </a:ext>
            </a:extLst>
          </p:cNvPr>
          <p:cNvSpPr txBox="1"/>
          <p:nvPr/>
        </p:nvSpPr>
        <p:spPr>
          <a:xfrm>
            <a:off x="209058" y="3018000"/>
            <a:ext cx="2600371" cy="646331"/>
          </a:xfrm>
          <a:prstGeom prst="rect">
            <a:avLst/>
          </a:prstGeom>
          <a:noFill/>
        </p:spPr>
        <p:txBody>
          <a:bodyPr wrap="square" rtlCol="0">
            <a:spAutoFit/>
          </a:bodyPr>
          <a:lstStyle/>
          <a:p>
            <a:pPr algn="just"/>
            <a:r>
              <a:rPr lang="en-US" sz="1200" b="1" i="1" dirty="0">
                <a:solidFill>
                  <a:srgbClr val="CC6600"/>
                </a:solidFill>
                <a:latin typeface="Times New Roman" panose="02020603050405020304" pitchFamily="18" charset="0"/>
                <a:cs typeface="Times New Roman" panose="02020603050405020304" pitchFamily="18" charset="0"/>
              </a:rPr>
              <a:t>And that they may recover themselves out of the snare of the devil, who are taken captive by him at his will.</a:t>
            </a:r>
            <a:endParaRPr lang="en-US" sz="1200" dirty="0">
              <a:solidFill>
                <a:srgbClr val="CC6600"/>
              </a:solidFill>
            </a:endParaRPr>
          </a:p>
        </p:txBody>
      </p:sp>
      <p:sp>
        <p:nvSpPr>
          <p:cNvPr id="11" name="TextBox 10">
            <a:extLst>
              <a:ext uri="{FF2B5EF4-FFF2-40B4-BE49-F238E27FC236}">
                <a16:creationId xmlns:a16="http://schemas.microsoft.com/office/drawing/2014/main" id="{A5DF446B-4A35-4F9E-8BD9-07DC3AFC4885}"/>
              </a:ext>
            </a:extLst>
          </p:cNvPr>
          <p:cNvSpPr txBox="1"/>
          <p:nvPr/>
        </p:nvSpPr>
        <p:spPr>
          <a:xfrm>
            <a:off x="9514952" y="1491704"/>
            <a:ext cx="2570426" cy="1015663"/>
          </a:xfrm>
          <a:prstGeom prst="rect">
            <a:avLst/>
          </a:prstGeom>
          <a:noFill/>
        </p:spPr>
        <p:txBody>
          <a:bodyPr wrap="square" rtlCol="0">
            <a:spAutoFit/>
          </a:bodyPr>
          <a:lstStyle/>
          <a:p>
            <a:pPr algn="ctr"/>
            <a:r>
              <a:rPr lang="en-US" sz="1200" b="1" dirty="0">
                <a:solidFill>
                  <a:srgbClr val="FF0000"/>
                </a:solidFill>
                <a:latin typeface="Times New Roman" panose="02020603050405020304" pitchFamily="18" charset="0"/>
                <a:cs typeface="Times New Roman" panose="02020603050405020304" pitchFamily="18" charset="0"/>
              </a:rPr>
              <a:t>Romans 2:4</a:t>
            </a:r>
            <a:r>
              <a:rPr lang="en-US" sz="1200" b="1" i="1" dirty="0">
                <a:solidFill>
                  <a:srgbClr val="CC6600"/>
                </a:solidFill>
                <a:latin typeface="Times New Roman" panose="02020603050405020304" pitchFamily="18" charset="0"/>
                <a:cs typeface="Times New Roman" panose="02020603050405020304" pitchFamily="18" charset="0"/>
              </a:rPr>
              <a:t>, Or </a:t>
            </a:r>
            <a:r>
              <a:rPr lang="en-US" sz="1200" b="1" i="1" dirty="0" err="1">
                <a:solidFill>
                  <a:srgbClr val="CC6600"/>
                </a:solidFill>
                <a:latin typeface="Times New Roman" panose="02020603050405020304" pitchFamily="18" charset="0"/>
                <a:cs typeface="Times New Roman" panose="02020603050405020304" pitchFamily="18" charset="0"/>
              </a:rPr>
              <a:t>despisest</a:t>
            </a:r>
            <a:r>
              <a:rPr lang="en-US" sz="1200" b="1" i="1" dirty="0">
                <a:solidFill>
                  <a:srgbClr val="CC6600"/>
                </a:solidFill>
                <a:latin typeface="Times New Roman" panose="02020603050405020304" pitchFamily="18" charset="0"/>
                <a:cs typeface="Times New Roman" panose="02020603050405020304" pitchFamily="18" charset="0"/>
              </a:rPr>
              <a:t> thou the riches of his goodness and forbearance and longsuffering; </a:t>
            </a:r>
          </a:p>
          <a:p>
            <a:pPr algn="ctr"/>
            <a:r>
              <a:rPr lang="en-US" sz="1200" b="1" i="1" dirty="0">
                <a:solidFill>
                  <a:srgbClr val="CC6600"/>
                </a:solidFill>
                <a:latin typeface="Times New Roman" panose="02020603050405020304" pitchFamily="18" charset="0"/>
                <a:cs typeface="Times New Roman" panose="02020603050405020304" pitchFamily="18" charset="0"/>
              </a:rPr>
              <a:t>not knowing that the goodness of God leadeth thee to repentance?</a:t>
            </a:r>
          </a:p>
        </p:txBody>
      </p:sp>
      <p:sp>
        <p:nvSpPr>
          <p:cNvPr id="12" name="TextBox 11">
            <a:extLst>
              <a:ext uri="{FF2B5EF4-FFF2-40B4-BE49-F238E27FC236}">
                <a16:creationId xmlns:a16="http://schemas.microsoft.com/office/drawing/2014/main" id="{07F90205-97D8-4B52-8EC3-97CC54A5E4E9}"/>
              </a:ext>
            </a:extLst>
          </p:cNvPr>
          <p:cNvSpPr txBox="1"/>
          <p:nvPr/>
        </p:nvSpPr>
        <p:spPr>
          <a:xfrm>
            <a:off x="9543496" y="2453691"/>
            <a:ext cx="2541882" cy="1200329"/>
          </a:xfrm>
          <a:prstGeom prst="rect">
            <a:avLst/>
          </a:prstGeom>
          <a:noFill/>
        </p:spPr>
        <p:txBody>
          <a:bodyPr wrap="square" rtlCol="0">
            <a:spAutoFit/>
          </a:bodyPr>
          <a:lstStyle/>
          <a:p>
            <a:pPr algn="ctr"/>
            <a:r>
              <a:rPr lang="en-US" sz="1200" b="1" dirty="0">
                <a:solidFill>
                  <a:srgbClr val="FF0000"/>
                </a:solidFill>
                <a:latin typeface="Times New Roman" panose="02020603050405020304" pitchFamily="18" charset="0"/>
                <a:cs typeface="Times New Roman" panose="02020603050405020304" pitchFamily="18" charset="0"/>
              </a:rPr>
              <a:t>Rom 22:22, </a:t>
            </a:r>
            <a:r>
              <a:rPr lang="en-US" sz="1200" b="1" i="1" dirty="0">
                <a:solidFill>
                  <a:srgbClr val="CC6600"/>
                </a:solidFill>
                <a:latin typeface="Times New Roman" panose="02020603050405020304" pitchFamily="18" charset="0"/>
                <a:cs typeface="Times New Roman" panose="02020603050405020304" pitchFamily="18" charset="0"/>
              </a:rPr>
              <a:t>Behold therefore the goodness and severity of God: </a:t>
            </a:r>
          </a:p>
          <a:p>
            <a:pPr algn="ctr"/>
            <a:r>
              <a:rPr lang="en-US" sz="1200" b="1" i="1" dirty="0">
                <a:solidFill>
                  <a:srgbClr val="CC6600"/>
                </a:solidFill>
                <a:latin typeface="Times New Roman" panose="02020603050405020304" pitchFamily="18" charset="0"/>
                <a:cs typeface="Times New Roman" panose="02020603050405020304" pitchFamily="18" charset="0"/>
              </a:rPr>
              <a:t>on them which fell, severity; </a:t>
            </a:r>
          </a:p>
          <a:p>
            <a:pPr algn="ctr"/>
            <a:r>
              <a:rPr lang="en-US" sz="1200" b="1" i="1" dirty="0">
                <a:solidFill>
                  <a:srgbClr val="CC6600"/>
                </a:solidFill>
                <a:latin typeface="Times New Roman" panose="02020603050405020304" pitchFamily="18" charset="0"/>
                <a:cs typeface="Times New Roman" panose="02020603050405020304" pitchFamily="18" charset="0"/>
              </a:rPr>
              <a:t>but toward thee, goodness,</a:t>
            </a:r>
          </a:p>
          <a:p>
            <a:pPr algn="ctr"/>
            <a:r>
              <a:rPr lang="en-US" sz="1200" b="1" i="1" dirty="0">
                <a:solidFill>
                  <a:srgbClr val="CC6600"/>
                </a:solidFill>
                <a:latin typeface="Times New Roman" panose="02020603050405020304" pitchFamily="18" charset="0"/>
                <a:cs typeface="Times New Roman" panose="02020603050405020304" pitchFamily="18" charset="0"/>
              </a:rPr>
              <a:t>if thou continue in his goodness: otherwise thou also shalt be cut off.</a:t>
            </a:r>
          </a:p>
        </p:txBody>
      </p:sp>
      <p:sp>
        <p:nvSpPr>
          <p:cNvPr id="13" name="TextBox 12">
            <a:extLst>
              <a:ext uri="{FF2B5EF4-FFF2-40B4-BE49-F238E27FC236}">
                <a16:creationId xmlns:a16="http://schemas.microsoft.com/office/drawing/2014/main" id="{93D214CF-089D-455B-B181-6567A24B4940}"/>
              </a:ext>
            </a:extLst>
          </p:cNvPr>
          <p:cNvSpPr txBox="1"/>
          <p:nvPr/>
        </p:nvSpPr>
        <p:spPr>
          <a:xfrm>
            <a:off x="90138" y="90139"/>
            <a:ext cx="1268148" cy="276999"/>
          </a:xfrm>
          <a:prstGeom prst="rect">
            <a:avLst/>
          </a:prstGeom>
          <a:noFill/>
        </p:spPr>
        <p:txBody>
          <a:bodyPr wrap="square" rtlCol="0">
            <a:spAutoFit/>
          </a:bodyPr>
          <a:lstStyle/>
          <a:p>
            <a:r>
              <a:rPr lang="en-US" sz="1200" b="1" dirty="0">
                <a:solidFill>
                  <a:srgbClr val="FF0000"/>
                </a:solidFill>
                <a:latin typeface="Times New Roman" panose="02020603050405020304" pitchFamily="18" charset="0"/>
                <a:cs typeface="Times New Roman" panose="02020603050405020304" pitchFamily="18" charset="0"/>
              </a:rPr>
              <a:t>Romans 3:9-31</a:t>
            </a:r>
          </a:p>
        </p:txBody>
      </p:sp>
      <p:sp>
        <p:nvSpPr>
          <p:cNvPr id="14" name="TextBox 13">
            <a:extLst>
              <a:ext uri="{FF2B5EF4-FFF2-40B4-BE49-F238E27FC236}">
                <a16:creationId xmlns:a16="http://schemas.microsoft.com/office/drawing/2014/main" id="{1CE6AC2B-FAB0-40FD-B92F-21A249A397A4}"/>
              </a:ext>
            </a:extLst>
          </p:cNvPr>
          <p:cNvSpPr txBox="1"/>
          <p:nvPr/>
        </p:nvSpPr>
        <p:spPr>
          <a:xfrm>
            <a:off x="1236018" y="3936079"/>
            <a:ext cx="9773722" cy="1815882"/>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Therefore by the deeds of the law there shall no flesh be justified in his sight: for by the law is the knowledge of sin. </a:t>
            </a:r>
          </a:p>
          <a:p>
            <a:pPr algn="ctr"/>
            <a:r>
              <a:rPr lang="en-US" sz="1400" b="1" i="1" dirty="0">
                <a:solidFill>
                  <a:srgbClr val="CC6600"/>
                </a:solidFill>
                <a:latin typeface="Times New Roman" panose="02020603050405020304" pitchFamily="18" charset="0"/>
                <a:cs typeface="Times New Roman" panose="02020603050405020304" pitchFamily="18" charset="0"/>
              </a:rPr>
              <a:t>But now the righteousness of God without the law is manifested, being witnessed by the law and the prophets; </a:t>
            </a:r>
          </a:p>
          <a:p>
            <a:pPr algn="ctr"/>
            <a:r>
              <a:rPr lang="en-US" sz="1400" b="1" i="1" dirty="0">
                <a:solidFill>
                  <a:srgbClr val="CC6600"/>
                </a:solidFill>
                <a:latin typeface="Times New Roman" panose="02020603050405020304" pitchFamily="18" charset="0"/>
                <a:cs typeface="Times New Roman" panose="02020603050405020304" pitchFamily="18" charset="0"/>
              </a:rPr>
              <a:t>Even the righteousness of God which is by faith of Jesus Christ unto all and upon all them that believe: for there is no difference: </a:t>
            </a:r>
          </a:p>
          <a:p>
            <a:pPr algn="ctr"/>
            <a:r>
              <a:rPr lang="en-US" sz="1400" b="1" i="1" dirty="0">
                <a:solidFill>
                  <a:srgbClr val="CC6600"/>
                </a:solidFill>
                <a:latin typeface="Times New Roman" panose="02020603050405020304" pitchFamily="18" charset="0"/>
                <a:cs typeface="Times New Roman" panose="02020603050405020304" pitchFamily="18" charset="0"/>
              </a:rPr>
              <a:t>For all have sinned, and come short of the glory of God; </a:t>
            </a:r>
          </a:p>
          <a:p>
            <a:pPr algn="ctr"/>
            <a:r>
              <a:rPr lang="en-US" sz="1400" b="1" i="1" dirty="0">
                <a:solidFill>
                  <a:srgbClr val="CC6600"/>
                </a:solidFill>
                <a:latin typeface="Times New Roman" panose="02020603050405020304" pitchFamily="18" charset="0"/>
                <a:cs typeface="Times New Roman" panose="02020603050405020304" pitchFamily="18" charset="0"/>
              </a:rPr>
              <a:t>Being justified freely by his grace through the redemption that is in Christ Jesus: </a:t>
            </a:r>
          </a:p>
          <a:p>
            <a:pPr algn="ctr"/>
            <a:r>
              <a:rPr lang="en-US" sz="1400" b="1" i="1" dirty="0">
                <a:solidFill>
                  <a:srgbClr val="CC6600"/>
                </a:solidFill>
                <a:latin typeface="Times New Roman" panose="02020603050405020304" pitchFamily="18" charset="0"/>
                <a:cs typeface="Times New Roman" panose="02020603050405020304" pitchFamily="18" charset="0"/>
              </a:rPr>
              <a:t>Whom God hath set forth to be a propitiation through faith in his blood, </a:t>
            </a:r>
          </a:p>
          <a:p>
            <a:pPr algn="ctr"/>
            <a:r>
              <a:rPr lang="en-US" sz="1400" b="1" i="1" dirty="0">
                <a:solidFill>
                  <a:srgbClr val="CC6600"/>
                </a:solidFill>
                <a:latin typeface="Times New Roman" panose="02020603050405020304" pitchFamily="18" charset="0"/>
                <a:cs typeface="Times New Roman" panose="02020603050405020304" pitchFamily="18" charset="0"/>
              </a:rPr>
              <a:t>to declare his righteousness for the remission of sins that are past, through the forbearance of God; </a:t>
            </a:r>
          </a:p>
          <a:p>
            <a:pPr algn="ctr"/>
            <a:r>
              <a:rPr lang="en-US" sz="1400" b="1" i="1" dirty="0">
                <a:solidFill>
                  <a:srgbClr val="CC6600"/>
                </a:solidFill>
                <a:latin typeface="Times New Roman" panose="02020603050405020304" pitchFamily="18" charset="0"/>
                <a:cs typeface="Times New Roman" panose="02020603050405020304" pitchFamily="18" charset="0"/>
              </a:rPr>
              <a:t>To declare, I say, at this time his righteousness: that he might be just, and the justifier of him which believeth in Jesus. </a:t>
            </a:r>
          </a:p>
        </p:txBody>
      </p:sp>
      <p:sp>
        <p:nvSpPr>
          <p:cNvPr id="15" name="TextBox 14">
            <a:extLst>
              <a:ext uri="{FF2B5EF4-FFF2-40B4-BE49-F238E27FC236}">
                <a16:creationId xmlns:a16="http://schemas.microsoft.com/office/drawing/2014/main" id="{DCA01A43-1510-43D1-8CBF-59FE067207D8}"/>
              </a:ext>
            </a:extLst>
          </p:cNvPr>
          <p:cNvSpPr txBox="1"/>
          <p:nvPr/>
        </p:nvSpPr>
        <p:spPr>
          <a:xfrm>
            <a:off x="2539015" y="2627790"/>
            <a:ext cx="7128769" cy="1384995"/>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Their feet are swift to shed blood: </a:t>
            </a:r>
          </a:p>
          <a:p>
            <a:pPr algn="ctr"/>
            <a:r>
              <a:rPr lang="en-US" sz="1400" b="1" i="1" dirty="0">
                <a:solidFill>
                  <a:srgbClr val="CC6600"/>
                </a:solidFill>
                <a:latin typeface="Times New Roman" panose="02020603050405020304" pitchFamily="18" charset="0"/>
                <a:cs typeface="Times New Roman" panose="02020603050405020304" pitchFamily="18" charset="0"/>
              </a:rPr>
              <a:t>Destruction and misery are in their ways: </a:t>
            </a:r>
          </a:p>
          <a:p>
            <a:pPr algn="ctr"/>
            <a:r>
              <a:rPr lang="en-US" sz="1400" b="1" i="1" dirty="0">
                <a:solidFill>
                  <a:srgbClr val="CC6600"/>
                </a:solidFill>
                <a:latin typeface="Times New Roman" panose="02020603050405020304" pitchFamily="18" charset="0"/>
                <a:cs typeface="Times New Roman" panose="02020603050405020304" pitchFamily="18" charset="0"/>
              </a:rPr>
              <a:t>And the way of peace have they not known: </a:t>
            </a:r>
          </a:p>
          <a:p>
            <a:pPr algn="ctr"/>
            <a:r>
              <a:rPr lang="en-US" sz="1400" b="1" i="1" dirty="0">
                <a:solidFill>
                  <a:srgbClr val="CC6600"/>
                </a:solidFill>
                <a:latin typeface="Times New Roman" panose="02020603050405020304" pitchFamily="18" charset="0"/>
                <a:cs typeface="Times New Roman" panose="02020603050405020304" pitchFamily="18" charset="0"/>
              </a:rPr>
              <a:t>There is no fear of God before their eyes. </a:t>
            </a:r>
          </a:p>
          <a:p>
            <a:pPr algn="ctr"/>
            <a:r>
              <a:rPr lang="en-US" sz="1400" b="1" i="1" dirty="0">
                <a:solidFill>
                  <a:srgbClr val="CC6600"/>
                </a:solidFill>
                <a:latin typeface="Times New Roman" panose="02020603050405020304" pitchFamily="18" charset="0"/>
                <a:cs typeface="Times New Roman" panose="02020603050405020304" pitchFamily="18" charset="0"/>
              </a:rPr>
              <a:t>Now we know that what things soever the law saith, it saith to them who are under the law: </a:t>
            </a:r>
          </a:p>
          <a:p>
            <a:pPr algn="ctr"/>
            <a:r>
              <a:rPr lang="en-US" sz="1400" b="1" i="1" dirty="0">
                <a:solidFill>
                  <a:srgbClr val="CC6600"/>
                </a:solidFill>
                <a:latin typeface="Times New Roman" panose="02020603050405020304" pitchFamily="18" charset="0"/>
                <a:cs typeface="Times New Roman" panose="02020603050405020304" pitchFamily="18" charset="0"/>
              </a:rPr>
              <a:t>that every mouth may be stopped, and all the world may become guilty before God. </a:t>
            </a:r>
          </a:p>
        </p:txBody>
      </p:sp>
      <p:sp>
        <p:nvSpPr>
          <p:cNvPr id="16" name="TextBox 15">
            <a:extLst>
              <a:ext uri="{FF2B5EF4-FFF2-40B4-BE49-F238E27FC236}">
                <a16:creationId xmlns:a16="http://schemas.microsoft.com/office/drawing/2014/main" id="{754508E3-B1F5-4DE6-B39B-41A795D4A57E}"/>
              </a:ext>
            </a:extLst>
          </p:cNvPr>
          <p:cNvSpPr txBox="1"/>
          <p:nvPr/>
        </p:nvSpPr>
        <p:spPr>
          <a:xfrm>
            <a:off x="1198484" y="5672822"/>
            <a:ext cx="9809825" cy="1169551"/>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Where is boasting then? It is excluded. By what law? of works? Nay: but by the law of faith. </a:t>
            </a:r>
          </a:p>
          <a:p>
            <a:pPr algn="ctr"/>
            <a:r>
              <a:rPr lang="en-US" sz="1400" b="1" i="1" dirty="0">
                <a:solidFill>
                  <a:srgbClr val="CC6600"/>
                </a:solidFill>
                <a:latin typeface="Times New Roman" panose="02020603050405020304" pitchFamily="18" charset="0"/>
                <a:cs typeface="Times New Roman" panose="02020603050405020304" pitchFamily="18" charset="0"/>
              </a:rPr>
              <a:t>Therefore we conclude that a man is justified by faith without the deeds of the law. </a:t>
            </a:r>
          </a:p>
          <a:p>
            <a:pPr algn="ctr"/>
            <a:r>
              <a:rPr lang="en-US" sz="1400" b="1" i="1" dirty="0">
                <a:solidFill>
                  <a:srgbClr val="CC6600"/>
                </a:solidFill>
                <a:latin typeface="Times New Roman" panose="02020603050405020304" pitchFamily="18" charset="0"/>
                <a:cs typeface="Times New Roman" panose="02020603050405020304" pitchFamily="18" charset="0"/>
              </a:rPr>
              <a:t>Is he the God of the Jews only? is he not also of the Gentiles? Yes, of the Gentiles also: </a:t>
            </a:r>
          </a:p>
          <a:p>
            <a:pPr algn="ctr"/>
            <a:r>
              <a:rPr lang="en-US" sz="1400" b="1" i="1" dirty="0">
                <a:solidFill>
                  <a:srgbClr val="CC6600"/>
                </a:solidFill>
                <a:latin typeface="Times New Roman" panose="02020603050405020304" pitchFamily="18" charset="0"/>
                <a:cs typeface="Times New Roman" panose="02020603050405020304" pitchFamily="18" charset="0"/>
              </a:rPr>
              <a:t>Seeing it is one God, which shall justify the circumcision by faith, and uncircumcision through faith. </a:t>
            </a:r>
          </a:p>
          <a:p>
            <a:pPr algn="ctr"/>
            <a:r>
              <a:rPr lang="en-US" sz="1400" b="1" i="1" dirty="0">
                <a:solidFill>
                  <a:srgbClr val="CC6600"/>
                </a:solidFill>
                <a:latin typeface="Times New Roman" panose="02020603050405020304" pitchFamily="18" charset="0"/>
                <a:cs typeface="Times New Roman" panose="02020603050405020304" pitchFamily="18" charset="0"/>
              </a:rPr>
              <a:t>Do we then make void the law through faith? God forbid: yea, we establish the law. </a:t>
            </a:r>
          </a:p>
        </p:txBody>
      </p:sp>
    </p:spTree>
    <p:extLst>
      <p:ext uri="{BB962C8B-B14F-4D97-AF65-F5344CB8AC3E}">
        <p14:creationId xmlns:p14="http://schemas.microsoft.com/office/powerpoint/2010/main" val="8074098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9"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1000" fill="hold"/>
                                        <p:tgtEl>
                                          <p:spTgt spid="13"/>
                                        </p:tgtEl>
                                        <p:attrNameLst>
                                          <p:attrName>ppt_x</p:attrName>
                                        </p:attrNameLst>
                                      </p:cBhvr>
                                      <p:tavLst>
                                        <p:tav tm="0">
                                          <p:val>
                                            <p:strVal val="0-#ppt_w/2"/>
                                          </p:val>
                                        </p:tav>
                                        <p:tav tm="100000">
                                          <p:val>
                                            <p:strVal val="#ppt_x"/>
                                          </p:val>
                                        </p:tav>
                                      </p:tavLst>
                                    </p:anim>
                                    <p:anim calcmode="lin" valueType="num">
                                      <p:cBhvr additive="base">
                                        <p:cTn id="28" dur="10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10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10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1000"/>
                                        <p:tgtEl>
                                          <p:spTgt spid="14"/>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0" grpId="0"/>
      <p:bldP spid="11" grpId="0"/>
      <p:bldP spid="12" grpId="0"/>
      <p:bldP spid="13"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27993"/>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03C07775-BA48-45E4-868C-EE4AD8D982ED}"/>
              </a:ext>
            </a:extLst>
          </p:cNvPr>
          <p:cNvSpPr txBox="1"/>
          <p:nvPr/>
        </p:nvSpPr>
        <p:spPr>
          <a:xfrm>
            <a:off x="5001211" y="18658"/>
            <a:ext cx="2192694" cy="307777"/>
          </a:xfrm>
          <a:prstGeom prst="rect">
            <a:avLst/>
          </a:prstGeom>
          <a:noFill/>
          <a:ln w="28575">
            <a:solidFill>
              <a:srgbClr val="CC6600"/>
            </a:solidFill>
          </a:ln>
        </p:spPr>
        <p:txBody>
          <a:bodyPr wrap="square" rtlCol="0">
            <a:spAutoFit/>
          </a:bodyPr>
          <a:lstStyle/>
          <a:p>
            <a:pPr algn="ctr"/>
            <a:r>
              <a:rPr lang="en-US" sz="1400" b="1" dirty="0"/>
              <a:t>Dead to the Law</a:t>
            </a:r>
          </a:p>
        </p:txBody>
      </p:sp>
      <p:sp>
        <p:nvSpPr>
          <p:cNvPr id="5" name="TextBox 4">
            <a:extLst>
              <a:ext uri="{FF2B5EF4-FFF2-40B4-BE49-F238E27FC236}">
                <a16:creationId xmlns:a16="http://schemas.microsoft.com/office/drawing/2014/main" id="{D349FCBE-3192-4F09-95A6-123A2171A378}"/>
              </a:ext>
            </a:extLst>
          </p:cNvPr>
          <p:cNvSpPr txBox="1"/>
          <p:nvPr/>
        </p:nvSpPr>
        <p:spPr>
          <a:xfrm>
            <a:off x="4048214" y="2681534"/>
            <a:ext cx="4106605" cy="815801"/>
          </a:xfrm>
          <a:prstGeom prst="rect">
            <a:avLst/>
          </a:prstGeom>
          <a:noFill/>
        </p:spPr>
        <p:txBody>
          <a:bodyPr wrap="square" rtlCol="0">
            <a:spAutoFit/>
          </a:bodyPr>
          <a:lstStyle/>
          <a:p>
            <a:pPr marL="0" marR="0" algn="ctr">
              <a:lnSpc>
                <a:spcPct val="115000"/>
              </a:lnSpc>
              <a:spcBef>
                <a:spcPts val="0"/>
              </a:spcBef>
              <a:spcAft>
                <a:spcPts val="0"/>
              </a:spcAft>
            </a:pPr>
            <a:r>
              <a:rPr lang="en-US"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 8</a:t>
            </a:r>
            <a:r>
              <a:rPr lang="en-US" sz="1400" b="1" i="1" dirty="0">
                <a:solidFill>
                  <a:srgbClr val="CC66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cs typeface="Times New Roman" panose="02020603050405020304" pitchFamily="18" charset="0"/>
              </a:rPr>
              <a:t>-</a:t>
            </a: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 But sin, taking occasion by the commandment, </a:t>
            </a:r>
          </a:p>
          <a:p>
            <a:pPr marL="0" marR="0" algn="ctr">
              <a:lnSpc>
                <a:spcPct val="115000"/>
              </a:lnSpc>
              <a:spcBef>
                <a:spcPts val="0"/>
              </a:spcBef>
              <a:spcAft>
                <a:spcPts val="0"/>
              </a:spcAft>
            </a:pP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wrought in me all manner of concupiscence. </a:t>
            </a:r>
          </a:p>
          <a:p>
            <a:pPr marL="0" marR="0" algn="ctr">
              <a:lnSpc>
                <a:spcPct val="115000"/>
              </a:lnSpc>
              <a:spcBef>
                <a:spcPts val="0"/>
              </a:spcBef>
              <a:spcAft>
                <a:spcPts val="0"/>
              </a:spcAft>
            </a:pP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For without the law sin was dead.</a:t>
            </a:r>
          </a:p>
        </p:txBody>
      </p:sp>
      <p:sp>
        <p:nvSpPr>
          <p:cNvPr id="7" name="TextBox 6">
            <a:extLst>
              <a:ext uri="{FF2B5EF4-FFF2-40B4-BE49-F238E27FC236}">
                <a16:creationId xmlns:a16="http://schemas.microsoft.com/office/drawing/2014/main" id="{6FA12A5E-2C04-4BB3-BC1F-8B011085735E}"/>
              </a:ext>
            </a:extLst>
          </p:cNvPr>
          <p:cNvSpPr txBox="1"/>
          <p:nvPr/>
        </p:nvSpPr>
        <p:spPr>
          <a:xfrm>
            <a:off x="2992130" y="773060"/>
            <a:ext cx="6235467" cy="307777"/>
          </a:xfrm>
          <a:prstGeom prst="rect">
            <a:avLst/>
          </a:prstGeom>
          <a:noFill/>
        </p:spPr>
        <p:txBody>
          <a:bodyPr wrap="square" rtlCol="0">
            <a:spAutoFit/>
          </a:bodyPr>
          <a:lstStyle/>
          <a:p>
            <a:pPr algn="ctr"/>
            <a:r>
              <a:rPr lang="en-US" sz="1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 </a:t>
            </a:r>
            <a:r>
              <a:rPr lang="en-US"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7</a:t>
            </a:r>
            <a:r>
              <a:rPr lang="en-US" sz="1400" b="1" i="1" dirty="0">
                <a:solidFill>
                  <a:srgbClr val="CC66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a:t>
            </a: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 What shall we say then? Is the law sin? God forbid. </a:t>
            </a:r>
          </a:p>
        </p:txBody>
      </p:sp>
      <p:sp>
        <p:nvSpPr>
          <p:cNvPr id="8" name="TextBox 7">
            <a:extLst>
              <a:ext uri="{FF2B5EF4-FFF2-40B4-BE49-F238E27FC236}">
                <a16:creationId xmlns:a16="http://schemas.microsoft.com/office/drawing/2014/main" id="{0A053E2E-86D7-491D-8C54-B7DAD2AFAF98}"/>
              </a:ext>
            </a:extLst>
          </p:cNvPr>
          <p:cNvSpPr txBox="1"/>
          <p:nvPr/>
        </p:nvSpPr>
        <p:spPr>
          <a:xfrm>
            <a:off x="3453412" y="1050423"/>
            <a:ext cx="5292451" cy="568041"/>
          </a:xfrm>
          <a:prstGeom prst="rect">
            <a:avLst/>
          </a:prstGeom>
          <a:noFill/>
        </p:spPr>
        <p:txBody>
          <a:bodyPr wrap="square" rtlCol="0">
            <a:spAutoFit/>
          </a:bodyPr>
          <a:lstStyle/>
          <a:p>
            <a:pPr marL="0" marR="0" algn="ctr">
              <a:lnSpc>
                <a:spcPct val="115000"/>
              </a:lnSpc>
              <a:spcBef>
                <a:spcPts val="0"/>
              </a:spcBef>
              <a:spcAft>
                <a:spcPts val="0"/>
              </a:spcAft>
            </a:pP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Nay, I had not known sin, but by the law: for I had not known lust, </a:t>
            </a:r>
          </a:p>
          <a:p>
            <a:pPr marL="0" marR="0" algn="ctr">
              <a:lnSpc>
                <a:spcPct val="115000"/>
              </a:lnSpc>
              <a:spcBef>
                <a:spcPts val="0"/>
              </a:spcBef>
              <a:spcAft>
                <a:spcPts val="0"/>
              </a:spcAft>
            </a:pP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except the law had said, Thou shalt not covet.</a:t>
            </a:r>
          </a:p>
        </p:txBody>
      </p:sp>
      <p:sp>
        <p:nvSpPr>
          <p:cNvPr id="9" name="TextBox 8">
            <a:extLst>
              <a:ext uri="{FF2B5EF4-FFF2-40B4-BE49-F238E27FC236}">
                <a16:creationId xmlns:a16="http://schemas.microsoft.com/office/drawing/2014/main" id="{17DC8236-68C7-4518-A409-678139850B08}"/>
              </a:ext>
            </a:extLst>
          </p:cNvPr>
          <p:cNvSpPr txBox="1"/>
          <p:nvPr/>
        </p:nvSpPr>
        <p:spPr>
          <a:xfrm>
            <a:off x="5477521" y="390615"/>
            <a:ext cx="1464817" cy="307777"/>
          </a:xfrm>
          <a:prstGeom prst="rect">
            <a:avLst/>
          </a:prstGeom>
          <a:noFill/>
        </p:spPr>
        <p:txBody>
          <a:bodyPr wrap="square" rtlCol="0">
            <a:spAutoFit/>
          </a:bodyPr>
          <a:lstStyle/>
          <a:p>
            <a:r>
              <a:rPr lang="en-US" sz="1400" b="1" dirty="0">
                <a:solidFill>
                  <a:srgbClr val="FF0000"/>
                </a:solidFill>
                <a:latin typeface="Times New Roman" panose="02020603050405020304" pitchFamily="18" charset="0"/>
                <a:cs typeface="Times New Roman" panose="02020603050405020304" pitchFamily="18" charset="0"/>
              </a:rPr>
              <a:t>Romans 7:7-13</a:t>
            </a:r>
          </a:p>
        </p:txBody>
      </p:sp>
      <p:sp>
        <p:nvSpPr>
          <p:cNvPr id="10" name="TextBox 9">
            <a:extLst>
              <a:ext uri="{FF2B5EF4-FFF2-40B4-BE49-F238E27FC236}">
                <a16:creationId xmlns:a16="http://schemas.microsoft.com/office/drawing/2014/main" id="{67E32DF1-6C82-4533-9A92-A1DAADD40EB8}"/>
              </a:ext>
            </a:extLst>
          </p:cNvPr>
          <p:cNvSpPr txBox="1"/>
          <p:nvPr/>
        </p:nvSpPr>
        <p:spPr>
          <a:xfrm>
            <a:off x="9818703" y="1449096"/>
            <a:ext cx="2148398" cy="1015663"/>
          </a:xfrm>
          <a:prstGeom prst="rect">
            <a:avLst/>
          </a:prstGeom>
          <a:noFill/>
        </p:spPr>
        <p:txBody>
          <a:bodyPr wrap="square" rtlCol="0">
            <a:spAutoFit/>
          </a:bodyPr>
          <a:lstStyle/>
          <a:p>
            <a:pPr algn="just"/>
            <a:r>
              <a:rPr lang="en-US" sz="1000" b="1" i="0" dirty="0">
                <a:solidFill>
                  <a:srgbClr val="1C1C1C"/>
                </a:solidFill>
                <a:effectLst/>
                <a:latin typeface="Times New Roman" panose="02020603050405020304" pitchFamily="18" charset="0"/>
                <a:cs typeface="Times New Roman" panose="02020603050405020304" pitchFamily="18" charset="0"/>
              </a:rPr>
              <a:t>CONCUPISCENCE</a:t>
            </a:r>
            <a:r>
              <a:rPr lang="en-US" sz="1000" b="0" i="0" dirty="0">
                <a:solidFill>
                  <a:srgbClr val="1C1C1C"/>
                </a:solidFill>
                <a:effectLst/>
                <a:latin typeface="Times New Roman" panose="02020603050405020304" pitchFamily="18" charset="0"/>
                <a:cs typeface="Times New Roman" panose="02020603050405020304" pitchFamily="18" charset="0"/>
              </a:rPr>
              <a:t> </a:t>
            </a:r>
            <a:r>
              <a:rPr lang="en-US" sz="1000" b="0" i="1" dirty="0">
                <a:solidFill>
                  <a:srgbClr val="1C1C1C"/>
                </a:solidFill>
                <a:effectLst/>
                <a:latin typeface="Times New Roman" panose="02020603050405020304" pitchFamily="18" charset="0"/>
                <a:cs typeface="Times New Roman" panose="02020603050405020304" pitchFamily="18" charset="0"/>
              </a:rPr>
              <a:t>- </a:t>
            </a:r>
            <a:r>
              <a:rPr lang="en-US" sz="1000" b="0" i="0" dirty="0">
                <a:solidFill>
                  <a:srgbClr val="1C1C1C"/>
                </a:solidFill>
                <a:effectLst/>
                <a:latin typeface="Times New Roman" panose="02020603050405020304" pitchFamily="18" charset="0"/>
                <a:cs typeface="Times New Roman" panose="02020603050405020304" pitchFamily="18" charset="0"/>
              </a:rPr>
              <a:t>Lust; unlawful or irregular desire of sexual pleasure. In a more general sense, the coveting of carnal things, or an irregular appetite for worldly good; inclination for unlawful enjoyments.</a:t>
            </a:r>
            <a:endParaRPr lang="en-US" sz="1000" dirty="0">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0DE6216C-031E-4BE8-AA17-E29B71265AAA}"/>
              </a:ext>
            </a:extLst>
          </p:cNvPr>
          <p:cNvSpPr txBox="1"/>
          <p:nvPr/>
        </p:nvSpPr>
        <p:spPr>
          <a:xfrm>
            <a:off x="9741498" y="390615"/>
            <a:ext cx="2225602" cy="1015663"/>
          </a:xfrm>
          <a:prstGeom prst="rect">
            <a:avLst/>
          </a:prstGeom>
          <a:noFill/>
        </p:spPr>
        <p:txBody>
          <a:bodyPr wrap="square" rtlCol="0">
            <a:spAutoFit/>
          </a:bodyPr>
          <a:lstStyle/>
          <a:p>
            <a:pPr algn="just"/>
            <a:r>
              <a:rPr lang="en-US" sz="1000" b="1" i="0" dirty="0">
                <a:solidFill>
                  <a:srgbClr val="1C1C1C"/>
                </a:solidFill>
                <a:effectLst/>
                <a:latin typeface="Times New Roman" panose="02020603050405020304" pitchFamily="18" charset="0"/>
                <a:cs typeface="Times New Roman" panose="02020603050405020304" pitchFamily="18" charset="0"/>
              </a:rPr>
              <a:t>COVET</a:t>
            </a:r>
            <a:r>
              <a:rPr lang="en-US" sz="1000" dirty="0">
                <a:solidFill>
                  <a:srgbClr val="1C1C1C"/>
                </a:solidFill>
                <a:latin typeface="Times New Roman" panose="02020603050405020304" pitchFamily="18" charset="0"/>
                <a:cs typeface="Times New Roman" panose="02020603050405020304" pitchFamily="18" charset="0"/>
              </a:rPr>
              <a:t> - </a:t>
            </a:r>
            <a:r>
              <a:rPr lang="en-US" sz="1000" b="0" i="0" dirty="0">
                <a:solidFill>
                  <a:srgbClr val="1C1C1C"/>
                </a:solidFill>
                <a:effectLst/>
                <a:latin typeface="Times New Roman" panose="02020603050405020304" pitchFamily="18" charset="0"/>
                <a:cs typeface="Times New Roman" panose="02020603050405020304" pitchFamily="18" charset="0"/>
              </a:rPr>
              <a:t>To desire or wish for, with eagerness; to desire earnestly to obtain or possess; in a good sense. To desire inordinately; to desire that which it is unlawful to obtain or possess; in a bad sense. To have an earnest desire.</a:t>
            </a:r>
          </a:p>
        </p:txBody>
      </p:sp>
      <p:sp>
        <p:nvSpPr>
          <p:cNvPr id="11" name="TextBox 10">
            <a:extLst>
              <a:ext uri="{FF2B5EF4-FFF2-40B4-BE49-F238E27FC236}">
                <a16:creationId xmlns:a16="http://schemas.microsoft.com/office/drawing/2014/main" id="{F692A2E9-4D52-412D-B2BC-37F586F82003}"/>
              </a:ext>
            </a:extLst>
          </p:cNvPr>
          <p:cNvSpPr txBox="1"/>
          <p:nvPr/>
        </p:nvSpPr>
        <p:spPr>
          <a:xfrm rot="19369655">
            <a:off x="-537069" y="727257"/>
            <a:ext cx="3361680" cy="646331"/>
          </a:xfrm>
          <a:prstGeom prst="rect">
            <a:avLst/>
          </a:prstGeom>
          <a:noFill/>
        </p:spPr>
        <p:txBody>
          <a:bodyPr wrap="square" rtlCol="0">
            <a:spAutoFit/>
          </a:bodyPr>
          <a:lstStyle/>
          <a:p>
            <a:pPr algn="ctr"/>
            <a:r>
              <a:rPr lang="en-US" b="1" dirty="0"/>
              <a:t>One More Time:</a:t>
            </a:r>
          </a:p>
          <a:p>
            <a:pPr algn="ctr"/>
            <a:r>
              <a:rPr lang="en-US" b="1" dirty="0"/>
              <a:t>Conclusion/Explanation…</a:t>
            </a:r>
          </a:p>
        </p:txBody>
      </p:sp>
      <p:sp>
        <p:nvSpPr>
          <p:cNvPr id="12" name="TextBox 11">
            <a:extLst>
              <a:ext uri="{FF2B5EF4-FFF2-40B4-BE49-F238E27FC236}">
                <a16:creationId xmlns:a16="http://schemas.microsoft.com/office/drawing/2014/main" id="{8A763CC4-1A07-44A8-87CA-6F17D779F12F}"/>
              </a:ext>
            </a:extLst>
          </p:cNvPr>
          <p:cNvSpPr txBox="1"/>
          <p:nvPr/>
        </p:nvSpPr>
        <p:spPr>
          <a:xfrm>
            <a:off x="3808521" y="3417894"/>
            <a:ext cx="4592449" cy="568041"/>
          </a:xfrm>
          <a:prstGeom prst="rect">
            <a:avLst/>
          </a:prstGeom>
          <a:noFill/>
        </p:spPr>
        <p:txBody>
          <a:bodyPr wrap="square" rtlCol="0">
            <a:spAutoFit/>
          </a:bodyPr>
          <a:lstStyle/>
          <a:p>
            <a:pPr marL="0" marR="0" algn="ctr">
              <a:lnSpc>
                <a:spcPct val="115000"/>
              </a:lnSpc>
              <a:spcBef>
                <a:spcPts val="0"/>
              </a:spcBef>
              <a:spcAft>
                <a:spcPts val="0"/>
              </a:spcAft>
            </a:pPr>
            <a:r>
              <a:rPr lang="en-US"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 9</a:t>
            </a:r>
            <a:r>
              <a:rPr lang="en-US" sz="1400" b="1" i="1" dirty="0">
                <a:solidFill>
                  <a:srgbClr val="CC66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cs typeface="Times New Roman" panose="02020603050405020304" pitchFamily="18" charset="0"/>
              </a:rPr>
              <a:t>-</a:t>
            </a: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 For I was alive without the law once: </a:t>
            </a:r>
          </a:p>
          <a:p>
            <a:pPr marL="0" marR="0" algn="ctr">
              <a:lnSpc>
                <a:spcPct val="115000"/>
              </a:lnSpc>
              <a:spcBef>
                <a:spcPts val="0"/>
              </a:spcBef>
              <a:spcAft>
                <a:spcPts val="0"/>
              </a:spcAft>
            </a:pP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but when the commandment came, sin revived, and I died.</a:t>
            </a:r>
          </a:p>
        </p:txBody>
      </p:sp>
      <p:sp>
        <p:nvSpPr>
          <p:cNvPr id="13" name="TextBox 12">
            <a:extLst>
              <a:ext uri="{FF2B5EF4-FFF2-40B4-BE49-F238E27FC236}">
                <a16:creationId xmlns:a16="http://schemas.microsoft.com/office/drawing/2014/main" id="{19AE8EEE-BB92-4654-80F9-09A432F4A7F0}"/>
              </a:ext>
            </a:extLst>
          </p:cNvPr>
          <p:cNvSpPr txBox="1"/>
          <p:nvPr/>
        </p:nvSpPr>
        <p:spPr>
          <a:xfrm>
            <a:off x="2920751" y="3896352"/>
            <a:ext cx="6374166" cy="320280"/>
          </a:xfrm>
          <a:prstGeom prst="rect">
            <a:avLst/>
          </a:prstGeom>
          <a:noFill/>
        </p:spPr>
        <p:txBody>
          <a:bodyPr wrap="square" rtlCol="0">
            <a:spAutoFit/>
          </a:bodyPr>
          <a:lstStyle/>
          <a:p>
            <a:pPr marL="0" marR="0" algn="ctr">
              <a:lnSpc>
                <a:spcPct val="115000"/>
              </a:lnSpc>
              <a:spcBef>
                <a:spcPts val="0"/>
              </a:spcBef>
              <a:spcAft>
                <a:spcPts val="0"/>
              </a:spcAft>
            </a:pPr>
            <a:r>
              <a:rPr lang="en-US"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 10</a:t>
            </a:r>
            <a:r>
              <a:rPr lang="en-US" sz="1400" b="1" i="1" dirty="0">
                <a:solidFill>
                  <a:srgbClr val="CC66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cs typeface="Times New Roman" panose="02020603050405020304" pitchFamily="18" charset="0"/>
              </a:rPr>
              <a:t>-</a:t>
            </a: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And the commandment, which was ordained to life, I found to be unto death.</a:t>
            </a:r>
          </a:p>
        </p:txBody>
      </p:sp>
      <p:sp>
        <p:nvSpPr>
          <p:cNvPr id="14" name="TextBox 13">
            <a:extLst>
              <a:ext uri="{FF2B5EF4-FFF2-40B4-BE49-F238E27FC236}">
                <a16:creationId xmlns:a16="http://schemas.microsoft.com/office/drawing/2014/main" id="{58A4571F-AA35-4063-B60C-483859E8E458}"/>
              </a:ext>
            </a:extLst>
          </p:cNvPr>
          <p:cNvSpPr txBox="1"/>
          <p:nvPr/>
        </p:nvSpPr>
        <p:spPr>
          <a:xfrm>
            <a:off x="2622966" y="4154489"/>
            <a:ext cx="6958734" cy="568041"/>
          </a:xfrm>
          <a:prstGeom prst="rect">
            <a:avLst/>
          </a:prstGeom>
          <a:noFill/>
        </p:spPr>
        <p:txBody>
          <a:bodyPr wrap="square" rtlCol="0">
            <a:spAutoFit/>
          </a:bodyPr>
          <a:lstStyle/>
          <a:p>
            <a:pPr marL="0" marR="0" algn="ctr">
              <a:lnSpc>
                <a:spcPct val="115000"/>
              </a:lnSpc>
              <a:spcBef>
                <a:spcPts val="0"/>
              </a:spcBef>
              <a:spcAft>
                <a:spcPts val="0"/>
              </a:spcAft>
            </a:pPr>
            <a:r>
              <a:rPr lang="en-US"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 11 </a:t>
            </a: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For sin, taking occasion by the commandment, </a:t>
            </a:r>
          </a:p>
          <a:p>
            <a:pPr marL="0" marR="0" algn="ctr">
              <a:lnSpc>
                <a:spcPct val="115000"/>
              </a:lnSpc>
              <a:spcBef>
                <a:spcPts val="0"/>
              </a:spcBef>
              <a:spcAft>
                <a:spcPts val="0"/>
              </a:spcAft>
            </a:pP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deceived me, and by it slew me.</a:t>
            </a:r>
          </a:p>
        </p:txBody>
      </p:sp>
      <p:sp>
        <p:nvSpPr>
          <p:cNvPr id="15" name="TextBox 14">
            <a:extLst>
              <a:ext uri="{FF2B5EF4-FFF2-40B4-BE49-F238E27FC236}">
                <a16:creationId xmlns:a16="http://schemas.microsoft.com/office/drawing/2014/main" id="{970B7D9A-46E5-4382-AD2C-3036E47BD0BC}"/>
              </a:ext>
            </a:extLst>
          </p:cNvPr>
          <p:cNvSpPr txBox="1"/>
          <p:nvPr/>
        </p:nvSpPr>
        <p:spPr>
          <a:xfrm>
            <a:off x="2956259" y="4651900"/>
            <a:ext cx="6288086" cy="568041"/>
          </a:xfrm>
          <a:prstGeom prst="rect">
            <a:avLst/>
          </a:prstGeom>
          <a:noFill/>
        </p:spPr>
        <p:txBody>
          <a:bodyPr wrap="square" rtlCol="0">
            <a:spAutoFit/>
          </a:bodyPr>
          <a:lstStyle/>
          <a:p>
            <a:pPr marL="0" marR="0" algn="ctr">
              <a:lnSpc>
                <a:spcPct val="115000"/>
              </a:lnSpc>
              <a:spcBef>
                <a:spcPts val="0"/>
              </a:spcBef>
              <a:spcAft>
                <a:spcPts val="0"/>
              </a:spcAft>
            </a:pPr>
            <a:r>
              <a:rPr lang="en-US" sz="1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 </a:t>
            </a:r>
            <a:r>
              <a:rPr lang="en-US"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12</a:t>
            </a:r>
            <a:r>
              <a:rPr lang="en-US" sz="1400" b="1" i="1" dirty="0">
                <a:solidFill>
                  <a:srgbClr val="CC66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cs typeface="Times New Roman" panose="02020603050405020304" pitchFamily="18" charset="0"/>
              </a:rPr>
              <a:t>-</a:t>
            </a: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 Wherefore the law is holy, </a:t>
            </a:r>
          </a:p>
          <a:p>
            <a:pPr marL="0" marR="0" algn="ctr">
              <a:lnSpc>
                <a:spcPct val="115000"/>
              </a:lnSpc>
              <a:spcBef>
                <a:spcPts val="0"/>
              </a:spcBef>
              <a:spcAft>
                <a:spcPts val="0"/>
              </a:spcAft>
            </a:pP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and the commandment holy, and just, and good.</a:t>
            </a:r>
          </a:p>
        </p:txBody>
      </p:sp>
      <p:sp>
        <p:nvSpPr>
          <p:cNvPr id="16" name="TextBox 15">
            <a:extLst>
              <a:ext uri="{FF2B5EF4-FFF2-40B4-BE49-F238E27FC236}">
                <a16:creationId xmlns:a16="http://schemas.microsoft.com/office/drawing/2014/main" id="{118AEB65-692D-4D5A-982B-01F0A60755A8}"/>
              </a:ext>
            </a:extLst>
          </p:cNvPr>
          <p:cNvSpPr txBox="1"/>
          <p:nvPr/>
        </p:nvSpPr>
        <p:spPr>
          <a:xfrm>
            <a:off x="3165856" y="6171702"/>
            <a:ext cx="5864216" cy="568041"/>
          </a:xfrm>
          <a:prstGeom prst="rect">
            <a:avLst/>
          </a:prstGeom>
          <a:noFill/>
        </p:spPr>
        <p:txBody>
          <a:bodyPr wrap="square" rtlCol="0">
            <a:spAutoFit/>
          </a:bodyPr>
          <a:lstStyle/>
          <a:p>
            <a:pPr marL="0" marR="0" algn="ctr">
              <a:lnSpc>
                <a:spcPct val="115000"/>
              </a:lnSpc>
              <a:spcBef>
                <a:spcPts val="0"/>
              </a:spcBef>
              <a:spcAft>
                <a:spcPts val="0"/>
              </a:spcAft>
            </a:pP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But sin, that it might appear sin, working death in me by that which is good; </a:t>
            </a:r>
          </a:p>
          <a:p>
            <a:pPr marL="0" marR="0" algn="ctr">
              <a:lnSpc>
                <a:spcPct val="115000"/>
              </a:lnSpc>
              <a:spcBef>
                <a:spcPts val="0"/>
              </a:spcBef>
              <a:spcAft>
                <a:spcPts val="0"/>
              </a:spcAft>
            </a:pP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that sin by the commandment might become exceeding sinful.</a:t>
            </a:r>
          </a:p>
        </p:txBody>
      </p:sp>
      <p:sp>
        <p:nvSpPr>
          <p:cNvPr id="17" name="TextBox 16">
            <a:extLst>
              <a:ext uri="{FF2B5EF4-FFF2-40B4-BE49-F238E27FC236}">
                <a16:creationId xmlns:a16="http://schemas.microsoft.com/office/drawing/2014/main" id="{4CA33EE7-5A24-4D3D-AA5B-DC7F13A19D21}"/>
              </a:ext>
            </a:extLst>
          </p:cNvPr>
          <p:cNvSpPr txBox="1"/>
          <p:nvPr/>
        </p:nvSpPr>
        <p:spPr>
          <a:xfrm>
            <a:off x="3919425" y="5635973"/>
            <a:ext cx="4370906" cy="307777"/>
          </a:xfrm>
          <a:prstGeom prst="rect">
            <a:avLst/>
          </a:prstGeom>
          <a:noFill/>
        </p:spPr>
        <p:txBody>
          <a:bodyPr wrap="square" rtlCol="0">
            <a:spAutoFit/>
          </a:bodyPr>
          <a:lstStyle/>
          <a:p>
            <a:r>
              <a:rPr lang="en-US" sz="1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 </a:t>
            </a:r>
            <a:r>
              <a:rPr lang="en-US"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13</a:t>
            </a:r>
            <a:r>
              <a:rPr lang="en-US" sz="1400" b="1" i="1" dirty="0">
                <a:solidFill>
                  <a:srgbClr val="CC66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cs typeface="Times New Roman" panose="02020603050405020304" pitchFamily="18" charset="0"/>
              </a:rPr>
              <a:t>-</a:t>
            </a: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 Was then that which is good made death unto me? </a:t>
            </a:r>
          </a:p>
        </p:txBody>
      </p:sp>
      <p:sp>
        <p:nvSpPr>
          <p:cNvPr id="18" name="TextBox 17">
            <a:extLst>
              <a:ext uri="{FF2B5EF4-FFF2-40B4-BE49-F238E27FC236}">
                <a16:creationId xmlns:a16="http://schemas.microsoft.com/office/drawing/2014/main" id="{B4530B61-2BAA-44D6-86B0-66218FA736F9}"/>
              </a:ext>
            </a:extLst>
          </p:cNvPr>
          <p:cNvSpPr txBox="1"/>
          <p:nvPr/>
        </p:nvSpPr>
        <p:spPr>
          <a:xfrm>
            <a:off x="5339213" y="5876921"/>
            <a:ext cx="1526960" cy="307777"/>
          </a:xfrm>
          <a:prstGeom prst="rect">
            <a:avLst/>
          </a:prstGeom>
          <a:noFill/>
        </p:spPr>
        <p:txBody>
          <a:bodyPr wrap="square" rtlCol="0">
            <a:spAutoFit/>
          </a:bodyPr>
          <a:lstStyle/>
          <a:p>
            <a:pPr algn="ct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God forbid.</a:t>
            </a:r>
            <a:endParaRPr lang="en-US" sz="1400" dirty="0"/>
          </a:p>
        </p:txBody>
      </p:sp>
      <p:sp>
        <p:nvSpPr>
          <p:cNvPr id="19" name="TextBox 18">
            <a:extLst>
              <a:ext uri="{FF2B5EF4-FFF2-40B4-BE49-F238E27FC236}">
                <a16:creationId xmlns:a16="http://schemas.microsoft.com/office/drawing/2014/main" id="{8DF64282-DE50-4539-BCA9-2936A2205157}"/>
              </a:ext>
            </a:extLst>
          </p:cNvPr>
          <p:cNvSpPr txBox="1"/>
          <p:nvPr/>
        </p:nvSpPr>
        <p:spPr>
          <a:xfrm>
            <a:off x="3555117" y="5265141"/>
            <a:ext cx="5082847" cy="338554"/>
          </a:xfrm>
          <a:prstGeom prst="rect">
            <a:avLst/>
          </a:prstGeom>
          <a:noFill/>
        </p:spPr>
        <p:txBody>
          <a:bodyPr wrap="square" rtlCol="0">
            <a:spAutoFit/>
          </a:bodyPr>
          <a:lstStyle/>
          <a:p>
            <a:pPr algn="ctr"/>
            <a:r>
              <a:rPr lang="en-US" sz="1600" b="1" dirty="0">
                <a:latin typeface="Times New Roman" panose="02020603050405020304" pitchFamily="18" charset="0"/>
                <a:cs typeface="Times New Roman" panose="02020603050405020304" pitchFamily="18" charset="0"/>
              </a:rPr>
              <a:t>Let’s end IV with a question and a final answer…</a:t>
            </a:r>
          </a:p>
        </p:txBody>
      </p:sp>
      <p:sp>
        <p:nvSpPr>
          <p:cNvPr id="20" name="TextBox 19">
            <a:extLst>
              <a:ext uri="{FF2B5EF4-FFF2-40B4-BE49-F238E27FC236}">
                <a16:creationId xmlns:a16="http://schemas.microsoft.com/office/drawing/2014/main" id="{02AC9862-A848-4150-BC8D-2A44C8A4AE79}"/>
              </a:ext>
            </a:extLst>
          </p:cNvPr>
          <p:cNvSpPr txBox="1"/>
          <p:nvPr/>
        </p:nvSpPr>
        <p:spPr>
          <a:xfrm rot="19355154">
            <a:off x="-28806" y="1118170"/>
            <a:ext cx="3436328" cy="923330"/>
          </a:xfrm>
          <a:prstGeom prst="rect">
            <a:avLst/>
          </a:prstGeom>
          <a:noFill/>
        </p:spPr>
        <p:txBody>
          <a:bodyPr wrap="square" rtlCol="0">
            <a:spAutoFit/>
          </a:bodyPr>
          <a:lstStyle/>
          <a:p>
            <a:pPr algn="ctr"/>
            <a:r>
              <a:rPr lang="en-US" b="1" dirty="0"/>
              <a:t>…by the words of the risen Christ given to Paul and then us </a:t>
            </a:r>
          </a:p>
          <a:p>
            <a:pPr algn="ctr"/>
            <a:r>
              <a:rPr lang="en-US" b="1" dirty="0"/>
              <a:t>through our KJ1611 Bible!</a:t>
            </a:r>
          </a:p>
        </p:txBody>
      </p:sp>
      <p:sp>
        <p:nvSpPr>
          <p:cNvPr id="25" name="TextBox 24">
            <a:extLst>
              <a:ext uri="{FF2B5EF4-FFF2-40B4-BE49-F238E27FC236}">
                <a16:creationId xmlns:a16="http://schemas.microsoft.com/office/drawing/2014/main" id="{7E344E46-CB9F-455D-B813-4754461CA79B}"/>
              </a:ext>
            </a:extLst>
          </p:cNvPr>
          <p:cNvSpPr txBox="1"/>
          <p:nvPr/>
        </p:nvSpPr>
        <p:spPr>
          <a:xfrm>
            <a:off x="-39895" y="3219906"/>
            <a:ext cx="3290346" cy="1815882"/>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Hopefully, people would then realize, that because of ‘sin,’ not just because of their ‘sinning,’ that they are truly:</a:t>
            </a:r>
          </a:p>
          <a:p>
            <a:pPr algn="ctr"/>
            <a:r>
              <a:rPr lang="en-US" sz="1400" dirty="0">
                <a:latin typeface="Times New Roman" panose="02020603050405020304" pitchFamily="18" charset="0"/>
                <a:cs typeface="Times New Roman" panose="02020603050405020304" pitchFamily="18" charset="0"/>
              </a:rPr>
              <a:t>‘without Christ,’ </a:t>
            </a:r>
          </a:p>
          <a:p>
            <a:pPr algn="ctr"/>
            <a:r>
              <a:rPr lang="en-US" sz="1400" dirty="0">
                <a:latin typeface="Times New Roman" panose="02020603050405020304" pitchFamily="18" charset="0"/>
                <a:cs typeface="Times New Roman" panose="02020603050405020304" pitchFamily="18" charset="0"/>
              </a:rPr>
              <a:t>‘without God,’ </a:t>
            </a:r>
          </a:p>
          <a:p>
            <a:pPr algn="ctr"/>
            <a:r>
              <a:rPr lang="en-US" sz="1400" dirty="0">
                <a:latin typeface="Times New Roman" panose="02020603050405020304" pitchFamily="18" charset="0"/>
                <a:cs typeface="Times New Roman" panose="02020603050405020304" pitchFamily="18" charset="0"/>
              </a:rPr>
              <a:t>‘aliens from Israel,’ </a:t>
            </a:r>
          </a:p>
          <a:p>
            <a:pPr algn="ctr"/>
            <a:r>
              <a:rPr lang="en-US" sz="1400" dirty="0">
                <a:latin typeface="Times New Roman" panose="02020603050405020304" pitchFamily="18" charset="0"/>
                <a:cs typeface="Times New Roman" panose="02020603050405020304" pitchFamily="18" charset="0"/>
              </a:rPr>
              <a:t>‘strangers from the covenants of promise,’ </a:t>
            </a:r>
          </a:p>
          <a:p>
            <a:pPr algn="ctr"/>
            <a:r>
              <a:rPr lang="en-US" sz="1400" dirty="0">
                <a:latin typeface="Times New Roman" panose="02020603050405020304" pitchFamily="18" charset="0"/>
                <a:cs typeface="Times New Roman" panose="02020603050405020304" pitchFamily="18" charset="0"/>
              </a:rPr>
              <a:t>‘without hope.’</a:t>
            </a:r>
          </a:p>
        </p:txBody>
      </p:sp>
      <p:sp>
        <p:nvSpPr>
          <p:cNvPr id="22" name="TextBox 21">
            <a:extLst>
              <a:ext uri="{FF2B5EF4-FFF2-40B4-BE49-F238E27FC236}">
                <a16:creationId xmlns:a16="http://schemas.microsoft.com/office/drawing/2014/main" id="{9981C236-EAE0-4FDF-BBA9-AC0FC89368D9}"/>
              </a:ext>
            </a:extLst>
          </p:cNvPr>
          <p:cNvSpPr txBox="1"/>
          <p:nvPr/>
        </p:nvSpPr>
        <p:spPr>
          <a:xfrm>
            <a:off x="9632674" y="2751443"/>
            <a:ext cx="2529811" cy="738664"/>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So then,</a:t>
            </a:r>
          </a:p>
          <a:p>
            <a:pPr algn="ctr"/>
            <a:r>
              <a:rPr lang="en-US" sz="1400" b="1" dirty="0">
                <a:latin typeface="Times New Roman" panose="02020603050405020304" pitchFamily="18" charset="0"/>
                <a:cs typeface="Times New Roman" panose="02020603050405020304" pitchFamily="18" charset="0"/>
              </a:rPr>
              <a:t>maybe now people would be more willing to be:</a:t>
            </a:r>
          </a:p>
        </p:txBody>
      </p:sp>
      <p:sp>
        <p:nvSpPr>
          <p:cNvPr id="29" name="TextBox 28">
            <a:extLst>
              <a:ext uri="{FF2B5EF4-FFF2-40B4-BE49-F238E27FC236}">
                <a16:creationId xmlns:a16="http://schemas.microsoft.com/office/drawing/2014/main" id="{4F7E0BC1-11ED-413A-ACDB-E4A43395DE70}"/>
              </a:ext>
            </a:extLst>
          </p:cNvPr>
          <p:cNvSpPr txBox="1"/>
          <p:nvPr/>
        </p:nvSpPr>
        <p:spPr>
          <a:xfrm>
            <a:off x="9655153" y="3413465"/>
            <a:ext cx="2507332" cy="1815882"/>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‘with Christ’,</a:t>
            </a:r>
          </a:p>
          <a:p>
            <a:pPr marL="285750" indent="-285750">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with the ‘living God,’ </a:t>
            </a:r>
          </a:p>
          <a:p>
            <a:pPr marL="285750" indent="-285750">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‘joint-heirs with Israel’ </a:t>
            </a:r>
          </a:p>
          <a:p>
            <a:pPr marL="285750" indent="-285750">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and not ‘strangers from the covenants of promise’</a:t>
            </a:r>
          </a:p>
          <a:p>
            <a:pPr marL="171450" indent="-171450">
              <a:buFont typeface="Arial" panose="020B0604020202020204" pitchFamily="34" charset="0"/>
              <a:buChar char="•"/>
            </a:pPr>
            <a:r>
              <a:rPr lang="en-US" sz="1400" i="1" dirty="0">
                <a:latin typeface="Times New Roman" panose="02020603050405020304" pitchFamily="18" charset="0"/>
                <a:cs typeface="Times New Roman" panose="02020603050405020304" pitchFamily="18" charset="0"/>
              </a:rPr>
              <a:t>(in fact, have more promises)</a:t>
            </a:r>
          </a:p>
          <a:p>
            <a:pPr marL="285750" indent="-285750">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and would have assurances of ‘eternal hope’!</a:t>
            </a:r>
          </a:p>
        </p:txBody>
      </p:sp>
      <p:cxnSp>
        <p:nvCxnSpPr>
          <p:cNvPr id="31" name="Straight Arrow Connector 30">
            <a:extLst>
              <a:ext uri="{FF2B5EF4-FFF2-40B4-BE49-F238E27FC236}">
                <a16:creationId xmlns:a16="http://schemas.microsoft.com/office/drawing/2014/main" id="{7785FC7D-05D0-4BCC-A403-A10B4A7F8400}"/>
              </a:ext>
            </a:extLst>
          </p:cNvPr>
          <p:cNvCxnSpPr/>
          <p:nvPr/>
        </p:nvCxnSpPr>
        <p:spPr>
          <a:xfrm flipV="1">
            <a:off x="7794594" y="550416"/>
            <a:ext cx="1946904" cy="85586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9EB9284C-44E4-4E6D-BB5E-6365A17CDCB2}"/>
              </a:ext>
            </a:extLst>
          </p:cNvPr>
          <p:cNvCxnSpPr/>
          <p:nvPr/>
        </p:nvCxnSpPr>
        <p:spPr>
          <a:xfrm flipV="1">
            <a:off x="7794594" y="1791194"/>
            <a:ext cx="2024109" cy="130711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61549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10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wipe(left)">
                                      <p:cBhvr>
                                        <p:cTn id="27" dur="1000"/>
                                        <p:tgtEl>
                                          <p:spTgt spid="31"/>
                                        </p:tgtEl>
                                      </p:cBhvr>
                                    </p:animEffect>
                                  </p:childTnLst>
                                </p:cTn>
                              </p:par>
                            </p:childTnLst>
                          </p:cTn>
                        </p:par>
                        <p:par>
                          <p:cTn id="28" fill="hold">
                            <p:stCondLst>
                              <p:cond delay="1000"/>
                            </p:stCondLst>
                            <p:childTnLst>
                              <p:par>
                                <p:cTn id="29" presetID="10" presetClass="entr" presetSubtype="0"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1000"/>
                                        <p:tgtEl>
                                          <p:spTgt spid="23"/>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10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wipe(left)">
                                      <p:cBhvr>
                                        <p:cTn id="41" dur="1000"/>
                                        <p:tgtEl>
                                          <p:spTgt spid="33"/>
                                        </p:tgtEl>
                                      </p:cBhvr>
                                    </p:animEffect>
                                  </p:childTnLst>
                                </p:cTn>
                              </p:par>
                            </p:childTnLst>
                          </p:cTn>
                        </p:par>
                        <p:par>
                          <p:cTn id="42" fill="hold">
                            <p:stCondLst>
                              <p:cond delay="1000"/>
                            </p:stCondLst>
                            <p:childTnLst>
                              <p:par>
                                <p:cTn id="43" presetID="10" presetClass="entr" presetSubtype="0"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10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fade">
                                      <p:cBhvr>
                                        <p:cTn id="50" dur="1000"/>
                                        <p:tgtEl>
                                          <p:spTgt spid="12"/>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fade">
                                      <p:cBhvr>
                                        <p:cTn id="55" dur="1000"/>
                                        <p:tgtEl>
                                          <p:spTgt spid="13"/>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4"/>
                                        </p:tgtEl>
                                        <p:attrNameLst>
                                          <p:attrName>style.visibility</p:attrName>
                                        </p:attrNameLst>
                                      </p:cBhvr>
                                      <p:to>
                                        <p:strVal val="visible"/>
                                      </p:to>
                                    </p:set>
                                    <p:animEffect transition="in" filter="fade">
                                      <p:cBhvr>
                                        <p:cTn id="60" dur="1000"/>
                                        <p:tgtEl>
                                          <p:spTgt spid="14"/>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fade">
                                      <p:cBhvr>
                                        <p:cTn id="65" dur="1000"/>
                                        <p:tgtEl>
                                          <p:spTgt spid="15"/>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528" fill="hold" grpId="0" nodeType="clickEffect">
                                  <p:stCondLst>
                                    <p:cond delay="0"/>
                                  </p:stCondLst>
                                  <p:childTnLst>
                                    <p:set>
                                      <p:cBhvr>
                                        <p:cTn id="69" dur="1" fill="hold">
                                          <p:stCondLst>
                                            <p:cond delay="0"/>
                                          </p:stCondLst>
                                        </p:cTn>
                                        <p:tgtEl>
                                          <p:spTgt spid="19"/>
                                        </p:tgtEl>
                                        <p:attrNameLst>
                                          <p:attrName>style.visibility</p:attrName>
                                        </p:attrNameLst>
                                      </p:cBhvr>
                                      <p:to>
                                        <p:strVal val="visible"/>
                                      </p:to>
                                    </p:set>
                                    <p:anim calcmode="lin" valueType="num">
                                      <p:cBhvr>
                                        <p:cTn id="70" dur="1250" fill="hold"/>
                                        <p:tgtEl>
                                          <p:spTgt spid="19"/>
                                        </p:tgtEl>
                                        <p:attrNameLst>
                                          <p:attrName>ppt_w</p:attrName>
                                        </p:attrNameLst>
                                      </p:cBhvr>
                                      <p:tavLst>
                                        <p:tav tm="0">
                                          <p:val>
                                            <p:fltVal val="0"/>
                                          </p:val>
                                        </p:tav>
                                        <p:tav tm="100000">
                                          <p:val>
                                            <p:strVal val="#ppt_w"/>
                                          </p:val>
                                        </p:tav>
                                      </p:tavLst>
                                    </p:anim>
                                    <p:anim calcmode="lin" valueType="num">
                                      <p:cBhvr>
                                        <p:cTn id="71" dur="1250" fill="hold"/>
                                        <p:tgtEl>
                                          <p:spTgt spid="19"/>
                                        </p:tgtEl>
                                        <p:attrNameLst>
                                          <p:attrName>ppt_h</p:attrName>
                                        </p:attrNameLst>
                                      </p:cBhvr>
                                      <p:tavLst>
                                        <p:tav tm="0">
                                          <p:val>
                                            <p:fltVal val="0"/>
                                          </p:val>
                                        </p:tav>
                                        <p:tav tm="100000">
                                          <p:val>
                                            <p:strVal val="#ppt_h"/>
                                          </p:val>
                                        </p:tav>
                                      </p:tavLst>
                                    </p:anim>
                                    <p:animEffect transition="in" filter="fade">
                                      <p:cBhvr>
                                        <p:cTn id="72" dur="1250"/>
                                        <p:tgtEl>
                                          <p:spTgt spid="19"/>
                                        </p:tgtEl>
                                      </p:cBhvr>
                                    </p:animEffect>
                                    <p:anim calcmode="lin" valueType="num">
                                      <p:cBhvr>
                                        <p:cTn id="73" dur="1250" fill="hold"/>
                                        <p:tgtEl>
                                          <p:spTgt spid="19"/>
                                        </p:tgtEl>
                                        <p:attrNameLst>
                                          <p:attrName>ppt_x</p:attrName>
                                        </p:attrNameLst>
                                      </p:cBhvr>
                                      <p:tavLst>
                                        <p:tav tm="0">
                                          <p:val>
                                            <p:fltVal val="0.5"/>
                                          </p:val>
                                        </p:tav>
                                        <p:tav tm="100000">
                                          <p:val>
                                            <p:strVal val="#ppt_x"/>
                                          </p:val>
                                        </p:tav>
                                      </p:tavLst>
                                    </p:anim>
                                    <p:anim calcmode="lin" valueType="num">
                                      <p:cBhvr>
                                        <p:cTn id="74" dur="1250" fill="hold"/>
                                        <p:tgtEl>
                                          <p:spTgt spid="19"/>
                                        </p:tgtEl>
                                        <p:attrNameLst>
                                          <p:attrName>ppt_y</p:attrName>
                                        </p:attrNameLst>
                                      </p:cBhvr>
                                      <p:tavLst>
                                        <p:tav tm="0">
                                          <p:val>
                                            <p:fltVal val="0.5"/>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fade">
                                      <p:cBhvr>
                                        <p:cTn id="79" dur="1000"/>
                                        <p:tgtEl>
                                          <p:spTgt spid="17"/>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1" fill="hold" grpId="0" nodeType="click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wipe(up)">
                                      <p:cBhvr>
                                        <p:cTn id="84" dur="1250"/>
                                        <p:tgtEl>
                                          <p:spTgt spid="18"/>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16"/>
                                        </p:tgtEl>
                                        <p:attrNameLst>
                                          <p:attrName>style.visibility</p:attrName>
                                        </p:attrNameLst>
                                      </p:cBhvr>
                                      <p:to>
                                        <p:strVal val="visible"/>
                                      </p:to>
                                    </p:set>
                                    <p:animEffect transition="in" filter="fade">
                                      <p:cBhvr>
                                        <p:cTn id="89" dur="1000"/>
                                        <p:tgtEl>
                                          <p:spTgt spid="16"/>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25"/>
                                        </p:tgtEl>
                                        <p:attrNameLst>
                                          <p:attrName>style.visibility</p:attrName>
                                        </p:attrNameLst>
                                      </p:cBhvr>
                                      <p:to>
                                        <p:strVal val="visible"/>
                                      </p:to>
                                    </p:set>
                                    <p:animEffect transition="in" filter="fade">
                                      <p:cBhvr>
                                        <p:cTn id="94" dur="1000"/>
                                        <p:tgtEl>
                                          <p:spTgt spid="25"/>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22"/>
                                        </p:tgtEl>
                                        <p:attrNameLst>
                                          <p:attrName>style.visibility</p:attrName>
                                        </p:attrNameLst>
                                      </p:cBhvr>
                                      <p:to>
                                        <p:strVal val="visible"/>
                                      </p:to>
                                    </p:set>
                                    <p:animEffect transition="in" filter="fade">
                                      <p:cBhvr>
                                        <p:cTn id="99" dur="1000"/>
                                        <p:tgtEl>
                                          <p:spTgt spid="22"/>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29"/>
                                        </p:tgtEl>
                                        <p:attrNameLst>
                                          <p:attrName>style.visibility</p:attrName>
                                        </p:attrNameLst>
                                      </p:cBhvr>
                                      <p:to>
                                        <p:strVal val="visible"/>
                                      </p:to>
                                    </p:set>
                                    <p:animEffect transition="in" filter="fade">
                                      <p:cBhvr>
                                        <p:cTn id="104"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10" grpId="0"/>
      <p:bldP spid="23" grpId="0"/>
      <p:bldP spid="11" grpId="0"/>
      <p:bldP spid="12" grpId="0"/>
      <p:bldP spid="13" grpId="0"/>
      <p:bldP spid="14" grpId="0"/>
      <p:bldP spid="15" grpId="0"/>
      <p:bldP spid="16" grpId="0"/>
      <p:bldP spid="17" grpId="0"/>
      <p:bldP spid="18" grpId="0"/>
      <p:bldP spid="19" grpId="0"/>
      <p:bldP spid="20" grpId="0"/>
      <p:bldP spid="25" grpId="0"/>
      <p:bldP spid="22"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27993"/>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7DA673AF-66E9-4CCA-BD8C-EA7605B78A83}"/>
              </a:ext>
            </a:extLst>
          </p:cNvPr>
          <p:cNvSpPr txBox="1"/>
          <p:nvPr/>
        </p:nvSpPr>
        <p:spPr>
          <a:xfrm>
            <a:off x="4638675" y="378534"/>
            <a:ext cx="2914650" cy="523220"/>
          </a:xfrm>
          <a:prstGeom prst="rect">
            <a:avLst/>
          </a:prstGeom>
          <a:noFill/>
        </p:spPr>
        <p:txBody>
          <a:bodyPr wrap="square" rtlCol="0">
            <a:spAutoFit/>
          </a:bodyPr>
          <a:lstStyle/>
          <a:p>
            <a:pPr algn="ctr"/>
            <a:r>
              <a:rPr lang="en-US" sz="2800" b="1" dirty="0"/>
              <a:t>End of Part IV</a:t>
            </a:r>
          </a:p>
        </p:txBody>
      </p:sp>
      <p:sp>
        <p:nvSpPr>
          <p:cNvPr id="7" name="TextBox 6">
            <a:extLst>
              <a:ext uri="{FF2B5EF4-FFF2-40B4-BE49-F238E27FC236}">
                <a16:creationId xmlns:a16="http://schemas.microsoft.com/office/drawing/2014/main" id="{9B77B112-8239-4DBF-A788-6FDACAFE994E}"/>
              </a:ext>
            </a:extLst>
          </p:cNvPr>
          <p:cNvSpPr txBox="1"/>
          <p:nvPr/>
        </p:nvSpPr>
        <p:spPr>
          <a:xfrm>
            <a:off x="301833" y="798433"/>
            <a:ext cx="11611997" cy="923330"/>
          </a:xfrm>
          <a:prstGeom prst="rect">
            <a:avLst/>
          </a:prstGeom>
          <a:noFill/>
        </p:spPr>
        <p:txBody>
          <a:bodyPr wrap="square" rtlCol="0">
            <a:spAutoFit/>
          </a:bodyPr>
          <a:lstStyle/>
          <a:p>
            <a:pPr algn="ctr"/>
            <a:r>
              <a:rPr lang="en-US" dirty="0"/>
              <a:t>Be sure to follow up with Part V where I sum up these five video presentations by trying to explain </a:t>
            </a:r>
          </a:p>
          <a:p>
            <a:pPr algn="ctr"/>
            <a:r>
              <a:rPr lang="en-US" dirty="0"/>
              <a:t>what the ‘Real Battle’ for a sincere Christian is, all the while also trying to help folks to get a solid grasp, joy and peace that </a:t>
            </a:r>
            <a:r>
              <a:rPr lang="en-US" dirty="0" err="1"/>
              <a:t>passeth</a:t>
            </a:r>
            <a:r>
              <a:rPr lang="en-US" dirty="0"/>
              <a:t> all understanding concerning any and all the foundational doctrine from the </a:t>
            </a:r>
            <a:r>
              <a:rPr lang="en-US" b="1" dirty="0">
                <a:solidFill>
                  <a:srgbClr val="FF0000"/>
                </a:solidFill>
              </a:rPr>
              <a:t>Book of Romans</a:t>
            </a:r>
            <a:r>
              <a:rPr lang="en-US" dirty="0"/>
              <a:t>!</a:t>
            </a:r>
            <a:endParaRPr lang="en-US" sz="1600" dirty="0"/>
          </a:p>
        </p:txBody>
      </p:sp>
      <p:sp>
        <p:nvSpPr>
          <p:cNvPr id="8" name="TextBox 7">
            <a:extLst>
              <a:ext uri="{FF2B5EF4-FFF2-40B4-BE49-F238E27FC236}">
                <a16:creationId xmlns:a16="http://schemas.microsoft.com/office/drawing/2014/main" id="{16080420-559F-434D-BE9B-9C4A5225870C}"/>
              </a:ext>
            </a:extLst>
          </p:cNvPr>
          <p:cNvSpPr txBox="1"/>
          <p:nvPr/>
        </p:nvSpPr>
        <p:spPr>
          <a:xfrm>
            <a:off x="3752760" y="2721495"/>
            <a:ext cx="4698784" cy="1569660"/>
          </a:xfrm>
          <a:prstGeom prst="rect">
            <a:avLst/>
          </a:prstGeom>
          <a:solidFill>
            <a:schemeClr val="tx1"/>
          </a:solidFill>
          <a:ln w="76200">
            <a:solidFill>
              <a:srgbClr val="CC6600"/>
            </a:solidFill>
          </a:ln>
        </p:spPr>
        <p:txBody>
          <a:bodyPr wrap="square" rtlCol="0">
            <a:spAutoFit/>
          </a:bodyPr>
          <a:lstStyle/>
          <a:p>
            <a:pPr algn="ctr"/>
            <a:r>
              <a:rPr lang="en-US" sz="2000" b="1" i="1" dirty="0">
                <a:solidFill>
                  <a:srgbClr val="CC6600"/>
                </a:solidFill>
              </a:rPr>
              <a:t>Now the God of hope fill you </a:t>
            </a:r>
          </a:p>
          <a:p>
            <a:pPr algn="ctr"/>
            <a:r>
              <a:rPr lang="en-US" sz="2000" b="1" i="1" dirty="0">
                <a:solidFill>
                  <a:srgbClr val="CC6600"/>
                </a:solidFill>
              </a:rPr>
              <a:t>with all joy and peace in believing, </a:t>
            </a:r>
          </a:p>
          <a:p>
            <a:pPr algn="ctr"/>
            <a:r>
              <a:rPr lang="en-US" sz="2000" b="1" i="1" dirty="0">
                <a:solidFill>
                  <a:srgbClr val="CC6600"/>
                </a:solidFill>
              </a:rPr>
              <a:t>that ye may abound in hope, </a:t>
            </a:r>
          </a:p>
          <a:p>
            <a:pPr algn="ctr"/>
            <a:r>
              <a:rPr lang="en-US" sz="2000" b="1" i="1" dirty="0">
                <a:solidFill>
                  <a:srgbClr val="CC6600"/>
                </a:solidFill>
              </a:rPr>
              <a:t>through the power of the Holy Ghost. </a:t>
            </a:r>
            <a:endParaRPr lang="en-US" sz="100" b="1" i="1" dirty="0">
              <a:solidFill>
                <a:srgbClr val="CC6600"/>
              </a:solidFill>
            </a:endParaRPr>
          </a:p>
          <a:p>
            <a:pPr algn="ctr"/>
            <a:r>
              <a:rPr lang="en-US" sz="1600" b="1" dirty="0">
                <a:solidFill>
                  <a:srgbClr val="FF0000"/>
                </a:solidFill>
              </a:rPr>
              <a:t>Romans 15:13 </a:t>
            </a:r>
          </a:p>
        </p:txBody>
      </p:sp>
      <p:sp>
        <p:nvSpPr>
          <p:cNvPr id="9" name="TextBox 8">
            <a:extLst>
              <a:ext uri="{FF2B5EF4-FFF2-40B4-BE49-F238E27FC236}">
                <a16:creationId xmlns:a16="http://schemas.microsoft.com/office/drawing/2014/main" id="{7789A3E6-22D5-4472-B51E-1AA0A939B69A}"/>
              </a:ext>
            </a:extLst>
          </p:cNvPr>
          <p:cNvSpPr txBox="1"/>
          <p:nvPr/>
        </p:nvSpPr>
        <p:spPr>
          <a:xfrm>
            <a:off x="799338" y="2708297"/>
            <a:ext cx="1608220" cy="338554"/>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especially on…</a:t>
            </a:r>
          </a:p>
        </p:txBody>
      </p:sp>
      <p:sp>
        <p:nvSpPr>
          <p:cNvPr id="10" name="TextBox 9">
            <a:extLst>
              <a:ext uri="{FF2B5EF4-FFF2-40B4-BE49-F238E27FC236}">
                <a16:creationId xmlns:a16="http://schemas.microsoft.com/office/drawing/2014/main" id="{14C16D3E-D59A-48CF-9C77-22366AD2F4D3}"/>
              </a:ext>
            </a:extLst>
          </p:cNvPr>
          <p:cNvSpPr txBox="1"/>
          <p:nvPr/>
        </p:nvSpPr>
        <p:spPr>
          <a:xfrm>
            <a:off x="152632" y="3420122"/>
            <a:ext cx="2592279" cy="523220"/>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…the doctrinal lies found in all  religion and religions!</a:t>
            </a:r>
          </a:p>
        </p:txBody>
      </p:sp>
      <p:sp>
        <p:nvSpPr>
          <p:cNvPr id="11" name="TextBox 10">
            <a:extLst>
              <a:ext uri="{FF2B5EF4-FFF2-40B4-BE49-F238E27FC236}">
                <a16:creationId xmlns:a16="http://schemas.microsoft.com/office/drawing/2014/main" id="{60AA59C6-7720-47D1-933A-947213D0806A}"/>
              </a:ext>
            </a:extLst>
          </p:cNvPr>
          <p:cNvSpPr txBox="1"/>
          <p:nvPr/>
        </p:nvSpPr>
        <p:spPr>
          <a:xfrm>
            <a:off x="63672" y="3898187"/>
            <a:ext cx="2592279" cy="1169551"/>
          </a:xfrm>
          <a:prstGeom prst="rect">
            <a:avLst/>
          </a:prstGeom>
          <a:noFill/>
        </p:spPr>
        <p:txBody>
          <a:bodyPr wrap="square" rtlCol="0">
            <a:spAutoFit/>
          </a:bodyPr>
          <a:lstStyle/>
          <a:p>
            <a:pPr algn="just"/>
            <a:r>
              <a:rPr lang="en-US" sz="1400" dirty="0">
                <a:latin typeface="Times New Roman" panose="02020603050405020304" pitchFamily="18" charset="0"/>
                <a:cs typeface="Times New Roman" panose="02020603050405020304" pitchFamily="18" charset="0"/>
              </a:rPr>
              <a:t>…the watered-down ignored if not even completely rejected great doctrines directly from the risen Christ to the Gentiles today by virtually all pastors today!</a:t>
            </a:r>
          </a:p>
        </p:txBody>
      </p:sp>
      <p:sp>
        <p:nvSpPr>
          <p:cNvPr id="12" name="TextBox 11">
            <a:extLst>
              <a:ext uri="{FF2B5EF4-FFF2-40B4-BE49-F238E27FC236}">
                <a16:creationId xmlns:a16="http://schemas.microsoft.com/office/drawing/2014/main" id="{8B21D8BC-047E-4E53-B371-79573933BFDD}"/>
              </a:ext>
            </a:extLst>
          </p:cNvPr>
          <p:cNvSpPr txBox="1"/>
          <p:nvPr/>
        </p:nvSpPr>
        <p:spPr>
          <a:xfrm>
            <a:off x="614269" y="3046851"/>
            <a:ext cx="1793289" cy="307777"/>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…‘sin’ vs ‘sinning.’</a:t>
            </a:r>
          </a:p>
        </p:txBody>
      </p:sp>
      <p:sp>
        <p:nvSpPr>
          <p:cNvPr id="13" name="TextBox 12">
            <a:extLst>
              <a:ext uri="{FF2B5EF4-FFF2-40B4-BE49-F238E27FC236}">
                <a16:creationId xmlns:a16="http://schemas.microsoft.com/office/drawing/2014/main" id="{19B10F6A-DB2A-4708-836D-23AAC404F768}"/>
              </a:ext>
            </a:extLst>
          </p:cNvPr>
          <p:cNvSpPr txBox="1"/>
          <p:nvPr/>
        </p:nvSpPr>
        <p:spPr>
          <a:xfrm>
            <a:off x="63672" y="5024937"/>
            <a:ext cx="2616587" cy="1169551"/>
          </a:xfrm>
          <a:prstGeom prst="rect">
            <a:avLst/>
          </a:prstGeom>
          <a:noFill/>
        </p:spPr>
        <p:txBody>
          <a:bodyPr wrap="square" rtlCol="0">
            <a:spAutoFit/>
          </a:bodyPr>
          <a:lstStyle/>
          <a:p>
            <a:pPr algn="just"/>
            <a:r>
              <a:rPr lang="en-US" sz="1400" dirty="0">
                <a:latin typeface="Times New Roman" panose="02020603050405020304" pitchFamily="18" charset="0"/>
                <a:cs typeface="Times New Roman" panose="02020603050405020304" pitchFamily="18" charset="0"/>
              </a:rPr>
              <a:t>…the changing of the truth into a lie that has brought complete spiritual destruction to the world scene, as it is now in final stages of becoming completely global.</a:t>
            </a:r>
          </a:p>
        </p:txBody>
      </p:sp>
      <p:sp>
        <p:nvSpPr>
          <p:cNvPr id="14" name="TextBox 13">
            <a:extLst>
              <a:ext uri="{FF2B5EF4-FFF2-40B4-BE49-F238E27FC236}">
                <a16:creationId xmlns:a16="http://schemas.microsoft.com/office/drawing/2014/main" id="{7D070086-FCC5-4A75-8421-BB5AA5F32105}"/>
              </a:ext>
            </a:extLst>
          </p:cNvPr>
          <p:cNvSpPr txBox="1"/>
          <p:nvPr/>
        </p:nvSpPr>
        <p:spPr>
          <a:xfrm>
            <a:off x="9491480" y="2413444"/>
            <a:ext cx="2637582" cy="1815882"/>
          </a:xfrm>
          <a:prstGeom prst="rect">
            <a:avLst/>
          </a:prstGeom>
          <a:noFill/>
        </p:spPr>
        <p:txBody>
          <a:bodyPr wrap="square" rtlCol="0">
            <a:spAutoFit/>
          </a:bodyPr>
          <a:lstStyle/>
          <a:p>
            <a:pPr algn="just"/>
            <a:r>
              <a:rPr lang="en-US" sz="1400" dirty="0">
                <a:latin typeface="Times New Roman" panose="02020603050405020304" pitchFamily="18" charset="0"/>
                <a:cs typeface="Times New Roman" panose="02020603050405020304" pitchFamily="18" charset="0"/>
              </a:rPr>
              <a:t>…the ‘latter times’ that are beginning to ‘wrap up’ their final stages with their seducing spirits and doctrines of devils before the ‘last days’ become the official doctrine to follow while the hearing of the words of the Lord enters its famine status.</a:t>
            </a:r>
          </a:p>
        </p:txBody>
      </p:sp>
      <p:sp>
        <p:nvSpPr>
          <p:cNvPr id="15" name="TextBox 14">
            <a:extLst>
              <a:ext uri="{FF2B5EF4-FFF2-40B4-BE49-F238E27FC236}">
                <a16:creationId xmlns:a16="http://schemas.microsoft.com/office/drawing/2014/main" id="{47486405-8106-4287-A7A6-DACC10F8153D}"/>
              </a:ext>
            </a:extLst>
          </p:cNvPr>
          <p:cNvSpPr txBox="1"/>
          <p:nvPr/>
        </p:nvSpPr>
        <p:spPr>
          <a:xfrm>
            <a:off x="9466559" y="4145861"/>
            <a:ext cx="2671380" cy="2246769"/>
          </a:xfrm>
          <a:prstGeom prst="rect">
            <a:avLst/>
          </a:prstGeom>
          <a:noFill/>
        </p:spPr>
        <p:txBody>
          <a:bodyPr wrap="square" rtlCol="0">
            <a:spAutoFit/>
          </a:bodyPr>
          <a:lstStyle/>
          <a:p>
            <a:pPr algn="just"/>
            <a:r>
              <a:rPr lang="en-US" sz="1400" dirty="0">
                <a:latin typeface="Times New Roman" panose="02020603050405020304" pitchFamily="18" charset="0"/>
                <a:cs typeface="Times New Roman" panose="02020603050405020304" pitchFamily="18" charset="0"/>
              </a:rPr>
              <a:t>…the devil continuing his plans with his final seducing wiles as he believes he will soon be ‘</a:t>
            </a:r>
            <a:r>
              <a:rPr lang="en-US" sz="1400" b="1" i="1" dirty="0">
                <a:solidFill>
                  <a:srgbClr val="CC6600"/>
                </a:solidFill>
                <a:latin typeface="Times New Roman" panose="02020603050405020304" pitchFamily="18" charset="0"/>
                <a:cs typeface="Times New Roman" panose="02020603050405020304" pitchFamily="18" charset="0"/>
              </a:rPr>
              <a:t>like the most high’ </a:t>
            </a:r>
            <a:r>
              <a:rPr lang="en-US" sz="1400" dirty="0">
                <a:latin typeface="Times New Roman" panose="02020603050405020304" pitchFamily="18" charset="0"/>
                <a:cs typeface="Times New Roman" panose="02020603050405020304" pitchFamily="18" charset="0"/>
              </a:rPr>
              <a:t>because he has deceived today’s pastors and congregations all over the world and within all religions into hearing and following his lying words and playing along with his false worship music.</a:t>
            </a:r>
          </a:p>
        </p:txBody>
      </p:sp>
      <p:sp>
        <p:nvSpPr>
          <p:cNvPr id="16" name="TextBox 15">
            <a:extLst>
              <a:ext uri="{FF2B5EF4-FFF2-40B4-BE49-F238E27FC236}">
                <a16:creationId xmlns:a16="http://schemas.microsoft.com/office/drawing/2014/main" id="{0CCA3FDE-2C4A-4865-B9A8-70F4C8A80863}"/>
              </a:ext>
            </a:extLst>
          </p:cNvPr>
          <p:cNvSpPr txBox="1"/>
          <p:nvPr/>
        </p:nvSpPr>
        <p:spPr>
          <a:xfrm>
            <a:off x="2680259" y="4341357"/>
            <a:ext cx="6732240" cy="738664"/>
          </a:xfrm>
          <a:prstGeom prst="rect">
            <a:avLst/>
          </a:prstGeom>
          <a:noFill/>
        </p:spPr>
        <p:txBody>
          <a:bodyPr wrap="square" rtlCol="0">
            <a:spAutoFit/>
          </a:bodyPr>
          <a:lstStyle/>
          <a:p>
            <a:pPr algn="just"/>
            <a:r>
              <a:rPr lang="en-US" sz="1400" dirty="0">
                <a:latin typeface="Times New Roman" panose="02020603050405020304" pitchFamily="18" charset="0"/>
                <a:cs typeface="Times New Roman" panose="02020603050405020304" pitchFamily="18" charset="0"/>
              </a:rPr>
              <a:t>1. The ‘</a:t>
            </a:r>
            <a:r>
              <a:rPr lang="en-US" sz="1400" b="1" i="1" dirty="0">
                <a:latin typeface="Times New Roman" panose="02020603050405020304" pitchFamily="18" charset="0"/>
                <a:cs typeface="Times New Roman" panose="02020603050405020304" pitchFamily="18" charset="0"/>
              </a:rPr>
              <a:t>lost</a:t>
            </a:r>
            <a:r>
              <a:rPr lang="en-US" sz="1400" dirty="0">
                <a:latin typeface="Times New Roman" panose="02020603050405020304" pitchFamily="18" charset="0"/>
                <a:cs typeface="Times New Roman" panose="02020603050405020304" pitchFamily="18" charset="0"/>
              </a:rPr>
              <a:t>’ will continue to be lost, in spite of what their wonderful and well-loved  ‘</a:t>
            </a:r>
            <a:r>
              <a:rPr lang="en-US" sz="1400" i="1" dirty="0">
                <a:latin typeface="Times New Roman" panose="02020603050405020304" pitchFamily="18" charset="0"/>
                <a:cs typeface="Times New Roman" panose="02020603050405020304" pitchFamily="18" charset="0"/>
              </a:rPr>
              <a:t>born again</a:t>
            </a:r>
            <a:r>
              <a:rPr lang="en-US" sz="1400" dirty="0">
                <a:latin typeface="Times New Roman" panose="02020603050405020304" pitchFamily="18" charset="0"/>
                <a:cs typeface="Times New Roman" panose="02020603050405020304" pitchFamily="18" charset="0"/>
              </a:rPr>
              <a:t>’ water-baptizing pastors teach, as they continue to try to falsely win the world to the anti-Christ (</a:t>
            </a:r>
            <a:r>
              <a:rPr lang="en-US" sz="1400" dirty="0">
                <a:solidFill>
                  <a:srgbClr val="FF0000"/>
                </a:solidFill>
                <a:latin typeface="Times New Roman" panose="02020603050405020304" pitchFamily="18" charset="0"/>
                <a:cs typeface="Times New Roman" panose="02020603050405020304" pitchFamily="18" charset="0"/>
              </a:rPr>
              <a:t>Rev 6</a:t>
            </a:r>
            <a:r>
              <a:rPr lang="en-US" sz="1400" dirty="0">
                <a:latin typeface="Times New Roman" panose="02020603050405020304" pitchFamily="18" charset="0"/>
                <a:cs typeface="Times New Roman" panose="02020603050405020304" pitchFamily="18" charset="0"/>
              </a:rPr>
              <a:t>) with their humanistic designed false love and prosperity doctrines.</a:t>
            </a:r>
          </a:p>
        </p:txBody>
      </p:sp>
      <p:sp>
        <p:nvSpPr>
          <p:cNvPr id="17" name="TextBox 16">
            <a:extLst>
              <a:ext uri="{FF2B5EF4-FFF2-40B4-BE49-F238E27FC236}">
                <a16:creationId xmlns:a16="http://schemas.microsoft.com/office/drawing/2014/main" id="{90227FD0-2CDA-41C8-88F9-8436D84FB18F}"/>
              </a:ext>
            </a:extLst>
          </p:cNvPr>
          <p:cNvSpPr txBox="1"/>
          <p:nvPr/>
        </p:nvSpPr>
        <p:spPr>
          <a:xfrm>
            <a:off x="2680259" y="4997325"/>
            <a:ext cx="6795802" cy="523220"/>
          </a:xfrm>
          <a:prstGeom prst="rect">
            <a:avLst/>
          </a:prstGeom>
          <a:noFill/>
        </p:spPr>
        <p:txBody>
          <a:bodyPr wrap="square" rtlCol="0">
            <a:spAutoFit/>
          </a:bodyPr>
          <a:lstStyle/>
          <a:p>
            <a:pPr algn="just"/>
            <a:r>
              <a:rPr lang="en-US" sz="1400" dirty="0">
                <a:latin typeface="Times New Roman" panose="02020603050405020304" pitchFamily="18" charset="0"/>
                <a:cs typeface="Times New Roman" panose="02020603050405020304" pitchFamily="18" charset="0"/>
              </a:rPr>
              <a:t>2. Because of their good words and fair speeches that deceive the hearts of the simple, </a:t>
            </a:r>
            <a:r>
              <a:rPr lang="en-US" sz="1400" b="1" dirty="0">
                <a:latin typeface="Times New Roman" panose="02020603050405020304" pitchFamily="18" charset="0"/>
                <a:cs typeface="Times New Roman" panose="02020603050405020304" pitchFamily="18" charset="0"/>
              </a:rPr>
              <a:t>pastors</a:t>
            </a:r>
            <a:r>
              <a:rPr lang="en-US" sz="1400" dirty="0">
                <a:latin typeface="Times New Roman" panose="02020603050405020304" pitchFamily="18" charset="0"/>
                <a:cs typeface="Times New Roman" panose="02020603050405020304" pitchFamily="18" charset="0"/>
              </a:rPr>
              <a:t> will continue to keep their lost congregations falsely thinking they are Christians;</a:t>
            </a:r>
          </a:p>
        </p:txBody>
      </p:sp>
      <p:sp>
        <p:nvSpPr>
          <p:cNvPr id="18" name="TextBox 17">
            <a:extLst>
              <a:ext uri="{FF2B5EF4-FFF2-40B4-BE49-F238E27FC236}">
                <a16:creationId xmlns:a16="http://schemas.microsoft.com/office/drawing/2014/main" id="{45E2C9C8-8262-4D2A-8C03-E8B86BA6970C}"/>
              </a:ext>
            </a:extLst>
          </p:cNvPr>
          <p:cNvSpPr txBox="1"/>
          <p:nvPr/>
        </p:nvSpPr>
        <p:spPr>
          <a:xfrm>
            <a:off x="2680259" y="5443291"/>
            <a:ext cx="6810608" cy="954107"/>
          </a:xfrm>
          <a:prstGeom prst="rect">
            <a:avLst/>
          </a:prstGeom>
          <a:noFill/>
        </p:spPr>
        <p:txBody>
          <a:bodyPr wrap="square" rtlCol="0">
            <a:spAutoFit/>
          </a:bodyPr>
          <a:lstStyle/>
          <a:p>
            <a:pPr algn="just"/>
            <a:r>
              <a:rPr lang="en-US" sz="1400" dirty="0">
                <a:latin typeface="Times New Roman" panose="02020603050405020304" pitchFamily="18" charset="0"/>
                <a:cs typeface="Times New Roman" panose="02020603050405020304" pitchFamily="18" charset="0"/>
              </a:rPr>
              <a:t>3. The </a:t>
            </a:r>
            <a:r>
              <a:rPr lang="en-US" sz="1400" b="1" dirty="0">
                <a:latin typeface="Times New Roman" panose="02020603050405020304" pitchFamily="18" charset="0"/>
                <a:cs typeface="Times New Roman" panose="02020603050405020304" pitchFamily="18" charset="0"/>
              </a:rPr>
              <a:t>conceited modern Christians </a:t>
            </a:r>
            <a:r>
              <a:rPr lang="en-US" sz="1400" dirty="0">
                <a:latin typeface="Times New Roman" panose="02020603050405020304" pitchFamily="18" charset="0"/>
                <a:cs typeface="Times New Roman" panose="02020603050405020304" pitchFamily="18" charset="0"/>
              </a:rPr>
              <a:t>who ‘proudly claim to be saved’ but in truth are still lost ‘good’ people will continue to believe the severity of God as they are taught to despise the goodness of God from Paul in a King James Bible as they think they should follow the apostles doctrine and hear they are still ‘sinners’ based on their unconfessed sins;</a:t>
            </a:r>
          </a:p>
        </p:txBody>
      </p:sp>
      <p:sp>
        <p:nvSpPr>
          <p:cNvPr id="19" name="TextBox 18">
            <a:extLst>
              <a:ext uri="{FF2B5EF4-FFF2-40B4-BE49-F238E27FC236}">
                <a16:creationId xmlns:a16="http://schemas.microsoft.com/office/drawing/2014/main" id="{D27AF1B3-2CEB-48EB-8832-1B4A9FB8E795}"/>
              </a:ext>
            </a:extLst>
          </p:cNvPr>
          <p:cNvSpPr txBox="1"/>
          <p:nvPr/>
        </p:nvSpPr>
        <p:spPr>
          <a:xfrm>
            <a:off x="711928" y="6308012"/>
            <a:ext cx="8689523" cy="523220"/>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4. The ‘</a:t>
            </a:r>
            <a:r>
              <a:rPr lang="en-US" sz="1400" b="1" dirty="0">
                <a:latin typeface="Times New Roman" panose="02020603050405020304" pitchFamily="18" charset="0"/>
                <a:cs typeface="Times New Roman" panose="02020603050405020304" pitchFamily="18" charset="0"/>
              </a:rPr>
              <a:t>proudly lost</a:t>
            </a:r>
            <a:r>
              <a:rPr lang="en-US" sz="1400" dirty="0">
                <a:latin typeface="Times New Roman" panose="02020603050405020304" pitchFamily="18" charset="0"/>
                <a:cs typeface="Times New Roman" panose="02020603050405020304" pitchFamily="18" charset="0"/>
              </a:rPr>
              <a:t>’ will continue to have pleasure with each other in their unrighteousness believing they will escape the judgment of God as they see no ‘truth’ in the preaching of the false ‘</a:t>
            </a:r>
            <a:r>
              <a:rPr lang="en-US" sz="1400" i="1" dirty="0">
                <a:latin typeface="Times New Roman" panose="02020603050405020304" pitchFamily="18" charset="0"/>
                <a:cs typeface="Times New Roman" panose="02020603050405020304" pitchFamily="18" charset="0"/>
              </a:rPr>
              <a:t>savior</a:t>
            </a:r>
            <a:r>
              <a:rPr lang="en-US" sz="1400" dirty="0">
                <a:latin typeface="Times New Roman" panose="02020603050405020304" pitchFamily="18" charset="0"/>
                <a:cs typeface="Times New Roman" panose="02020603050405020304" pitchFamily="18" charset="0"/>
              </a:rPr>
              <a:t>’ they hear from religious people.   </a:t>
            </a:r>
          </a:p>
        </p:txBody>
      </p:sp>
      <p:sp>
        <p:nvSpPr>
          <p:cNvPr id="20" name="TextBox 19">
            <a:extLst>
              <a:ext uri="{FF2B5EF4-FFF2-40B4-BE49-F238E27FC236}">
                <a16:creationId xmlns:a16="http://schemas.microsoft.com/office/drawing/2014/main" id="{82332359-8D52-4329-B3A5-E0EF615DCB24}"/>
              </a:ext>
            </a:extLst>
          </p:cNvPr>
          <p:cNvSpPr txBox="1"/>
          <p:nvPr/>
        </p:nvSpPr>
        <p:spPr>
          <a:xfrm>
            <a:off x="5001211" y="18658"/>
            <a:ext cx="2192694" cy="307777"/>
          </a:xfrm>
          <a:prstGeom prst="rect">
            <a:avLst/>
          </a:prstGeom>
          <a:noFill/>
          <a:ln w="28575">
            <a:solidFill>
              <a:srgbClr val="CC6600"/>
            </a:solidFill>
          </a:ln>
        </p:spPr>
        <p:txBody>
          <a:bodyPr wrap="square" rtlCol="0">
            <a:spAutoFit/>
          </a:bodyPr>
          <a:lstStyle/>
          <a:p>
            <a:pPr algn="ctr"/>
            <a:r>
              <a:rPr lang="en-US" sz="1400" b="1" dirty="0"/>
              <a:t>Dead to the Law</a:t>
            </a:r>
          </a:p>
        </p:txBody>
      </p:sp>
      <p:sp>
        <p:nvSpPr>
          <p:cNvPr id="21" name="TextBox 20">
            <a:extLst>
              <a:ext uri="{FF2B5EF4-FFF2-40B4-BE49-F238E27FC236}">
                <a16:creationId xmlns:a16="http://schemas.microsoft.com/office/drawing/2014/main" id="{23343578-1CEC-43DB-8FF7-06913C96DAFD}"/>
              </a:ext>
            </a:extLst>
          </p:cNvPr>
          <p:cNvSpPr txBox="1"/>
          <p:nvPr/>
        </p:nvSpPr>
        <p:spPr>
          <a:xfrm>
            <a:off x="9412499" y="6357118"/>
            <a:ext cx="2694956" cy="430887"/>
          </a:xfrm>
          <a:prstGeom prst="rect">
            <a:avLst/>
          </a:prstGeom>
          <a:noFill/>
        </p:spPr>
        <p:txBody>
          <a:bodyPr wrap="square" rtlCol="0">
            <a:spAutoFit/>
          </a:bodyPr>
          <a:lstStyle/>
          <a:p>
            <a:pPr algn="ctr"/>
            <a:r>
              <a:rPr lang="en-US" sz="1100" b="1" dirty="0">
                <a:solidFill>
                  <a:schemeClr val="accent5">
                    <a:lumMod val="75000"/>
                  </a:schemeClr>
                </a:solidFill>
                <a:latin typeface="Times New Roman" panose="02020603050405020304" pitchFamily="18" charset="0"/>
                <a:cs typeface="Times New Roman" panose="02020603050405020304" pitchFamily="18" charset="0"/>
              </a:rPr>
              <a:t>And now, finally, to Part V – </a:t>
            </a:r>
          </a:p>
          <a:p>
            <a:pPr algn="ctr"/>
            <a:r>
              <a:rPr lang="en-US" sz="1100" b="1" dirty="0">
                <a:solidFill>
                  <a:schemeClr val="accent5">
                    <a:lumMod val="75000"/>
                  </a:schemeClr>
                </a:solidFill>
                <a:latin typeface="Times New Roman" panose="02020603050405020304" pitchFamily="18" charset="0"/>
                <a:cs typeface="Times New Roman" panose="02020603050405020304" pitchFamily="18" charset="0"/>
              </a:rPr>
              <a:t>“The Real Battle for a Sincere Christian”</a:t>
            </a:r>
          </a:p>
        </p:txBody>
      </p:sp>
    </p:spTree>
    <p:extLst>
      <p:ext uri="{BB962C8B-B14F-4D97-AF65-F5344CB8AC3E}">
        <p14:creationId xmlns:p14="http://schemas.microsoft.com/office/powerpoint/2010/main" val="326105456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75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75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1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0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10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10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ipe(up)">
                                      <p:cBhvr>
                                        <p:cTn id="52" dur="10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wipe(up)">
                                      <p:cBhvr>
                                        <p:cTn id="57" dur="10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wipe(up)">
                                      <p:cBhvr>
                                        <p:cTn id="62" dur="1000"/>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6"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anim calcmode="lin" valueType="num">
                                      <p:cBhvr additive="base">
                                        <p:cTn id="67" dur="1500" fill="hold"/>
                                        <p:tgtEl>
                                          <p:spTgt spid="21"/>
                                        </p:tgtEl>
                                        <p:attrNameLst>
                                          <p:attrName>ppt_x</p:attrName>
                                        </p:attrNameLst>
                                      </p:cBhvr>
                                      <p:tavLst>
                                        <p:tav tm="0">
                                          <p:val>
                                            <p:strVal val="1+#ppt_w/2"/>
                                          </p:val>
                                        </p:tav>
                                        <p:tav tm="100000">
                                          <p:val>
                                            <p:strVal val="#ppt_x"/>
                                          </p:val>
                                        </p:tav>
                                      </p:tavLst>
                                    </p:anim>
                                    <p:anim calcmode="lin" valueType="num">
                                      <p:cBhvr additive="base">
                                        <p:cTn id="68" dur="1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p:bldP spid="12" grpId="0"/>
      <p:bldP spid="13" grpId="0"/>
      <p:bldP spid="14" grpId="0"/>
      <p:bldP spid="15" grpId="0"/>
      <p:bldP spid="16" grpId="0"/>
      <p:bldP spid="17" grpId="0"/>
      <p:bldP spid="18" grpId="0"/>
      <p:bldP spid="19" grpId="0"/>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descr="A book on a table&#10;&#10;Description automatically generated with medium confidence">
            <a:extLst>
              <a:ext uri="{FF2B5EF4-FFF2-40B4-BE49-F238E27FC236}">
                <a16:creationId xmlns:a16="http://schemas.microsoft.com/office/drawing/2014/main" id="{AA795E31-7EF2-431A-9674-659EBEE0E607}"/>
              </a:ext>
            </a:extLst>
          </p:cNvPr>
          <p:cNvPicPr>
            <a:picLocks noChangeAspect="1"/>
          </p:cNvPicPr>
          <p:nvPr/>
        </p:nvPicPr>
        <p:blipFill>
          <a:blip r:embed="rId2">
            <a:alphaModFix amt="38000"/>
            <a:extLst>
              <a:ext uri="{28A0092B-C50C-407E-A947-70E740481C1C}">
                <a14:useLocalDpi xmlns:a14="http://schemas.microsoft.com/office/drawing/2010/main" val="0"/>
              </a:ext>
            </a:extLst>
          </a:blip>
          <a:stretch>
            <a:fillRect/>
          </a:stretch>
        </p:blipFill>
        <p:spPr>
          <a:xfrm>
            <a:off x="0" y="18706"/>
            <a:ext cx="12192000" cy="6839293"/>
          </a:xfrm>
          <a:prstGeom prst="rect">
            <a:avLst/>
          </a:prstGeom>
        </p:spPr>
      </p:pic>
      <p:sp>
        <p:nvSpPr>
          <p:cNvPr id="2" name="TextBox 1">
            <a:extLst>
              <a:ext uri="{FF2B5EF4-FFF2-40B4-BE49-F238E27FC236}">
                <a16:creationId xmlns:a16="http://schemas.microsoft.com/office/drawing/2014/main" id="{07246EB9-24AE-4546-9756-5B008FFDCE59}"/>
              </a:ext>
            </a:extLst>
          </p:cNvPr>
          <p:cNvSpPr txBox="1"/>
          <p:nvPr/>
        </p:nvSpPr>
        <p:spPr>
          <a:xfrm>
            <a:off x="7234753" y="1240699"/>
            <a:ext cx="1446964" cy="1577355"/>
          </a:xfrm>
          <a:prstGeom prst="rect">
            <a:avLst/>
          </a:prstGeom>
          <a:noFill/>
        </p:spPr>
        <p:txBody>
          <a:bodyPr wrap="square" rtlCol="0">
            <a:spAutoFit/>
          </a:bodyPr>
          <a:lstStyle/>
          <a:p>
            <a:pPr algn="ctr" fontAlgn="base">
              <a:spcBef>
                <a:spcPct val="50000"/>
              </a:spcBef>
              <a:spcAft>
                <a:spcPct val="0"/>
              </a:spcAft>
            </a:pPr>
            <a:r>
              <a:rPr lang="en-US" sz="800" dirty="0">
                <a:solidFill>
                  <a:srgbClr val="FFFF99"/>
                </a:solidFill>
                <a:latin typeface="Times New Roman" panose="02020603050405020304" pitchFamily="18" charset="0"/>
              </a:rPr>
              <a:t>Prepared and presented by:</a:t>
            </a: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1200" dirty="0">
              <a:solidFill>
                <a:srgbClr val="FFFF99"/>
              </a:solidFill>
              <a:latin typeface="Times New Roman" panose="02020603050405020304" pitchFamily="18" charset="0"/>
            </a:endParaRPr>
          </a:p>
          <a:p>
            <a:pPr algn="ctr" fontAlgn="base">
              <a:spcBef>
                <a:spcPct val="50000"/>
              </a:spcBef>
              <a:spcAft>
                <a:spcPct val="0"/>
              </a:spcAft>
            </a:pPr>
            <a:endParaRPr lang="en-US" sz="1400" dirty="0">
              <a:solidFill>
                <a:schemeClr val="bg1"/>
              </a:solidFill>
              <a:latin typeface="Times New Roman" panose="02020603050405020304" pitchFamily="18" charset="0"/>
            </a:endParaRPr>
          </a:p>
          <a:p>
            <a:pPr algn="ctr" fontAlgn="base">
              <a:spcBef>
                <a:spcPct val="50000"/>
              </a:spcBef>
              <a:spcAft>
                <a:spcPct val="0"/>
              </a:spcAft>
            </a:pPr>
            <a:endParaRPr lang="en-US" sz="900" dirty="0">
              <a:solidFill>
                <a:schemeClr val="bg1"/>
              </a:solidFill>
              <a:latin typeface="Times New Roman" panose="02020603050405020304" pitchFamily="18" charset="0"/>
            </a:endParaRPr>
          </a:p>
        </p:txBody>
      </p:sp>
      <p:pic>
        <p:nvPicPr>
          <p:cNvPr id="4" name="Picture 3">
            <a:extLst>
              <a:ext uri="{FF2B5EF4-FFF2-40B4-BE49-F238E27FC236}">
                <a16:creationId xmlns:a16="http://schemas.microsoft.com/office/drawing/2014/main" id="{EC1FFEFE-3E6D-49F7-B773-E4BE9D0D52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8544" y="3474204"/>
            <a:ext cx="3595734" cy="2166726"/>
          </a:xfrm>
          <a:prstGeom prst="ellipse">
            <a:avLst/>
          </a:prstGeom>
          <a:ln>
            <a:noFill/>
          </a:ln>
          <a:effectLst>
            <a:softEdge rad="112500"/>
          </a:effectLst>
        </p:spPr>
      </p:pic>
      <p:sp>
        <p:nvSpPr>
          <p:cNvPr id="3" name="Frame 2">
            <a:extLst>
              <a:ext uri="{FF2B5EF4-FFF2-40B4-BE49-F238E27FC236}">
                <a16:creationId xmlns:a16="http://schemas.microsoft.com/office/drawing/2014/main" id="{B7687362-90CF-4C67-BFE9-AC274C5857BB}"/>
              </a:ext>
            </a:extLst>
          </p:cNvPr>
          <p:cNvSpPr/>
          <p:nvPr/>
        </p:nvSpPr>
        <p:spPr>
          <a:xfrm>
            <a:off x="0" y="0"/>
            <a:ext cx="12192000" cy="6858000"/>
          </a:xfrm>
          <a:prstGeom prst="frame">
            <a:avLst/>
          </a:prstGeom>
          <a:solidFill>
            <a:srgbClr val="CC6600"/>
          </a:solidFill>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50000"/>
              </a:spcBef>
              <a:spcAft>
                <a:spcPct val="0"/>
              </a:spcAft>
            </a:pPr>
            <a:endParaRPr lang="en-US" b="1">
              <a:solidFill>
                <a:srgbClr val="000000"/>
              </a:solidFill>
              <a:latin typeface="Times New Roman"/>
            </a:endParaRPr>
          </a:p>
        </p:txBody>
      </p:sp>
      <p:sp>
        <p:nvSpPr>
          <p:cNvPr id="8" name="TextBox 7">
            <a:extLst>
              <a:ext uri="{FF2B5EF4-FFF2-40B4-BE49-F238E27FC236}">
                <a16:creationId xmlns:a16="http://schemas.microsoft.com/office/drawing/2014/main" id="{8A9C8E16-86D1-4F52-A38A-3C1DC355CDBC}"/>
              </a:ext>
            </a:extLst>
          </p:cNvPr>
          <p:cNvSpPr txBox="1"/>
          <p:nvPr/>
        </p:nvSpPr>
        <p:spPr>
          <a:xfrm>
            <a:off x="1153324" y="1217070"/>
            <a:ext cx="4879898" cy="1938992"/>
          </a:xfrm>
          <a:prstGeom prst="rect">
            <a:avLst/>
          </a:prstGeom>
          <a:noFill/>
        </p:spPr>
        <p:txBody>
          <a:bodyPr wrap="square" rtlCol="0">
            <a:spAutoFit/>
          </a:bodyPr>
          <a:lstStyle/>
          <a:p>
            <a:pPr algn="just" fontAlgn="base">
              <a:spcBef>
                <a:spcPct val="50000"/>
              </a:spcBef>
              <a:spcAft>
                <a:spcPct val="0"/>
              </a:spcAft>
            </a:pPr>
            <a:r>
              <a:rPr lang="en-US" sz="1600" b="1" dirty="0">
                <a:solidFill>
                  <a:srgbClr val="FFFF99"/>
                </a:solidFill>
                <a:latin typeface="Palatino Linotype" panose="02040502050505030304" pitchFamily="18" charset="0"/>
              </a:rPr>
              <a:t>Because of the “goodness of God” that is taught only by Paul and found only in a King James 1611 Bible, I hope this video presentation Bible study will bring to you a new level of understanding.</a:t>
            </a:r>
          </a:p>
          <a:p>
            <a:pPr algn="just" fontAlgn="base">
              <a:spcBef>
                <a:spcPct val="50000"/>
              </a:spcBef>
              <a:spcAft>
                <a:spcPct val="0"/>
              </a:spcAft>
            </a:pPr>
            <a:r>
              <a:rPr lang="en-US" sz="1600" b="1" dirty="0">
                <a:solidFill>
                  <a:srgbClr val="FFFF99"/>
                </a:solidFill>
                <a:latin typeface="Palatino Linotype" panose="02040502050505030304" pitchFamily="18" charset="0"/>
              </a:rPr>
              <a:t>Or maybe you will experience a ‘new beginning’ in your life based on what you have just learned from the Risen Christ through Paul in the KJB. </a:t>
            </a:r>
          </a:p>
        </p:txBody>
      </p:sp>
      <p:sp>
        <p:nvSpPr>
          <p:cNvPr id="9" name="TextBox 8">
            <a:extLst>
              <a:ext uri="{FF2B5EF4-FFF2-40B4-BE49-F238E27FC236}">
                <a16:creationId xmlns:a16="http://schemas.microsoft.com/office/drawing/2014/main" id="{F625508C-A8FF-4DA3-BE98-5F64F6CEF571}"/>
              </a:ext>
            </a:extLst>
          </p:cNvPr>
          <p:cNvSpPr txBox="1"/>
          <p:nvPr/>
        </p:nvSpPr>
        <p:spPr>
          <a:xfrm>
            <a:off x="5993017" y="4489822"/>
            <a:ext cx="3956525" cy="1200329"/>
          </a:xfrm>
          <a:prstGeom prst="rect">
            <a:avLst/>
          </a:prstGeom>
          <a:noFill/>
        </p:spPr>
        <p:txBody>
          <a:bodyPr wrap="square" rtlCol="0">
            <a:spAutoFit/>
          </a:bodyPr>
          <a:lstStyle/>
          <a:p>
            <a:pPr algn="ctr" fontAlgn="base">
              <a:spcBef>
                <a:spcPct val="50000"/>
              </a:spcBef>
              <a:spcAft>
                <a:spcPct val="0"/>
              </a:spcAft>
            </a:pPr>
            <a:r>
              <a:rPr lang="en-US" i="1" dirty="0">
                <a:ln w="3175">
                  <a:solidFill>
                    <a:srgbClr val="FFFFFF"/>
                  </a:solidFill>
                </a:ln>
                <a:solidFill>
                  <a:srgbClr val="CC6600"/>
                </a:solidFill>
              </a:rPr>
              <a:t>It is the ‘Goodness of God’                                  that leadeth ‘thee’ to repentance today,             and it is a joyful repentance, too…                                         …full of spiritual understanding!</a:t>
            </a:r>
          </a:p>
        </p:txBody>
      </p:sp>
      <p:sp>
        <p:nvSpPr>
          <p:cNvPr id="10" name="TextBox 9">
            <a:extLst>
              <a:ext uri="{FF2B5EF4-FFF2-40B4-BE49-F238E27FC236}">
                <a16:creationId xmlns:a16="http://schemas.microsoft.com/office/drawing/2014/main" id="{3B53C8CC-E88E-450F-9B69-D17B5813BDA6}"/>
              </a:ext>
            </a:extLst>
          </p:cNvPr>
          <p:cNvSpPr txBox="1"/>
          <p:nvPr/>
        </p:nvSpPr>
        <p:spPr>
          <a:xfrm>
            <a:off x="6660417" y="3589752"/>
            <a:ext cx="2436351" cy="738664"/>
          </a:xfrm>
          <a:prstGeom prst="rect">
            <a:avLst/>
          </a:prstGeom>
          <a:noFill/>
        </p:spPr>
        <p:txBody>
          <a:bodyPr wrap="square" rtlCol="0">
            <a:spAutoFit/>
          </a:bodyPr>
          <a:lstStyle/>
          <a:p>
            <a:pPr algn="ctr" fontAlgn="base">
              <a:spcBef>
                <a:spcPct val="50000"/>
              </a:spcBef>
              <a:spcAft>
                <a:spcPct val="0"/>
              </a:spcAft>
            </a:pPr>
            <a:r>
              <a:rPr lang="en-US" sz="1400" b="1" i="1" dirty="0">
                <a:solidFill>
                  <a:srgbClr val="FFFF00"/>
                </a:solidFill>
                <a:latin typeface="Times New Roman" panose="02020603050405020304" pitchFamily="18" charset="0"/>
              </a:rPr>
              <a:t>Remember, it is NOT the severity of God that will lead anyone to repentance today.</a:t>
            </a:r>
          </a:p>
        </p:txBody>
      </p:sp>
      <p:pic>
        <p:nvPicPr>
          <p:cNvPr id="14" name="Picture 13" descr="A picture containing person, indoor, crowd&#10;&#10;Description automatically generated">
            <a:extLst>
              <a:ext uri="{FF2B5EF4-FFF2-40B4-BE49-F238E27FC236}">
                <a16:creationId xmlns:a16="http://schemas.microsoft.com/office/drawing/2014/main" id="{9035FD03-7EB6-43A9-9FB7-4D932338440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51287" y="1497236"/>
            <a:ext cx="1140742" cy="1377896"/>
          </a:xfrm>
          <a:prstGeom prst="rect">
            <a:avLst/>
          </a:prstGeom>
          <a:ln>
            <a:noFill/>
          </a:ln>
          <a:effectLst>
            <a:softEdge rad="112500"/>
          </a:effectLst>
        </p:spPr>
      </p:pic>
      <p:sp>
        <p:nvSpPr>
          <p:cNvPr id="6" name="TextBox 5">
            <a:extLst>
              <a:ext uri="{FF2B5EF4-FFF2-40B4-BE49-F238E27FC236}">
                <a16:creationId xmlns:a16="http://schemas.microsoft.com/office/drawing/2014/main" id="{B5A50AA0-9D91-48CE-A516-7C4B45E81536}"/>
              </a:ext>
            </a:extLst>
          </p:cNvPr>
          <p:cNvSpPr txBox="1"/>
          <p:nvPr/>
        </p:nvSpPr>
        <p:spPr>
          <a:xfrm>
            <a:off x="9879908" y="4485805"/>
            <a:ext cx="1385855" cy="1200329"/>
          </a:xfrm>
          <a:prstGeom prst="rect">
            <a:avLst/>
          </a:prstGeom>
          <a:noFill/>
        </p:spPr>
        <p:txBody>
          <a:bodyPr wrap="square" rtlCol="0">
            <a:spAutoFit/>
          </a:bodyPr>
          <a:lstStyle/>
          <a:p>
            <a:pPr algn="ctr"/>
            <a:r>
              <a:rPr lang="en-US" sz="1200" b="1" i="1" dirty="0">
                <a:solidFill>
                  <a:srgbClr val="FFFF00"/>
                </a:solidFill>
              </a:rPr>
              <a:t>The goodness of God is still in place ‘for’ and ‘to’ us during today’s Dispensation of the Grace of God</a:t>
            </a:r>
          </a:p>
        </p:txBody>
      </p:sp>
      <p:sp>
        <p:nvSpPr>
          <p:cNvPr id="12" name="TextBox 11">
            <a:extLst>
              <a:ext uri="{FF2B5EF4-FFF2-40B4-BE49-F238E27FC236}">
                <a16:creationId xmlns:a16="http://schemas.microsoft.com/office/drawing/2014/main" id="{1733D1CA-6228-4AE5-9E2A-52F4200F673F}"/>
              </a:ext>
            </a:extLst>
          </p:cNvPr>
          <p:cNvSpPr txBox="1"/>
          <p:nvPr/>
        </p:nvSpPr>
        <p:spPr>
          <a:xfrm>
            <a:off x="9204733" y="3634502"/>
            <a:ext cx="1543848" cy="646331"/>
          </a:xfrm>
          <a:prstGeom prst="rect">
            <a:avLst/>
          </a:prstGeom>
          <a:noFill/>
        </p:spPr>
        <p:txBody>
          <a:bodyPr wrap="square" rtlCol="0">
            <a:spAutoFit/>
          </a:bodyPr>
          <a:lstStyle/>
          <a:p>
            <a:pPr algn="ctr"/>
            <a:r>
              <a:rPr lang="en-US" sz="1200" b="1" i="1" dirty="0">
                <a:solidFill>
                  <a:srgbClr val="FFFF00"/>
                </a:solidFill>
              </a:rPr>
              <a:t>That is for tomorrow, during the time of great Tribulation</a:t>
            </a:r>
          </a:p>
        </p:txBody>
      </p:sp>
      <p:sp>
        <p:nvSpPr>
          <p:cNvPr id="11" name="TextBox 10">
            <a:extLst>
              <a:ext uri="{FF2B5EF4-FFF2-40B4-BE49-F238E27FC236}">
                <a16:creationId xmlns:a16="http://schemas.microsoft.com/office/drawing/2014/main" id="{4F6D9BE0-ADBE-43D7-A7E3-0BFA1D04D82F}"/>
              </a:ext>
            </a:extLst>
          </p:cNvPr>
          <p:cNvSpPr txBox="1"/>
          <p:nvPr/>
        </p:nvSpPr>
        <p:spPr>
          <a:xfrm>
            <a:off x="8552885" y="1230645"/>
            <a:ext cx="2412593" cy="1669688"/>
          </a:xfrm>
          <a:prstGeom prst="rect">
            <a:avLst/>
          </a:prstGeom>
          <a:noFill/>
        </p:spPr>
        <p:txBody>
          <a:bodyPr wrap="square" rtlCol="0">
            <a:spAutoFit/>
          </a:bodyPr>
          <a:lstStyle/>
          <a:p>
            <a:pPr algn="ctr" fontAlgn="base">
              <a:spcBef>
                <a:spcPct val="50000"/>
              </a:spcBef>
              <a:spcAft>
                <a:spcPct val="0"/>
              </a:spcAft>
            </a:pPr>
            <a:r>
              <a:rPr lang="en-US" sz="2000" dirty="0">
                <a:solidFill>
                  <a:schemeClr val="bg1"/>
                </a:solidFill>
                <a:latin typeface="Times New Roman" panose="02020603050405020304" pitchFamily="18" charset="0"/>
              </a:rPr>
              <a:t>Mikel Paulson</a:t>
            </a:r>
          </a:p>
          <a:p>
            <a:pPr algn="ctr" fontAlgn="base">
              <a:spcBef>
                <a:spcPct val="50000"/>
              </a:spcBef>
              <a:spcAft>
                <a:spcPct val="0"/>
              </a:spcAft>
            </a:pPr>
            <a:r>
              <a:rPr lang="en-US" sz="1100" dirty="0">
                <a:solidFill>
                  <a:schemeClr val="bg1"/>
                </a:solidFill>
                <a:latin typeface="Times New Roman" panose="02020603050405020304" pitchFamily="18" charset="0"/>
              </a:rPr>
              <a:t>2 Gretchen Ln, Bella Vista, AR  72715</a:t>
            </a:r>
          </a:p>
          <a:p>
            <a:pPr algn="ctr" fontAlgn="base">
              <a:spcBef>
                <a:spcPct val="50000"/>
              </a:spcBef>
              <a:spcAft>
                <a:spcPct val="0"/>
              </a:spcAft>
            </a:pPr>
            <a:r>
              <a:rPr lang="en-US" sz="1100" dirty="0">
                <a:solidFill>
                  <a:schemeClr val="bg1"/>
                </a:solidFill>
                <a:latin typeface="Times New Roman" panose="02020603050405020304" pitchFamily="18" charset="0"/>
              </a:rPr>
              <a:t>509-876-1611</a:t>
            </a:r>
          </a:p>
          <a:p>
            <a:pPr algn="ctr" fontAlgn="base">
              <a:spcBef>
                <a:spcPct val="50000"/>
              </a:spcBef>
              <a:spcAft>
                <a:spcPct val="0"/>
              </a:spcAft>
            </a:pPr>
            <a:r>
              <a:rPr lang="en-US" sz="1100" dirty="0">
                <a:solidFill>
                  <a:schemeClr val="bg1"/>
                </a:solidFill>
                <a:latin typeface="Times New Roman" panose="02020603050405020304" pitchFamily="18" charset="0"/>
              </a:rPr>
              <a:t>www.scatteredchristians.org</a:t>
            </a:r>
          </a:p>
          <a:p>
            <a:pPr algn="ctr" fontAlgn="base">
              <a:spcBef>
                <a:spcPct val="50000"/>
              </a:spcBef>
              <a:spcAft>
                <a:spcPct val="0"/>
              </a:spcAft>
            </a:pPr>
            <a:r>
              <a:rPr lang="en-US" sz="1100" dirty="0">
                <a:solidFill>
                  <a:schemeClr val="bg1"/>
                </a:solidFill>
                <a:latin typeface="Times New Roman" panose="02020603050405020304" pitchFamily="18" charset="0"/>
              </a:rPr>
              <a:t>www.paulson1611rd.org</a:t>
            </a:r>
          </a:p>
          <a:p>
            <a:pPr algn="ctr" fontAlgn="base">
              <a:spcBef>
                <a:spcPct val="50000"/>
              </a:spcBef>
              <a:spcAft>
                <a:spcPct val="0"/>
              </a:spcAft>
            </a:pPr>
            <a:r>
              <a:rPr lang="en-US" sz="1100" dirty="0">
                <a:solidFill>
                  <a:schemeClr val="bg1"/>
                </a:solidFill>
                <a:latin typeface="Times New Roman" panose="02020603050405020304" pitchFamily="18" charset="0"/>
              </a:rPr>
              <a:t>sousaman1611@cox.net</a:t>
            </a:r>
            <a:endParaRPr lang="en-US" sz="1100" dirty="0"/>
          </a:p>
        </p:txBody>
      </p:sp>
      <p:sp>
        <p:nvSpPr>
          <p:cNvPr id="13" name="Rectangle: Rounded Corners 12">
            <a:extLst>
              <a:ext uri="{FF2B5EF4-FFF2-40B4-BE49-F238E27FC236}">
                <a16:creationId xmlns:a16="http://schemas.microsoft.com/office/drawing/2014/main" id="{7338CB56-62FE-4325-B411-40D232FC2301}"/>
              </a:ext>
            </a:extLst>
          </p:cNvPr>
          <p:cNvSpPr/>
          <p:nvPr/>
        </p:nvSpPr>
        <p:spPr>
          <a:xfrm>
            <a:off x="7186545" y="1121901"/>
            <a:ext cx="3779581" cy="1985545"/>
          </a:xfrm>
          <a:prstGeom prst="roundRect">
            <a:avLst/>
          </a:prstGeom>
          <a:noFill/>
          <a:ln w="28575">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0471764"/>
      </p:ext>
    </p:extLst>
  </p:cSld>
  <p:clrMapOvr>
    <a:masterClrMapping/>
  </p:clrMapOvr>
  <mc:AlternateContent xmlns:mc="http://schemas.openxmlformats.org/markup-compatibility/2006" xmlns:p14="http://schemas.microsoft.com/office/powerpoint/2010/main">
    <mc:Choice Requires="p14">
      <p:transition spd="slow" p14:dur="15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435">
                                          <p:stCondLst>
                                            <p:cond delay="0"/>
                                          </p:stCondLst>
                                        </p:cTn>
                                        <p:tgtEl>
                                          <p:spTgt spid="10"/>
                                        </p:tgtEl>
                                      </p:cBhvr>
                                    </p:animEffect>
                                    <p:anim calcmode="lin" valueType="num">
                                      <p:cBhvr>
                                        <p:cTn id="13" dur="1367"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4" dur="498"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5" dur="498" tmFilter="0, 0; 0.125,0.2665; 0.25,0.4; 0.375,0.465; 0.5,0.5;  0.625,0.535; 0.75,0.6; 0.875,0.7335; 1,1">
                                          <p:stCondLst>
                                            <p:cond delay="498"/>
                                          </p:stCondLst>
                                        </p:cTn>
                                        <p:tgtEl>
                                          <p:spTgt spid="10"/>
                                        </p:tgtEl>
                                        <p:attrNameLst>
                                          <p:attrName>ppt_y</p:attrName>
                                        </p:attrNameLst>
                                      </p:cBhvr>
                                      <p:tavLst>
                                        <p:tav tm="0" fmla="#ppt_y-sin(pi*$)/9">
                                          <p:val>
                                            <p:fltVal val="0"/>
                                          </p:val>
                                        </p:tav>
                                        <p:tav tm="100000">
                                          <p:val>
                                            <p:fltVal val="1"/>
                                          </p:val>
                                        </p:tav>
                                      </p:tavLst>
                                    </p:anim>
                                    <p:anim calcmode="lin" valueType="num">
                                      <p:cBhvr>
                                        <p:cTn id="16" dur="249" tmFilter="0, 0; 0.125,0.2665; 0.25,0.4; 0.375,0.465; 0.5,0.5;  0.625,0.535; 0.75,0.6; 0.875,0.7335; 1,1">
                                          <p:stCondLst>
                                            <p:cond delay="993"/>
                                          </p:stCondLst>
                                        </p:cTn>
                                        <p:tgtEl>
                                          <p:spTgt spid="10"/>
                                        </p:tgtEl>
                                        <p:attrNameLst>
                                          <p:attrName>ppt_y</p:attrName>
                                        </p:attrNameLst>
                                      </p:cBhvr>
                                      <p:tavLst>
                                        <p:tav tm="0" fmla="#ppt_y-sin(pi*$)/27">
                                          <p:val>
                                            <p:fltVal val="0"/>
                                          </p:val>
                                        </p:tav>
                                        <p:tav tm="100000">
                                          <p:val>
                                            <p:fltVal val="1"/>
                                          </p:val>
                                        </p:tav>
                                      </p:tavLst>
                                    </p:anim>
                                    <p:anim calcmode="lin" valueType="num">
                                      <p:cBhvr>
                                        <p:cTn id="17" dur="123" tmFilter="0, 0; 0.125,0.2665; 0.25,0.4; 0.375,0.465; 0.5,0.5;  0.625,0.535; 0.75,0.6; 0.875,0.7335; 1,1">
                                          <p:stCondLst>
                                            <p:cond delay="1242"/>
                                          </p:stCondLst>
                                        </p:cTn>
                                        <p:tgtEl>
                                          <p:spTgt spid="10"/>
                                        </p:tgtEl>
                                        <p:attrNameLst>
                                          <p:attrName>ppt_y</p:attrName>
                                        </p:attrNameLst>
                                      </p:cBhvr>
                                      <p:tavLst>
                                        <p:tav tm="0" fmla="#ppt_y-sin(pi*$)/81">
                                          <p:val>
                                            <p:fltVal val="0"/>
                                          </p:val>
                                        </p:tav>
                                        <p:tav tm="100000">
                                          <p:val>
                                            <p:fltVal val="1"/>
                                          </p:val>
                                        </p:tav>
                                      </p:tavLst>
                                    </p:anim>
                                    <p:animScale>
                                      <p:cBhvr>
                                        <p:cTn id="18" dur="20">
                                          <p:stCondLst>
                                            <p:cond delay="487"/>
                                          </p:stCondLst>
                                        </p:cTn>
                                        <p:tgtEl>
                                          <p:spTgt spid="10"/>
                                        </p:tgtEl>
                                      </p:cBhvr>
                                      <p:to x="100000" y="60000"/>
                                    </p:animScale>
                                    <p:animScale>
                                      <p:cBhvr>
                                        <p:cTn id="19" dur="124" decel="50000">
                                          <p:stCondLst>
                                            <p:cond delay="507"/>
                                          </p:stCondLst>
                                        </p:cTn>
                                        <p:tgtEl>
                                          <p:spTgt spid="10"/>
                                        </p:tgtEl>
                                      </p:cBhvr>
                                      <p:to x="100000" y="100000"/>
                                    </p:animScale>
                                    <p:animScale>
                                      <p:cBhvr>
                                        <p:cTn id="20" dur="20">
                                          <p:stCondLst>
                                            <p:cond delay="984"/>
                                          </p:stCondLst>
                                        </p:cTn>
                                        <p:tgtEl>
                                          <p:spTgt spid="10"/>
                                        </p:tgtEl>
                                      </p:cBhvr>
                                      <p:to x="100000" y="80000"/>
                                    </p:animScale>
                                    <p:animScale>
                                      <p:cBhvr>
                                        <p:cTn id="21" dur="124" decel="50000">
                                          <p:stCondLst>
                                            <p:cond delay="1004"/>
                                          </p:stCondLst>
                                        </p:cTn>
                                        <p:tgtEl>
                                          <p:spTgt spid="10"/>
                                        </p:tgtEl>
                                      </p:cBhvr>
                                      <p:to x="100000" y="100000"/>
                                    </p:animScale>
                                    <p:animScale>
                                      <p:cBhvr>
                                        <p:cTn id="22" dur="20">
                                          <p:stCondLst>
                                            <p:cond delay="1231"/>
                                          </p:stCondLst>
                                        </p:cTn>
                                        <p:tgtEl>
                                          <p:spTgt spid="10"/>
                                        </p:tgtEl>
                                      </p:cBhvr>
                                      <p:to x="100000" y="90000"/>
                                    </p:animScale>
                                    <p:animScale>
                                      <p:cBhvr>
                                        <p:cTn id="23" dur="124" decel="50000">
                                          <p:stCondLst>
                                            <p:cond delay="1251"/>
                                          </p:stCondLst>
                                        </p:cTn>
                                        <p:tgtEl>
                                          <p:spTgt spid="10"/>
                                        </p:tgtEl>
                                      </p:cBhvr>
                                      <p:to x="100000" y="100000"/>
                                    </p:animScale>
                                    <p:animScale>
                                      <p:cBhvr>
                                        <p:cTn id="24" dur="20">
                                          <p:stCondLst>
                                            <p:cond delay="1356"/>
                                          </p:stCondLst>
                                        </p:cTn>
                                        <p:tgtEl>
                                          <p:spTgt spid="10"/>
                                        </p:tgtEl>
                                      </p:cBhvr>
                                      <p:to x="100000" y="95000"/>
                                    </p:animScale>
                                    <p:animScale>
                                      <p:cBhvr>
                                        <p:cTn id="25" dur="124" decel="50000">
                                          <p:stCondLst>
                                            <p:cond delay="1376"/>
                                          </p:stCondLst>
                                        </p:cTn>
                                        <p:tgtEl>
                                          <p:spTgt spid="10"/>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10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20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10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fade">
                                      <p:cBhvr>
                                        <p:cTn id="45" dur="1250"/>
                                        <p:tgtEl>
                                          <p:spTgt spid="2"/>
                                        </p:tgtEl>
                                      </p:cBhvr>
                                    </p:animEffect>
                                  </p:childTnLst>
                                </p:cTn>
                              </p:par>
                              <p:par>
                                <p:cTn id="46" presetID="10" presetClass="entr" presetSubtype="0" fill="hold" nodeType="with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2000"/>
                                        <p:tgtEl>
                                          <p:spTgt spid="4"/>
                                        </p:tgtEl>
                                      </p:cBhvr>
                                    </p:animEffect>
                                  </p:childTnLst>
                                </p:cTn>
                              </p:par>
                              <p:par>
                                <p:cTn id="49" presetID="10" presetClass="entr" presetSubtype="0" fill="hold" nodeType="with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2000"/>
                                        <p:tgtEl>
                                          <p:spTgt spid="14"/>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fade">
                                      <p:cBhvr>
                                        <p:cTn id="54" dur="2000"/>
                                        <p:tgtEl>
                                          <p:spTgt spid="11"/>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6" grpId="0"/>
      <p:bldP spid="12" grpId="0"/>
      <p:bldP spid="11" grpId="0"/>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58DE97-EE3F-4EE8-9642-DBACD81F7431}"/>
              </a:ext>
            </a:extLst>
          </p:cNvPr>
          <p:cNvSpPr txBox="1"/>
          <p:nvPr/>
        </p:nvSpPr>
        <p:spPr>
          <a:xfrm>
            <a:off x="4050792" y="2752344"/>
            <a:ext cx="4160520" cy="2100575"/>
          </a:xfrm>
          <a:prstGeom prst="rect">
            <a:avLst/>
          </a:prstGeom>
          <a:noFill/>
        </p:spPr>
        <p:txBody>
          <a:bodyPr wrap="square" rtlCol="0">
            <a:spAutoFit/>
          </a:bodyPr>
          <a:lstStyle/>
          <a:p>
            <a:pPr algn="ctr"/>
            <a:r>
              <a:rPr lang="en-US" b="1" i="1" dirty="0">
                <a:solidFill>
                  <a:srgbClr val="CC6600"/>
                </a:solidFill>
              </a:rPr>
              <a:t>He which </a:t>
            </a:r>
            <a:r>
              <a:rPr lang="en-US" b="1" i="1" dirty="0" err="1">
                <a:solidFill>
                  <a:srgbClr val="CC6600"/>
                </a:solidFill>
              </a:rPr>
              <a:t>testifieth</a:t>
            </a:r>
            <a:r>
              <a:rPr lang="en-US" b="1" i="1" dirty="0">
                <a:solidFill>
                  <a:srgbClr val="CC6600"/>
                </a:solidFill>
              </a:rPr>
              <a:t> these things saith, </a:t>
            </a:r>
          </a:p>
          <a:p>
            <a:pPr algn="ctr"/>
            <a:r>
              <a:rPr lang="en-US" b="1" i="1" dirty="0">
                <a:solidFill>
                  <a:srgbClr val="CC6600"/>
                </a:solidFill>
              </a:rPr>
              <a:t>Surely I come quickly.</a:t>
            </a:r>
          </a:p>
          <a:p>
            <a:pPr algn="ctr"/>
            <a:r>
              <a:rPr lang="en-US" b="1" i="1" dirty="0">
                <a:solidFill>
                  <a:srgbClr val="CC6600"/>
                </a:solidFill>
              </a:rPr>
              <a:t>Amen. </a:t>
            </a:r>
          </a:p>
          <a:p>
            <a:pPr algn="ctr"/>
            <a:endParaRPr lang="en-US" sz="1050" b="1" i="1" dirty="0">
              <a:solidFill>
                <a:srgbClr val="CC6600"/>
              </a:solidFill>
            </a:endParaRPr>
          </a:p>
          <a:p>
            <a:pPr algn="ctr"/>
            <a:r>
              <a:rPr lang="en-US" b="1" i="1" dirty="0">
                <a:solidFill>
                  <a:srgbClr val="CC6600"/>
                </a:solidFill>
              </a:rPr>
              <a:t>Even so, come, Lord Jesus. </a:t>
            </a:r>
          </a:p>
          <a:p>
            <a:pPr algn="ctr"/>
            <a:endParaRPr lang="en-US" sz="1050" b="1" i="1" dirty="0">
              <a:solidFill>
                <a:srgbClr val="CC6600"/>
              </a:solidFill>
            </a:endParaRPr>
          </a:p>
          <a:p>
            <a:pPr algn="ctr"/>
            <a:r>
              <a:rPr lang="en-US" b="1" i="1" dirty="0">
                <a:solidFill>
                  <a:srgbClr val="CC6600"/>
                </a:solidFill>
              </a:rPr>
              <a:t>The grace of our Lord Jesus Christ </a:t>
            </a:r>
          </a:p>
          <a:p>
            <a:pPr algn="ctr"/>
            <a:r>
              <a:rPr lang="en-US" b="1" i="1" dirty="0">
                <a:solidFill>
                  <a:srgbClr val="CC6600"/>
                </a:solidFill>
              </a:rPr>
              <a:t>be with you all. Amen.</a:t>
            </a:r>
          </a:p>
        </p:txBody>
      </p:sp>
      <p:sp>
        <p:nvSpPr>
          <p:cNvPr id="3" name="Rectangle 2">
            <a:extLst>
              <a:ext uri="{FF2B5EF4-FFF2-40B4-BE49-F238E27FC236}">
                <a16:creationId xmlns:a16="http://schemas.microsoft.com/office/drawing/2014/main" id="{09823E70-E6D4-48DE-AD45-1ABE725E0425}"/>
              </a:ext>
            </a:extLst>
          </p:cNvPr>
          <p:cNvSpPr/>
          <p:nvPr/>
        </p:nvSpPr>
        <p:spPr>
          <a:xfrm>
            <a:off x="0" y="0"/>
            <a:ext cx="12192000" cy="6858000"/>
          </a:xfrm>
          <a:prstGeom prst="rect">
            <a:avLst/>
          </a:prstGeom>
          <a:noFill/>
          <a:ln w="57150">
            <a:solidFill>
              <a:srgbClr val="CC660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104674"/>
      </p:ext>
    </p:extLst>
  </p:cSld>
  <p:clrMapOvr>
    <a:masterClrMapping/>
  </p:clrMapOvr>
  <p:transition spd="slow">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10473</TotalTime>
  <Words>3777</Words>
  <Application>Microsoft Office PowerPoint</Application>
  <PresentationFormat>Widescreen</PresentationFormat>
  <Paragraphs>274</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Palatino Linotype</vt:lpstr>
      <vt:lpstr>Rockwell Extra Bold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Trout</dc:creator>
  <cp:lastModifiedBy>Rick Trout</cp:lastModifiedBy>
  <cp:revision>224</cp:revision>
  <dcterms:created xsi:type="dcterms:W3CDTF">2021-01-19T16:49:47Z</dcterms:created>
  <dcterms:modified xsi:type="dcterms:W3CDTF">2021-03-03T03:29:50Z</dcterms:modified>
</cp:coreProperties>
</file>