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27" r:id="rId3"/>
    <p:sldId id="323" r:id="rId4"/>
    <p:sldId id="330" r:id="rId5"/>
    <p:sldId id="328" r:id="rId6"/>
    <p:sldId id="329" r:id="rId7"/>
    <p:sldId id="321" r:id="rId8"/>
    <p:sldId id="318" r:id="rId9"/>
    <p:sldId id="303" r:id="rId10"/>
    <p:sldId id="304" r:id="rId11"/>
    <p:sldId id="3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1D"/>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snapToGrid="0" showGuides="1">
      <p:cViewPr varScale="1">
        <p:scale>
          <a:sx n="110" d="100"/>
          <a:sy n="110" d="100"/>
        </p:scale>
        <p:origin x="114"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D65A-C93B-426D-9B04-E0572297D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5ECD6-EDA4-4A6E-AB08-DC0A05C8B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0E4027-1F31-4DF0-BB89-849043FF87C9}"/>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F94B82F3-7D11-476C-84BB-6CE2F610F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D8AB9-5AAC-4251-9705-39604E51F86D}"/>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89466248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CCB4-A190-4550-9D7B-900CAA1AC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8266D-0F53-4A89-BA6E-4A9074167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EA5B0-B5C4-4991-A84C-28BA6E4DCAF1}"/>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CB13C1B5-E275-47FB-9737-406A79C48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23AC3-8AAC-457E-8A3C-F28F8B46FBD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7156105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42E79-3847-4841-B3FF-311A3C5A2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FD588-0B7D-4024-8987-A7B52D7CB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958F8-D868-482E-9FEA-7C9BB3E1C105}"/>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949F4D8B-914C-41DC-B556-563A05094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71EB8-9A74-4447-91C9-CD6F90F3F38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2443284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E3AF-1653-45E9-B4F8-4314AAD9C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825-CCD6-493A-861A-B60E8A7051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9E07B-D4BD-4AA0-B2D5-E875A141E05A}"/>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E4746E1C-3B23-487C-88C1-683EA558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C1BE-7FF3-4B14-8C7B-956C37407EE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129055671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38DE-9B5C-4156-BA11-E3253BBB9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7ED43-EC1B-48BA-814F-5FB00F1B3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E6BB55-D598-4CEB-8356-D726972F1898}"/>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057F5E6F-30F8-4A23-935A-6984CB975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48A48-106B-45E9-81D2-9392D8D990D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505723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1FA-6735-4388-8F6E-AF268CC3E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6E64-B140-4BFF-AC57-654319E5F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032C7-311E-4FB0-A980-5D92D6257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C5A4E-6DF6-42AF-B97A-1350D5B3B35E}"/>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6" name="Footer Placeholder 5">
            <a:extLst>
              <a:ext uri="{FF2B5EF4-FFF2-40B4-BE49-F238E27FC236}">
                <a16:creationId xmlns:a16="http://schemas.microsoft.com/office/drawing/2014/main" id="{C98594DA-977C-4EB1-8AD2-95DDAE433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25495-A4A5-4309-B6CE-B5B291D20C5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1199864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82D5-6DED-4D45-A4C8-2CEE21526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8117-0532-4B6D-8C41-FA5EA83D1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EDBCE-4E01-4B4B-88CB-653D55934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BBA459-B1E0-4C1C-9A5B-0B3A6A3A8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9DF-454C-4249-B3AB-0CD876939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D4AD2-A044-4D40-8AE0-D177884BD41C}"/>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8" name="Footer Placeholder 7">
            <a:extLst>
              <a:ext uri="{FF2B5EF4-FFF2-40B4-BE49-F238E27FC236}">
                <a16:creationId xmlns:a16="http://schemas.microsoft.com/office/drawing/2014/main" id="{71CC026C-2C2A-49E1-9D54-AEB5A7934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8FBDF-0C48-4512-A97B-C1AA8F162668}"/>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2891201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9B0F-D4E4-4611-A198-DEA9D27F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D00D05-7E01-4FAF-97D2-3A85C4C91A12}"/>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4" name="Footer Placeholder 3">
            <a:extLst>
              <a:ext uri="{FF2B5EF4-FFF2-40B4-BE49-F238E27FC236}">
                <a16:creationId xmlns:a16="http://schemas.microsoft.com/office/drawing/2014/main" id="{F0BD57EB-6128-4ED6-AEEF-05F1E9FFC6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A86FE8-29D0-4D90-95AC-01B48EFEF6AF}"/>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2748688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B570-7FCF-4B7B-AB17-7F631943F1F5}"/>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3" name="Footer Placeholder 2">
            <a:extLst>
              <a:ext uri="{FF2B5EF4-FFF2-40B4-BE49-F238E27FC236}">
                <a16:creationId xmlns:a16="http://schemas.microsoft.com/office/drawing/2014/main" id="{72AF3FDB-111A-4C09-AED0-7EA6ABA1C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E18FF-A7B0-4497-A390-9818808BA964}"/>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3354413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3CF-C2A8-428C-A968-C28DD88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1973D-3089-476F-AA6B-7BB61DB58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B37A66-8EBA-4ED7-A9C0-AE0C3D797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B8EFE-AE54-4463-986B-849DBEC61EF0}"/>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6" name="Footer Placeholder 5">
            <a:extLst>
              <a:ext uri="{FF2B5EF4-FFF2-40B4-BE49-F238E27FC236}">
                <a16:creationId xmlns:a16="http://schemas.microsoft.com/office/drawing/2014/main" id="{BDED0113-A198-41A0-B3AD-8097669C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0CF7E-CFBD-4126-8491-805ED5111C4E}"/>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921320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AB38-E1C0-4480-88D1-09FF1AFEA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16C8C-F3F7-44B6-A897-5A242A644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2D644-B4AD-4F8C-932E-2277DA3BB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327ED-3619-42E1-963B-F8C8BD4F9366}"/>
              </a:ext>
            </a:extLst>
          </p:cNvPr>
          <p:cNvSpPr>
            <a:spLocks noGrp="1"/>
          </p:cNvSpPr>
          <p:nvPr>
            <p:ph type="dt" sz="half" idx="10"/>
          </p:nvPr>
        </p:nvSpPr>
        <p:spPr/>
        <p:txBody>
          <a:bodyPr/>
          <a:lstStyle/>
          <a:p>
            <a:fld id="{8CE68EAB-01A9-4DD8-A57F-DA4753DE0892}" type="datetimeFigureOut">
              <a:rPr lang="en-US" smtClean="0"/>
              <a:t>2/27/2021</a:t>
            </a:fld>
            <a:endParaRPr lang="en-US"/>
          </a:p>
        </p:txBody>
      </p:sp>
      <p:sp>
        <p:nvSpPr>
          <p:cNvPr id="6" name="Footer Placeholder 5">
            <a:extLst>
              <a:ext uri="{FF2B5EF4-FFF2-40B4-BE49-F238E27FC236}">
                <a16:creationId xmlns:a16="http://schemas.microsoft.com/office/drawing/2014/main" id="{5E9330EA-56B9-41AC-AD9E-7D0D76376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9FDB0-3336-4020-95A7-95FE7E3CE7B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6517254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91A77C-73A9-4B2D-93C4-8A4DD4DCF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C1C4-2FC6-465E-8A17-10F220B81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19CE-AC41-4026-9FEC-56D2A79D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68EAB-01A9-4DD8-A57F-DA4753DE0892}" type="datetimeFigureOut">
              <a:rPr lang="en-US" smtClean="0"/>
              <a:t>2/27/2021</a:t>
            </a:fld>
            <a:endParaRPr lang="en-US"/>
          </a:p>
        </p:txBody>
      </p:sp>
      <p:sp>
        <p:nvSpPr>
          <p:cNvPr id="5" name="Footer Placeholder 4">
            <a:extLst>
              <a:ext uri="{FF2B5EF4-FFF2-40B4-BE49-F238E27FC236}">
                <a16:creationId xmlns:a16="http://schemas.microsoft.com/office/drawing/2014/main" id="{4D42E813-820B-4F37-90E3-85463A61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E9F83-8CEE-4883-9473-837D69593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9CA69-4080-43B9-B2C0-2A9FA5537405}" type="slidenum">
              <a:rPr lang="en-US" smtClean="0"/>
              <a:t>‹#›</a:t>
            </a:fld>
            <a:endParaRPr lang="en-US"/>
          </a:p>
        </p:txBody>
      </p:sp>
    </p:spTree>
    <p:extLst>
      <p:ext uri="{BB962C8B-B14F-4D97-AF65-F5344CB8AC3E}">
        <p14:creationId xmlns:p14="http://schemas.microsoft.com/office/powerpoint/2010/main" val="108450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chemeClr val="tx1"/>
                  </a:solidFill>
                </a:ln>
                <a:solidFill>
                  <a:srgbClr val="FFFF00"/>
                </a:solidFill>
              </a:rPr>
              <a:t>…Praise thy name … for thy truth:</a:t>
            </a:r>
          </a:p>
          <a:p>
            <a:pPr algn="ctr"/>
            <a:r>
              <a:rPr lang="en-US" sz="3200" b="1" dirty="0">
                <a:ln w="12700">
                  <a:solidFill>
                    <a:schemeClr val="tx1"/>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16770"/>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16770"/>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latin typeface="Rockwell Extra Bold" panose="02060903040505020403"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436660B-00FB-461F-9A8C-1670E10EC392}"/>
              </a:ext>
            </a:extLst>
          </p:cNvPr>
          <p:cNvSpPr txBox="1"/>
          <p:nvPr/>
        </p:nvSpPr>
        <p:spPr>
          <a:xfrm>
            <a:off x="4543696" y="2949515"/>
            <a:ext cx="3113323" cy="584775"/>
          </a:xfrm>
          <a:prstGeom prst="rect">
            <a:avLst/>
          </a:prstGeom>
          <a:solidFill>
            <a:schemeClr val="tx1"/>
          </a:solidFill>
          <a:ln w="38100">
            <a:solidFill>
              <a:srgbClr val="CC6600"/>
            </a:solidFill>
          </a:ln>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Who shall deliver me from the body of this death?</a:t>
            </a:r>
          </a:p>
        </p:txBody>
      </p:sp>
      <p:sp>
        <p:nvSpPr>
          <p:cNvPr id="22" name="TextBox 21">
            <a:extLst>
              <a:ext uri="{FF2B5EF4-FFF2-40B4-BE49-F238E27FC236}">
                <a16:creationId xmlns:a16="http://schemas.microsoft.com/office/drawing/2014/main" id="{E897C370-1308-489F-811C-44C19F7A188B}"/>
              </a:ext>
            </a:extLst>
          </p:cNvPr>
          <p:cNvSpPr txBox="1"/>
          <p:nvPr/>
        </p:nvSpPr>
        <p:spPr>
          <a:xfrm>
            <a:off x="4535923" y="2538414"/>
            <a:ext cx="3113323" cy="338554"/>
          </a:xfrm>
          <a:prstGeom prst="rect">
            <a:avLst/>
          </a:prstGeom>
          <a:solidFill>
            <a:schemeClr val="tx1"/>
          </a:solidFill>
          <a:ln w="38100">
            <a:solidFill>
              <a:srgbClr val="CC6600"/>
            </a:solidFill>
          </a:ln>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O wretched man that I am! </a:t>
            </a:r>
          </a:p>
        </p:txBody>
      </p:sp>
      <p:sp>
        <p:nvSpPr>
          <p:cNvPr id="35" name="TextBox 34">
            <a:extLst>
              <a:ext uri="{FF2B5EF4-FFF2-40B4-BE49-F238E27FC236}">
                <a16:creationId xmlns:a16="http://schemas.microsoft.com/office/drawing/2014/main" id="{11C9DBAE-DB9A-4FDA-8E58-972BC1A8F875}"/>
              </a:ext>
            </a:extLst>
          </p:cNvPr>
          <p:cNvSpPr txBox="1"/>
          <p:nvPr/>
        </p:nvSpPr>
        <p:spPr>
          <a:xfrm>
            <a:off x="5459135" y="3613392"/>
            <a:ext cx="1285614" cy="276999"/>
          </a:xfrm>
          <a:prstGeom prst="rect">
            <a:avLst/>
          </a:prstGeom>
          <a:solidFill>
            <a:schemeClr val="bg1"/>
          </a:solidFill>
          <a:ln w="38100">
            <a:solidFill>
              <a:srgbClr val="CC6600"/>
            </a:solidFill>
          </a:ln>
          <a:effectLst/>
        </p:spPr>
        <p:txBody>
          <a:bodyPr wrap="square" rtlCol="0">
            <a:spAutoFit/>
          </a:bodyPr>
          <a:lstStyle/>
          <a:p>
            <a:pPr algn="ctr"/>
            <a:r>
              <a:rPr lang="en-US" sz="1200" b="1" dirty="0">
                <a:solidFill>
                  <a:srgbClr val="FF0000"/>
                </a:solidFill>
                <a:effectLst/>
                <a:latin typeface="Times New Roman" panose="02020603050405020304" pitchFamily="18" charset="0"/>
                <a:cs typeface="Times New Roman" panose="02020603050405020304" pitchFamily="18" charset="0"/>
              </a:rPr>
              <a:t>Romans 7:15-25</a:t>
            </a:r>
          </a:p>
        </p:txBody>
      </p:sp>
      <p:sp>
        <p:nvSpPr>
          <p:cNvPr id="37" name="TextBox 36">
            <a:extLst>
              <a:ext uri="{FF2B5EF4-FFF2-40B4-BE49-F238E27FC236}">
                <a16:creationId xmlns:a16="http://schemas.microsoft.com/office/drawing/2014/main" id="{82A8C767-B44E-4856-A126-89E0B52DA03A}"/>
              </a:ext>
            </a:extLst>
          </p:cNvPr>
          <p:cNvSpPr txBox="1"/>
          <p:nvPr/>
        </p:nvSpPr>
        <p:spPr>
          <a:xfrm>
            <a:off x="4773336" y="1052359"/>
            <a:ext cx="2645956" cy="707886"/>
          </a:xfrm>
          <a:prstGeom prst="rect">
            <a:avLst/>
          </a:prstGeom>
          <a:solidFill>
            <a:schemeClr val="bg1"/>
          </a:solidFill>
          <a:ln w="57150">
            <a:solidFill>
              <a:srgbClr val="CC6600"/>
            </a:solidFill>
          </a:ln>
        </p:spPr>
        <p:txBody>
          <a:bodyPr wrap="square" rtlCol="0">
            <a:spAutoFit/>
          </a:bodyPr>
          <a:lstStyle/>
          <a:p>
            <a:pPr algn="ctr"/>
            <a:r>
              <a:rPr lang="en-US" b="1" dirty="0">
                <a:solidFill>
                  <a:sysClr val="windowText" lastClr="000000"/>
                </a:solidFill>
                <a:effectLst/>
                <a:cs typeface="Times New Roman" panose="02020603050405020304" pitchFamily="18" charset="0"/>
              </a:rPr>
              <a:t>‘Our Real Battle’</a:t>
            </a:r>
          </a:p>
          <a:p>
            <a:pPr algn="ctr"/>
            <a:r>
              <a:rPr lang="en-US" sz="1100" b="1" dirty="0">
                <a:solidFill>
                  <a:sysClr val="windowText" lastClr="000000"/>
                </a:solidFill>
                <a:effectLst/>
                <a:cs typeface="Times New Roman" panose="02020603050405020304" pitchFamily="18" charset="0"/>
              </a:rPr>
              <a:t>Part V - Conclusion</a:t>
            </a:r>
          </a:p>
          <a:p>
            <a:pPr algn="ctr"/>
            <a:r>
              <a:rPr lang="en-US" sz="1100" b="1" dirty="0">
                <a:solidFill>
                  <a:sysClr val="windowText" lastClr="000000"/>
                </a:solidFill>
                <a:effectLst/>
                <a:cs typeface="Times New Roman" panose="02020603050405020304" pitchFamily="18" charset="0"/>
              </a:rPr>
              <a:t>Understanding </a:t>
            </a:r>
            <a:r>
              <a:rPr lang="en-US" sz="1100" b="1" dirty="0">
                <a:solidFill>
                  <a:schemeClr val="bg1"/>
                </a:solidFill>
                <a:effectLst/>
                <a:cs typeface="Times New Roman" panose="02020603050405020304" pitchFamily="18" charset="0"/>
              </a:rPr>
              <a:t>“</a:t>
            </a:r>
            <a:r>
              <a:rPr lang="en-US" sz="1100" b="1" i="1" dirty="0">
                <a:solidFill>
                  <a:srgbClr val="00B0F0"/>
                </a:solidFill>
                <a:effectLst/>
                <a:cs typeface="Times New Roman" panose="02020603050405020304" pitchFamily="18" charset="0"/>
              </a:rPr>
              <a:t>It Is No More I That Do It</a:t>
            </a:r>
            <a:r>
              <a:rPr lang="en-US" sz="1100" b="1" dirty="0">
                <a:solidFill>
                  <a:schemeClr val="bg1"/>
                </a:solidFill>
                <a:effectLst/>
                <a:cs typeface="Times New Roman" panose="02020603050405020304" pitchFamily="18" charset="0"/>
              </a:rPr>
              <a:t>”</a:t>
            </a:r>
          </a:p>
        </p:txBody>
      </p:sp>
    </p:spTree>
    <p:extLst>
      <p:ext uri="{BB962C8B-B14F-4D97-AF65-F5344CB8AC3E}">
        <p14:creationId xmlns:p14="http://schemas.microsoft.com/office/powerpoint/2010/main" val="3226216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Effect transition="in" filter="fade">
                                      <p:cBhvr>
                                        <p:cTn id="9" dur="1000"/>
                                        <p:tgtEl>
                                          <p:spTgt spid="22"/>
                                        </p:tgtEl>
                                      </p:cBhvr>
                                    </p:animEffect>
                                    <p:anim calcmode="lin" valueType="num">
                                      <p:cBhvr>
                                        <p:cTn id="10" dur="1000" fill="hold"/>
                                        <p:tgtEl>
                                          <p:spTgt spid="22"/>
                                        </p:tgtEl>
                                        <p:attrNameLst>
                                          <p:attrName>ppt_x</p:attrName>
                                        </p:attrNameLst>
                                      </p:cBhvr>
                                      <p:tavLst>
                                        <p:tav tm="0">
                                          <p:val>
                                            <p:fltVal val="0.5"/>
                                          </p:val>
                                        </p:tav>
                                        <p:tav tm="100000">
                                          <p:val>
                                            <p:strVal val="#ppt_x"/>
                                          </p:val>
                                        </p:tav>
                                      </p:tavLst>
                                    </p:anim>
                                    <p:anim calcmode="lin" valueType="num">
                                      <p:cBhvr>
                                        <p:cTn id="11" dur="100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solidFill>
                  <a:srgbClr val="0070C0"/>
                </a:solidFill>
              </a:rPr>
              <a:t>‘The Real Battle’</a:t>
            </a:r>
          </a:p>
        </p:txBody>
      </p:sp>
      <p:sp>
        <p:nvSpPr>
          <p:cNvPr id="5" name="TextBox 4">
            <a:extLst>
              <a:ext uri="{FF2B5EF4-FFF2-40B4-BE49-F238E27FC236}">
                <a16:creationId xmlns:a16="http://schemas.microsoft.com/office/drawing/2014/main" id="{0D3060B1-B741-46CD-AF73-A0D7CCB74BE9}"/>
              </a:ext>
            </a:extLst>
          </p:cNvPr>
          <p:cNvSpPr txBox="1"/>
          <p:nvPr/>
        </p:nvSpPr>
        <p:spPr>
          <a:xfrm>
            <a:off x="3533776" y="590297"/>
            <a:ext cx="5124450" cy="107721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5</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To Understand the “</a:t>
            </a:r>
            <a:r>
              <a:rPr lang="en-US" sz="1600" b="1" i="1" u="sng" dirty="0">
                <a:solidFill>
                  <a:srgbClr val="CC6600"/>
                </a:solidFill>
                <a:latin typeface="Times New Roman" panose="02020603050405020304" pitchFamily="18" charset="0"/>
                <a:cs typeface="Times New Roman" panose="02020603050405020304" pitchFamily="18" charset="0"/>
              </a:rPr>
              <a:t>Goodness of God</a:t>
            </a:r>
            <a:r>
              <a:rPr lang="en-US" sz="1600" b="1" i="1" dirty="0">
                <a:latin typeface="Times New Roman" panose="02020603050405020304" pitchFamily="18" charset="0"/>
                <a:cs typeface="Times New Roman" panose="02020603050405020304" pitchFamily="18" charset="0"/>
              </a:rPr>
              <a:t>”</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Introduction to the “</a:t>
            </a:r>
            <a:r>
              <a:rPr lang="en-US" sz="1600" b="1" i="1" u="sng" dirty="0">
                <a:solidFill>
                  <a:srgbClr val="0070C0"/>
                </a:solidFill>
                <a:latin typeface="Times New Roman" panose="02020603050405020304" pitchFamily="18" charset="0"/>
                <a:cs typeface="Times New Roman" panose="02020603050405020304" pitchFamily="18" charset="0"/>
              </a:rPr>
              <a:t>Real War for a Sincere Christian</a:t>
            </a:r>
            <a:r>
              <a:rPr lang="en-US" sz="1600" b="1" i="1" dirty="0">
                <a:latin typeface="Times New Roman" panose="02020603050405020304" pitchFamily="18" charset="0"/>
                <a:cs typeface="Times New Roman" panose="02020603050405020304" pitchFamily="18" charset="0"/>
              </a:rPr>
              <a:t>”</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872FD5-F9BB-4D01-8511-8862002B9A61}"/>
              </a:ext>
            </a:extLst>
          </p:cNvPr>
          <p:cNvSpPr txBox="1"/>
          <p:nvPr/>
        </p:nvSpPr>
        <p:spPr>
          <a:xfrm>
            <a:off x="3857410" y="2703853"/>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to Sin</a:t>
            </a:r>
            <a:r>
              <a:rPr lang="en-US" sz="1600" b="1" i="1" dirty="0">
                <a:latin typeface="Times New Roman" panose="02020603050405020304" pitchFamily="18" charset="0"/>
                <a:cs typeface="Times New Roman" panose="02020603050405020304" pitchFamily="18" charset="0"/>
              </a:rPr>
              <a:t>” </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25E1B4A-F268-4C15-A15D-9115EE4219BA}"/>
              </a:ext>
            </a:extLst>
          </p:cNvPr>
          <p:cNvSpPr txBox="1"/>
          <p:nvPr/>
        </p:nvSpPr>
        <p:spPr>
          <a:xfrm>
            <a:off x="3857625" y="3591771"/>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6:15-23</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dirty="0">
                <a:latin typeface="Times New Roman" panose="02020603050405020304" pitchFamily="18" charset="0"/>
                <a:cs typeface="Times New Roman" panose="02020603050405020304" pitchFamily="18" charset="0"/>
              </a:rPr>
              <a:t>“</a:t>
            </a:r>
            <a:r>
              <a:rPr lang="en-US" sz="1600" b="1" i="1" u="sng" dirty="0">
                <a:solidFill>
                  <a:srgbClr val="CC6600"/>
                </a:solidFill>
                <a:latin typeface="Times New Roman" panose="02020603050405020304" pitchFamily="18" charset="0"/>
                <a:cs typeface="Times New Roman" panose="02020603050405020304" pitchFamily="18" charset="0"/>
              </a:rPr>
              <a:t>Made Free from Sin</a:t>
            </a:r>
            <a:r>
              <a:rPr lang="en-US" sz="1600" b="1"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D464A644-B327-445C-A04A-44C3F4C47890}"/>
              </a:ext>
            </a:extLst>
          </p:cNvPr>
          <p:cNvSpPr txBox="1"/>
          <p:nvPr/>
        </p:nvSpPr>
        <p:spPr>
          <a:xfrm>
            <a:off x="3857626" y="4476750"/>
            <a:ext cx="4486492" cy="86177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IV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7:1-13</a:t>
            </a:r>
          </a:p>
          <a:p>
            <a:pPr algn="ctr"/>
            <a:r>
              <a:rPr lang="en-US" sz="1800" b="1" i="1" dirty="0">
                <a:latin typeface="Times New Roman" panose="02020603050405020304" pitchFamily="18" charset="0"/>
                <a:cs typeface="Times New Roman" panose="02020603050405020304" pitchFamily="18" charset="0"/>
              </a:rPr>
              <a:t>To Understand Being “</a:t>
            </a:r>
            <a:r>
              <a:rPr lang="en-US" sz="1800" b="1" i="1" u="sng" dirty="0">
                <a:solidFill>
                  <a:srgbClr val="CC6600"/>
                </a:solidFill>
                <a:latin typeface="Times New Roman" panose="02020603050405020304" pitchFamily="18" charset="0"/>
                <a:cs typeface="Times New Roman" panose="02020603050405020304" pitchFamily="18" charset="0"/>
              </a:rPr>
              <a:t>Dead to the Law</a:t>
            </a:r>
            <a:r>
              <a:rPr lang="en-US" sz="1800" b="1" i="1"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89D7B9B8-BAC1-4EEE-8FE5-9322F2F32A3C}"/>
              </a:ext>
            </a:extLst>
          </p:cNvPr>
          <p:cNvSpPr txBox="1"/>
          <p:nvPr/>
        </p:nvSpPr>
        <p:spPr>
          <a:xfrm>
            <a:off x="3857409" y="5387059"/>
            <a:ext cx="4486491" cy="135421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V - Sermon Video Presentation </a:t>
            </a:r>
            <a:r>
              <a:rPr lang="en-US" sz="1400" b="1" dirty="0">
                <a:latin typeface="Times New Roman" panose="02020603050405020304" pitchFamily="18" charset="0"/>
                <a:cs typeface="Times New Roman" panose="02020603050405020304" pitchFamily="18" charset="0"/>
              </a:rPr>
              <a:t>Conclusion</a:t>
            </a:r>
          </a:p>
          <a:p>
            <a:pPr algn="ctr"/>
            <a:r>
              <a:rPr lang="en-US" sz="1400" b="1" dirty="0">
                <a:solidFill>
                  <a:srgbClr val="FF0000"/>
                </a:solidFill>
                <a:latin typeface="Times New Roman" panose="02020603050405020304" pitchFamily="18" charset="0"/>
                <a:cs typeface="Times New Roman" panose="02020603050405020304" pitchFamily="18" charset="0"/>
              </a:rPr>
              <a:t>Romans 7:14-25</a:t>
            </a:r>
          </a:p>
          <a:p>
            <a:pPr algn="ctr"/>
            <a:r>
              <a:rPr lang="en-US" sz="1800" b="1" i="1" dirty="0">
                <a:latin typeface="Times New Roman" panose="02020603050405020304" pitchFamily="18" charset="0"/>
                <a:cs typeface="Times New Roman" panose="02020603050405020304" pitchFamily="18" charset="0"/>
              </a:rPr>
              <a:t>To Understand “</a:t>
            </a:r>
            <a:r>
              <a:rPr lang="en-US" sz="1800" b="1" i="1" u="sng" dirty="0">
                <a:solidFill>
                  <a:srgbClr val="CC6600"/>
                </a:solidFill>
                <a:latin typeface="Times New Roman" panose="02020603050405020304" pitchFamily="18" charset="0"/>
                <a:cs typeface="Times New Roman" panose="02020603050405020304" pitchFamily="18" charset="0"/>
              </a:rPr>
              <a:t>It is No More I That Do It</a:t>
            </a:r>
            <a:r>
              <a:rPr lang="en-US" sz="1800" b="1" i="1" dirty="0">
                <a:latin typeface="Times New Roman" panose="02020603050405020304" pitchFamily="18" charset="0"/>
                <a:cs typeface="Times New Roman" panose="02020603050405020304" pitchFamily="18" charset="0"/>
              </a:rPr>
              <a:t>”</a:t>
            </a:r>
          </a:p>
          <a:p>
            <a:pPr algn="ctr"/>
            <a:r>
              <a:rPr lang="en-US" b="1" dirty="0">
                <a:solidFill>
                  <a:srgbClr val="0070C0"/>
                </a:solidFill>
                <a:latin typeface="Times New Roman" panose="02020603050405020304" pitchFamily="18" charset="0"/>
                <a:cs typeface="Times New Roman" panose="02020603050405020304" pitchFamily="18" charset="0"/>
              </a:rPr>
              <a:t>“</a:t>
            </a:r>
            <a:r>
              <a:rPr lang="en-US" b="1" i="1" u="sng" dirty="0">
                <a:solidFill>
                  <a:srgbClr val="0070C0"/>
                </a:solidFill>
                <a:latin typeface="Times New Roman" panose="02020603050405020304" pitchFamily="18" charset="0"/>
                <a:cs typeface="Times New Roman" panose="02020603050405020304" pitchFamily="18" charset="0"/>
              </a:rPr>
              <a:t>The Real Battle for a Sincere Christian</a:t>
            </a:r>
            <a:r>
              <a:rPr lang="en-US" b="1" dirty="0">
                <a:solidFill>
                  <a:srgbClr val="0070C0"/>
                </a:solidFill>
                <a:latin typeface="Times New Roman" panose="02020603050405020304" pitchFamily="18" charset="0"/>
                <a:cs typeface="Times New Roman" panose="02020603050405020304" pitchFamily="18" charset="0"/>
              </a:rPr>
              <a:t>”</a:t>
            </a:r>
            <a:r>
              <a:rPr lang="en-US" sz="1800" b="1" dirty="0">
                <a:solidFill>
                  <a:srgbClr val="0070C0"/>
                </a:solidFill>
                <a:latin typeface="Times New Roman" panose="02020603050405020304" pitchFamily="18" charset="0"/>
                <a:cs typeface="Times New Roman" panose="02020603050405020304" pitchFamily="18" charset="0"/>
              </a:rPr>
              <a:t> </a:t>
            </a:r>
          </a:p>
        </p:txBody>
      </p:sp>
      <p:sp>
        <p:nvSpPr>
          <p:cNvPr id="11" name="Rectangle 10">
            <a:extLst>
              <a:ext uri="{FF2B5EF4-FFF2-40B4-BE49-F238E27FC236}">
                <a16:creationId xmlns:a16="http://schemas.microsoft.com/office/drawing/2014/main" id="{2565A5AB-56C5-46A0-9E6D-689170CCBC4A}"/>
              </a:ext>
            </a:extLst>
          </p:cNvPr>
          <p:cNvSpPr/>
          <p:nvPr/>
        </p:nvSpPr>
        <p:spPr>
          <a:xfrm>
            <a:off x="3857410" y="5387059"/>
            <a:ext cx="4486491" cy="135769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26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No More I That Do It</a:t>
            </a:r>
            <a:endParaRPr lang="en-US" sz="1400" b="1" dirty="0"/>
          </a:p>
        </p:txBody>
      </p:sp>
      <p:sp>
        <p:nvSpPr>
          <p:cNvPr id="7" name="TextBox 6">
            <a:extLst>
              <a:ext uri="{FF2B5EF4-FFF2-40B4-BE49-F238E27FC236}">
                <a16:creationId xmlns:a16="http://schemas.microsoft.com/office/drawing/2014/main" id="{EDECA3EA-8CC4-4869-ACDA-5C760EE6416F}"/>
              </a:ext>
            </a:extLst>
          </p:cNvPr>
          <p:cNvSpPr txBox="1"/>
          <p:nvPr/>
        </p:nvSpPr>
        <p:spPr>
          <a:xfrm>
            <a:off x="4103762" y="700204"/>
            <a:ext cx="3986287" cy="707886"/>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24,25a</a:t>
            </a:r>
          </a:p>
          <a:p>
            <a:pPr algn="ctr"/>
            <a:r>
              <a:rPr lang="en-US" sz="1400" b="1" i="1" dirty="0">
                <a:solidFill>
                  <a:srgbClr val="CC6600"/>
                </a:solidFill>
                <a:latin typeface="Times New Roman" panose="02020603050405020304" pitchFamily="18" charset="0"/>
                <a:cs typeface="Times New Roman" panose="02020603050405020304" pitchFamily="18" charset="0"/>
              </a:rPr>
              <a:t>O wretched man that I am! </a:t>
            </a:r>
          </a:p>
          <a:p>
            <a:pPr algn="ctr"/>
            <a:r>
              <a:rPr lang="en-US" sz="1400" b="1" i="1" dirty="0">
                <a:solidFill>
                  <a:srgbClr val="CC6600"/>
                </a:solidFill>
                <a:latin typeface="Times New Roman" panose="02020603050405020304" pitchFamily="18" charset="0"/>
                <a:cs typeface="Times New Roman" panose="02020603050405020304" pitchFamily="18" charset="0"/>
              </a:rPr>
              <a:t>who shall deliver me from the body of this death? </a:t>
            </a:r>
          </a:p>
        </p:txBody>
      </p:sp>
      <p:sp>
        <p:nvSpPr>
          <p:cNvPr id="8" name="TextBox 7">
            <a:extLst>
              <a:ext uri="{FF2B5EF4-FFF2-40B4-BE49-F238E27FC236}">
                <a16:creationId xmlns:a16="http://schemas.microsoft.com/office/drawing/2014/main" id="{AE123C1E-3AC8-46FA-92F5-654F7233C436}"/>
              </a:ext>
            </a:extLst>
          </p:cNvPr>
          <p:cNvSpPr txBox="1"/>
          <p:nvPr/>
        </p:nvSpPr>
        <p:spPr>
          <a:xfrm>
            <a:off x="5390151" y="2687326"/>
            <a:ext cx="1410376" cy="492443"/>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25b</a:t>
            </a:r>
          </a:p>
          <a:p>
            <a:pPr algn="ctr"/>
            <a:r>
              <a:rPr lang="en-US" sz="1400" b="1" i="1" dirty="0">
                <a:solidFill>
                  <a:srgbClr val="CC6600"/>
                </a:solidFill>
                <a:latin typeface="Times New Roman" panose="02020603050405020304" pitchFamily="18" charset="0"/>
                <a:cs typeface="Times New Roman" panose="02020603050405020304" pitchFamily="18" charset="0"/>
              </a:rPr>
              <a:t>So then…</a:t>
            </a:r>
          </a:p>
        </p:txBody>
      </p:sp>
      <p:sp>
        <p:nvSpPr>
          <p:cNvPr id="9" name="TextBox 8">
            <a:extLst>
              <a:ext uri="{FF2B5EF4-FFF2-40B4-BE49-F238E27FC236}">
                <a16:creationId xmlns:a16="http://schemas.microsoft.com/office/drawing/2014/main" id="{172AF231-65D6-463F-B965-EEA265D97472}"/>
              </a:ext>
            </a:extLst>
          </p:cNvPr>
          <p:cNvSpPr txBox="1"/>
          <p:nvPr/>
        </p:nvSpPr>
        <p:spPr>
          <a:xfrm>
            <a:off x="4093513" y="3876939"/>
            <a:ext cx="4009938" cy="615553"/>
          </a:xfrm>
          <a:prstGeom prst="rect">
            <a:avLst/>
          </a:prstGeom>
          <a:noFill/>
        </p:spPr>
        <p:txBody>
          <a:bodyPr wrap="square" rtlCol="0">
            <a:spAutoFit/>
          </a:bodyPr>
          <a:lstStyle/>
          <a:p>
            <a:pPr algn="ctr"/>
            <a:r>
              <a:rPr lang="en-US" sz="1600" dirty="0"/>
              <a:t>There ya have it.</a:t>
            </a:r>
          </a:p>
          <a:p>
            <a:pPr algn="ctr"/>
            <a:r>
              <a:rPr lang="en-US" dirty="0"/>
              <a:t>The ‘real’ war for a ‘sincere’ Christian!</a:t>
            </a:r>
          </a:p>
        </p:txBody>
      </p:sp>
      <p:sp>
        <p:nvSpPr>
          <p:cNvPr id="10" name="TextBox 9">
            <a:extLst>
              <a:ext uri="{FF2B5EF4-FFF2-40B4-BE49-F238E27FC236}">
                <a16:creationId xmlns:a16="http://schemas.microsoft.com/office/drawing/2014/main" id="{E926B8FB-C390-48D4-A165-07929521504B}"/>
              </a:ext>
            </a:extLst>
          </p:cNvPr>
          <p:cNvSpPr txBox="1"/>
          <p:nvPr/>
        </p:nvSpPr>
        <p:spPr>
          <a:xfrm>
            <a:off x="4216217" y="1369965"/>
            <a:ext cx="3755361"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I thank God through Jesus Christ our Lord.</a:t>
            </a:r>
          </a:p>
        </p:txBody>
      </p:sp>
      <p:sp>
        <p:nvSpPr>
          <p:cNvPr id="11" name="TextBox 10">
            <a:extLst>
              <a:ext uri="{FF2B5EF4-FFF2-40B4-BE49-F238E27FC236}">
                <a16:creationId xmlns:a16="http://schemas.microsoft.com/office/drawing/2014/main" id="{FD0F63FB-3766-4F62-8B93-1B730C8484D7}"/>
              </a:ext>
            </a:extLst>
          </p:cNvPr>
          <p:cNvSpPr txBox="1"/>
          <p:nvPr/>
        </p:nvSpPr>
        <p:spPr>
          <a:xfrm>
            <a:off x="4387442" y="3166513"/>
            <a:ext cx="3419912"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with the mind I myself serve the law of God; </a:t>
            </a:r>
          </a:p>
        </p:txBody>
      </p:sp>
      <p:sp>
        <p:nvSpPr>
          <p:cNvPr id="12" name="TextBox 11">
            <a:extLst>
              <a:ext uri="{FF2B5EF4-FFF2-40B4-BE49-F238E27FC236}">
                <a16:creationId xmlns:a16="http://schemas.microsoft.com/office/drawing/2014/main" id="{1F7F3B02-AF13-4ED4-AFE0-A57004B0D093}"/>
              </a:ext>
            </a:extLst>
          </p:cNvPr>
          <p:cNvSpPr txBox="1"/>
          <p:nvPr/>
        </p:nvSpPr>
        <p:spPr>
          <a:xfrm>
            <a:off x="4748168" y="3477116"/>
            <a:ext cx="2718033"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but with the flesh the law of sin. </a:t>
            </a:r>
          </a:p>
        </p:txBody>
      </p:sp>
      <p:sp>
        <p:nvSpPr>
          <p:cNvPr id="13" name="TextBox 12">
            <a:extLst>
              <a:ext uri="{FF2B5EF4-FFF2-40B4-BE49-F238E27FC236}">
                <a16:creationId xmlns:a16="http://schemas.microsoft.com/office/drawing/2014/main" id="{FF730191-7A7C-4C4D-867A-69562B70E71C}"/>
              </a:ext>
            </a:extLst>
          </p:cNvPr>
          <p:cNvSpPr txBox="1"/>
          <p:nvPr/>
        </p:nvSpPr>
        <p:spPr>
          <a:xfrm>
            <a:off x="3862778" y="4593300"/>
            <a:ext cx="4466224"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with the mind I myself serve the law of God; </a:t>
            </a:r>
          </a:p>
        </p:txBody>
      </p:sp>
      <p:sp>
        <p:nvSpPr>
          <p:cNvPr id="14" name="TextBox 13">
            <a:extLst>
              <a:ext uri="{FF2B5EF4-FFF2-40B4-BE49-F238E27FC236}">
                <a16:creationId xmlns:a16="http://schemas.microsoft.com/office/drawing/2014/main" id="{E3E7E037-DEF9-43F0-A397-62CA8BA9C1B0}"/>
              </a:ext>
            </a:extLst>
          </p:cNvPr>
          <p:cNvSpPr txBox="1"/>
          <p:nvPr/>
        </p:nvSpPr>
        <p:spPr>
          <a:xfrm>
            <a:off x="4226429" y="4905168"/>
            <a:ext cx="3737806"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but with the flesh the law of sin. </a:t>
            </a:r>
          </a:p>
        </p:txBody>
      </p:sp>
      <p:sp>
        <p:nvSpPr>
          <p:cNvPr id="15" name="Oval 14">
            <a:extLst>
              <a:ext uri="{FF2B5EF4-FFF2-40B4-BE49-F238E27FC236}">
                <a16:creationId xmlns:a16="http://schemas.microsoft.com/office/drawing/2014/main" id="{C3D27AA9-EB2C-4E92-A605-D89E4ACDD35D}"/>
              </a:ext>
            </a:extLst>
          </p:cNvPr>
          <p:cNvSpPr/>
          <p:nvPr/>
        </p:nvSpPr>
        <p:spPr>
          <a:xfrm>
            <a:off x="4794195" y="4610392"/>
            <a:ext cx="538385" cy="3693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C4B1898-B884-44B7-BA46-7C3270CDF526}"/>
              </a:ext>
            </a:extLst>
          </p:cNvPr>
          <p:cNvSpPr/>
          <p:nvPr/>
        </p:nvSpPr>
        <p:spPr>
          <a:xfrm>
            <a:off x="5718027" y="4928888"/>
            <a:ext cx="538385" cy="3693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4A6325A-A06F-4F08-B0C4-13A648759164}"/>
              </a:ext>
            </a:extLst>
          </p:cNvPr>
          <p:cNvSpPr txBox="1"/>
          <p:nvPr/>
        </p:nvSpPr>
        <p:spPr>
          <a:xfrm>
            <a:off x="4956562" y="5332569"/>
            <a:ext cx="2288619" cy="923330"/>
          </a:xfrm>
          <a:prstGeom prst="rect">
            <a:avLst/>
          </a:prstGeom>
          <a:noFill/>
        </p:spPr>
        <p:txBody>
          <a:bodyPr wrap="square" rtlCol="0">
            <a:spAutoFit/>
          </a:bodyPr>
          <a:lstStyle/>
          <a:p>
            <a:pPr algn="ctr"/>
            <a:r>
              <a:rPr lang="en-US" b="1" dirty="0"/>
              <a:t>Paul hated it!  It is a constant war 24/7 </a:t>
            </a:r>
          </a:p>
          <a:p>
            <a:pPr algn="ctr"/>
            <a:r>
              <a:rPr lang="en-US" b="1" dirty="0"/>
              <a:t>all within yourself!</a:t>
            </a:r>
          </a:p>
        </p:txBody>
      </p:sp>
      <p:cxnSp>
        <p:nvCxnSpPr>
          <p:cNvPr id="19" name="Straight Arrow Connector 18">
            <a:extLst>
              <a:ext uri="{FF2B5EF4-FFF2-40B4-BE49-F238E27FC236}">
                <a16:creationId xmlns:a16="http://schemas.microsoft.com/office/drawing/2014/main" id="{E5766696-636C-4DDC-BBFC-CE422B7CE4E0}"/>
              </a:ext>
            </a:extLst>
          </p:cNvPr>
          <p:cNvCxnSpPr>
            <a:cxnSpLocks/>
            <a:stCxn id="15" idx="5"/>
          </p:cNvCxnSpPr>
          <p:nvPr/>
        </p:nvCxnSpPr>
        <p:spPr>
          <a:xfrm>
            <a:off x="5253735" y="4925637"/>
            <a:ext cx="568775" cy="317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89F2DFB-9F9C-47F0-A432-5D9D3E48CBF4}"/>
              </a:ext>
            </a:extLst>
          </p:cNvPr>
          <p:cNvSpPr txBox="1"/>
          <p:nvPr/>
        </p:nvSpPr>
        <p:spPr>
          <a:xfrm>
            <a:off x="50843" y="4878244"/>
            <a:ext cx="4253422" cy="1277273"/>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Note: ‘Mind” is not mentioned in the OT and the only mention during the tribulation is </a:t>
            </a:r>
            <a:r>
              <a:rPr lang="en-US" sz="1100" b="1" dirty="0">
                <a:solidFill>
                  <a:srgbClr val="FF0000"/>
                </a:solidFill>
                <a:latin typeface="Times New Roman" panose="02020603050405020304" pitchFamily="18" charset="0"/>
                <a:cs typeface="Times New Roman" panose="02020603050405020304" pitchFamily="18" charset="0"/>
              </a:rPr>
              <a:t>I Pt 1:13, Heb 4:16, </a:t>
            </a:r>
            <a:r>
              <a:rPr lang="en-US" sz="1100" dirty="0">
                <a:latin typeface="Times New Roman" panose="02020603050405020304" pitchFamily="18" charset="0"/>
                <a:cs typeface="Times New Roman" panose="02020603050405020304" pitchFamily="18" charset="0"/>
              </a:rPr>
              <a:t>‘when’ they beg for grace and receive it  at the end when Christ shows up to ‘rescue’ them!  </a:t>
            </a:r>
            <a:r>
              <a:rPr lang="en-US" sz="1100" b="1" i="1" dirty="0">
                <a:solidFill>
                  <a:srgbClr val="CC6600"/>
                </a:solidFill>
                <a:latin typeface="Times New Roman" panose="02020603050405020304" pitchFamily="18" charset="0"/>
                <a:cs typeface="Times New Roman" panose="02020603050405020304" pitchFamily="18" charset="0"/>
              </a:rPr>
              <a:t>Wherefore gird up the loins of your mind, be sober, and hope to the end for the grace that is to be brought unto you at the revelation of Jesus Christ; </a:t>
            </a:r>
          </a:p>
          <a:p>
            <a:pPr algn="just"/>
            <a:r>
              <a:rPr lang="en-US" sz="1100" b="1" i="1" dirty="0">
                <a:solidFill>
                  <a:srgbClr val="CC6600"/>
                </a:solidFill>
                <a:latin typeface="Times New Roman" panose="02020603050405020304" pitchFamily="18" charset="0"/>
                <a:cs typeface="Times New Roman" panose="02020603050405020304" pitchFamily="18" charset="0"/>
              </a:rPr>
              <a:t>Let us therefore come boldly unto the throne of grace, that we may obtain mercy, and find grace to help in time of need.</a:t>
            </a:r>
          </a:p>
        </p:txBody>
      </p:sp>
      <p:sp>
        <p:nvSpPr>
          <p:cNvPr id="24" name="TextBox 23">
            <a:extLst>
              <a:ext uri="{FF2B5EF4-FFF2-40B4-BE49-F238E27FC236}">
                <a16:creationId xmlns:a16="http://schemas.microsoft.com/office/drawing/2014/main" id="{3294D3F7-7A0E-46DF-B9E6-3D57C8BFE711}"/>
              </a:ext>
            </a:extLst>
          </p:cNvPr>
          <p:cNvSpPr txBox="1"/>
          <p:nvPr/>
        </p:nvSpPr>
        <p:spPr>
          <a:xfrm>
            <a:off x="46540" y="6081728"/>
            <a:ext cx="4057222" cy="769441"/>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And also remember, they won’t have the KJB, either. </a:t>
            </a:r>
            <a:r>
              <a:rPr lang="en-US" sz="1100" b="1" dirty="0">
                <a:solidFill>
                  <a:srgbClr val="FF0000"/>
                </a:solidFill>
                <a:latin typeface="Times New Roman" panose="02020603050405020304" pitchFamily="18" charset="0"/>
                <a:cs typeface="Times New Roman" panose="02020603050405020304" pitchFamily="18" charset="0"/>
              </a:rPr>
              <a:t>Amos 8:11,  </a:t>
            </a:r>
            <a:r>
              <a:rPr lang="en-US" sz="1100" b="1" i="1" dirty="0">
                <a:solidFill>
                  <a:srgbClr val="CC6600"/>
                </a:solidFill>
                <a:latin typeface="Times New Roman" panose="02020603050405020304" pitchFamily="18" charset="0"/>
                <a:cs typeface="Times New Roman" panose="02020603050405020304" pitchFamily="18" charset="0"/>
              </a:rPr>
              <a:t>Behold, the days come, saith the Lord GOD, that I will send a famine in the land, not a famine of bread, nor a thirst for water, but of hearing the words of the LORD: </a:t>
            </a:r>
          </a:p>
        </p:txBody>
      </p:sp>
      <p:sp>
        <p:nvSpPr>
          <p:cNvPr id="25" name="TextBox 24">
            <a:extLst>
              <a:ext uri="{FF2B5EF4-FFF2-40B4-BE49-F238E27FC236}">
                <a16:creationId xmlns:a16="http://schemas.microsoft.com/office/drawing/2014/main" id="{6BE082EA-D233-404B-A3FD-5B62EF072BE0}"/>
              </a:ext>
            </a:extLst>
          </p:cNvPr>
          <p:cNvSpPr txBox="1"/>
          <p:nvPr/>
        </p:nvSpPr>
        <p:spPr>
          <a:xfrm>
            <a:off x="47839" y="1923035"/>
            <a:ext cx="2901369" cy="738664"/>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That ye may </a:t>
            </a:r>
            <a:r>
              <a:rPr lang="en-US" sz="1400" b="1" i="1" u="sng" dirty="0">
                <a:solidFill>
                  <a:srgbClr val="CC6600"/>
                </a:solidFill>
                <a:latin typeface="Times New Roman" panose="02020603050405020304" pitchFamily="18" charset="0"/>
                <a:cs typeface="Times New Roman" panose="02020603050405020304" pitchFamily="18" charset="0"/>
              </a:rPr>
              <a:t>with one mind and one mouth glorify God</a:t>
            </a:r>
            <a:r>
              <a:rPr lang="en-US" sz="1400" b="1" i="1" dirty="0">
                <a:solidFill>
                  <a:srgbClr val="CC6600"/>
                </a:solidFill>
                <a:latin typeface="Times New Roman" panose="02020603050405020304" pitchFamily="18" charset="0"/>
                <a:cs typeface="Times New Roman" panose="02020603050405020304" pitchFamily="18" charset="0"/>
              </a:rPr>
              <a:t>, even the Father of our Lord Jesus Christ. </a:t>
            </a:r>
            <a:r>
              <a:rPr lang="en-US" sz="1100" b="1" dirty="0">
                <a:solidFill>
                  <a:srgbClr val="FF0000"/>
                </a:solidFill>
                <a:latin typeface="Times New Roman" panose="02020603050405020304" pitchFamily="18" charset="0"/>
                <a:cs typeface="Times New Roman" panose="02020603050405020304" pitchFamily="18" charset="0"/>
              </a:rPr>
              <a:t>Rom 15:6</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5298647B-73AD-43DF-9688-9040254FEBDB}"/>
              </a:ext>
            </a:extLst>
          </p:cNvPr>
          <p:cNvSpPr txBox="1"/>
          <p:nvPr/>
        </p:nvSpPr>
        <p:spPr>
          <a:xfrm>
            <a:off x="728" y="117984"/>
            <a:ext cx="3826778" cy="1169551"/>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Now I beseech you, brethren, by the name of our Lord Jesus Christ, </a:t>
            </a:r>
            <a:r>
              <a:rPr lang="en-US" sz="1400" b="1" i="1" u="sng" dirty="0">
                <a:solidFill>
                  <a:srgbClr val="CC6600"/>
                </a:solidFill>
                <a:latin typeface="Times New Roman" panose="02020603050405020304" pitchFamily="18" charset="0"/>
                <a:cs typeface="Times New Roman" panose="02020603050405020304" pitchFamily="18" charset="0"/>
              </a:rPr>
              <a:t>that ye all speak the same thing</a:t>
            </a:r>
            <a:r>
              <a:rPr lang="en-US" sz="1400" b="1" i="1" dirty="0">
                <a:solidFill>
                  <a:srgbClr val="CC6600"/>
                </a:solidFill>
                <a:latin typeface="Times New Roman" panose="02020603050405020304" pitchFamily="18" charset="0"/>
                <a:cs typeface="Times New Roman" panose="02020603050405020304" pitchFamily="18" charset="0"/>
              </a:rPr>
              <a:t>, and that </a:t>
            </a:r>
            <a:r>
              <a:rPr lang="en-US" sz="1400" b="1" i="1" u="sng" dirty="0">
                <a:solidFill>
                  <a:srgbClr val="CC6600"/>
                </a:solidFill>
                <a:latin typeface="Times New Roman" panose="02020603050405020304" pitchFamily="18" charset="0"/>
                <a:cs typeface="Times New Roman" panose="02020603050405020304" pitchFamily="18" charset="0"/>
              </a:rPr>
              <a:t>there be no divisions among you</a:t>
            </a:r>
            <a:r>
              <a:rPr lang="en-US" sz="1400" b="1" i="1" dirty="0">
                <a:solidFill>
                  <a:srgbClr val="CC6600"/>
                </a:solidFill>
                <a:latin typeface="Times New Roman" panose="02020603050405020304" pitchFamily="18" charset="0"/>
                <a:cs typeface="Times New Roman" panose="02020603050405020304" pitchFamily="18" charset="0"/>
              </a:rPr>
              <a:t>; but that ye </a:t>
            </a:r>
            <a:r>
              <a:rPr lang="en-US" sz="1400" b="1" i="1" u="sng" dirty="0">
                <a:solidFill>
                  <a:srgbClr val="CC6600"/>
                </a:solidFill>
                <a:latin typeface="Times New Roman" panose="02020603050405020304" pitchFamily="18" charset="0"/>
                <a:cs typeface="Times New Roman" panose="02020603050405020304" pitchFamily="18" charset="0"/>
              </a:rPr>
              <a:t>be perfectly joined together in the same mind</a:t>
            </a:r>
            <a:r>
              <a:rPr lang="en-US" sz="1400" b="1" i="1" dirty="0">
                <a:solidFill>
                  <a:srgbClr val="CC6600"/>
                </a:solidFill>
                <a:latin typeface="Times New Roman" panose="02020603050405020304" pitchFamily="18" charset="0"/>
                <a:cs typeface="Times New Roman" panose="02020603050405020304" pitchFamily="18" charset="0"/>
              </a:rPr>
              <a:t> and </a:t>
            </a:r>
            <a:r>
              <a:rPr lang="en-US" sz="1400" b="1" i="1" u="sng" dirty="0">
                <a:solidFill>
                  <a:srgbClr val="CC6600"/>
                </a:solidFill>
                <a:latin typeface="Times New Roman" panose="02020603050405020304" pitchFamily="18" charset="0"/>
                <a:cs typeface="Times New Roman" panose="02020603050405020304" pitchFamily="18" charset="0"/>
              </a:rPr>
              <a:t>in the same judgment</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 Cor 1:10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8E9AD892-FDD9-4E1E-A6A4-9C1644674030}"/>
              </a:ext>
            </a:extLst>
          </p:cNvPr>
          <p:cNvSpPr txBox="1"/>
          <p:nvPr/>
        </p:nvSpPr>
        <p:spPr>
          <a:xfrm>
            <a:off x="42565" y="1233082"/>
            <a:ext cx="2948724" cy="738664"/>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who hath known the mind of the Lord, that he may instruct him? But </a:t>
            </a:r>
            <a:r>
              <a:rPr lang="en-US" sz="1400" b="1" i="1" u="sng" dirty="0">
                <a:solidFill>
                  <a:srgbClr val="CC6600"/>
                </a:solidFill>
                <a:latin typeface="Times New Roman" panose="02020603050405020304" pitchFamily="18" charset="0"/>
                <a:cs typeface="Times New Roman" panose="02020603050405020304" pitchFamily="18" charset="0"/>
              </a:rPr>
              <a:t>we have the mind of Christ</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 Cor 2:16</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EAE0CF60-A4C7-48C2-9340-E362EC57A9D3}"/>
              </a:ext>
            </a:extLst>
          </p:cNvPr>
          <p:cNvSpPr txBox="1"/>
          <p:nvPr/>
        </p:nvSpPr>
        <p:spPr>
          <a:xfrm>
            <a:off x="42729" y="2604592"/>
            <a:ext cx="3899790" cy="1169551"/>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Only let your conversation be as it becometh the gospel of Christ: that whether I come and see you, or else be absent, I may hear of your affairs, that </a:t>
            </a:r>
            <a:r>
              <a:rPr lang="en-US" sz="1400" b="1" i="1" u="sng" dirty="0">
                <a:solidFill>
                  <a:srgbClr val="CC6600"/>
                </a:solidFill>
                <a:latin typeface="Times New Roman" panose="02020603050405020304" pitchFamily="18" charset="0"/>
                <a:cs typeface="Times New Roman" panose="02020603050405020304" pitchFamily="18" charset="0"/>
              </a:rPr>
              <a:t>ye stand fast in one spirit, with one mind striving together for the faith of the gospel</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Phi 1:27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DCFBB119-786C-4A92-974A-033D856E56EB}"/>
              </a:ext>
            </a:extLst>
          </p:cNvPr>
          <p:cNvSpPr txBox="1"/>
          <p:nvPr/>
        </p:nvSpPr>
        <p:spPr>
          <a:xfrm>
            <a:off x="37657" y="3726769"/>
            <a:ext cx="4000860" cy="738664"/>
          </a:xfrm>
          <a:prstGeom prst="rect">
            <a:avLst/>
          </a:prstGeom>
          <a:noFill/>
        </p:spPr>
        <p:txBody>
          <a:bodyPr wrap="square" rtlCol="0">
            <a:spAutoFit/>
          </a:bodyPr>
          <a:lstStyle/>
          <a:p>
            <a:pPr algn="just"/>
            <a:r>
              <a:rPr lang="en-US" sz="1400" b="1" i="1" u="sng" dirty="0">
                <a:solidFill>
                  <a:srgbClr val="CC6600"/>
                </a:solidFill>
                <a:latin typeface="Times New Roman" panose="02020603050405020304" pitchFamily="18" charset="0"/>
                <a:cs typeface="Times New Roman" panose="02020603050405020304" pitchFamily="18" charset="0"/>
              </a:rPr>
              <a:t>That ye be not soon shaken in mind</a:t>
            </a:r>
            <a:r>
              <a:rPr lang="en-US" sz="1400" b="1" i="1" dirty="0">
                <a:solidFill>
                  <a:srgbClr val="CC6600"/>
                </a:solidFill>
                <a:latin typeface="Times New Roman" panose="02020603050405020304" pitchFamily="18" charset="0"/>
                <a:cs typeface="Times New Roman" panose="02020603050405020304" pitchFamily="18" charset="0"/>
              </a:rPr>
              <a:t>, or be troubled, neither by spirit, nor by word, nor by letter as from us, as that the day of Christ is at hand. </a:t>
            </a:r>
            <a:r>
              <a:rPr lang="en-US" sz="1100" b="1" dirty="0">
                <a:solidFill>
                  <a:srgbClr val="FF0000"/>
                </a:solidFill>
                <a:latin typeface="Times New Roman" panose="02020603050405020304" pitchFamily="18" charset="0"/>
                <a:cs typeface="Times New Roman" panose="02020603050405020304" pitchFamily="18" charset="0"/>
              </a:rPr>
              <a:t>II </a:t>
            </a:r>
            <a:r>
              <a:rPr lang="en-US" sz="1100" b="1" dirty="0" err="1">
                <a:solidFill>
                  <a:srgbClr val="FF0000"/>
                </a:solidFill>
                <a:latin typeface="Times New Roman" panose="02020603050405020304" pitchFamily="18" charset="0"/>
                <a:cs typeface="Times New Roman" panose="02020603050405020304" pitchFamily="18" charset="0"/>
              </a:rPr>
              <a:t>Thess</a:t>
            </a:r>
            <a:r>
              <a:rPr lang="en-US" sz="1100" b="1" dirty="0">
                <a:solidFill>
                  <a:srgbClr val="FF0000"/>
                </a:solidFill>
                <a:latin typeface="Times New Roman" panose="02020603050405020304" pitchFamily="18" charset="0"/>
                <a:cs typeface="Times New Roman" panose="02020603050405020304" pitchFamily="18" charset="0"/>
              </a:rPr>
              <a:t> 2:2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A4427B3C-8D6E-4C34-8DFE-2B8F41D406FF}"/>
              </a:ext>
            </a:extLst>
          </p:cNvPr>
          <p:cNvSpPr txBox="1"/>
          <p:nvPr/>
        </p:nvSpPr>
        <p:spPr>
          <a:xfrm>
            <a:off x="20400" y="4422922"/>
            <a:ext cx="3904295" cy="523220"/>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a:t>
            </a:r>
            <a:r>
              <a:rPr lang="en-US" sz="1400" b="1" i="1" u="sng" dirty="0">
                <a:solidFill>
                  <a:srgbClr val="CC6600"/>
                </a:solidFill>
                <a:latin typeface="Times New Roman" panose="02020603050405020304" pitchFamily="18" charset="0"/>
                <a:cs typeface="Times New Roman" panose="02020603050405020304" pitchFamily="18" charset="0"/>
              </a:rPr>
              <a:t>God hath not given us the spirit </a:t>
            </a:r>
            <a:r>
              <a:rPr lang="en-US" sz="1400" b="1" i="1" dirty="0">
                <a:solidFill>
                  <a:srgbClr val="CC6600"/>
                </a:solidFill>
                <a:latin typeface="Times New Roman" panose="02020603050405020304" pitchFamily="18" charset="0"/>
                <a:cs typeface="Times New Roman" panose="02020603050405020304" pitchFamily="18" charset="0"/>
              </a:rPr>
              <a:t>of fear; but of power, and of love, and of </a:t>
            </a:r>
            <a:r>
              <a:rPr lang="en-US" sz="1400" b="1" i="1" u="sng" dirty="0">
                <a:solidFill>
                  <a:srgbClr val="CC6600"/>
                </a:solidFill>
                <a:latin typeface="Times New Roman" panose="02020603050405020304" pitchFamily="18" charset="0"/>
                <a:cs typeface="Times New Roman" panose="02020603050405020304" pitchFamily="18" charset="0"/>
              </a:rPr>
              <a:t>a sound mind</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II</a:t>
            </a:r>
            <a:r>
              <a:rPr lang="en-US" sz="1100" b="1" i="1" dirty="0">
                <a:solidFill>
                  <a:srgbClr val="FF00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Tim 1:7 </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AEAACA6C-B5E7-4553-9C8B-39DC8160CEE3}"/>
              </a:ext>
            </a:extLst>
          </p:cNvPr>
          <p:cNvCxnSpPr/>
          <p:nvPr/>
        </p:nvCxnSpPr>
        <p:spPr>
          <a:xfrm>
            <a:off x="6682815" y="4888076"/>
            <a:ext cx="14698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E9B58FD-A250-439D-8FB0-8B546875D6C5}"/>
              </a:ext>
            </a:extLst>
          </p:cNvPr>
          <p:cNvCxnSpPr/>
          <p:nvPr/>
        </p:nvCxnSpPr>
        <p:spPr>
          <a:xfrm>
            <a:off x="6298249" y="5195838"/>
            <a:ext cx="12391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18FA814-DE2B-4497-97E4-7B1D407375CF}"/>
              </a:ext>
            </a:extLst>
          </p:cNvPr>
          <p:cNvSpPr txBox="1"/>
          <p:nvPr/>
        </p:nvSpPr>
        <p:spPr>
          <a:xfrm>
            <a:off x="4081548" y="6237650"/>
            <a:ext cx="4038995"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O wretched man that I am! </a:t>
            </a:r>
          </a:p>
          <a:p>
            <a:pPr algn="ctr"/>
            <a:r>
              <a:rPr lang="en-US" sz="1400" b="1" i="1" dirty="0">
                <a:solidFill>
                  <a:srgbClr val="CC6600"/>
                </a:solidFill>
                <a:latin typeface="Times New Roman" panose="02020603050405020304" pitchFamily="18" charset="0"/>
                <a:cs typeface="Times New Roman" panose="02020603050405020304" pitchFamily="18" charset="0"/>
              </a:rPr>
              <a:t>who shall deliver me from the body of this death? </a:t>
            </a:r>
          </a:p>
        </p:txBody>
      </p:sp>
      <p:sp>
        <p:nvSpPr>
          <p:cNvPr id="39" name="TextBox 38">
            <a:extLst>
              <a:ext uri="{FF2B5EF4-FFF2-40B4-BE49-F238E27FC236}">
                <a16:creationId xmlns:a16="http://schemas.microsoft.com/office/drawing/2014/main" id="{D0606B0F-EABB-4E72-8156-AD9597A2B748}"/>
              </a:ext>
            </a:extLst>
          </p:cNvPr>
          <p:cNvSpPr txBox="1"/>
          <p:nvPr/>
        </p:nvSpPr>
        <p:spPr>
          <a:xfrm>
            <a:off x="9340145" y="1171938"/>
            <a:ext cx="2809616" cy="1169551"/>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what the law could not do, in that it was weak through the flesh, God </a:t>
            </a:r>
            <a:r>
              <a:rPr lang="en-US" sz="1400" b="1" i="1" u="sng" dirty="0">
                <a:solidFill>
                  <a:srgbClr val="CC6600"/>
                </a:solidFill>
                <a:latin typeface="Times New Roman" panose="02020603050405020304" pitchFamily="18" charset="0"/>
                <a:cs typeface="Times New Roman" panose="02020603050405020304" pitchFamily="18" charset="0"/>
              </a:rPr>
              <a:t>sending his own Son in the likeness of sinful flesh</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and for sin</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condemned sin in the flesh</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Rom 8:3 </a:t>
            </a:r>
          </a:p>
        </p:txBody>
      </p:sp>
      <p:sp>
        <p:nvSpPr>
          <p:cNvPr id="40" name="TextBox 39">
            <a:extLst>
              <a:ext uri="{FF2B5EF4-FFF2-40B4-BE49-F238E27FC236}">
                <a16:creationId xmlns:a16="http://schemas.microsoft.com/office/drawing/2014/main" id="{50625552-DEA9-424C-B48D-303E5431443C}"/>
              </a:ext>
            </a:extLst>
          </p:cNvPr>
          <p:cNvSpPr txBox="1"/>
          <p:nvPr/>
        </p:nvSpPr>
        <p:spPr>
          <a:xfrm>
            <a:off x="7971578" y="47970"/>
            <a:ext cx="4177858" cy="738664"/>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But I see another law in my members, warring against the law of my mind, and </a:t>
            </a:r>
            <a:r>
              <a:rPr lang="en-US" sz="1400" b="1" i="1" u="sng" dirty="0">
                <a:solidFill>
                  <a:srgbClr val="CC6600"/>
                </a:solidFill>
                <a:latin typeface="Times New Roman" panose="02020603050405020304" pitchFamily="18" charset="0"/>
                <a:cs typeface="Times New Roman" panose="02020603050405020304" pitchFamily="18" charset="0"/>
              </a:rPr>
              <a:t>bringing me into captivity to the law of sin</a:t>
            </a:r>
            <a:r>
              <a:rPr lang="en-US" sz="1400" b="1" i="1" dirty="0">
                <a:solidFill>
                  <a:srgbClr val="CC6600"/>
                </a:solidFill>
                <a:latin typeface="Times New Roman" panose="02020603050405020304" pitchFamily="18" charset="0"/>
                <a:cs typeface="Times New Roman" panose="02020603050405020304" pitchFamily="18" charset="0"/>
              </a:rPr>
              <a:t> which is in my members.</a:t>
            </a:r>
            <a:r>
              <a:rPr lang="en-US" sz="12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Romans 7:23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1F7318A-8781-450E-9B16-AD5FB07980E2}"/>
              </a:ext>
            </a:extLst>
          </p:cNvPr>
          <p:cNvSpPr txBox="1"/>
          <p:nvPr/>
        </p:nvSpPr>
        <p:spPr>
          <a:xfrm>
            <a:off x="8090049" y="719797"/>
            <a:ext cx="4052064" cy="523220"/>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the law of the Spirit of life in Christ Jesus hath </a:t>
            </a:r>
            <a:r>
              <a:rPr lang="en-US" sz="1400" b="1" i="1" u="sng" dirty="0">
                <a:solidFill>
                  <a:srgbClr val="CC6600"/>
                </a:solidFill>
                <a:latin typeface="Times New Roman" panose="02020603050405020304" pitchFamily="18" charset="0"/>
                <a:cs typeface="Times New Roman" panose="02020603050405020304" pitchFamily="18" charset="0"/>
              </a:rPr>
              <a:t>made me free from the law of sin and death</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Rom 8:2 </a:t>
            </a:r>
          </a:p>
        </p:txBody>
      </p:sp>
      <p:sp>
        <p:nvSpPr>
          <p:cNvPr id="42" name="TextBox 41">
            <a:extLst>
              <a:ext uri="{FF2B5EF4-FFF2-40B4-BE49-F238E27FC236}">
                <a16:creationId xmlns:a16="http://schemas.microsoft.com/office/drawing/2014/main" id="{C142EBC2-528A-432A-949B-B10324D55BED}"/>
              </a:ext>
            </a:extLst>
          </p:cNvPr>
          <p:cNvSpPr txBox="1"/>
          <p:nvPr/>
        </p:nvSpPr>
        <p:spPr>
          <a:xfrm>
            <a:off x="9338925" y="2273271"/>
            <a:ext cx="2809616"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Why was it so important to Paul to please God in his life?</a:t>
            </a:r>
          </a:p>
        </p:txBody>
      </p:sp>
      <p:sp>
        <p:nvSpPr>
          <p:cNvPr id="43" name="TextBox 42">
            <a:extLst>
              <a:ext uri="{FF2B5EF4-FFF2-40B4-BE49-F238E27FC236}">
                <a16:creationId xmlns:a16="http://schemas.microsoft.com/office/drawing/2014/main" id="{AD6AE5A9-6D0A-4080-B47C-E257C0624298}"/>
              </a:ext>
            </a:extLst>
          </p:cNvPr>
          <p:cNvSpPr txBox="1"/>
          <p:nvPr/>
        </p:nvSpPr>
        <p:spPr>
          <a:xfrm>
            <a:off x="8152318" y="2795959"/>
            <a:ext cx="3899790" cy="954107"/>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I beseech you therefore, brethren, by the mercies of God, that ye </a:t>
            </a:r>
            <a:r>
              <a:rPr lang="en-US" sz="1400" b="1" i="1" u="sng" dirty="0">
                <a:solidFill>
                  <a:srgbClr val="CC6600"/>
                </a:solidFill>
                <a:latin typeface="Times New Roman" panose="02020603050405020304" pitchFamily="18" charset="0"/>
                <a:cs typeface="Times New Roman" panose="02020603050405020304" pitchFamily="18" charset="0"/>
              </a:rPr>
              <a:t>present your bodies a living sacrifice, holy, acceptable unto God</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which is your reasonable service. </a:t>
            </a:r>
          </a:p>
        </p:txBody>
      </p:sp>
      <p:sp>
        <p:nvSpPr>
          <p:cNvPr id="45" name="TextBox 44">
            <a:extLst>
              <a:ext uri="{FF2B5EF4-FFF2-40B4-BE49-F238E27FC236}">
                <a16:creationId xmlns:a16="http://schemas.microsoft.com/office/drawing/2014/main" id="{E4A66B4E-21DC-43BB-801B-86FF2C28256B}"/>
              </a:ext>
            </a:extLst>
          </p:cNvPr>
          <p:cNvSpPr txBox="1"/>
          <p:nvPr/>
        </p:nvSpPr>
        <p:spPr>
          <a:xfrm>
            <a:off x="8175853" y="3441527"/>
            <a:ext cx="3876256" cy="954107"/>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                                 And be not conformed to this world: but </a:t>
            </a:r>
            <a:r>
              <a:rPr lang="en-US" sz="1400" b="1" i="1" u="sng" dirty="0">
                <a:solidFill>
                  <a:srgbClr val="CC6600"/>
                </a:solidFill>
                <a:latin typeface="Times New Roman" panose="02020603050405020304" pitchFamily="18" charset="0"/>
                <a:cs typeface="Times New Roman" panose="02020603050405020304" pitchFamily="18" charset="0"/>
              </a:rPr>
              <a:t>be ye transformed by the renewing of your mind</a:t>
            </a:r>
            <a:r>
              <a:rPr lang="en-US" sz="1400" b="1" i="1" dirty="0">
                <a:solidFill>
                  <a:srgbClr val="CC6600"/>
                </a:solidFill>
                <a:latin typeface="Times New Roman" panose="02020603050405020304" pitchFamily="18" charset="0"/>
                <a:cs typeface="Times New Roman" panose="02020603050405020304" pitchFamily="18" charset="0"/>
              </a:rPr>
              <a:t>, that ye may prove what is that good, and acceptable, and perfect, will of God. </a:t>
            </a:r>
            <a:r>
              <a:rPr lang="en-US" sz="1100" b="1" dirty="0">
                <a:solidFill>
                  <a:srgbClr val="FF0000"/>
                </a:solidFill>
                <a:latin typeface="Times New Roman" panose="02020603050405020304" pitchFamily="18" charset="0"/>
                <a:cs typeface="Times New Roman" panose="02020603050405020304" pitchFamily="18" charset="0"/>
              </a:rPr>
              <a:t>Rom 12:1,2</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2A7893E7-836E-494B-8695-C75C481079A1}"/>
              </a:ext>
            </a:extLst>
          </p:cNvPr>
          <p:cNvSpPr txBox="1"/>
          <p:nvPr/>
        </p:nvSpPr>
        <p:spPr>
          <a:xfrm>
            <a:off x="8467102" y="4350808"/>
            <a:ext cx="3696906" cy="1169551"/>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According to the grace of God which is given unto me, as a wise </a:t>
            </a:r>
            <a:r>
              <a:rPr lang="en-US" sz="1400" b="1" i="1" u="sng" dirty="0">
                <a:solidFill>
                  <a:srgbClr val="CC6600"/>
                </a:solidFill>
                <a:latin typeface="Times New Roman" panose="02020603050405020304" pitchFamily="18" charset="0"/>
                <a:cs typeface="Times New Roman" panose="02020603050405020304" pitchFamily="18" charset="0"/>
              </a:rPr>
              <a:t>masterbuilder</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I have laid the foundation</a:t>
            </a:r>
            <a:r>
              <a:rPr lang="en-US" sz="1400" b="1" i="1" dirty="0">
                <a:solidFill>
                  <a:srgbClr val="CC6600"/>
                </a:solidFill>
                <a:latin typeface="Times New Roman" panose="02020603050405020304" pitchFamily="18" charset="0"/>
                <a:cs typeface="Times New Roman" panose="02020603050405020304" pitchFamily="18" charset="0"/>
              </a:rPr>
              <a:t>, and another </a:t>
            </a:r>
            <a:r>
              <a:rPr lang="en-US" sz="1400" b="1" i="1" dirty="0" err="1">
                <a:solidFill>
                  <a:srgbClr val="CC6600"/>
                </a:solidFill>
                <a:latin typeface="Times New Roman" panose="02020603050405020304" pitchFamily="18" charset="0"/>
                <a:cs typeface="Times New Roman" panose="02020603050405020304" pitchFamily="18" charset="0"/>
              </a:rPr>
              <a:t>buildeth</a:t>
            </a:r>
            <a:r>
              <a:rPr lang="en-US" sz="1400" b="1" i="1" dirty="0">
                <a:solidFill>
                  <a:srgbClr val="CC6600"/>
                </a:solidFill>
                <a:latin typeface="Times New Roman" panose="02020603050405020304" pitchFamily="18" charset="0"/>
                <a:cs typeface="Times New Roman" panose="02020603050405020304" pitchFamily="18" charset="0"/>
              </a:rPr>
              <a:t> thereon. But let </a:t>
            </a:r>
            <a:r>
              <a:rPr lang="en-US" sz="1400" b="1" i="1" u="sng" dirty="0">
                <a:solidFill>
                  <a:srgbClr val="CC6600"/>
                </a:solidFill>
                <a:latin typeface="Times New Roman" panose="02020603050405020304" pitchFamily="18" charset="0"/>
                <a:cs typeface="Times New Roman" panose="02020603050405020304" pitchFamily="18" charset="0"/>
              </a:rPr>
              <a:t>every man take heed how he </a:t>
            </a:r>
            <a:r>
              <a:rPr lang="en-US" sz="1400" b="1" i="1" u="sng" dirty="0" err="1">
                <a:solidFill>
                  <a:srgbClr val="CC6600"/>
                </a:solidFill>
                <a:latin typeface="Times New Roman" panose="02020603050405020304" pitchFamily="18" charset="0"/>
                <a:cs typeface="Times New Roman" panose="02020603050405020304" pitchFamily="18" charset="0"/>
              </a:rPr>
              <a:t>buildeth</a:t>
            </a:r>
            <a:r>
              <a:rPr lang="en-US" sz="1400" b="1" i="1" u="sng" dirty="0">
                <a:solidFill>
                  <a:srgbClr val="CC6600"/>
                </a:solidFill>
                <a:latin typeface="Times New Roman" panose="02020603050405020304" pitchFamily="18" charset="0"/>
                <a:cs typeface="Times New Roman" panose="02020603050405020304" pitchFamily="18" charset="0"/>
              </a:rPr>
              <a:t> thereupon</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 Corinthians 3:10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B01F41B1-BF01-4430-8EC5-0FFD6C41DD5A}"/>
              </a:ext>
            </a:extLst>
          </p:cNvPr>
          <p:cNvSpPr txBox="1"/>
          <p:nvPr/>
        </p:nvSpPr>
        <p:spPr>
          <a:xfrm>
            <a:off x="8138769" y="5662278"/>
            <a:ext cx="3998475" cy="1169551"/>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                                                Henceforth there is laid up for me </a:t>
            </a:r>
            <a:r>
              <a:rPr lang="en-US" sz="1400" b="1" i="1" u="sng" dirty="0">
                <a:solidFill>
                  <a:srgbClr val="CC6600"/>
                </a:solidFill>
                <a:latin typeface="Times New Roman" panose="02020603050405020304" pitchFamily="18" charset="0"/>
                <a:cs typeface="Times New Roman" panose="02020603050405020304" pitchFamily="18" charset="0"/>
              </a:rPr>
              <a:t>a crown of righteousness</a:t>
            </a:r>
            <a:r>
              <a:rPr lang="en-US" sz="1400" b="1" i="1" dirty="0">
                <a:solidFill>
                  <a:srgbClr val="CC6600"/>
                </a:solidFill>
                <a:latin typeface="Times New Roman" panose="02020603050405020304" pitchFamily="18" charset="0"/>
                <a:cs typeface="Times New Roman" panose="02020603050405020304" pitchFamily="18" charset="0"/>
              </a:rPr>
              <a:t>, which the Lord, the righteous judge, shall give me at that day: and </a:t>
            </a:r>
            <a:r>
              <a:rPr lang="en-US" sz="1400" b="1" i="1" u="sng" dirty="0">
                <a:solidFill>
                  <a:srgbClr val="CC6600"/>
                </a:solidFill>
                <a:latin typeface="Times New Roman" panose="02020603050405020304" pitchFamily="18" charset="0"/>
                <a:cs typeface="Times New Roman" panose="02020603050405020304" pitchFamily="18" charset="0"/>
              </a:rPr>
              <a:t>not to me only</a:t>
            </a:r>
            <a:r>
              <a:rPr lang="en-US" sz="1400" b="1" i="1" dirty="0">
                <a:solidFill>
                  <a:srgbClr val="CC6600"/>
                </a:solidFill>
                <a:latin typeface="Times New Roman" panose="02020603050405020304" pitchFamily="18" charset="0"/>
                <a:cs typeface="Times New Roman" panose="02020603050405020304" pitchFamily="18" charset="0"/>
              </a:rPr>
              <a:t>, but </a:t>
            </a:r>
            <a:r>
              <a:rPr lang="en-US" sz="1400" b="1" i="1" u="sng" dirty="0">
                <a:solidFill>
                  <a:srgbClr val="CC6600"/>
                </a:solidFill>
                <a:latin typeface="Times New Roman" panose="02020603050405020304" pitchFamily="18" charset="0"/>
                <a:cs typeface="Times New Roman" panose="02020603050405020304" pitchFamily="18" charset="0"/>
              </a:rPr>
              <a:t>unto all them also that love his appearing</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II Timothy 4:7,8</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318FBF7-CE9E-47CE-BDAC-55B4CED16EB5}"/>
              </a:ext>
            </a:extLst>
          </p:cNvPr>
          <p:cNvSpPr txBox="1"/>
          <p:nvPr/>
        </p:nvSpPr>
        <p:spPr>
          <a:xfrm>
            <a:off x="8115702" y="5444459"/>
            <a:ext cx="4087873" cy="523220"/>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 I have </a:t>
            </a:r>
            <a:r>
              <a:rPr lang="en-US" sz="1400" b="1" i="1" u="sng" dirty="0">
                <a:solidFill>
                  <a:srgbClr val="CC6600"/>
                </a:solidFill>
                <a:latin typeface="Times New Roman" panose="02020603050405020304" pitchFamily="18" charset="0"/>
                <a:cs typeface="Times New Roman" panose="02020603050405020304" pitchFamily="18" charset="0"/>
              </a:rPr>
              <a:t>fought a good fight</a:t>
            </a:r>
            <a:r>
              <a:rPr lang="en-US" sz="1400" b="1" i="1" dirty="0">
                <a:solidFill>
                  <a:srgbClr val="CC6600"/>
                </a:solidFill>
                <a:latin typeface="Times New Roman" panose="02020603050405020304" pitchFamily="18" charset="0"/>
                <a:cs typeface="Times New Roman" panose="02020603050405020304" pitchFamily="18" charset="0"/>
              </a:rPr>
              <a:t>, I have </a:t>
            </a:r>
            <a:r>
              <a:rPr lang="en-US" sz="1400" b="1" i="1" u="sng" dirty="0">
                <a:solidFill>
                  <a:srgbClr val="CC6600"/>
                </a:solidFill>
                <a:latin typeface="Times New Roman" panose="02020603050405020304" pitchFamily="18" charset="0"/>
                <a:cs typeface="Times New Roman" panose="02020603050405020304" pitchFamily="18" charset="0"/>
              </a:rPr>
              <a:t>finished my course</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I have kept the faith</a:t>
            </a:r>
            <a:r>
              <a:rPr lang="en-US" sz="1400" b="1" i="1" dirty="0">
                <a:solidFill>
                  <a:srgbClr val="CC6600"/>
                </a:solidFill>
                <a:latin typeface="Times New Roman" panose="02020603050405020304" pitchFamily="18" charset="0"/>
                <a:cs typeface="Times New Roman" panose="02020603050405020304" pitchFamily="18" charset="0"/>
              </a:rPr>
              <a:t>: </a:t>
            </a:r>
          </a:p>
        </p:txBody>
      </p:sp>
      <p:cxnSp>
        <p:nvCxnSpPr>
          <p:cNvPr id="20" name="Straight Arrow Connector 19">
            <a:extLst>
              <a:ext uri="{FF2B5EF4-FFF2-40B4-BE49-F238E27FC236}">
                <a16:creationId xmlns:a16="http://schemas.microsoft.com/office/drawing/2014/main" id="{3C3E2DA6-2C98-4DA0-838D-DA06100EAC76}"/>
              </a:ext>
            </a:extLst>
          </p:cNvPr>
          <p:cNvCxnSpPr>
            <a:stCxn id="15" idx="0"/>
          </p:cNvCxnSpPr>
          <p:nvPr/>
        </p:nvCxnSpPr>
        <p:spPr>
          <a:xfrm flipH="1" flipV="1">
            <a:off x="3310128" y="1433973"/>
            <a:ext cx="1753260" cy="317641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0996533-A5EB-4392-9052-3C7E7A34CE2B}"/>
              </a:ext>
            </a:extLst>
          </p:cNvPr>
          <p:cNvCxnSpPr>
            <a:stCxn id="16" idx="7"/>
          </p:cNvCxnSpPr>
          <p:nvPr/>
        </p:nvCxnSpPr>
        <p:spPr>
          <a:xfrm flipV="1">
            <a:off x="6177567" y="719797"/>
            <a:ext cx="2289535" cy="426317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965DEE6-5DD8-4F7B-B217-3986E4CF9665}"/>
              </a:ext>
            </a:extLst>
          </p:cNvPr>
          <p:cNvCxnSpPr/>
          <p:nvPr/>
        </p:nvCxnSpPr>
        <p:spPr>
          <a:xfrm flipV="1">
            <a:off x="6859422" y="3726769"/>
            <a:ext cx="0" cy="14690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397CD6-BA4F-4E91-857C-CF5B6CE69A68}"/>
              </a:ext>
            </a:extLst>
          </p:cNvPr>
          <p:cNvCxnSpPr/>
          <p:nvPr/>
        </p:nvCxnSpPr>
        <p:spPr>
          <a:xfrm flipH="1" flipV="1">
            <a:off x="4093513" y="2848902"/>
            <a:ext cx="3151668" cy="20471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0134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par>
                          <p:cTn id="35" fill="hold">
                            <p:stCondLst>
                              <p:cond delay="500"/>
                            </p:stCondLst>
                            <p:childTnLst>
                              <p:par>
                                <p:cTn id="36" presetID="53" presetClass="entr" presetSubtype="16"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par>
                          <p:cTn id="41" fill="hold">
                            <p:stCondLst>
                              <p:cond delay="1000"/>
                            </p:stCondLst>
                            <p:childTnLst>
                              <p:par>
                                <p:cTn id="42" presetID="22" presetClass="entr" presetSubtype="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left)">
                                      <p:cBhvr>
                                        <p:cTn id="44" dur="5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par>
                          <p:cTn id="50" fill="hold">
                            <p:stCondLst>
                              <p:cond delay="500"/>
                            </p:stCondLst>
                            <p:childTnLst>
                              <p:par>
                                <p:cTn id="51" presetID="53" presetClass="entr" presetSubtype="16"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childTnLst>
                          </p:cTn>
                        </p:par>
                        <p:par>
                          <p:cTn id="56" fill="hold">
                            <p:stCondLst>
                              <p:cond delay="1000"/>
                            </p:stCondLst>
                            <p:childTnLst>
                              <p:par>
                                <p:cTn id="57" presetID="22" presetClass="entr" presetSubtype="8" fill="hold"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left)">
                                      <p:cBhvr>
                                        <p:cTn id="59" dur="5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heel(1)">
                                      <p:cBhvr>
                                        <p:cTn id="64" dur="10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500"/>
                                        <p:tgtEl>
                                          <p:spTgt spid="3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wipe(down)">
                                      <p:cBhvr>
                                        <p:cTn id="79" dur="750"/>
                                        <p:tgtEl>
                                          <p:spTgt spid="20"/>
                                        </p:tgtEl>
                                      </p:cBhvr>
                                    </p:animEffect>
                                  </p:childTnLst>
                                </p:cTn>
                              </p:par>
                              <p:par>
                                <p:cTn id="80" presetID="22" presetClass="entr" presetSubtype="4"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wipe(down)">
                                      <p:cBhvr>
                                        <p:cTn id="82" dur="750"/>
                                        <p:tgtEl>
                                          <p:spTgt spid="37"/>
                                        </p:tgtEl>
                                      </p:cBhvr>
                                    </p:animEffect>
                                  </p:childTnLst>
                                </p:cTn>
                              </p:par>
                            </p:childTnLst>
                          </p:cTn>
                        </p:par>
                        <p:par>
                          <p:cTn id="83" fill="hold">
                            <p:stCondLst>
                              <p:cond delay="750"/>
                            </p:stCondLst>
                            <p:childTnLst>
                              <p:par>
                                <p:cTn id="84" presetID="10" presetClass="entr" presetSubtype="0" fill="hold" grpId="0" nodeType="after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fade">
                                      <p:cBhvr>
                                        <p:cTn id="86" dur="500"/>
                                        <p:tgtEl>
                                          <p:spTgt spid="2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fade">
                                      <p:cBhvr>
                                        <p:cTn id="91" dur="500"/>
                                        <p:tgtEl>
                                          <p:spTgt spid="2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fade">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500"/>
                                        <p:tgtEl>
                                          <p:spTgt spid="2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fade">
                                      <p:cBhvr>
                                        <p:cTn id="106" dur="500"/>
                                        <p:tgtEl>
                                          <p:spTgt spid="2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fade">
                                      <p:cBhvr>
                                        <p:cTn id="111" dur="500"/>
                                        <p:tgtEl>
                                          <p:spTgt spid="3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500"/>
                                        <p:tgtEl>
                                          <p:spTgt spid="23"/>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500"/>
                                        <p:tgtEl>
                                          <p:spTgt spid="24"/>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nodeType="clickEffect">
                                  <p:stCondLst>
                                    <p:cond delay="0"/>
                                  </p:stCondLst>
                                  <p:childTnLst>
                                    <p:set>
                                      <p:cBhvr>
                                        <p:cTn id="125" dur="1" fill="hold">
                                          <p:stCondLst>
                                            <p:cond delay="0"/>
                                          </p:stCondLst>
                                        </p:cTn>
                                        <p:tgtEl>
                                          <p:spTgt spid="22"/>
                                        </p:tgtEl>
                                        <p:attrNameLst>
                                          <p:attrName>style.visibility</p:attrName>
                                        </p:attrNameLst>
                                      </p:cBhvr>
                                      <p:to>
                                        <p:strVal val="visible"/>
                                      </p:to>
                                    </p:set>
                                    <p:animEffect transition="in" filter="wipe(down)">
                                      <p:cBhvr>
                                        <p:cTn id="126" dur="750"/>
                                        <p:tgtEl>
                                          <p:spTgt spid="22"/>
                                        </p:tgtEl>
                                      </p:cBhvr>
                                    </p:animEffect>
                                  </p:childTnLst>
                                </p:cTn>
                              </p:par>
                              <p:par>
                                <p:cTn id="127" presetID="22" presetClass="entr" presetSubtype="4" fill="hold" nodeType="with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wipe(down)">
                                      <p:cBhvr>
                                        <p:cTn id="129" dur="500"/>
                                        <p:tgtEl>
                                          <p:spTgt spid="33"/>
                                        </p:tgtEl>
                                      </p:cBhvr>
                                    </p:animEffect>
                                  </p:childTnLst>
                                </p:cTn>
                              </p:par>
                            </p:childTnLst>
                          </p:cTn>
                        </p:par>
                        <p:par>
                          <p:cTn id="130" fill="hold">
                            <p:stCondLst>
                              <p:cond delay="750"/>
                            </p:stCondLst>
                            <p:childTnLst>
                              <p:par>
                                <p:cTn id="131" presetID="10" presetClass="entr" presetSubtype="0"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fade">
                                      <p:cBhvr>
                                        <p:cTn id="133" dur="500"/>
                                        <p:tgtEl>
                                          <p:spTgt spid="40"/>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fade">
                                      <p:cBhvr>
                                        <p:cTn id="138" dur="500"/>
                                        <p:tgtEl>
                                          <p:spTgt spid="41"/>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fade">
                                      <p:cBhvr>
                                        <p:cTn id="143" dur="500"/>
                                        <p:tgtEl>
                                          <p:spTgt spid="39"/>
                                        </p:tgtEl>
                                      </p:cBhvr>
                                    </p:animEffect>
                                  </p:childTnLst>
                                </p:cTn>
                              </p:par>
                            </p:childTnLst>
                          </p:cTn>
                        </p:par>
                      </p:childTnLst>
                    </p:cTn>
                  </p:par>
                  <p:par>
                    <p:cTn id="144" fill="hold">
                      <p:stCondLst>
                        <p:cond delay="indefinite"/>
                      </p:stCondLst>
                      <p:childTnLst>
                        <p:par>
                          <p:cTn id="145" fill="hold">
                            <p:stCondLst>
                              <p:cond delay="0"/>
                            </p:stCondLst>
                            <p:childTnLst>
                              <p:par>
                                <p:cTn id="146" presetID="53" presetClass="entr" presetSubtype="16" fill="hold" grpId="0" nodeType="clickEffect">
                                  <p:stCondLst>
                                    <p:cond delay="0"/>
                                  </p:stCondLst>
                                  <p:childTnLst>
                                    <p:set>
                                      <p:cBhvr>
                                        <p:cTn id="147" dur="1" fill="hold">
                                          <p:stCondLst>
                                            <p:cond delay="0"/>
                                          </p:stCondLst>
                                        </p:cTn>
                                        <p:tgtEl>
                                          <p:spTgt spid="42"/>
                                        </p:tgtEl>
                                        <p:attrNameLst>
                                          <p:attrName>style.visibility</p:attrName>
                                        </p:attrNameLst>
                                      </p:cBhvr>
                                      <p:to>
                                        <p:strVal val="visible"/>
                                      </p:to>
                                    </p:set>
                                    <p:anim calcmode="lin" valueType="num">
                                      <p:cBhvr>
                                        <p:cTn id="148" dur="750" fill="hold"/>
                                        <p:tgtEl>
                                          <p:spTgt spid="42"/>
                                        </p:tgtEl>
                                        <p:attrNameLst>
                                          <p:attrName>ppt_w</p:attrName>
                                        </p:attrNameLst>
                                      </p:cBhvr>
                                      <p:tavLst>
                                        <p:tav tm="0">
                                          <p:val>
                                            <p:fltVal val="0"/>
                                          </p:val>
                                        </p:tav>
                                        <p:tav tm="100000">
                                          <p:val>
                                            <p:strVal val="#ppt_w"/>
                                          </p:val>
                                        </p:tav>
                                      </p:tavLst>
                                    </p:anim>
                                    <p:anim calcmode="lin" valueType="num">
                                      <p:cBhvr>
                                        <p:cTn id="149" dur="750" fill="hold"/>
                                        <p:tgtEl>
                                          <p:spTgt spid="42"/>
                                        </p:tgtEl>
                                        <p:attrNameLst>
                                          <p:attrName>ppt_h</p:attrName>
                                        </p:attrNameLst>
                                      </p:cBhvr>
                                      <p:tavLst>
                                        <p:tav tm="0">
                                          <p:val>
                                            <p:fltVal val="0"/>
                                          </p:val>
                                        </p:tav>
                                        <p:tav tm="100000">
                                          <p:val>
                                            <p:strVal val="#ppt_h"/>
                                          </p:val>
                                        </p:tav>
                                      </p:tavLst>
                                    </p:anim>
                                    <p:animEffect transition="in" filter="fade">
                                      <p:cBhvr>
                                        <p:cTn id="150" dur="750"/>
                                        <p:tgtEl>
                                          <p:spTgt spid="4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43"/>
                                        </p:tgtEl>
                                        <p:attrNameLst>
                                          <p:attrName>style.visibility</p:attrName>
                                        </p:attrNameLst>
                                      </p:cBhvr>
                                      <p:to>
                                        <p:strVal val="visible"/>
                                      </p:to>
                                    </p:set>
                                    <p:animEffect transition="in" filter="fade">
                                      <p:cBhvr>
                                        <p:cTn id="155" dur="500"/>
                                        <p:tgtEl>
                                          <p:spTgt spid="43"/>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45"/>
                                        </p:tgtEl>
                                        <p:attrNameLst>
                                          <p:attrName>style.visibility</p:attrName>
                                        </p:attrNameLst>
                                      </p:cBhvr>
                                      <p:to>
                                        <p:strVal val="visible"/>
                                      </p:to>
                                    </p:set>
                                    <p:animEffect transition="in" filter="fade">
                                      <p:cBhvr>
                                        <p:cTn id="160" dur="500"/>
                                        <p:tgtEl>
                                          <p:spTgt spid="45"/>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46"/>
                                        </p:tgtEl>
                                        <p:attrNameLst>
                                          <p:attrName>style.visibility</p:attrName>
                                        </p:attrNameLst>
                                      </p:cBhvr>
                                      <p:to>
                                        <p:strVal val="visible"/>
                                      </p:to>
                                    </p:set>
                                    <p:animEffect transition="in" filter="fade">
                                      <p:cBhvr>
                                        <p:cTn id="165" dur="500"/>
                                        <p:tgtEl>
                                          <p:spTgt spid="46"/>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5"/>
                                        </p:tgtEl>
                                        <p:attrNameLst>
                                          <p:attrName>style.visibility</p:attrName>
                                        </p:attrNameLst>
                                      </p:cBhvr>
                                      <p:to>
                                        <p:strVal val="visible"/>
                                      </p:to>
                                    </p:set>
                                    <p:animEffect transition="in" filter="fade">
                                      <p:cBhvr>
                                        <p:cTn id="170" dur="500"/>
                                        <p:tgtEl>
                                          <p:spTgt spid="5"/>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47"/>
                                        </p:tgtEl>
                                        <p:attrNameLst>
                                          <p:attrName>style.visibility</p:attrName>
                                        </p:attrNameLst>
                                      </p:cBhvr>
                                      <p:to>
                                        <p:strVal val="visible"/>
                                      </p:to>
                                    </p:set>
                                    <p:animEffect transition="in" filter="fade">
                                      <p:cBhvr>
                                        <p:cTn id="17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animBg="1"/>
      <p:bldP spid="16" grpId="0" animBg="1"/>
      <p:bldP spid="17" grpId="0"/>
      <p:bldP spid="23" grpId="0"/>
      <p:bldP spid="24" grpId="0"/>
      <p:bldP spid="25" grpId="0"/>
      <p:bldP spid="26" grpId="0"/>
      <p:bldP spid="27" grpId="0"/>
      <p:bldP spid="28" grpId="0"/>
      <p:bldP spid="29" grpId="0"/>
      <p:bldP spid="30" grpId="0"/>
      <p:bldP spid="36" grpId="0"/>
      <p:bldP spid="39" grpId="0"/>
      <p:bldP spid="40" grpId="0"/>
      <p:bldP spid="41" grpId="0"/>
      <p:bldP spid="42" grpId="0"/>
      <p:bldP spid="43" grpId="0"/>
      <p:bldP spid="45" grpId="0"/>
      <p:bldP spid="46" grpId="0"/>
      <p:bldP spid="47"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556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D9FECC1-DBF0-438B-AAB8-EA20CAA7C97C}"/>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No More I That Do It</a:t>
            </a:r>
            <a:endParaRPr lang="en-US" sz="1400" b="1" dirty="0"/>
          </a:p>
        </p:txBody>
      </p:sp>
      <p:sp>
        <p:nvSpPr>
          <p:cNvPr id="2" name="TextBox 1">
            <a:extLst>
              <a:ext uri="{FF2B5EF4-FFF2-40B4-BE49-F238E27FC236}">
                <a16:creationId xmlns:a16="http://schemas.microsoft.com/office/drawing/2014/main" id="{22A38FEC-8E79-4766-86CE-573A4223B9E1}"/>
              </a:ext>
            </a:extLst>
          </p:cNvPr>
          <p:cNvSpPr txBox="1"/>
          <p:nvPr/>
        </p:nvSpPr>
        <p:spPr>
          <a:xfrm>
            <a:off x="357768" y="200805"/>
            <a:ext cx="2371052" cy="923330"/>
          </a:xfrm>
          <a:prstGeom prst="rect">
            <a:avLst/>
          </a:prstGeom>
          <a:noFill/>
        </p:spPr>
        <p:txBody>
          <a:bodyPr wrap="square" rtlCol="0">
            <a:spAutoFit/>
          </a:bodyPr>
          <a:lstStyle/>
          <a:p>
            <a:pPr algn="ctr"/>
            <a:r>
              <a:rPr lang="en-US" b="1" dirty="0"/>
              <a:t>The Operation </a:t>
            </a:r>
          </a:p>
          <a:p>
            <a:pPr algn="ctr"/>
            <a:r>
              <a:rPr lang="en-US" b="1" dirty="0"/>
              <a:t>Made Without Hands to Quicken You</a:t>
            </a:r>
          </a:p>
        </p:txBody>
      </p:sp>
      <p:sp>
        <p:nvSpPr>
          <p:cNvPr id="5" name="TextBox 4">
            <a:extLst>
              <a:ext uri="{FF2B5EF4-FFF2-40B4-BE49-F238E27FC236}">
                <a16:creationId xmlns:a16="http://schemas.microsoft.com/office/drawing/2014/main" id="{F89FA952-49C1-40FF-BEB7-764CA7656A9A}"/>
              </a:ext>
            </a:extLst>
          </p:cNvPr>
          <p:cNvSpPr txBox="1"/>
          <p:nvPr/>
        </p:nvSpPr>
        <p:spPr>
          <a:xfrm>
            <a:off x="9857065" y="396031"/>
            <a:ext cx="1744910" cy="923330"/>
          </a:xfrm>
          <a:prstGeom prst="rect">
            <a:avLst/>
          </a:prstGeom>
          <a:noFill/>
        </p:spPr>
        <p:txBody>
          <a:bodyPr wrap="square" rtlCol="0">
            <a:spAutoFit/>
          </a:bodyPr>
          <a:lstStyle/>
          <a:p>
            <a:pPr algn="ctr"/>
            <a:r>
              <a:rPr lang="en-US" b="1" dirty="0"/>
              <a:t>A Christians Judgment Seat </a:t>
            </a:r>
          </a:p>
          <a:p>
            <a:pPr algn="ctr"/>
            <a:r>
              <a:rPr lang="en-US" b="1" dirty="0"/>
              <a:t>of Christ</a:t>
            </a:r>
          </a:p>
        </p:txBody>
      </p:sp>
      <p:sp>
        <p:nvSpPr>
          <p:cNvPr id="8" name="TextBox 7">
            <a:extLst>
              <a:ext uri="{FF2B5EF4-FFF2-40B4-BE49-F238E27FC236}">
                <a16:creationId xmlns:a16="http://schemas.microsoft.com/office/drawing/2014/main" id="{494731F4-2E83-41D6-AE80-CAD811085FA1}"/>
              </a:ext>
            </a:extLst>
          </p:cNvPr>
          <p:cNvSpPr txBox="1"/>
          <p:nvPr/>
        </p:nvSpPr>
        <p:spPr>
          <a:xfrm>
            <a:off x="3246539" y="461394"/>
            <a:ext cx="5721290" cy="923330"/>
          </a:xfrm>
          <a:prstGeom prst="rect">
            <a:avLst/>
          </a:prstGeom>
          <a:noFill/>
        </p:spPr>
        <p:txBody>
          <a:bodyPr wrap="square" rtlCol="0">
            <a:spAutoFit/>
          </a:bodyPr>
          <a:lstStyle/>
          <a:p>
            <a:pPr algn="ctr"/>
            <a:r>
              <a:rPr lang="en-US" b="1" dirty="0"/>
              <a:t>I am interrupting this part V conclusion to show you </a:t>
            </a:r>
          </a:p>
          <a:p>
            <a:pPr algn="ctr"/>
            <a:r>
              <a:rPr lang="en-US" b="1" dirty="0"/>
              <a:t>three important background doctrines </a:t>
            </a:r>
          </a:p>
          <a:p>
            <a:pPr algn="ctr"/>
            <a:r>
              <a:rPr lang="en-US" b="1" dirty="0"/>
              <a:t>that show how all of this is totally made possible.</a:t>
            </a:r>
          </a:p>
        </p:txBody>
      </p:sp>
      <p:sp>
        <p:nvSpPr>
          <p:cNvPr id="11" name="TextBox 10">
            <a:extLst>
              <a:ext uri="{FF2B5EF4-FFF2-40B4-BE49-F238E27FC236}">
                <a16:creationId xmlns:a16="http://schemas.microsoft.com/office/drawing/2014/main" id="{DE2C6DE9-4069-4AA8-96C1-AAD5AEED9A66}"/>
              </a:ext>
            </a:extLst>
          </p:cNvPr>
          <p:cNvSpPr txBox="1"/>
          <p:nvPr/>
        </p:nvSpPr>
        <p:spPr>
          <a:xfrm>
            <a:off x="0" y="1271297"/>
            <a:ext cx="5358058" cy="138499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How can there be: an old man and a new man? Battle of the mind and flesh? Be hid in God?  Be crucified with Christ? Be dead in Christ? Be a new creature knowing all things ‘are become new’? Be dead to sin? </a:t>
            </a:r>
          </a:p>
          <a:p>
            <a:r>
              <a:rPr lang="en-US" sz="1200" dirty="0">
                <a:latin typeface="Times New Roman" panose="02020603050405020304" pitchFamily="18" charset="0"/>
                <a:cs typeface="Times New Roman" panose="02020603050405020304" pitchFamily="18" charset="0"/>
              </a:rPr>
              <a:t>Be dead to the law? How can Christ and Spirit</a:t>
            </a:r>
          </a:p>
          <a:p>
            <a:r>
              <a:rPr lang="en-US" sz="1200" dirty="0">
                <a:latin typeface="Times New Roman" panose="02020603050405020304" pitchFamily="18" charset="0"/>
                <a:cs typeface="Times New Roman" panose="02020603050405020304" pitchFamily="18" charset="0"/>
              </a:rPr>
              <a:t>of God be in me and yet I am still  alive doing</a:t>
            </a:r>
          </a:p>
          <a:p>
            <a:r>
              <a:rPr lang="en-US" sz="1200" dirty="0">
                <a:latin typeface="Times New Roman" panose="02020603050405020304" pitchFamily="18" charset="0"/>
                <a:cs typeface="Times New Roman" panose="02020603050405020304" pitchFamily="18" charset="0"/>
              </a:rPr>
              <a:t>‘good and bad’ but learning to desire to do </a:t>
            </a:r>
          </a:p>
          <a:p>
            <a:r>
              <a:rPr lang="en-US" sz="1200" dirty="0">
                <a:latin typeface="Times New Roman" panose="02020603050405020304" pitchFamily="18" charset="0"/>
                <a:cs typeface="Times New Roman" panose="02020603050405020304" pitchFamily="18" charset="0"/>
              </a:rPr>
              <a:t>more what is based on Paul’s manner of life?</a:t>
            </a:r>
          </a:p>
        </p:txBody>
      </p:sp>
      <p:sp>
        <p:nvSpPr>
          <p:cNvPr id="12" name="TextBox 11">
            <a:extLst>
              <a:ext uri="{FF2B5EF4-FFF2-40B4-BE49-F238E27FC236}">
                <a16:creationId xmlns:a16="http://schemas.microsoft.com/office/drawing/2014/main" id="{07900D24-8C7A-4F04-92EF-119DC5054205}"/>
              </a:ext>
            </a:extLst>
          </p:cNvPr>
          <p:cNvSpPr txBox="1"/>
          <p:nvPr/>
        </p:nvSpPr>
        <p:spPr>
          <a:xfrm>
            <a:off x="5884200" y="1448417"/>
            <a:ext cx="6291595" cy="1200329"/>
          </a:xfrm>
          <a:prstGeom prst="rect">
            <a:avLst/>
          </a:prstGeom>
          <a:noFill/>
        </p:spPr>
        <p:txBody>
          <a:bodyPr wrap="square" rtlCol="0">
            <a:spAutoFit/>
          </a:bodyPr>
          <a:lstStyle/>
          <a:p>
            <a:pPr algn="r"/>
            <a:r>
              <a:rPr lang="en-US" sz="1200" dirty="0">
                <a:latin typeface="Times New Roman" panose="02020603050405020304" pitchFamily="18" charset="0"/>
                <a:cs typeface="Times New Roman" panose="02020603050405020304" pitchFamily="18" charset="0"/>
              </a:rPr>
              <a:t>This is a judgment for quickened people only.  The judgment for the ‘lost’ is </a:t>
            </a:r>
            <a:r>
              <a:rPr lang="en-US" sz="1200" b="1" dirty="0">
                <a:solidFill>
                  <a:srgbClr val="FF0000"/>
                </a:solidFill>
                <a:latin typeface="Times New Roman" panose="02020603050405020304" pitchFamily="18" charset="0"/>
                <a:cs typeface="Times New Roman" panose="02020603050405020304" pitchFamily="18" charset="0"/>
              </a:rPr>
              <a:t>Revelation 20:11-15</a:t>
            </a:r>
            <a:r>
              <a:rPr lang="en-US" sz="1200" dirty="0">
                <a:latin typeface="Times New Roman" panose="02020603050405020304" pitchFamily="18" charset="0"/>
                <a:cs typeface="Times New Roman" panose="02020603050405020304" pitchFamily="18" charset="0"/>
              </a:rPr>
              <a:t>.</a:t>
            </a:r>
          </a:p>
          <a:p>
            <a:pPr algn="r"/>
            <a:r>
              <a:rPr lang="en-US" sz="1200" dirty="0">
                <a:latin typeface="Times New Roman" panose="02020603050405020304" pitchFamily="18" charset="0"/>
                <a:cs typeface="Times New Roman" panose="02020603050405020304" pitchFamily="18" charset="0"/>
              </a:rPr>
              <a:t>For us quickened, Christ has already paid the </a:t>
            </a:r>
          </a:p>
          <a:p>
            <a:pPr algn="r"/>
            <a:r>
              <a:rPr lang="en-US" sz="1200" dirty="0">
                <a:latin typeface="Times New Roman" panose="02020603050405020304" pitchFamily="18" charset="0"/>
                <a:cs typeface="Times New Roman" panose="02020603050405020304" pitchFamily="18" charset="0"/>
              </a:rPr>
              <a:t>judgment for our soul. This is the judgment </a:t>
            </a:r>
          </a:p>
          <a:p>
            <a:pPr algn="r"/>
            <a:r>
              <a:rPr lang="en-US" sz="1200" dirty="0">
                <a:latin typeface="Times New Roman" panose="02020603050405020304" pitchFamily="18" charset="0"/>
                <a:cs typeface="Times New Roman" panose="02020603050405020304" pitchFamily="18" charset="0"/>
              </a:rPr>
              <a:t>of our daily works based on whether we </a:t>
            </a:r>
          </a:p>
          <a:p>
            <a:pPr algn="r"/>
            <a:r>
              <a:rPr lang="en-US" sz="1200" dirty="0">
                <a:latin typeface="Times New Roman" panose="02020603050405020304" pitchFamily="18" charset="0"/>
                <a:cs typeface="Times New Roman" panose="02020603050405020304" pitchFamily="18" charset="0"/>
              </a:rPr>
              <a:t>followed Paul’s manner of life, giving God </a:t>
            </a:r>
          </a:p>
          <a:p>
            <a:pPr algn="r"/>
            <a:r>
              <a:rPr lang="en-US" sz="1200" dirty="0">
                <a:latin typeface="Times New Roman" panose="02020603050405020304" pitchFamily="18" charset="0"/>
                <a:cs typeface="Times New Roman" panose="02020603050405020304" pitchFamily="18" charset="0"/>
              </a:rPr>
              <a:t>His glory and fruit He designed for us to do.</a:t>
            </a:r>
          </a:p>
        </p:txBody>
      </p:sp>
      <p:sp>
        <p:nvSpPr>
          <p:cNvPr id="13" name="TextBox 12">
            <a:extLst>
              <a:ext uri="{FF2B5EF4-FFF2-40B4-BE49-F238E27FC236}">
                <a16:creationId xmlns:a16="http://schemas.microsoft.com/office/drawing/2014/main" id="{D26BB93C-BB1A-4968-A64F-BDBF3E60C429}"/>
              </a:ext>
            </a:extLst>
          </p:cNvPr>
          <p:cNvSpPr txBox="1"/>
          <p:nvPr/>
        </p:nvSpPr>
        <p:spPr>
          <a:xfrm>
            <a:off x="321620" y="4877408"/>
            <a:ext cx="3305262" cy="369332"/>
          </a:xfrm>
          <a:prstGeom prst="rect">
            <a:avLst/>
          </a:prstGeom>
          <a:noFill/>
        </p:spPr>
        <p:txBody>
          <a:bodyPr wrap="square" rtlCol="0">
            <a:spAutoFit/>
          </a:bodyPr>
          <a:lstStyle/>
          <a:p>
            <a:r>
              <a:rPr lang="en-US" b="1" dirty="0"/>
              <a:t>Rightly Divide the Word of Truth</a:t>
            </a:r>
          </a:p>
        </p:txBody>
      </p:sp>
      <p:sp>
        <p:nvSpPr>
          <p:cNvPr id="15" name="TextBox 14">
            <a:extLst>
              <a:ext uri="{FF2B5EF4-FFF2-40B4-BE49-F238E27FC236}">
                <a16:creationId xmlns:a16="http://schemas.microsoft.com/office/drawing/2014/main" id="{B0210BA8-F64C-4FE9-A4F1-7398F9DA6D66}"/>
              </a:ext>
            </a:extLst>
          </p:cNvPr>
          <p:cNvSpPr txBox="1"/>
          <p:nvPr/>
        </p:nvSpPr>
        <p:spPr>
          <a:xfrm>
            <a:off x="61601" y="5207567"/>
            <a:ext cx="3688333" cy="1569660"/>
          </a:xfrm>
          <a:prstGeom prst="rect">
            <a:avLst/>
          </a:prstGeom>
          <a:noFill/>
        </p:spPr>
        <p:txBody>
          <a:bodyPr wrap="square" rtlCol="0">
            <a:spAutoFit/>
          </a:bodyPr>
          <a:lstStyle/>
          <a:p>
            <a:pPr algn="just"/>
            <a:r>
              <a:rPr lang="en-US" sz="1200" b="1" i="1" u="sng" dirty="0">
                <a:solidFill>
                  <a:srgbClr val="CC6600"/>
                </a:solidFill>
                <a:latin typeface="Times New Roman" panose="02020603050405020304" pitchFamily="18" charset="0"/>
                <a:cs typeface="Times New Roman" panose="02020603050405020304" pitchFamily="18" charset="0"/>
              </a:rPr>
              <a:t>Study</a:t>
            </a:r>
            <a:r>
              <a:rPr lang="en-US" sz="1200" b="1" i="1" dirty="0">
                <a:solidFill>
                  <a:srgbClr val="CC6600"/>
                </a:solidFill>
                <a:latin typeface="Times New Roman" panose="02020603050405020304" pitchFamily="18" charset="0"/>
                <a:cs typeface="Times New Roman" panose="02020603050405020304" pitchFamily="18" charset="0"/>
              </a:rPr>
              <a:t> to shew thyself </a:t>
            </a:r>
            <a:r>
              <a:rPr lang="en-US" sz="1200" b="1" i="1" u="sng" dirty="0">
                <a:solidFill>
                  <a:srgbClr val="CC6600"/>
                </a:solidFill>
                <a:latin typeface="Times New Roman" panose="02020603050405020304" pitchFamily="18" charset="0"/>
                <a:cs typeface="Times New Roman" panose="02020603050405020304" pitchFamily="18" charset="0"/>
              </a:rPr>
              <a:t>approved unto God</a:t>
            </a:r>
            <a:r>
              <a:rPr lang="en-US" sz="1200" b="1" i="1" dirty="0">
                <a:solidFill>
                  <a:srgbClr val="CC6600"/>
                </a:solidFill>
                <a:latin typeface="Times New Roman" panose="02020603050405020304" pitchFamily="18" charset="0"/>
                <a:cs typeface="Times New Roman" panose="02020603050405020304" pitchFamily="18" charset="0"/>
              </a:rPr>
              <a:t>, a workman that needeth not to be ashamed, </a:t>
            </a:r>
            <a:r>
              <a:rPr lang="en-US" sz="1200" b="1" i="1" u="sng" dirty="0">
                <a:solidFill>
                  <a:srgbClr val="CC6600"/>
                </a:solidFill>
                <a:latin typeface="Times New Roman" panose="02020603050405020304" pitchFamily="18" charset="0"/>
                <a:cs typeface="Times New Roman" panose="02020603050405020304" pitchFamily="18" charset="0"/>
              </a:rPr>
              <a:t>rightly dividing the word of truth</a:t>
            </a:r>
            <a:r>
              <a:rPr lang="en-US" sz="1200" b="1" i="1" dirty="0">
                <a:solidFill>
                  <a:srgbClr val="CC6600"/>
                </a:solidFill>
                <a:latin typeface="Times New Roman" panose="02020603050405020304" pitchFamily="18" charset="0"/>
                <a:cs typeface="Times New Roman" panose="02020603050405020304" pitchFamily="18" charset="0"/>
              </a:rPr>
              <a:t>. But shun profane and vain babblings: for they will </a:t>
            </a:r>
            <a:r>
              <a:rPr lang="en-US" sz="1200" b="1" i="1" u="sng" dirty="0">
                <a:solidFill>
                  <a:srgbClr val="CC6600"/>
                </a:solidFill>
                <a:latin typeface="Times New Roman" panose="02020603050405020304" pitchFamily="18" charset="0"/>
                <a:cs typeface="Times New Roman" panose="02020603050405020304" pitchFamily="18" charset="0"/>
              </a:rPr>
              <a:t>increase unto more ungodliness</a:t>
            </a:r>
            <a:r>
              <a:rPr lang="en-US" sz="1200" b="1" i="1" dirty="0">
                <a:solidFill>
                  <a:srgbClr val="CC6600"/>
                </a:solidFill>
                <a:latin typeface="Times New Roman" panose="02020603050405020304" pitchFamily="18" charset="0"/>
                <a:cs typeface="Times New Roman" panose="02020603050405020304" pitchFamily="18" charset="0"/>
              </a:rPr>
              <a:t>. And their word will eat as doth a canker: of whom is Hymenaeus and </a:t>
            </a:r>
            <a:r>
              <a:rPr lang="en-US" sz="1200" b="1" i="1" dirty="0" err="1">
                <a:solidFill>
                  <a:srgbClr val="CC6600"/>
                </a:solidFill>
                <a:latin typeface="Times New Roman" panose="02020603050405020304" pitchFamily="18" charset="0"/>
                <a:cs typeface="Times New Roman" panose="02020603050405020304" pitchFamily="18" charset="0"/>
              </a:rPr>
              <a:t>Philetus</a:t>
            </a:r>
            <a:r>
              <a:rPr lang="en-US" sz="1200" b="1" i="1" dirty="0">
                <a:solidFill>
                  <a:srgbClr val="CC6600"/>
                </a:solidFill>
                <a:latin typeface="Times New Roman" panose="02020603050405020304" pitchFamily="18" charset="0"/>
                <a:cs typeface="Times New Roman" panose="02020603050405020304" pitchFamily="18" charset="0"/>
              </a:rPr>
              <a:t>; Who </a:t>
            </a:r>
            <a:r>
              <a:rPr lang="en-US" sz="1200" b="1" i="1" u="sng" dirty="0">
                <a:solidFill>
                  <a:srgbClr val="CC6600"/>
                </a:solidFill>
                <a:latin typeface="Times New Roman" panose="02020603050405020304" pitchFamily="18" charset="0"/>
                <a:cs typeface="Times New Roman" panose="02020603050405020304" pitchFamily="18" charset="0"/>
              </a:rPr>
              <a:t>concerning the truth have erred</a:t>
            </a:r>
            <a:r>
              <a:rPr lang="en-US" sz="1200" b="1" i="1" dirty="0">
                <a:solidFill>
                  <a:srgbClr val="CC6600"/>
                </a:solidFill>
                <a:latin typeface="Times New Roman" panose="02020603050405020304" pitchFamily="18" charset="0"/>
                <a:cs typeface="Times New Roman" panose="02020603050405020304" pitchFamily="18" charset="0"/>
              </a:rPr>
              <a:t>, saying that the resurrection is past already; and </a:t>
            </a:r>
            <a:r>
              <a:rPr lang="en-US" sz="1200" b="1" i="1" u="sng" dirty="0">
                <a:solidFill>
                  <a:srgbClr val="CC6600"/>
                </a:solidFill>
                <a:latin typeface="Times New Roman" panose="02020603050405020304" pitchFamily="18" charset="0"/>
                <a:cs typeface="Times New Roman" panose="02020603050405020304" pitchFamily="18" charset="0"/>
              </a:rPr>
              <a:t>overthrow the faith of some</a:t>
            </a:r>
            <a:r>
              <a:rPr lang="en-US" sz="12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II Timothy 2:15-18</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78F6BAF7-C957-4493-8CF9-C781278C8F53}"/>
              </a:ext>
            </a:extLst>
          </p:cNvPr>
          <p:cNvSpPr txBox="1"/>
          <p:nvPr/>
        </p:nvSpPr>
        <p:spPr>
          <a:xfrm>
            <a:off x="3749934" y="4912178"/>
            <a:ext cx="841407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is not a complicated ‘truth’ but it seems to be hated, rejected, ignored and completely misunderstood by just about everyone these days with eternal damnation results if rejected, etc.  A sarcastic thank you is directed to the pastors, professors, publishers, bible committees, revisionists, etc. but especially to people who have NOT read the KJB!  </a:t>
            </a:r>
          </a:p>
        </p:txBody>
      </p:sp>
      <p:sp>
        <p:nvSpPr>
          <p:cNvPr id="17" name="TextBox 16">
            <a:extLst>
              <a:ext uri="{FF2B5EF4-FFF2-40B4-BE49-F238E27FC236}">
                <a16:creationId xmlns:a16="http://schemas.microsoft.com/office/drawing/2014/main" id="{32B1A7D8-2409-47F1-BE6A-566A10FFBD78}"/>
              </a:ext>
            </a:extLst>
          </p:cNvPr>
          <p:cNvSpPr txBox="1"/>
          <p:nvPr/>
        </p:nvSpPr>
        <p:spPr>
          <a:xfrm>
            <a:off x="3777924" y="5272431"/>
            <a:ext cx="8386084"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It is simply knowing TO whom something is being directed to.  </a:t>
            </a:r>
            <a:r>
              <a:rPr lang="en-US" sz="1200" b="1" dirty="0">
                <a:solidFill>
                  <a:srgbClr val="FF0000"/>
                </a:solidFill>
                <a:latin typeface="Times New Roman" panose="02020603050405020304" pitchFamily="18" charset="0"/>
                <a:cs typeface="Times New Roman" panose="02020603050405020304" pitchFamily="18" charset="0"/>
              </a:rPr>
              <a:t>Old Testament</a:t>
            </a:r>
            <a:r>
              <a:rPr lang="en-US" sz="1200" dirty="0">
                <a:latin typeface="Times New Roman" panose="02020603050405020304" pitchFamily="18" charset="0"/>
                <a:cs typeface="Times New Roman" panose="02020603050405020304" pitchFamily="18" charset="0"/>
              </a:rPr>
              <a:t> and </a:t>
            </a:r>
            <a:r>
              <a:rPr lang="en-US" sz="1200" b="1" dirty="0">
                <a:solidFill>
                  <a:srgbClr val="FF0000"/>
                </a:solidFill>
                <a:latin typeface="Times New Roman" panose="02020603050405020304" pitchFamily="18" charset="0"/>
                <a:cs typeface="Times New Roman" panose="02020603050405020304" pitchFamily="18" charset="0"/>
              </a:rPr>
              <a:t>Gospels</a:t>
            </a:r>
            <a:r>
              <a:rPr lang="en-US" sz="1200" dirty="0">
                <a:latin typeface="Times New Roman" panose="02020603050405020304" pitchFamily="18" charset="0"/>
                <a:cs typeface="Times New Roman" panose="02020603050405020304" pitchFamily="18" charset="0"/>
              </a:rPr>
              <a:t> and </a:t>
            </a:r>
            <a:r>
              <a:rPr lang="en-US" sz="1200" b="1" dirty="0">
                <a:solidFill>
                  <a:srgbClr val="FF0000"/>
                </a:solidFill>
                <a:latin typeface="Times New Roman" panose="02020603050405020304" pitchFamily="18" charset="0"/>
                <a:cs typeface="Times New Roman" panose="02020603050405020304" pitchFamily="18" charset="0"/>
              </a:rPr>
              <a:t>Acts 1-8 </a:t>
            </a:r>
            <a:r>
              <a:rPr lang="en-US" sz="1200" dirty="0">
                <a:latin typeface="Times New Roman" panose="02020603050405020304" pitchFamily="18" charset="0"/>
                <a:cs typeface="Times New Roman" panose="02020603050405020304" pitchFamily="18" charset="0"/>
              </a:rPr>
              <a:t>to the JEWS (History)! </a:t>
            </a:r>
            <a:r>
              <a:rPr lang="en-US" sz="1200" b="1" dirty="0">
                <a:solidFill>
                  <a:srgbClr val="FF0000"/>
                </a:solidFill>
                <a:latin typeface="Times New Roman" panose="02020603050405020304" pitchFamily="18" charset="0"/>
                <a:cs typeface="Times New Roman" panose="02020603050405020304" pitchFamily="18" charset="0"/>
              </a:rPr>
              <a:t>Romans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Philemon</a:t>
            </a:r>
            <a:r>
              <a:rPr lang="en-US" sz="1200" dirty="0">
                <a:latin typeface="Times New Roman" panose="02020603050405020304" pitchFamily="18" charset="0"/>
                <a:cs typeface="Times New Roman" panose="02020603050405020304" pitchFamily="18" charset="0"/>
              </a:rPr>
              <a:t> to the Gentiles (Present)!  </a:t>
            </a:r>
            <a:r>
              <a:rPr lang="en-US" sz="1200" b="1" dirty="0">
                <a:solidFill>
                  <a:srgbClr val="FF0000"/>
                </a:solidFill>
                <a:latin typeface="Times New Roman" panose="02020603050405020304" pitchFamily="18" charset="0"/>
                <a:cs typeface="Times New Roman" panose="02020603050405020304" pitchFamily="18" charset="0"/>
              </a:rPr>
              <a:t>Hebrews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Jude</a:t>
            </a:r>
            <a:r>
              <a:rPr lang="en-US" sz="1200" dirty="0">
                <a:latin typeface="Times New Roman" panose="02020603050405020304" pitchFamily="18" charset="0"/>
                <a:cs typeface="Times New Roman" panose="02020603050405020304" pitchFamily="18" charset="0"/>
              </a:rPr>
              <a:t> to the tribulation people (mostly Jews).  The </a:t>
            </a:r>
            <a:r>
              <a:rPr lang="en-US" sz="1200" b="1" dirty="0">
                <a:solidFill>
                  <a:srgbClr val="FF0000"/>
                </a:solidFill>
                <a:latin typeface="Times New Roman" panose="02020603050405020304" pitchFamily="18" charset="0"/>
                <a:cs typeface="Times New Roman" panose="02020603050405020304" pitchFamily="18" charset="0"/>
              </a:rPr>
              <a:t>Book of Revelation </a:t>
            </a:r>
            <a:r>
              <a:rPr lang="en-US" sz="1200" dirty="0">
                <a:latin typeface="Times New Roman" panose="02020603050405020304" pitchFamily="18" charset="0"/>
                <a:cs typeface="Times New Roman" panose="02020603050405020304" pitchFamily="18" charset="0"/>
              </a:rPr>
              <a:t>is past, present and future.  Also, within Paul’s books, we must also be able to recognize what is written TO men, women, pastors, children, including knowing what was written before and after the arrival of the KJB (</a:t>
            </a:r>
            <a:r>
              <a:rPr lang="en-US" sz="1200" b="1" dirty="0">
                <a:solidFill>
                  <a:srgbClr val="FF0000"/>
                </a:solidFill>
                <a:latin typeface="Times New Roman" panose="02020603050405020304" pitchFamily="18" charset="0"/>
                <a:cs typeface="Times New Roman" panose="02020603050405020304" pitchFamily="18" charset="0"/>
              </a:rPr>
              <a:t>Corinthians</a:t>
            </a:r>
            <a:r>
              <a:rPr lang="en-US" sz="1200" dirty="0">
                <a:latin typeface="Times New Roman" panose="02020603050405020304" pitchFamily="18" charset="0"/>
                <a:cs typeface="Times New Roman" panose="02020603050405020304" pitchFamily="18" charset="0"/>
              </a:rPr>
              <a:t>).</a:t>
            </a:r>
          </a:p>
        </p:txBody>
      </p:sp>
      <p:sp>
        <p:nvSpPr>
          <p:cNvPr id="18" name="TextBox 17">
            <a:extLst>
              <a:ext uri="{FF2B5EF4-FFF2-40B4-BE49-F238E27FC236}">
                <a16:creationId xmlns:a16="http://schemas.microsoft.com/office/drawing/2014/main" id="{90C04E9E-F610-472A-BB06-0E6589862A51}"/>
              </a:ext>
            </a:extLst>
          </p:cNvPr>
          <p:cNvSpPr txBox="1"/>
          <p:nvPr/>
        </p:nvSpPr>
        <p:spPr>
          <a:xfrm>
            <a:off x="3777924" y="6000064"/>
            <a:ext cx="8386084"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PS – this is all simply obvious if you read from beginning to the end.  The only reason we must emphasize it today is simply because people don’t read and the pastors, who are taken captive by the devil himself, have completely changed the truth of God into a lie, which, as it says in </a:t>
            </a:r>
            <a:r>
              <a:rPr lang="en-US" sz="1200" b="1" dirty="0">
                <a:solidFill>
                  <a:srgbClr val="FF0000"/>
                </a:solidFill>
                <a:latin typeface="Times New Roman" panose="02020603050405020304" pitchFamily="18" charset="0"/>
                <a:cs typeface="Times New Roman" panose="02020603050405020304" pitchFamily="18" charset="0"/>
              </a:rPr>
              <a:t>verse 18</a:t>
            </a:r>
            <a:r>
              <a:rPr lang="en-US" sz="1200" dirty="0">
                <a:latin typeface="Times New Roman" panose="02020603050405020304" pitchFamily="18" charset="0"/>
                <a:cs typeface="Times New Roman" panose="02020603050405020304" pitchFamily="18" charset="0"/>
              </a:rPr>
              <a:t>, have overthrown the faith of all their people today.  </a:t>
            </a:r>
            <a:r>
              <a:rPr lang="en-US" sz="1200" b="1" dirty="0">
                <a:latin typeface="Times New Roman" panose="02020603050405020304" pitchFamily="18" charset="0"/>
                <a:cs typeface="Times New Roman" panose="02020603050405020304" pitchFamily="18" charset="0"/>
              </a:rPr>
              <a:t>GET BACK TO READING THE KJB, PEOPLE</a:t>
            </a:r>
            <a:r>
              <a:rPr lang="en-US" sz="1200" dirty="0">
                <a:latin typeface="Times New Roman" panose="02020603050405020304" pitchFamily="18" charset="0"/>
                <a:cs typeface="Times New Roman" panose="02020603050405020304" pitchFamily="18" charset="0"/>
              </a:rPr>
              <a:t>!  Seriously, and t isn’t going to be available much longer, either! (</a:t>
            </a:r>
            <a:r>
              <a:rPr lang="en-US" sz="1200" b="1" dirty="0">
                <a:solidFill>
                  <a:srgbClr val="FF0000"/>
                </a:solidFill>
                <a:latin typeface="Times New Roman" panose="02020603050405020304" pitchFamily="18" charset="0"/>
                <a:cs typeface="Times New Roman" panose="02020603050405020304" pitchFamily="18" charset="0"/>
              </a:rPr>
              <a:t>Amos 8:11-13</a:t>
            </a:r>
            <a:r>
              <a:rPr lang="en-US" sz="1200" dirty="0">
                <a:latin typeface="Times New Roman" panose="02020603050405020304" pitchFamily="18" charset="0"/>
                <a:cs typeface="Times New Roman" panose="02020603050405020304" pitchFamily="18" charset="0"/>
              </a:rPr>
              <a:t>)</a:t>
            </a:r>
            <a:endParaRPr lang="en-US" sz="1200" dirty="0"/>
          </a:p>
        </p:txBody>
      </p:sp>
      <p:sp>
        <p:nvSpPr>
          <p:cNvPr id="19" name="TextBox 18">
            <a:extLst>
              <a:ext uri="{FF2B5EF4-FFF2-40B4-BE49-F238E27FC236}">
                <a16:creationId xmlns:a16="http://schemas.microsoft.com/office/drawing/2014/main" id="{BAB1889B-2B0C-4E4F-B89A-1A59388D59CC}"/>
              </a:ext>
            </a:extLst>
          </p:cNvPr>
          <p:cNvSpPr txBox="1"/>
          <p:nvPr/>
        </p:nvSpPr>
        <p:spPr>
          <a:xfrm>
            <a:off x="27989" y="2575594"/>
            <a:ext cx="5631055"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And ye are complete in him, which is the head of all principality and power: In whom also ye are circumcised with the </a:t>
            </a:r>
            <a:r>
              <a:rPr lang="en-US" sz="1200" b="1" i="1" u="sng" dirty="0">
                <a:solidFill>
                  <a:srgbClr val="CC6600"/>
                </a:solidFill>
                <a:latin typeface="Times New Roman" panose="02020603050405020304" pitchFamily="18" charset="0"/>
                <a:cs typeface="Times New Roman" panose="02020603050405020304" pitchFamily="18" charset="0"/>
              </a:rPr>
              <a:t>circumcision made without hands</a:t>
            </a:r>
            <a:r>
              <a:rPr lang="en-US" sz="1200" b="1" i="1" dirty="0">
                <a:solidFill>
                  <a:srgbClr val="CC6600"/>
                </a:solidFill>
                <a:latin typeface="Times New Roman" panose="02020603050405020304" pitchFamily="18" charset="0"/>
                <a:cs typeface="Times New Roman" panose="02020603050405020304" pitchFamily="18" charset="0"/>
              </a:rPr>
              <a:t>, in </a:t>
            </a:r>
            <a:r>
              <a:rPr lang="en-US" sz="1200" b="1" i="1" u="sng" dirty="0">
                <a:solidFill>
                  <a:srgbClr val="CC6600"/>
                </a:solidFill>
                <a:latin typeface="Times New Roman" panose="02020603050405020304" pitchFamily="18" charset="0"/>
                <a:cs typeface="Times New Roman" panose="02020603050405020304" pitchFamily="18" charset="0"/>
              </a:rPr>
              <a:t>putting off </a:t>
            </a:r>
            <a:r>
              <a:rPr lang="en-US" sz="1200" b="1" i="1" dirty="0">
                <a:solidFill>
                  <a:srgbClr val="CC6600"/>
                </a:solidFill>
                <a:latin typeface="Times New Roman" panose="02020603050405020304" pitchFamily="18" charset="0"/>
                <a:cs typeface="Times New Roman" panose="02020603050405020304" pitchFamily="18" charset="0"/>
              </a:rPr>
              <a:t>the body of the sins of the flesh by the circumcision of Christ: </a:t>
            </a:r>
          </a:p>
        </p:txBody>
      </p:sp>
      <p:sp>
        <p:nvSpPr>
          <p:cNvPr id="20" name="TextBox 19">
            <a:extLst>
              <a:ext uri="{FF2B5EF4-FFF2-40B4-BE49-F238E27FC236}">
                <a16:creationId xmlns:a16="http://schemas.microsoft.com/office/drawing/2014/main" id="{7DDF47E6-1F34-4CA7-A097-757FC74941C9}"/>
              </a:ext>
            </a:extLst>
          </p:cNvPr>
          <p:cNvSpPr txBox="1"/>
          <p:nvPr/>
        </p:nvSpPr>
        <p:spPr>
          <a:xfrm>
            <a:off x="61600" y="2947272"/>
            <a:ext cx="5614225" cy="646331"/>
          </a:xfrm>
          <a:prstGeom prst="rect">
            <a:avLst/>
          </a:prstGeom>
          <a:noFill/>
        </p:spPr>
        <p:txBody>
          <a:bodyPr wrap="square" rtlCol="0">
            <a:spAutoFit/>
          </a:bodyPr>
          <a:lstStyle/>
          <a:p>
            <a:pPr algn="just"/>
            <a:r>
              <a:rPr lang="en-US" sz="1200" b="1" i="1" u="sng" dirty="0">
                <a:solidFill>
                  <a:srgbClr val="CC66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b="1" i="1" u="sng" dirty="0">
                <a:solidFill>
                  <a:srgbClr val="CC66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   Buried with him in baptism, wherein also ye are risen with him through the </a:t>
            </a:r>
            <a:r>
              <a:rPr lang="en-US" sz="1200" b="1" i="1" u="sng" dirty="0">
                <a:solidFill>
                  <a:srgbClr val="CC6600"/>
                </a:solidFill>
                <a:latin typeface="Times New Roman" panose="02020603050405020304" pitchFamily="18" charset="0"/>
                <a:cs typeface="Times New Roman" panose="02020603050405020304" pitchFamily="18" charset="0"/>
              </a:rPr>
              <a:t>faith of the operation of God</a:t>
            </a:r>
            <a:r>
              <a:rPr lang="en-US" sz="1200" b="1" i="1" dirty="0">
                <a:solidFill>
                  <a:srgbClr val="CC6600"/>
                </a:solidFill>
                <a:latin typeface="Times New Roman" panose="02020603050405020304" pitchFamily="18" charset="0"/>
                <a:cs typeface="Times New Roman" panose="02020603050405020304" pitchFamily="18" charset="0"/>
              </a:rPr>
              <a:t>, who hath raised him from the dead. </a:t>
            </a:r>
          </a:p>
        </p:txBody>
      </p:sp>
      <p:sp>
        <p:nvSpPr>
          <p:cNvPr id="21" name="TextBox 20">
            <a:extLst>
              <a:ext uri="{FF2B5EF4-FFF2-40B4-BE49-F238E27FC236}">
                <a16:creationId xmlns:a16="http://schemas.microsoft.com/office/drawing/2014/main" id="{55158F95-1440-4B8D-A754-DC64418FE56B}"/>
              </a:ext>
            </a:extLst>
          </p:cNvPr>
          <p:cNvSpPr txBox="1"/>
          <p:nvPr/>
        </p:nvSpPr>
        <p:spPr>
          <a:xfrm>
            <a:off x="44776" y="3314415"/>
            <a:ext cx="5614270" cy="1200329"/>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And you, being dead in your sins and the uncircumcision of your flesh, hath he </a:t>
            </a:r>
            <a:r>
              <a:rPr lang="en-US" sz="1200" b="1" i="1" u="sng" dirty="0">
                <a:solidFill>
                  <a:srgbClr val="CC6600"/>
                </a:solidFill>
                <a:latin typeface="Times New Roman" panose="02020603050405020304" pitchFamily="18" charset="0"/>
                <a:cs typeface="Times New Roman" panose="02020603050405020304" pitchFamily="18" charset="0"/>
              </a:rPr>
              <a:t>quickened</a:t>
            </a:r>
            <a:r>
              <a:rPr lang="en-US" sz="1200" b="1" i="1" dirty="0">
                <a:solidFill>
                  <a:srgbClr val="CC6600"/>
                </a:solidFill>
                <a:latin typeface="Times New Roman" panose="02020603050405020304" pitchFamily="18" charset="0"/>
                <a:cs typeface="Times New Roman" panose="02020603050405020304" pitchFamily="18" charset="0"/>
              </a:rPr>
              <a:t> together with him, having forgiven you all trespasses; Blotting out the handwriting of ordinances that was against us, which was contrary to us, and took it out of the way, nailing it to his cross; And having spoiled principalities and powers, he made a shew of them openly, triumphing over them in it.</a:t>
            </a:r>
          </a:p>
        </p:txBody>
      </p:sp>
      <p:sp>
        <p:nvSpPr>
          <p:cNvPr id="22" name="TextBox 21">
            <a:extLst>
              <a:ext uri="{FF2B5EF4-FFF2-40B4-BE49-F238E27FC236}">
                <a16:creationId xmlns:a16="http://schemas.microsoft.com/office/drawing/2014/main" id="{8C98AB47-354B-40D7-A937-0152EFB2205B}"/>
              </a:ext>
            </a:extLst>
          </p:cNvPr>
          <p:cNvSpPr txBox="1"/>
          <p:nvPr/>
        </p:nvSpPr>
        <p:spPr>
          <a:xfrm>
            <a:off x="809022" y="1030253"/>
            <a:ext cx="1402079" cy="261610"/>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Colossians 2:10-15</a:t>
            </a:r>
          </a:p>
        </p:txBody>
      </p:sp>
      <p:sp>
        <p:nvSpPr>
          <p:cNvPr id="23" name="TextBox 22">
            <a:extLst>
              <a:ext uri="{FF2B5EF4-FFF2-40B4-BE49-F238E27FC236}">
                <a16:creationId xmlns:a16="http://schemas.microsoft.com/office/drawing/2014/main" id="{730A6219-7049-4D21-9781-23EB0EBA931F}"/>
              </a:ext>
            </a:extLst>
          </p:cNvPr>
          <p:cNvSpPr txBox="1"/>
          <p:nvPr/>
        </p:nvSpPr>
        <p:spPr>
          <a:xfrm>
            <a:off x="9356228" y="1237660"/>
            <a:ext cx="2634143" cy="261610"/>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Romans 14:10; I Cor 3:9-15; II Cor 5:10</a:t>
            </a:r>
          </a:p>
        </p:txBody>
      </p:sp>
      <p:sp>
        <p:nvSpPr>
          <p:cNvPr id="32" name="TextBox 31">
            <a:extLst>
              <a:ext uri="{FF2B5EF4-FFF2-40B4-BE49-F238E27FC236}">
                <a16:creationId xmlns:a16="http://schemas.microsoft.com/office/drawing/2014/main" id="{34021971-E2F4-4632-9CD6-E037B2BB2D33}"/>
              </a:ext>
            </a:extLst>
          </p:cNvPr>
          <p:cNvSpPr txBox="1"/>
          <p:nvPr/>
        </p:nvSpPr>
        <p:spPr>
          <a:xfrm>
            <a:off x="5758365" y="2589867"/>
            <a:ext cx="3947697" cy="815608"/>
          </a:xfrm>
          <a:prstGeom prst="rect">
            <a:avLst/>
          </a:prstGeom>
          <a:noFill/>
        </p:spPr>
        <p:txBody>
          <a:bodyPr wrap="square" rtlCol="0">
            <a:spAutoFit/>
          </a:bodyPr>
          <a:lstStyle/>
          <a:p>
            <a:pPr algn="just"/>
            <a:r>
              <a:rPr lang="en-US" sz="1200" b="1" i="1" u="sng" dirty="0">
                <a:solidFill>
                  <a:srgbClr val="CC6600"/>
                </a:solidFill>
                <a:latin typeface="Times New Roman" panose="02020603050405020304" pitchFamily="18" charset="0"/>
                <a:cs typeface="Times New Roman" panose="02020603050405020304" pitchFamily="18" charset="0"/>
              </a:rPr>
              <a:t>For we must all appear before the judgment seat of Christ</a:t>
            </a:r>
            <a:r>
              <a:rPr lang="en-US" sz="1200" b="1" i="1" dirty="0">
                <a:solidFill>
                  <a:srgbClr val="CC6600"/>
                </a:solidFill>
                <a:latin typeface="Times New Roman" panose="02020603050405020304" pitchFamily="18" charset="0"/>
                <a:cs typeface="Times New Roman" panose="02020603050405020304" pitchFamily="18" charset="0"/>
              </a:rPr>
              <a:t>; that every one may receive the things done in his body, according to that he hath done, whether it be good or bad. </a:t>
            </a:r>
            <a:r>
              <a:rPr lang="en-US" sz="1100" b="1" dirty="0">
                <a:solidFill>
                  <a:srgbClr val="FF0000"/>
                </a:solidFill>
                <a:latin typeface="Times New Roman" panose="02020603050405020304" pitchFamily="18" charset="0"/>
                <a:cs typeface="Times New Roman" panose="02020603050405020304" pitchFamily="18" charset="0"/>
              </a:rPr>
              <a:t>II Cor 5:10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0A7F5DA5-72AE-4007-B8B9-A8B7B5D54F5A}"/>
              </a:ext>
            </a:extLst>
          </p:cNvPr>
          <p:cNvSpPr txBox="1"/>
          <p:nvPr/>
        </p:nvSpPr>
        <p:spPr>
          <a:xfrm>
            <a:off x="5745470" y="3132147"/>
            <a:ext cx="5139888" cy="138499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According to the grace of God which is given unto me, as a wise </a:t>
            </a:r>
            <a:r>
              <a:rPr lang="en-US" sz="1200" b="1" i="1" u="sng" dirty="0">
                <a:solidFill>
                  <a:srgbClr val="CC6600"/>
                </a:solidFill>
                <a:latin typeface="Times New Roman" panose="02020603050405020304" pitchFamily="18" charset="0"/>
                <a:cs typeface="Times New Roman" panose="02020603050405020304" pitchFamily="18" charset="0"/>
              </a:rPr>
              <a:t>masterbuilder</a:t>
            </a:r>
            <a:r>
              <a:rPr lang="en-US" sz="1200" b="1" i="1" dirty="0">
                <a:solidFill>
                  <a:srgbClr val="CC6600"/>
                </a:solidFill>
                <a:latin typeface="Times New Roman" panose="02020603050405020304" pitchFamily="18" charset="0"/>
                <a:cs typeface="Times New Roman" panose="02020603050405020304" pitchFamily="18" charset="0"/>
              </a:rPr>
              <a:t>, I have laid the foundation, and another </a:t>
            </a:r>
            <a:r>
              <a:rPr lang="en-US" sz="1200" b="1" i="1" dirty="0" err="1">
                <a:solidFill>
                  <a:srgbClr val="CC6600"/>
                </a:solidFill>
                <a:latin typeface="Times New Roman" panose="02020603050405020304" pitchFamily="18" charset="0"/>
                <a:cs typeface="Times New Roman" panose="02020603050405020304" pitchFamily="18" charset="0"/>
              </a:rPr>
              <a:t>buildeth</a:t>
            </a:r>
            <a:r>
              <a:rPr lang="en-US" sz="1200" b="1" i="1" dirty="0">
                <a:solidFill>
                  <a:srgbClr val="CC6600"/>
                </a:solidFill>
                <a:latin typeface="Times New Roman" panose="02020603050405020304" pitchFamily="18" charset="0"/>
                <a:cs typeface="Times New Roman" panose="02020603050405020304" pitchFamily="18" charset="0"/>
              </a:rPr>
              <a:t> thereon. </a:t>
            </a:r>
            <a:r>
              <a:rPr lang="en-US" sz="1200" b="1" i="1" u="sng" dirty="0">
                <a:solidFill>
                  <a:srgbClr val="CC6600"/>
                </a:solidFill>
                <a:latin typeface="Times New Roman" panose="02020603050405020304" pitchFamily="18" charset="0"/>
                <a:cs typeface="Times New Roman" panose="02020603050405020304" pitchFamily="18" charset="0"/>
              </a:rPr>
              <a:t>But let every man take heed how he </a:t>
            </a:r>
            <a:r>
              <a:rPr lang="en-US" sz="1200" b="1" i="1" u="sng" dirty="0" err="1">
                <a:solidFill>
                  <a:srgbClr val="CC6600"/>
                </a:solidFill>
                <a:latin typeface="Times New Roman" panose="02020603050405020304" pitchFamily="18" charset="0"/>
                <a:cs typeface="Times New Roman" panose="02020603050405020304" pitchFamily="18" charset="0"/>
              </a:rPr>
              <a:t>buildeth</a:t>
            </a:r>
            <a:r>
              <a:rPr lang="en-US" sz="1200" b="1" i="1" u="sng" dirty="0">
                <a:solidFill>
                  <a:srgbClr val="CC6600"/>
                </a:solidFill>
                <a:latin typeface="Times New Roman" panose="02020603050405020304" pitchFamily="18" charset="0"/>
                <a:cs typeface="Times New Roman" panose="02020603050405020304" pitchFamily="18" charset="0"/>
              </a:rPr>
              <a:t> thereupon. </a:t>
            </a:r>
            <a:r>
              <a:rPr lang="en-US" sz="1200" b="1" i="1" dirty="0">
                <a:solidFill>
                  <a:srgbClr val="CC6600"/>
                </a:solidFill>
                <a:latin typeface="Times New Roman" panose="02020603050405020304" pitchFamily="18" charset="0"/>
                <a:cs typeface="Times New Roman" panose="02020603050405020304" pitchFamily="18" charset="0"/>
              </a:rPr>
              <a:t>For other foundation can no man lay than that is laid, which is Jesus Christ. Now if </a:t>
            </a:r>
            <a:r>
              <a:rPr lang="en-US" sz="1200" b="1" i="1" u="sng" dirty="0">
                <a:solidFill>
                  <a:srgbClr val="CC6600"/>
                </a:solidFill>
                <a:latin typeface="Times New Roman" panose="02020603050405020304" pitchFamily="18" charset="0"/>
                <a:cs typeface="Times New Roman" panose="02020603050405020304" pitchFamily="18" charset="0"/>
              </a:rPr>
              <a:t>any man build upon this foundation</a:t>
            </a:r>
            <a:r>
              <a:rPr lang="en-US" sz="1200" b="1" i="1" dirty="0">
                <a:solidFill>
                  <a:srgbClr val="CC6600"/>
                </a:solidFill>
                <a:latin typeface="Times New Roman" panose="02020603050405020304" pitchFamily="18" charset="0"/>
                <a:cs typeface="Times New Roman" panose="02020603050405020304" pitchFamily="18" charset="0"/>
              </a:rPr>
              <a:t> gold, silver, precious stones, wood, hay, stubble; Every man's </a:t>
            </a:r>
            <a:r>
              <a:rPr lang="en-US" sz="1200" b="1" i="1" u="sng" dirty="0">
                <a:solidFill>
                  <a:srgbClr val="CC6600"/>
                </a:solidFill>
                <a:latin typeface="Times New Roman" panose="02020603050405020304" pitchFamily="18" charset="0"/>
                <a:cs typeface="Times New Roman" panose="02020603050405020304" pitchFamily="18" charset="0"/>
              </a:rPr>
              <a:t>work shall be made manifest</a:t>
            </a:r>
            <a:r>
              <a:rPr lang="en-US" sz="1200" b="1" i="1" dirty="0">
                <a:solidFill>
                  <a:srgbClr val="CC6600"/>
                </a:solidFill>
                <a:latin typeface="Times New Roman" panose="02020603050405020304" pitchFamily="18" charset="0"/>
                <a:cs typeface="Times New Roman" panose="02020603050405020304" pitchFamily="18" charset="0"/>
              </a:rPr>
              <a:t>: for the day shall declare it, because it shall be revealed by fire; and the fire shall try every man's work of what sort it is. </a:t>
            </a:r>
          </a:p>
        </p:txBody>
      </p:sp>
      <p:sp>
        <p:nvSpPr>
          <p:cNvPr id="36" name="TextBox 35">
            <a:extLst>
              <a:ext uri="{FF2B5EF4-FFF2-40B4-BE49-F238E27FC236}">
                <a16:creationId xmlns:a16="http://schemas.microsoft.com/office/drawing/2014/main" id="{FD8AB78A-AC67-458B-A443-B2153A6B9DCE}"/>
              </a:ext>
            </a:extLst>
          </p:cNvPr>
          <p:cNvSpPr txBox="1"/>
          <p:nvPr/>
        </p:nvSpPr>
        <p:spPr>
          <a:xfrm>
            <a:off x="5745469" y="4227019"/>
            <a:ext cx="6375551"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a:t>
            </a:r>
            <a:r>
              <a:rPr lang="en-US" sz="1200" b="1" i="1" u="sng" dirty="0">
                <a:solidFill>
                  <a:srgbClr val="CC66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  If any </a:t>
            </a:r>
          </a:p>
          <a:p>
            <a:pPr algn="just"/>
            <a:r>
              <a:rPr lang="en-US" sz="1200" b="1" i="1" dirty="0">
                <a:solidFill>
                  <a:srgbClr val="CC6600"/>
                </a:solidFill>
                <a:latin typeface="Times New Roman" panose="02020603050405020304" pitchFamily="18" charset="0"/>
                <a:cs typeface="Times New Roman" panose="02020603050405020304" pitchFamily="18" charset="0"/>
              </a:rPr>
              <a:t>man's work abide which he hath built thereupon, he shall receive a reward. If any man's work shall be burned, he shall suffer loss: </a:t>
            </a:r>
            <a:r>
              <a:rPr lang="en-US" sz="1200" b="1" i="1" u="sng" dirty="0">
                <a:solidFill>
                  <a:srgbClr val="CC6600"/>
                </a:solidFill>
                <a:latin typeface="Times New Roman" panose="02020603050405020304" pitchFamily="18" charset="0"/>
                <a:cs typeface="Times New Roman" panose="02020603050405020304" pitchFamily="18" charset="0"/>
              </a:rPr>
              <a:t>but he himself shall be saved; yet so as by fire</a:t>
            </a:r>
            <a:r>
              <a:rPr lang="en-US" sz="1200" b="1" dirty="0">
                <a:solidFill>
                  <a:srgbClr val="CC6600"/>
                </a:solidFill>
                <a:latin typeface="Times New Roman" panose="02020603050405020304" pitchFamily="18" charset="0"/>
                <a:cs typeface="Times New Roman" panose="02020603050405020304" pitchFamily="18" charset="0"/>
              </a:rPr>
              <a:t>. </a:t>
            </a:r>
            <a:r>
              <a:rPr lang="en-US" sz="800" b="1" dirty="0">
                <a:solidFill>
                  <a:srgbClr val="FF0000"/>
                </a:solidFill>
                <a:latin typeface="Times New Roman" panose="02020603050405020304" pitchFamily="18" charset="0"/>
                <a:cs typeface="Times New Roman" panose="02020603050405020304" pitchFamily="18" charset="0"/>
              </a:rPr>
              <a:t>I Cor 3:11-15</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38" name="Straight Connector 37">
            <a:extLst>
              <a:ext uri="{FF2B5EF4-FFF2-40B4-BE49-F238E27FC236}">
                <a16:creationId xmlns:a16="http://schemas.microsoft.com/office/drawing/2014/main" id="{710EC092-7DDB-4304-B684-D5A4780D1163}"/>
              </a:ext>
            </a:extLst>
          </p:cNvPr>
          <p:cNvCxnSpPr/>
          <p:nvPr/>
        </p:nvCxnSpPr>
        <p:spPr>
          <a:xfrm>
            <a:off x="5746459" y="2808137"/>
            <a:ext cx="0" cy="19232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06AA69-2802-4EBC-9A49-E72103AB3293}"/>
              </a:ext>
            </a:extLst>
          </p:cNvPr>
          <p:cNvCxnSpPr/>
          <p:nvPr/>
        </p:nvCxnSpPr>
        <p:spPr>
          <a:xfrm>
            <a:off x="419450" y="4912178"/>
            <a:ext cx="113670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1C9EBA8-32A0-4A35-8C1F-9A740FAE0B60}"/>
              </a:ext>
            </a:extLst>
          </p:cNvPr>
          <p:cNvSpPr txBox="1"/>
          <p:nvPr/>
        </p:nvSpPr>
        <p:spPr>
          <a:xfrm>
            <a:off x="61600" y="4222136"/>
            <a:ext cx="5625436"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Hebrews 4:12 </a:t>
            </a:r>
            <a:r>
              <a:rPr lang="en-US" sz="1200" b="1" i="1" dirty="0">
                <a:solidFill>
                  <a:srgbClr val="CC6600"/>
                </a:solidFill>
                <a:latin typeface="Times New Roman" panose="02020603050405020304" pitchFamily="18" charset="0"/>
                <a:cs typeface="Times New Roman" panose="02020603050405020304" pitchFamily="18" charset="0"/>
              </a:rPr>
              <a:t>For the word of God is </a:t>
            </a:r>
            <a:r>
              <a:rPr lang="en-US" sz="1200" b="1" i="1" u="sng" dirty="0">
                <a:solidFill>
                  <a:srgbClr val="CC6600"/>
                </a:solidFill>
                <a:latin typeface="Times New Roman" panose="02020603050405020304" pitchFamily="18" charset="0"/>
                <a:cs typeface="Times New Roman" panose="02020603050405020304" pitchFamily="18" charset="0"/>
              </a:rPr>
              <a:t>quick</a:t>
            </a:r>
            <a:r>
              <a:rPr lang="en-US" sz="1200" b="1" i="1" dirty="0">
                <a:solidFill>
                  <a:srgbClr val="CC6600"/>
                </a:solidFill>
                <a:latin typeface="Times New Roman" panose="02020603050405020304" pitchFamily="18" charset="0"/>
                <a:cs typeface="Times New Roman" panose="02020603050405020304" pitchFamily="18" charset="0"/>
              </a:rPr>
              <a:t>, and </a:t>
            </a:r>
            <a:r>
              <a:rPr lang="en-US" sz="1200" b="1" i="1" u="sng" dirty="0">
                <a:solidFill>
                  <a:srgbClr val="CC6600"/>
                </a:solidFill>
                <a:latin typeface="Times New Roman" panose="02020603050405020304" pitchFamily="18" charset="0"/>
                <a:cs typeface="Times New Roman" panose="02020603050405020304" pitchFamily="18" charset="0"/>
              </a:rPr>
              <a:t>powerful</a:t>
            </a:r>
            <a:r>
              <a:rPr lang="en-US" sz="1200" b="1" i="1" dirty="0">
                <a:solidFill>
                  <a:srgbClr val="CC6600"/>
                </a:solidFill>
                <a:latin typeface="Times New Roman" panose="02020603050405020304" pitchFamily="18" charset="0"/>
                <a:cs typeface="Times New Roman" panose="02020603050405020304" pitchFamily="18" charset="0"/>
              </a:rPr>
              <a:t>, and </a:t>
            </a:r>
            <a:r>
              <a:rPr lang="en-US" sz="1200" b="1" i="1" u="sng" dirty="0">
                <a:solidFill>
                  <a:srgbClr val="CC6600"/>
                </a:solidFill>
                <a:latin typeface="Times New Roman" panose="02020603050405020304" pitchFamily="18" charset="0"/>
                <a:cs typeface="Times New Roman" panose="02020603050405020304" pitchFamily="18" charset="0"/>
              </a:rPr>
              <a:t>sharper</a:t>
            </a:r>
            <a:r>
              <a:rPr lang="en-US" sz="1200" b="1" i="1" dirty="0">
                <a:solidFill>
                  <a:srgbClr val="CC6600"/>
                </a:solidFill>
                <a:latin typeface="Times New Roman" panose="02020603050405020304" pitchFamily="18" charset="0"/>
                <a:cs typeface="Times New Roman" panose="02020603050405020304" pitchFamily="18" charset="0"/>
              </a:rPr>
              <a:t> than any </a:t>
            </a:r>
            <a:r>
              <a:rPr lang="en-US" sz="1200" b="1" i="1" dirty="0" err="1">
                <a:solidFill>
                  <a:srgbClr val="CC6600"/>
                </a:solidFill>
                <a:latin typeface="Times New Roman" panose="02020603050405020304" pitchFamily="18" charset="0"/>
                <a:cs typeface="Times New Roman" panose="02020603050405020304" pitchFamily="18" charset="0"/>
              </a:rPr>
              <a:t>twoedged</a:t>
            </a:r>
            <a:r>
              <a:rPr lang="en-US" sz="1200" b="1" i="1" dirty="0">
                <a:solidFill>
                  <a:srgbClr val="CC6600"/>
                </a:solidFill>
                <a:latin typeface="Times New Roman" panose="02020603050405020304" pitchFamily="18" charset="0"/>
                <a:cs typeface="Times New Roman" panose="02020603050405020304" pitchFamily="18" charset="0"/>
              </a:rPr>
              <a:t> sword, </a:t>
            </a:r>
            <a:r>
              <a:rPr lang="en-US" sz="1200" b="1" i="1" u="sng" dirty="0">
                <a:solidFill>
                  <a:srgbClr val="CC6600"/>
                </a:solidFill>
                <a:latin typeface="Times New Roman" panose="02020603050405020304" pitchFamily="18" charset="0"/>
                <a:cs typeface="Times New Roman" panose="02020603050405020304" pitchFamily="18" charset="0"/>
              </a:rPr>
              <a:t>piercing</a:t>
            </a:r>
            <a:r>
              <a:rPr lang="en-US" sz="1200" b="1" i="1" dirty="0">
                <a:solidFill>
                  <a:srgbClr val="CC6600"/>
                </a:solidFill>
                <a:latin typeface="Times New Roman" panose="02020603050405020304" pitchFamily="18" charset="0"/>
                <a:cs typeface="Times New Roman" panose="02020603050405020304" pitchFamily="18" charset="0"/>
              </a:rPr>
              <a:t> even to the </a:t>
            </a:r>
            <a:r>
              <a:rPr lang="en-US" sz="1200" b="1" i="1" u="sng" dirty="0">
                <a:solidFill>
                  <a:srgbClr val="CC6600"/>
                </a:solidFill>
                <a:latin typeface="Times New Roman" panose="02020603050405020304" pitchFamily="18" charset="0"/>
                <a:cs typeface="Times New Roman" panose="02020603050405020304" pitchFamily="18" charset="0"/>
              </a:rPr>
              <a:t>dividing</a:t>
            </a:r>
            <a:r>
              <a:rPr lang="en-US" sz="1200" b="1" i="1" dirty="0">
                <a:solidFill>
                  <a:srgbClr val="CC6600"/>
                </a:solidFill>
                <a:latin typeface="Times New Roman" panose="02020603050405020304" pitchFamily="18" charset="0"/>
                <a:cs typeface="Times New Roman" panose="02020603050405020304" pitchFamily="18" charset="0"/>
              </a:rPr>
              <a:t> asunder of soul and spirit</a:t>
            </a:r>
            <a:r>
              <a:rPr lang="en-US" sz="1200" b="1" i="1" u="sng" dirty="0">
                <a:solidFill>
                  <a:srgbClr val="CC6600"/>
                </a:solidFill>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b="1" i="1" u="sng" dirty="0">
                <a:solidFill>
                  <a:srgbClr val="CC6600"/>
                </a:solidFill>
                <a:latin typeface="Times New Roman" panose="02020603050405020304" pitchFamily="18" charset="0"/>
                <a:cs typeface="Times New Roman" panose="02020603050405020304" pitchFamily="18" charset="0"/>
              </a:rPr>
              <a:t>and of the joints and marrow</a:t>
            </a:r>
            <a:r>
              <a:rPr lang="en-US" sz="1200" b="1" i="1" dirty="0">
                <a:solidFill>
                  <a:srgbClr val="CC6600"/>
                </a:solidFill>
                <a:latin typeface="Times New Roman" panose="02020603050405020304" pitchFamily="18" charset="0"/>
                <a:cs typeface="Times New Roman" panose="02020603050405020304" pitchFamily="18" charset="0"/>
              </a:rPr>
              <a:t>, and is a </a:t>
            </a:r>
            <a:r>
              <a:rPr lang="en-US" sz="1200" b="1" i="1" u="sng" dirty="0">
                <a:solidFill>
                  <a:srgbClr val="CC6600"/>
                </a:solidFill>
                <a:latin typeface="Times New Roman" panose="02020603050405020304" pitchFamily="18" charset="0"/>
                <a:cs typeface="Times New Roman" panose="02020603050405020304" pitchFamily="18" charset="0"/>
              </a:rPr>
              <a:t>discerner of the thoughts and intents of the heart</a:t>
            </a:r>
            <a:r>
              <a:rPr lang="en-US" sz="1200" b="1" i="1" dirty="0">
                <a:solidFill>
                  <a:srgbClr val="CC6600"/>
                </a:solidFill>
                <a:latin typeface="Times New Roman" panose="02020603050405020304" pitchFamily="18" charset="0"/>
                <a:cs typeface="Times New Roman" panose="02020603050405020304" pitchFamily="18" charset="0"/>
              </a:rPr>
              <a:t>.</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CE94BAE7-CA5A-4048-85BF-3A83CB6BD8E4}"/>
              </a:ext>
            </a:extLst>
          </p:cNvPr>
          <p:cNvSpPr txBox="1"/>
          <p:nvPr/>
        </p:nvSpPr>
        <p:spPr>
          <a:xfrm>
            <a:off x="9717966" y="2573089"/>
            <a:ext cx="2482421" cy="646331"/>
          </a:xfrm>
          <a:prstGeom prst="rect">
            <a:avLst/>
          </a:prstGeom>
          <a:noFill/>
        </p:spPr>
        <p:txBody>
          <a:bodyPr wrap="square" rtlCol="0">
            <a:spAutoFit/>
          </a:bodyPr>
          <a:lstStyle/>
          <a:p>
            <a:pPr algn="just"/>
            <a:r>
              <a:rPr lang="en-US" sz="1000" b="1" dirty="0">
                <a:solidFill>
                  <a:srgbClr val="FF0000"/>
                </a:solidFill>
                <a:latin typeface="Times New Roman" panose="02020603050405020304" pitchFamily="18" charset="0"/>
                <a:cs typeface="Times New Roman" panose="02020603050405020304" pitchFamily="18" charset="0"/>
              </a:rPr>
              <a:t>Rom 2:16, </a:t>
            </a:r>
            <a:r>
              <a:rPr lang="en-US" sz="1200" b="1" i="1" dirty="0">
                <a:solidFill>
                  <a:srgbClr val="CC6600"/>
                </a:solidFill>
                <a:latin typeface="Times New Roman" panose="02020603050405020304" pitchFamily="18" charset="0"/>
                <a:cs typeface="Times New Roman" panose="02020603050405020304" pitchFamily="18" charset="0"/>
              </a:rPr>
              <a:t>In the day when God shall judge the secrets of men by Jesus Christ according to </a:t>
            </a:r>
            <a:r>
              <a:rPr lang="en-US" sz="1200" b="1" i="1" u="sng" dirty="0">
                <a:solidFill>
                  <a:srgbClr val="CC6600"/>
                </a:solidFill>
                <a:latin typeface="Times New Roman" panose="02020603050405020304" pitchFamily="18" charset="0"/>
                <a:cs typeface="Times New Roman" panose="02020603050405020304" pitchFamily="18" charset="0"/>
              </a:rPr>
              <a:t>my gospel</a:t>
            </a:r>
            <a:r>
              <a:rPr lang="en-US" sz="1200" b="1" i="1" dirty="0">
                <a:solidFill>
                  <a:srgbClr val="CC6600"/>
                </a:solidFill>
                <a:latin typeface="Times New Roman" panose="02020603050405020304" pitchFamily="18" charset="0"/>
                <a:cs typeface="Times New Roman" panose="02020603050405020304" pitchFamily="18" charset="0"/>
              </a:rPr>
              <a:t>.</a:t>
            </a:r>
          </a:p>
        </p:txBody>
      </p:sp>
      <p:sp>
        <p:nvSpPr>
          <p:cNvPr id="45" name="TextBox 44">
            <a:extLst>
              <a:ext uri="{FF2B5EF4-FFF2-40B4-BE49-F238E27FC236}">
                <a16:creationId xmlns:a16="http://schemas.microsoft.com/office/drawing/2014/main" id="{3048386C-88AC-4590-9AEB-F5EB186ADD71}"/>
              </a:ext>
            </a:extLst>
          </p:cNvPr>
          <p:cNvSpPr txBox="1"/>
          <p:nvPr/>
        </p:nvSpPr>
        <p:spPr>
          <a:xfrm>
            <a:off x="10774260" y="3875108"/>
            <a:ext cx="1389741" cy="646331"/>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Rom 7:4 </a:t>
            </a:r>
            <a:r>
              <a:rPr lang="en-US" sz="1000" b="1" i="1" dirty="0">
                <a:solidFill>
                  <a:srgbClr val="CC66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that we should bring forth fruit </a:t>
            </a:r>
            <a:r>
              <a:rPr lang="en-US" sz="1200" b="1" i="1" u="sng" dirty="0">
                <a:solidFill>
                  <a:srgbClr val="CC6600"/>
                </a:solidFill>
                <a:latin typeface="Times New Roman" panose="02020603050405020304" pitchFamily="18" charset="0"/>
                <a:cs typeface="Times New Roman" panose="02020603050405020304" pitchFamily="18" charset="0"/>
              </a:rPr>
              <a:t>unto God</a:t>
            </a:r>
            <a:r>
              <a:rPr lang="en-US" sz="1200" b="1" i="1" dirty="0">
                <a:solidFill>
                  <a:srgbClr val="CC6600"/>
                </a:solidFill>
                <a:latin typeface="Times New Roman" panose="02020603050405020304" pitchFamily="18" charset="0"/>
                <a:cs typeface="Times New Roman" panose="02020603050405020304" pitchFamily="18" charset="0"/>
              </a:rPr>
              <a:t>.</a:t>
            </a:r>
          </a:p>
        </p:txBody>
      </p:sp>
      <p:sp>
        <p:nvSpPr>
          <p:cNvPr id="46" name="TextBox 45">
            <a:extLst>
              <a:ext uri="{FF2B5EF4-FFF2-40B4-BE49-F238E27FC236}">
                <a16:creationId xmlns:a16="http://schemas.microsoft.com/office/drawing/2014/main" id="{8A2C0D9A-04C4-45F1-BB73-DD8800FB2B47}"/>
              </a:ext>
            </a:extLst>
          </p:cNvPr>
          <p:cNvSpPr txBox="1"/>
          <p:nvPr/>
        </p:nvSpPr>
        <p:spPr>
          <a:xfrm>
            <a:off x="10746298" y="3143919"/>
            <a:ext cx="1470578" cy="830997"/>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Rom 6:22 </a:t>
            </a:r>
            <a:r>
              <a:rPr lang="en-US" sz="1200" b="1" i="1" dirty="0">
                <a:solidFill>
                  <a:srgbClr val="CC6600"/>
                </a:solidFill>
                <a:latin typeface="Times New Roman" panose="02020603050405020304" pitchFamily="18" charset="0"/>
                <a:cs typeface="Times New Roman" panose="02020603050405020304" pitchFamily="18" charset="0"/>
              </a:rPr>
              <a:t>… ye have </a:t>
            </a:r>
            <a:r>
              <a:rPr lang="en-US" sz="1200" b="1" i="1" u="sng" dirty="0">
                <a:solidFill>
                  <a:srgbClr val="CC6600"/>
                </a:solidFill>
                <a:latin typeface="Times New Roman" panose="02020603050405020304" pitchFamily="18" charset="0"/>
                <a:cs typeface="Times New Roman" panose="02020603050405020304" pitchFamily="18" charset="0"/>
              </a:rPr>
              <a:t>your fruit </a:t>
            </a:r>
            <a:r>
              <a:rPr lang="en-US" sz="1200" b="1" i="1" dirty="0">
                <a:solidFill>
                  <a:srgbClr val="CC6600"/>
                </a:solidFill>
                <a:latin typeface="Times New Roman" panose="02020603050405020304" pitchFamily="18" charset="0"/>
                <a:cs typeface="Times New Roman" panose="02020603050405020304" pitchFamily="18" charset="0"/>
              </a:rPr>
              <a:t>unto holiness, and the end everlasting life</a:t>
            </a:r>
            <a:r>
              <a:rPr lang="en-US" sz="1200" b="1" dirty="0">
                <a:solidFill>
                  <a:srgbClr val="CC6600"/>
                </a:solidFill>
              </a:rPr>
              <a:t>.</a:t>
            </a:r>
          </a:p>
        </p:txBody>
      </p:sp>
      <p:sp>
        <p:nvSpPr>
          <p:cNvPr id="47" name="Rectangle 46">
            <a:extLst>
              <a:ext uri="{FF2B5EF4-FFF2-40B4-BE49-F238E27FC236}">
                <a16:creationId xmlns:a16="http://schemas.microsoft.com/office/drawing/2014/main" id="{F766B9A8-6AC8-4F62-ABF0-840CE3ADAF3A}"/>
              </a:ext>
            </a:extLst>
          </p:cNvPr>
          <p:cNvSpPr/>
          <p:nvPr/>
        </p:nvSpPr>
        <p:spPr>
          <a:xfrm>
            <a:off x="9717966" y="2631328"/>
            <a:ext cx="2412434" cy="5422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372BC94-CECE-4959-83DD-2BFCD1548EF4}"/>
              </a:ext>
            </a:extLst>
          </p:cNvPr>
          <p:cNvSpPr/>
          <p:nvPr/>
        </p:nvSpPr>
        <p:spPr>
          <a:xfrm>
            <a:off x="10841813" y="3202651"/>
            <a:ext cx="1235662" cy="7289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8F4B7DF-794D-4B0B-AB83-DD955603F7AE}"/>
              </a:ext>
            </a:extLst>
          </p:cNvPr>
          <p:cNvSpPr/>
          <p:nvPr/>
        </p:nvSpPr>
        <p:spPr>
          <a:xfrm>
            <a:off x="10850522" y="3951965"/>
            <a:ext cx="1235662" cy="52424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8380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anim calcmode="lin" valueType="num">
                                      <p:cBhvr>
                                        <p:cTn id="10" dur="1000" fill="hold"/>
                                        <p:tgtEl>
                                          <p:spTgt spid="2"/>
                                        </p:tgtEl>
                                        <p:attrNameLst>
                                          <p:attrName>ppt_x</p:attrName>
                                        </p:attrNameLst>
                                      </p:cBhvr>
                                      <p:tavLst>
                                        <p:tav tm="0">
                                          <p:val>
                                            <p:fltVal val="0.5"/>
                                          </p:val>
                                        </p:tav>
                                        <p:tav tm="100000">
                                          <p:val>
                                            <p:strVal val="#ppt_x"/>
                                          </p:val>
                                        </p:tav>
                                      </p:tavLst>
                                    </p:anim>
                                    <p:anim calcmode="lin" valueType="num">
                                      <p:cBhvr>
                                        <p:cTn id="11" dur="10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1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52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fltVal val="0.5"/>
                                          </p:val>
                                        </p:tav>
                                        <p:tav tm="100000">
                                          <p:val>
                                            <p:strVal val="#ppt_x"/>
                                          </p:val>
                                        </p:tav>
                                      </p:tavLst>
                                    </p:anim>
                                    <p:anim calcmode="lin" valueType="num">
                                      <p:cBhvr>
                                        <p:cTn id="24" dur="1000" fill="hold"/>
                                        <p:tgtEl>
                                          <p:spTgt spid="5"/>
                                        </p:tgtEl>
                                        <p:attrNameLst>
                                          <p:attrName>ppt_y</p:attrName>
                                        </p:attrNameLst>
                                      </p:cBhvr>
                                      <p:tavLst>
                                        <p:tav tm="0">
                                          <p:val>
                                            <p:fltVal val="0.5"/>
                                          </p:val>
                                        </p:tav>
                                        <p:tav tm="100000">
                                          <p:val>
                                            <p:strVal val="#ppt_y"/>
                                          </p:val>
                                        </p:tav>
                                      </p:tavLst>
                                    </p:anim>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10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528"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fltVal val="0.5"/>
                                          </p:val>
                                        </p:tav>
                                        <p:tav tm="100000">
                                          <p:val>
                                            <p:strVal val="#ppt_x"/>
                                          </p:val>
                                        </p:tav>
                                      </p:tavLst>
                                    </p:anim>
                                    <p:anim calcmode="lin" valueType="num">
                                      <p:cBhvr>
                                        <p:cTn id="37" dur="1000" fill="hold"/>
                                        <p:tgtEl>
                                          <p:spTgt spid="13"/>
                                        </p:tgtEl>
                                        <p:attrNameLst>
                                          <p:attrName>ppt_y</p:attrName>
                                        </p:attrNameLst>
                                      </p:cBhvr>
                                      <p:tavLst>
                                        <p:tav tm="0">
                                          <p:val>
                                            <p:fltVal val="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42"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arn(outHorizontal)">
                                      <p:cBhvr>
                                        <p:cTn id="42" dur="750"/>
                                        <p:tgtEl>
                                          <p:spTgt spid="38"/>
                                        </p:tgtEl>
                                      </p:cBhvr>
                                    </p:animEffect>
                                  </p:childTnLst>
                                </p:cTn>
                              </p:par>
                              <p:par>
                                <p:cTn id="43" presetID="16" presetClass="entr" presetSubtype="37"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barn(outVertical)">
                                      <p:cBhvr>
                                        <p:cTn id="45" dur="75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3"/>
                                        </p:tgtEl>
                                        <p:attrNameLst>
                                          <p:attrName>style.visibility</p:attrName>
                                        </p:attrNameLst>
                                      </p:cBhvr>
                                      <p:to>
                                        <p:strVal val="visible"/>
                                      </p:to>
                                    </p:set>
                                    <p:animEffect transition="in" filter="fade">
                                      <p:cBhvr>
                                        <p:cTn id="70" dur="500"/>
                                        <p:tgtEl>
                                          <p:spTgt spid="4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5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fade">
                                      <p:cBhvr>
                                        <p:cTn id="91" dur="500"/>
                                        <p:tgtEl>
                                          <p:spTgt spid="48"/>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fade">
                                      <p:cBhvr>
                                        <p:cTn id="96" dur="500"/>
                                        <p:tgtEl>
                                          <p:spTgt spid="4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fade">
                                      <p:cBhvr>
                                        <p:cTn id="99" dur="500"/>
                                        <p:tgtEl>
                                          <p:spTgt spid="4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500"/>
                                        <p:tgtEl>
                                          <p:spTgt spid="32"/>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fade">
                                      <p:cBhvr>
                                        <p:cTn id="109" dur="500"/>
                                        <p:tgtEl>
                                          <p:spTgt spid="3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500"/>
                                        <p:tgtEl>
                                          <p:spTgt spid="36"/>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500"/>
                                        <p:tgtEl>
                                          <p:spTgt spid="15"/>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Effect transition="in" filter="fade">
                                      <p:cBhvr>
                                        <p:cTn id="124" dur="500"/>
                                        <p:tgtEl>
                                          <p:spTgt spid="16"/>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7"/>
                                        </p:tgtEl>
                                        <p:attrNameLst>
                                          <p:attrName>style.visibility</p:attrName>
                                        </p:attrNameLst>
                                      </p:cBhvr>
                                      <p:to>
                                        <p:strVal val="visible"/>
                                      </p:to>
                                    </p:set>
                                    <p:animEffect transition="in" filter="fade">
                                      <p:cBhvr>
                                        <p:cTn id="129" dur="500"/>
                                        <p:tgtEl>
                                          <p:spTgt spid="17"/>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P spid="12" grpId="0"/>
      <p:bldP spid="13" grpId="0"/>
      <p:bldP spid="15" grpId="0"/>
      <p:bldP spid="16" grpId="0"/>
      <p:bldP spid="17" grpId="0"/>
      <p:bldP spid="18" grpId="0"/>
      <p:bldP spid="19" grpId="0"/>
      <p:bldP spid="20" grpId="0"/>
      <p:bldP spid="21" grpId="0"/>
      <p:bldP spid="22" grpId="0"/>
      <p:bldP spid="23" grpId="0"/>
      <p:bldP spid="32" grpId="0"/>
      <p:bldP spid="33" grpId="0"/>
      <p:bldP spid="36" grpId="0"/>
      <p:bldP spid="43" grpId="0"/>
      <p:bldP spid="44" grpId="0"/>
      <p:bldP spid="45" grpId="0"/>
      <p:bldP spid="46" grpId="0"/>
      <p:bldP spid="47" grpId="0" animBg="1"/>
      <p:bldP spid="48" grpId="0" animBg="1"/>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A738963-2EA4-4D94-B342-C6B6A48B5078}"/>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No More I That Do It</a:t>
            </a:r>
            <a:endParaRPr lang="en-US" sz="1400" b="1" dirty="0"/>
          </a:p>
        </p:txBody>
      </p:sp>
      <p:sp>
        <p:nvSpPr>
          <p:cNvPr id="9" name="TextBox 8">
            <a:extLst>
              <a:ext uri="{FF2B5EF4-FFF2-40B4-BE49-F238E27FC236}">
                <a16:creationId xmlns:a16="http://schemas.microsoft.com/office/drawing/2014/main" id="{6578ACA3-0897-4122-BEFF-DE9B04EAA282}"/>
              </a:ext>
            </a:extLst>
          </p:cNvPr>
          <p:cNvSpPr txBox="1"/>
          <p:nvPr/>
        </p:nvSpPr>
        <p:spPr>
          <a:xfrm>
            <a:off x="2122415" y="3348312"/>
            <a:ext cx="7958239"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that which I do I allow not: for what I would, that do I not; but what I hate, that do I. </a:t>
            </a:r>
          </a:p>
        </p:txBody>
      </p:sp>
      <p:sp>
        <p:nvSpPr>
          <p:cNvPr id="5" name="TextBox 4">
            <a:extLst>
              <a:ext uri="{FF2B5EF4-FFF2-40B4-BE49-F238E27FC236}">
                <a16:creationId xmlns:a16="http://schemas.microsoft.com/office/drawing/2014/main" id="{50BD8723-64C3-4678-A2DC-DA27635D4A29}"/>
              </a:ext>
            </a:extLst>
          </p:cNvPr>
          <p:cNvSpPr txBox="1"/>
          <p:nvPr/>
        </p:nvSpPr>
        <p:spPr>
          <a:xfrm>
            <a:off x="3121804" y="503339"/>
            <a:ext cx="5947794" cy="307777"/>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14 - </a:t>
            </a:r>
            <a:r>
              <a:rPr lang="en-US" sz="1400" b="1" i="1" dirty="0">
                <a:solidFill>
                  <a:srgbClr val="CC6600"/>
                </a:solidFill>
                <a:latin typeface="Times New Roman" panose="02020603050405020304" pitchFamily="18" charset="0"/>
                <a:cs typeface="Times New Roman" panose="02020603050405020304" pitchFamily="18" charset="0"/>
              </a:rPr>
              <a:t>For we know that the law is spiritual: but I am carnal, sold under sin. </a:t>
            </a:r>
          </a:p>
        </p:txBody>
      </p:sp>
      <p:sp>
        <p:nvSpPr>
          <p:cNvPr id="10" name="TextBox 9">
            <a:extLst>
              <a:ext uri="{FF2B5EF4-FFF2-40B4-BE49-F238E27FC236}">
                <a16:creationId xmlns:a16="http://schemas.microsoft.com/office/drawing/2014/main" id="{50ADE342-F7F0-41CA-B98A-96FE76DFFEF9}"/>
              </a:ext>
            </a:extLst>
          </p:cNvPr>
          <p:cNvSpPr txBox="1"/>
          <p:nvPr/>
        </p:nvSpPr>
        <p:spPr>
          <a:xfrm>
            <a:off x="2743201" y="3632918"/>
            <a:ext cx="6729522"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If then I do that which I would not, I consent unto the law that it is good.</a:t>
            </a:r>
          </a:p>
        </p:txBody>
      </p:sp>
      <p:sp>
        <p:nvSpPr>
          <p:cNvPr id="11" name="TextBox 10">
            <a:extLst>
              <a:ext uri="{FF2B5EF4-FFF2-40B4-BE49-F238E27FC236}">
                <a16:creationId xmlns:a16="http://schemas.microsoft.com/office/drawing/2014/main" id="{72625483-FAD7-4930-BC79-CC7656D0C703}"/>
              </a:ext>
            </a:extLst>
          </p:cNvPr>
          <p:cNvSpPr txBox="1"/>
          <p:nvPr/>
        </p:nvSpPr>
        <p:spPr>
          <a:xfrm>
            <a:off x="3296874" y="3923875"/>
            <a:ext cx="5615432"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Now then it is no more I that do it, but sin that dwelleth in me. </a:t>
            </a:r>
          </a:p>
        </p:txBody>
      </p:sp>
      <p:sp>
        <p:nvSpPr>
          <p:cNvPr id="12" name="TextBox 11">
            <a:extLst>
              <a:ext uri="{FF2B5EF4-FFF2-40B4-BE49-F238E27FC236}">
                <a16:creationId xmlns:a16="http://schemas.microsoft.com/office/drawing/2014/main" id="{28D421AA-C5A6-48E2-BC5A-E4E64DA42E84}"/>
              </a:ext>
            </a:extLst>
          </p:cNvPr>
          <p:cNvSpPr txBox="1"/>
          <p:nvPr/>
        </p:nvSpPr>
        <p:spPr>
          <a:xfrm>
            <a:off x="2676089" y="4231118"/>
            <a:ext cx="6856021"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I know that in me (that is, in my flesh,) dwelleth no good thing: </a:t>
            </a:r>
          </a:p>
        </p:txBody>
      </p:sp>
      <p:sp>
        <p:nvSpPr>
          <p:cNvPr id="13" name="TextBox 12">
            <a:extLst>
              <a:ext uri="{FF2B5EF4-FFF2-40B4-BE49-F238E27FC236}">
                <a16:creationId xmlns:a16="http://schemas.microsoft.com/office/drawing/2014/main" id="{71C9EBD0-96A0-42F8-AC2C-EC2D6C462347}"/>
              </a:ext>
            </a:extLst>
          </p:cNvPr>
          <p:cNvSpPr txBox="1"/>
          <p:nvPr/>
        </p:nvSpPr>
        <p:spPr>
          <a:xfrm>
            <a:off x="2818701" y="4816079"/>
            <a:ext cx="6568109"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the good that I would I do not: but the evil which I would not, that I do. </a:t>
            </a:r>
          </a:p>
        </p:txBody>
      </p:sp>
      <p:sp>
        <p:nvSpPr>
          <p:cNvPr id="14" name="TextBox 13">
            <a:extLst>
              <a:ext uri="{FF2B5EF4-FFF2-40B4-BE49-F238E27FC236}">
                <a16:creationId xmlns:a16="http://schemas.microsoft.com/office/drawing/2014/main" id="{92CF5D0B-0691-4F0D-B95A-1251B8D85C03}"/>
              </a:ext>
            </a:extLst>
          </p:cNvPr>
          <p:cNvSpPr txBox="1"/>
          <p:nvPr/>
        </p:nvSpPr>
        <p:spPr>
          <a:xfrm>
            <a:off x="2592200" y="5111443"/>
            <a:ext cx="7022054"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Now if I do that I would not, it is no more I that do it, but sin that dwelleth in me. </a:t>
            </a:r>
          </a:p>
        </p:txBody>
      </p:sp>
      <p:sp>
        <p:nvSpPr>
          <p:cNvPr id="15" name="TextBox 14">
            <a:extLst>
              <a:ext uri="{FF2B5EF4-FFF2-40B4-BE49-F238E27FC236}">
                <a16:creationId xmlns:a16="http://schemas.microsoft.com/office/drawing/2014/main" id="{24A3A86F-4C88-4F6F-9A64-B970EF7CB4BF}"/>
              </a:ext>
            </a:extLst>
          </p:cNvPr>
          <p:cNvSpPr txBox="1"/>
          <p:nvPr/>
        </p:nvSpPr>
        <p:spPr>
          <a:xfrm>
            <a:off x="3028427" y="5399609"/>
            <a:ext cx="6148130"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I find then a law, that, when I would do good, evil is present with me. </a:t>
            </a:r>
          </a:p>
        </p:txBody>
      </p:sp>
      <p:sp>
        <p:nvSpPr>
          <p:cNvPr id="16" name="TextBox 15">
            <a:extLst>
              <a:ext uri="{FF2B5EF4-FFF2-40B4-BE49-F238E27FC236}">
                <a16:creationId xmlns:a16="http://schemas.microsoft.com/office/drawing/2014/main" id="{F0387354-0BEE-4F53-B45D-AA2584E64F37}"/>
              </a:ext>
            </a:extLst>
          </p:cNvPr>
          <p:cNvSpPr txBox="1"/>
          <p:nvPr/>
        </p:nvSpPr>
        <p:spPr>
          <a:xfrm>
            <a:off x="3657600" y="5684641"/>
            <a:ext cx="4885569"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I delight in the law of God after the inward man: </a:t>
            </a:r>
          </a:p>
        </p:txBody>
      </p:sp>
      <p:sp>
        <p:nvSpPr>
          <p:cNvPr id="18" name="TextBox 17">
            <a:extLst>
              <a:ext uri="{FF2B5EF4-FFF2-40B4-BE49-F238E27FC236}">
                <a16:creationId xmlns:a16="http://schemas.microsoft.com/office/drawing/2014/main" id="{05B45667-8C72-482F-B2B4-F591852C8FBF}"/>
              </a:ext>
            </a:extLst>
          </p:cNvPr>
          <p:cNvSpPr txBox="1"/>
          <p:nvPr/>
        </p:nvSpPr>
        <p:spPr>
          <a:xfrm>
            <a:off x="2818701" y="5981639"/>
            <a:ext cx="6548100"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But I see another law in my members, warring against the law of my mind, </a:t>
            </a:r>
          </a:p>
        </p:txBody>
      </p:sp>
      <p:sp>
        <p:nvSpPr>
          <p:cNvPr id="19" name="TextBox 18">
            <a:extLst>
              <a:ext uri="{FF2B5EF4-FFF2-40B4-BE49-F238E27FC236}">
                <a16:creationId xmlns:a16="http://schemas.microsoft.com/office/drawing/2014/main" id="{E26A0DD5-7F4A-4639-8BD8-A81569FE393E}"/>
              </a:ext>
            </a:extLst>
          </p:cNvPr>
          <p:cNvSpPr txBox="1"/>
          <p:nvPr/>
        </p:nvSpPr>
        <p:spPr>
          <a:xfrm>
            <a:off x="3817557" y="1280651"/>
            <a:ext cx="4556885" cy="307777"/>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22 - </a:t>
            </a:r>
            <a:r>
              <a:rPr lang="en-US" sz="1400" b="1" i="1" dirty="0">
                <a:solidFill>
                  <a:srgbClr val="CC6600"/>
                </a:solidFill>
                <a:latin typeface="Times New Roman" panose="02020603050405020304" pitchFamily="18" charset="0"/>
                <a:cs typeface="Times New Roman" panose="02020603050405020304" pitchFamily="18" charset="0"/>
              </a:rPr>
              <a:t>For I delight in the law of God after the inward man: </a:t>
            </a:r>
          </a:p>
        </p:txBody>
      </p:sp>
      <p:sp>
        <p:nvSpPr>
          <p:cNvPr id="2" name="TextBox 1">
            <a:extLst>
              <a:ext uri="{FF2B5EF4-FFF2-40B4-BE49-F238E27FC236}">
                <a16:creationId xmlns:a16="http://schemas.microsoft.com/office/drawing/2014/main" id="{00363C22-86C2-48AA-82E3-10EE813A1A3C}"/>
              </a:ext>
            </a:extLst>
          </p:cNvPr>
          <p:cNvSpPr txBox="1"/>
          <p:nvPr/>
        </p:nvSpPr>
        <p:spPr>
          <a:xfrm>
            <a:off x="553672" y="2589297"/>
            <a:ext cx="11098635" cy="584775"/>
          </a:xfrm>
          <a:prstGeom prst="rect">
            <a:avLst/>
          </a:prstGeom>
          <a:noFill/>
        </p:spPr>
        <p:txBody>
          <a:bodyPr wrap="square" rtlCol="0">
            <a:spAutoFit/>
          </a:bodyPr>
          <a:lstStyle/>
          <a:p>
            <a:pPr algn="ctr"/>
            <a:r>
              <a:rPr lang="en-US" sz="1600" b="1" dirty="0"/>
              <a:t>Only to the sincerely quickened Christian is this battle so completely self-explanatory, thus so totally understandable!  </a:t>
            </a:r>
          </a:p>
          <a:p>
            <a:pPr algn="ctr"/>
            <a:r>
              <a:rPr lang="en-US" sz="1600" b="1" dirty="0"/>
              <a:t>No body, no thing, no how and no where can this be explained any better and any more truthful than in a King James 1611 Bible!</a:t>
            </a:r>
          </a:p>
        </p:txBody>
      </p:sp>
      <p:sp>
        <p:nvSpPr>
          <p:cNvPr id="20" name="TextBox 19">
            <a:extLst>
              <a:ext uri="{FF2B5EF4-FFF2-40B4-BE49-F238E27FC236}">
                <a16:creationId xmlns:a16="http://schemas.microsoft.com/office/drawing/2014/main" id="{4FF211F3-9195-4F58-8588-CE8DA9E52ECC}"/>
              </a:ext>
            </a:extLst>
          </p:cNvPr>
          <p:cNvSpPr txBox="1"/>
          <p:nvPr/>
        </p:nvSpPr>
        <p:spPr>
          <a:xfrm>
            <a:off x="5729554" y="3136222"/>
            <a:ext cx="726393" cy="261610"/>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15-23</a:t>
            </a:r>
          </a:p>
        </p:txBody>
      </p:sp>
      <p:sp>
        <p:nvSpPr>
          <p:cNvPr id="7" name="TextBox 6">
            <a:extLst>
              <a:ext uri="{FF2B5EF4-FFF2-40B4-BE49-F238E27FC236}">
                <a16:creationId xmlns:a16="http://schemas.microsoft.com/office/drawing/2014/main" id="{B5E62D40-8835-43E0-8346-5529D5FC3CBC}"/>
              </a:ext>
            </a:extLst>
          </p:cNvPr>
          <p:cNvSpPr txBox="1"/>
          <p:nvPr/>
        </p:nvSpPr>
        <p:spPr>
          <a:xfrm>
            <a:off x="2669444" y="4522347"/>
            <a:ext cx="6871053"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to will is present with me; but how to perform that which is good I find not.</a:t>
            </a:r>
          </a:p>
        </p:txBody>
      </p:sp>
      <p:sp>
        <p:nvSpPr>
          <p:cNvPr id="21" name="TextBox 20">
            <a:extLst>
              <a:ext uri="{FF2B5EF4-FFF2-40B4-BE49-F238E27FC236}">
                <a16:creationId xmlns:a16="http://schemas.microsoft.com/office/drawing/2014/main" id="{D69A8959-FFAD-4DDA-A46F-4988D3BBB41F}"/>
              </a:ext>
            </a:extLst>
          </p:cNvPr>
          <p:cNvSpPr txBox="1"/>
          <p:nvPr/>
        </p:nvSpPr>
        <p:spPr>
          <a:xfrm>
            <a:off x="2669444" y="6270771"/>
            <a:ext cx="6803279"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bringing me into captivity to the law of sin which is in my members. </a:t>
            </a:r>
          </a:p>
        </p:txBody>
      </p:sp>
      <p:sp>
        <p:nvSpPr>
          <p:cNvPr id="22" name="TextBox 21">
            <a:extLst>
              <a:ext uri="{FF2B5EF4-FFF2-40B4-BE49-F238E27FC236}">
                <a16:creationId xmlns:a16="http://schemas.microsoft.com/office/drawing/2014/main" id="{0562F8C6-22BA-417B-9C0D-D11076AB0842}"/>
              </a:ext>
            </a:extLst>
          </p:cNvPr>
          <p:cNvSpPr txBox="1"/>
          <p:nvPr/>
        </p:nvSpPr>
        <p:spPr>
          <a:xfrm>
            <a:off x="1006681" y="721453"/>
            <a:ext cx="530184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So, we should now understand that purpose of the law and why we can see that the ‘law is spiritually designed and spiritually necessary.  But we also should see why we shouldn’t park on the law and the severity of God to ‘win’ people to the Lord!</a:t>
            </a:r>
          </a:p>
        </p:txBody>
      </p:sp>
      <p:sp>
        <p:nvSpPr>
          <p:cNvPr id="24" name="TextBox 23">
            <a:extLst>
              <a:ext uri="{FF2B5EF4-FFF2-40B4-BE49-F238E27FC236}">
                <a16:creationId xmlns:a16="http://schemas.microsoft.com/office/drawing/2014/main" id="{65E2ADFD-BFF3-4E8D-A472-209B57037DF6}"/>
              </a:ext>
            </a:extLst>
          </p:cNvPr>
          <p:cNvSpPr txBox="1"/>
          <p:nvPr/>
        </p:nvSpPr>
        <p:spPr>
          <a:xfrm>
            <a:off x="6336514" y="718837"/>
            <a:ext cx="5826896"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also be able to now understand what ‘our flesh’ means – and that it is sinful in its design since man fell in the garden.  “In the flesh” can mean two things – simply being alive and our inner sin nature.  We died when the commandment came and introduced us to sin.</a:t>
            </a:r>
          </a:p>
        </p:txBody>
      </p:sp>
      <p:sp>
        <p:nvSpPr>
          <p:cNvPr id="25" name="TextBox 24">
            <a:extLst>
              <a:ext uri="{FF2B5EF4-FFF2-40B4-BE49-F238E27FC236}">
                <a16:creationId xmlns:a16="http://schemas.microsoft.com/office/drawing/2014/main" id="{FBAC0BDA-24B4-44B1-B2A6-120A0FF59D80}"/>
              </a:ext>
            </a:extLst>
          </p:cNvPr>
          <p:cNvSpPr txBox="1"/>
          <p:nvPr/>
        </p:nvSpPr>
        <p:spPr>
          <a:xfrm>
            <a:off x="234220" y="1487760"/>
            <a:ext cx="1174442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Paul truly wanted to do the right thing for the Saviour that he met face to face as well as understanding what that Saviour did to him and for him.  However, the battle rages as it did in Paul!</a:t>
            </a:r>
          </a:p>
        </p:txBody>
      </p:sp>
    </p:spTree>
    <p:extLst>
      <p:ext uri="{BB962C8B-B14F-4D97-AF65-F5344CB8AC3E}">
        <p14:creationId xmlns:p14="http://schemas.microsoft.com/office/powerpoint/2010/main" val="8801780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1000" fill="hold"/>
                                        <p:tgtEl>
                                          <p:spTgt spid="2"/>
                                        </p:tgtEl>
                                        <p:attrNameLst>
                                          <p:attrName>ppt_w</p:attrName>
                                        </p:attrNameLst>
                                      </p:cBhvr>
                                      <p:tavLst>
                                        <p:tav tm="0">
                                          <p:val>
                                            <p:fltVal val="0"/>
                                          </p:val>
                                        </p:tav>
                                        <p:tav tm="100000">
                                          <p:val>
                                            <p:strVal val="#ppt_w"/>
                                          </p:val>
                                        </p:tav>
                                      </p:tavLst>
                                    </p:anim>
                                    <p:anim calcmode="lin" valueType="num">
                                      <p:cBhvr>
                                        <p:cTn id="28" dur="1000" fill="hold"/>
                                        <p:tgtEl>
                                          <p:spTgt spid="2"/>
                                        </p:tgtEl>
                                        <p:attrNameLst>
                                          <p:attrName>ppt_h</p:attrName>
                                        </p:attrNameLst>
                                      </p:cBhvr>
                                      <p:tavLst>
                                        <p:tav tm="0">
                                          <p:val>
                                            <p:fltVal val="0"/>
                                          </p:val>
                                        </p:tav>
                                        <p:tav tm="100000">
                                          <p:val>
                                            <p:strVal val="#ppt_h"/>
                                          </p:val>
                                        </p:tav>
                                      </p:tavLst>
                                    </p:anim>
                                    <p:animEffect transition="in" filter="fade">
                                      <p:cBhvr>
                                        <p:cTn id="29" dur="1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8" grpId="0"/>
      <p:bldP spid="19" grpId="0"/>
      <p:bldP spid="2" grpId="0"/>
      <p:bldP spid="20" grpId="0"/>
      <p:bldP spid="7" grpId="0"/>
      <p:bldP spid="21" grpId="0"/>
      <p:bldP spid="22"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284F1B5-6EC1-4C7C-9D6E-87F20504A144}"/>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No More I That Do It</a:t>
            </a:r>
            <a:endParaRPr lang="en-US" sz="1400" b="1" dirty="0"/>
          </a:p>
        </p:txBody>
      </p:sp>
      <p:sp>
        <p:nvSpPr>
          <p:cNvPr id="5" name="TextBox 4">
            <a:extLst>
              <a:ext uri="{FF2B5EF4-FFF2-40B4-BE49-F238E27FC236}">
                <a16:creationId xmlns:a16="http://schemas.microsoft.com/office/drawing/2014/main" id="{FD298809-AE98-40C2-8BBF-207D03052BB0}"/>
              </a:ext>
            </a:extLst>
          </p:cNvPr>
          <p:cNvSpPr txBox="1"/>
          <p:nvPr/>
        </p:nvSpPr>
        <p:spPr>
          <a:xfrm>
            <a:off x="3137411" y="478566"/>
            <a:ext cx="5921133" cy="1169551"/>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24,25</a:t>
            </a:r>
          </a:p>
          <a:p>
            <a:pPr algn="ctr"/>
            <a:r>
              <a:rPr lang="en-US" sz="1400" b="1" i="1" dirty="0">
                <a:solidFill>
                  <a:srgbClr val="CC6600"/>
                </a:solidFill>
                <a:latin typeface="Times New Roman" panose="02020603050405020304" pitchFamily="18" charset="0"/>
                <a:cs typeface="Times New Roman" panose="02020603050405020304" pitchFamily="18" charset="0"/>
              </a:rPr>
              <a:t>O wretched man that I am! who shall deliver me from the body of this death? </a:t>
            </a:r>
          </a:p>
          <a:p>
            <a:pPr algn="ctr"/>
            <a:r>
              <a:rPr lang="en-US" sz="1400" b="1" i="1" dirty="0">
                <a:solidFill>
                  <a:srgbClr val="CC6600"/>
                </a:solidFill>
                <a:latin typeface="Times New Roman" panose="02020603050405020304" pitchFamily="18" charset="0"/>
                <a:cs typeface="Times New Roman" panose="02020603050405020304" pitchFamily="18" charset="0"/>
              </a:rPr>
              <a:t>I thank God through Jesus Christ our Lord. </a:t>
            </a:r>
          </a:p>
          <a:p>
            <a:pPr algn="ctr"/>
            <a:r>
              <a:rPr lang="en-US" sz="1400" b="1" i="1" dirty="0">
                <a:solidFill>
                  <a:srgbClr val="CC6600"/>
                </a:solidFill>
                <a:latin typeface="Times New Roman" panose="02020603050405020304" pitchFamily="18" charset="0"/>
                <a:cs typeface="Times New Roman" panose="02020603050405020304" pitchFamily="18" charset="0"/>
              </a:rPr>
              <a:t>So then with the mind I myself serve the law of God; </a:t>
            </a:r>
          </a:p>
          <a:p>
            <a:pPr algn="ctr"/>
            <a:r>
              <a:rPr lang="en-US" sz="1400" b="1" i="1" dirty="0">
                <a:solidFill>
                  <a:srgbClr val="CC6600"/>
                </a:solidFill>
                <a:latin typeface="Times New Roman" panose="02020603050405020304" pitchFamily="18" charset="0"/>
                <a:cs typeface="Times New Roman" panose="02020603050405020304" pitchFamily="18" charset="0"/>
              </a:rPr>
              <a:t>but with the flesh the law of sin. </a:t>
            </a:r>
          </a:p>
        </p:txBody>
      </p:sp>
      <p:sp>
        <p:nvSpPr>
          <p:cNvPr id="2" name="TextBox 1">
            <a:extLst>
              <a:ext uri="{FF2B5EF4-FFF2-40B4-BE49-F238E27FC236}">
                <a16:creationId xmlns:a16="http://schemas.microsoft.com/office/drawing/2014/main" id="{A1A34226-9020-4008-BA37-FE563D599919}"/>
              </a:ext>
            </a:extLst>
          </p:cNvPr>
          <p:cNvSpPr txBox="1"/>
          <p:nvPr/>
        </p:nvSpPr>
        <p:spPr>
          <a:xfrm>
            <a:off x="239697" y="2659322"/>
            <a:ext cx="5739053"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My final comments:  I have noticed that during these modern Christianity days, pastors, educators, leaders, parents, etc. have done everything they could to convince their listeners that they are marvelously good people.</a:t>
            </a:r>
          </a:p>
        </p:txBody>
      </p:sp>
      <p:sp>
        <p:nvSpPr>
          <p:cNvPr id="7" name="TextBox 6">
            <a:extLst>
              <a:ext uri="{FF2B5EF4-FFF2-40B4-BE49-F238E27FC236}">
                <a16:creationId xmlns:a16="http://schemas.microsoft.com/office/drawing/2014/main" id="{ABEF97C9-8FB6-44F6-85B6-73544D696C17}"/>
              </a:ext>
            </a:extLst>
          </p:cNvPr>
          <p:cNvSpPr txBox="1"/>
          <p:nvPr/>
        </p:nvSpPr>
        <p:spPr>
          <a:xfrm>
            <a:off x="261530" y="3346577"/>
            <a:ext cx="5717219"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As a result, the severity of God approach does not only not work, it antagonizes the hearers to where it won’t be much longer and the ‘equal rights’ nonsense will become law and that will light the battle of good vs evil.</a:t>
            </a:r>
          </a:p>
        </p:txBody>
      </p:sp>
      <p:sp>
        <p:nvSpPr>
          <p:cNvPr id="9" name="TextBox 8">
            <a:extLst>
              <a:ext uri="{FF2B5EF4-FFF2-40B4-BE49-F238E27FC236}">
                <a16:creationId xmlns:a16="http://schemas.microsoft.com/office/drawing/2014/main" id="{E8ED1C26-DE97-4349-8CE5-129B5E210F4B}"/>
              </a:ext>
            </a:extLst>
          </p:cNvPr>
          <p:cNvSpPr txBox="1"/>
          <p:nvPr/>
        </p:nvSpPr>
        <p:spPr>
          <a:xfrm>
            <a:off x="250613" y="4034684"/>
            <a:ext cx="5717219"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Unfortunately, people do not ‘have a clue’ that the ‘goodness of God’ is what will bring people to Christ.  To top that off, they have ‘no clue’ as to what the Goodness of God even consists of or what it even means.</a:t>
            </a:r>
          </a:p>
        </p:txBody>
      </p:sp>
      <p:sp>
        <p:nvSpPr>
          <p:cNvPr id="10" name="TextBox 9">
            <a:extLst>
              <a:ext uri="{FF2B5EF4-FFF2-40B4-BE49-F238E27FC236}">
                <a16:creationId xmlns:a16="http://schemas.microsoft.com/office/drawing/2014/main" id="{74BC8D00-1E19-419A-B02C-3F526DA49CB7}"/>
              </a:ext>
            </a:extLst>
          </p:cNvPr>
          <p:cNvSpPr txBox="1"/>
          <p:nvPr/>
        </p:nvSpPr>
        <p:spPr>
          <a:xfrm>
            <a:off x="239697" y="4728106"/>
            <a:ext cx="5739052" cy="954107"/>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If a person is willing to consider their eternal future, they may be willing to admit they are ‘lost’ and bound for Hell, etc.  However, they really are not taught what that ‘lostness’ really consists of, thus they have no idea what Paul or even a King James Bible is talking about when it comes to being lost.</a:t>
            </a:r>
          </a:p>
        </p:txBody>
      </p:sp>
      <p:sp>
        <p:nvSpPr>
          <p:cNvPr id="11" name="TextBox 10">
            <a:extLst>
              <a:ext uri="{FF2B5EF4-FFF2-40B4-BE49-F238E27FC236}">
                <a16:creationId xmlns:a16="http://schemas.microsoft.com/office/drawing/2014/main" id="{73718017-ABC2-4DB8-A748-E393193AA274}"/>
              </a:ext>
            </a:extLst>
          </p:cNvPr>
          <p:cNvSpPr txBox="1"/>
          <p:nvPr/>
        </p:nvSpPr>
        <p:spPr>
          <a:xfrm>
            <a:off x="239696" y="5628355"/>
            <a:ext cx="5739052"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Hopefully this series has shown you more of what a ‘lost’ person really is and how the Risen Saviour does a lot more than just put a pencil check by your name that says you are saved.  </a:t>
            </a:r>
          </a:p>
        </p:txBody>
      </p:sp>
      <p:sp>
        <p:nvSpPr>
          <p:cNvPr id="12" name="TextBox 11">
            <a:extLst>
              <a:ext uri="{FF2B5EF4-FFF2-40B4-BE49-F238E27FC236}">
                <a16:creationId xmlns:a16="http://schemas.microsoft.com/office/drawing/2014/main" id="{BF300721-CC47-4207-92BF-AA3FE3F9B34F}"/>
              </a:ext>
            </a:extLst>
          </p:cNvPr>
          <p:cNvSpPr txBox="1"/>
          <p:nvPr/>
        </p:nvSpPr>
        <p:spPr>
          <a:xfrm>
            <a:off x="6109862" y="2650444"/>
            <a:ext cx="5973553" cy="1169551"/>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Today’s self-proclaimed Christian bases his ‘blessed life’ on God blessing him/her because they have ‘turned their lives over to Jesus’ and to ‘be like Christ,’ and now they think they walk that holy life here on earth, needing an occasional confession to make sure they are still clean enough for God’s physical blessings – so they can live a happy and prosperous ‘free’ life.</a:t>
            </a:r>
          </a:p>
        </p:txBody>
      </p:sp>
      <p:sp>
        <p:nvSpPr>
          <p:cNvPr id="13" name="TextBox 12">
            <a:extLst>
              <a:ext uri="{FF2B5EF4-FFF2-40B4-BE49-F238E27FC236}">
                <a16:creationId xmlns:a16="http://schemas.microsoft.com/office/drawing/2014/main" id="{956B2720-9121-427C-B3FA-E8B075E8A16C}"/>
              </a:ext>
            </a:extLst>
          </p:cNvPr>
          <p:cNvSpPr txBox="1"/>
          <p:nvPr/>
        </p:nvSpPr>
        <p:spPr>
          <a:xfrm>
            <a:off x="6109862" y="3766880"/>
            <a:ext cx="5973554"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I am not sure why people think they are able to live that blessed life that earns physical blessings today when nobody in the past history ever could.  Look at Adam and Eve, Abram, Moses, Samson and all the Jews during the OT / Gospels</a:t>
            </a:r>
          </a:p>
        </p:txBody>
      </p:sp>
      <p:sp>
        <p:nvSpPr>
          <p:cNvPr id="14" name="TextBox 13">
            <a:extLst>
              <a:ext uri="{FF2B5EF4-FFF2-40B4-BE49-F238E27FC236}">
                <a16:creationId xmlns:a16="http://schemas.microsoft.com/office/drawing/2014/main" id="{2632DA8F-8131-4742-95C1-DD84E0567833}"/>
              </a:ext>
            </a:extLst>
          </p:cNvPr>
          <p:cNvSpPr txBox="1"/>
          <p:nvPr/>
        </p:nvSpPr>
        <p:spPr>
          <a:xfrm>
            <a:off x="6120779" y="4444152"/>
            <a:ext cx="5962636" cy="954107"/>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But not today – suddenly, Gentiles are NOW somehow able to walk that clean walk, still with a few ‘bland’ general confessions will make them the great people they think they are?  There are two verses that ‘label’ and ‘describe’ the people today who act like the ‘holy’ and ‘clean’ Christian they think they are!</a:t>
            </a:r>
          </a:p>
        </p:txBody>
      </p:sp>
      <p:sp>
        <p:nvSpPr>
          <p:cNvPr id="16" name="TextBox 15">
            <a:extLst>
              <a:ext uri="{FF2B5EF4-FFF2-40B4-BE49-F238E27FC236}">
                <a16:creationId xmlns:a16="http://schemas.microsoft.com/office/drawing/2014/main" id="{A12898A2-77D8-48DA-8F0A-03C878379A5D}"/>
              </a:ext>
            </a:extLst>
          </p:cNvPr>
          <p:cNvSpPr txBox="1"/>
          <p:nvPr/>
        </p:nvSpPr>
        <p:spPr>
          <a:xfrm>
            <a:off x="6120778" y="5312923"/>
            <a:ext cx="5859517"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I would not, brethren, that ye should be </a:t>
            </a:r>
            <a:r>
              <a:rPr lang="en-US" sz="1400" b="1" i="1" u="sng" dirty="0">
                <a:solidFill>
                  <a:srgbClr val="CC6600"/>
                </a:solidFill>
                <a:latin typeface="Times New Roman" panose="02020603050405020304" pitchFamily="18" charset="0"/>
                <a:cs typeface="Times New Roman" panose="02020603050405020304" pitchFamily="18" charset="0"/>
              </a:rPr>
              <a:t>ignorant of this mystery</a:t>
            </a:r>
            <a:r>
              <a:rPr lang="en-US" sz="1400" b="1" i="1" dirty="0">
                <a:solidFill>
                  <a:srgbClr val="CC6600"/>
                </a:solidFill>
                <a:latin typeface="Times New Roman" panose="02020603050405020304" pitchFamily="18" charset="0"/>
                <a:cs typeface="Times New Roman" panose="02020603050405020304" pitchFamily="18" charset="0"/>
              </a:rPr>
              <a:t>,</a:t>
            </a:r>
          </a:p>
          <a:p>
            <a:pPr algn="ctr"/>
            <a:r>
              <a:rPr lang="en-US" sz="1400" b="1" i="1" dirty="0">
                <a:solidFill>
                  <a:srgbClr val="CC6600"/>
                </a:solidFill>
                <a:latin typeface="Times New Roman" panose="02020603050405020304" pitchFamily="18" charset="0"/>
                <a:cs typeface="Times New Roman" panose="02020603050405020304" pitchFamily="18" charset="0"/>
              </a:rPr>
              <a:t>lest ye should be </a:t>
            </a:r>
            <a:r>
              <a:rPr lang="en-US" sz="1400" b="1" i="1" u="sng" dirty="0">
                <a:solidFill>
                  <a:srgbClr val="CC6600"/>
                </a:solidFill>
                <a:latin typeface="Times New Roman" panose="02020603050405020304" pitchFamily="18" charset="0"/>
                <a:cs typeface="Times New Roman" panose="02020603050405020304" pitchFamily="18" charset="0"/>
              </a:rPr>
              <a:t>wise in your own conceits</a:t>
            </a:r>
            <a:r>
              <a:rPr lang="en-US" sz="1400" b="1" i="1" dirty="0">
                <a:solidFill>
                  <a:srgbClr val="CC6600"/>
                </a:solidFill>
                <a:latin typeface="Times New Roman" panose="02020603050405020304" pitchFamily="18" charset="0"/>
                <a:cs typeface="Times New Roman" panose="02020603050405020304" pitchFamily="18" charset="0"/>
              </a:rPr>
              <a:t>; that blindness in part is happened to Israel, until the fulness of the Gentiles be come in.   </a:t>
            </a:r>
            <a:r>
              <a:rPr lang="en-US" sz="1100" b="1" dirty="0">
                <a:solidFill>
                  <a:srgbClr val="FF0000"/>
                </a:solidFill>
                <a:latin typeface="Times New Roman" panose="02020603050405020304" pitchFamily="18" charset="0"/>
                <a:cs typeface="Times New Roman" panose="02020603050405020304" pitchFamily="18" charset="0"/>
              </a:rPr>
              <a:t>Romans 11:25</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8C50FF7-DF32-4561-9AAC-C57B1A4D3991}"/>
              </a:ext>
            </a:extLst>
          </p:cNvPr>
          <p:cNvSpPr txBox="1"/>
          <p:nvPr/>
        </p:nvSpPr>
        <p:spPr>
          <a:xfrm>
            <a:off x="43796" y="6274541"/>
            <a:ext cx="9330425" cy="523220"/>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 I perceive that in all things ye are too superstitious.  For as I passed by, and beheld your devotions, I found an altar with this inscription, TO THE </a:t>
            </a:r>
            <a:r>
              <a:rPr lang="en-US" sz="1400" b="1" i="1" u="sng" dirty="0">
                <a:solidFill>
                  <a:srgbClr val="CC6600"/>
                </a:solidFill>
                <a:latin typeface="Times New Roman" panose="02020603050405020304" pitchFamily="18" charset="0"/>
                <a:cs typeface="Times New Roman" panose="02020603050405020304" pitchFamily="18" charset="0"/>
              </a:rPr>
              <a:t>UNKNOWN</a:t>
            </a:r>
            <a:r>
              <a:rPr lang="en-US" sz="1400" b="1" i="1" dirty="0">
                <a:solidFill>
                  <a:srgbClr val="CC6600"/>
                </a:solidFill>
                <a:latin typeface="Times New Roman" panose="02020603050405020304" pitchFamily="18" charset="0"/>
                <a:cs typeface="Times New Roman" panose="02020603050405020304" pitchFamily="18" charset="0"/>
              </a:rPr>
              <a:t> GOD.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8E4C2BFB-8B8C-452C-932F-B8FC10E2DF6B}"/>
              </a:ext>
            </a:extLst>
          </p:cNvPr>
          <p:cNvSpPr txBox="1"/>
          <p:nvPr/>
        </p:nvSpPr>
        <p:spPr>
          <a:xfrm>
            <a:off x="9126245" y="6059833"/>
            <a:ext cx="3001559" cy="738664"/>
          </a:xfrm>
          <a:prstGeom prst="rect">
            <a:avLst/>
          </a:prstGeom>
          <a:noFill/>
          <a:ln w="28575">
            <a:solidFill>
              <a:schemeClr val="tx1"/>
            </a:solidFill>
          </a:ln>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If you keep looking to Paul in a KJB, you will find all the wonderful truth about the real living saving God!</a:t>
            </a:r>
          </a:p>
        </p:txBody>
      </p:sp>
      <p:sp>
        <p:nvSpPr>
          <p:cNvPr id="20" name="TextBox 19">
            <a:extLst>
              <a:ext uri="{FF2B5EF4-FFF2-40B4-BE49-F238E27FC236}">
                <a16:creationId xmlns:a16="http://schemas.microsoft.com/office/drawing/2014/main" id="{8BF0CA88-B88F-4CCC-A6E3-DE183C6140B4}"/>
              </a:ext>
            </a:extLst>
          </p:cNvPr>
          <p:cNvSpPr txBox="1"/>
          <p:nvPr/>
        </p:nvSpPr>
        <p:spPr>
          <a:xfrm>
            <a:off x="328469" y="265163"/>
            <a:ext cx="2897715"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That’s the real battle folks…</a:t>
            </a:r>
          </a:p>
        </p:txBody>
      </p:sp>
      <p:sp>
        <p:nvSpPr>
          <p:cNvPr id="21" name="TextBox 20">
            <a:extLst>
              <a:ext uri="{FF2B5EF4-FFF2-40B4-BE49-F238E27FC236}">
                <a16:creationId xmlns:a16="http://schemas.microsoft.com/office/drawing/2014/main" id="{6322B801-7035-4F2E-A872-F655DE54FF17}"/>
              </a:ext>
            </a:extLst>
          </p:cNvPr>
          <p:cNvSpPr txBox="1"/>
          <p:nvPr/>
        </p:nvSpPr>
        <p:spPr>
          <a:xfrm>
            <a:off x="308849" y="585389"/>
            <a:ext cx="2452106" cy="1169551"/>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Sure, show &amp; tell others about the Goodness of God through the Risen Saviour, Paul and the King James Bible – and it will be difficult.</a:t>
            </a:r>
          </a:p>
        </p:txBody>
      </p:sp>
      <p:sp>
        <p:nvSpPr>
          <p:cNvPr id="22" name="TextBox 21">
            <a:extLst>
              <a:ext uri="{FF2B5EF4-FFF2-40B4-BE49-F238E27FC236}">
                <a16:creationId xmlns:a16="http://schemas.microsoft.com/office/drawing/2014/main" id="{EB367BB5-9D44-40C7-9289-560FB009160A}"/>
              </a:ext>
            </a:extLst>
          </p:cNvPr>
          <p:cNvSpPr txBox="1"/>
          <p:nvPr/>
        </p:nvSpPr>
        <p:spPr>
          <a:xfrm>
            <a:off x="9291101" y="185488"/>
            <a:ext cx="2845581" cy="2031325"/>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So, put your efforts on winning yourself to the real Christ, based on Paul as your masterbuilder, remembering that your works will be judged by the Risen Christ with Paul’s gospel to the Gentiles, not the apostle's doctrine to the Jews or by Peter’s Gospels to the Jews, or by James, Jude, John, etc.!</a:t>
            </a:r>
          </a:p>
        </p:txBody>
      </p:sp>
      <p:sp>
        <p:nvSpPr>
          <p:cNvPr id="23" name="TextBox 22">
            <a:extLst>
              <a:ext uri="{FF2B5EF4-FFF2-40B4-BE49-F238E27FC236}">
                <a16:creationId xmlns:a16="http://schemas.microsoft.com/office/drawing/2014/main" id="{D2C7552F-0E5E-47DB-BC1F-FD4DD0675F3E}"/>
              </a:ext>
            </a:extLst>
          </p:cNvPr>
          <p:cNvSpPr txBox="1"/>
          <p:nvPr/>
        </p:nvSpPr>
        <p:spPr>
          <a:xfrm>
            <a:off x="322932" y="1735944"/>
            <a:ext cx="2374259" cy="954107"/>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But either through our own death or the rapture, the next big event is our own judgment seat of Christ!</a:t>
            </a:r>
            <a:endParaRPr lang="en-US" sz="1400" dirty="0"/>
          </a:p>
        </p:txBody>
      </p:sp>
      <p:sp>
        <p:nvSpPr>
          <p:cNvPr id="24" name="Rectangle: Rounded Corners 23">
            <a:extLst>
              <a:ext uri="{FF2B5EF4-FFF2-40B4-BE49-F238E27FC236}">
                <a16:creationId xmlns:a16="http://schemas.microsoft.com/office/drawing/2014/main" id="{433C9F33-D23F-4D31-B7D7-91678ECD1C9A}"/>
              </a:ext>
            </a:extLst>
          </p:cNvPr>
          <p:cNvSpPr/>
          <p:nvPr/>
        </p:nvSpPr>
        <p:spPr>
          <a:xfrm>
            <a:off x="3137411" y="478566"/>
            <a:ext cx="5988834" cy="116955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3B2480-CE80-4208-9D55-3D0E70DF0E0C}"/>
              </a:ext>
            </a:extLst>
          </p:cNvPr>
          <p:cNvSpPr txBox="1"/>
          <p:nvPr/>
        </p:nvSpPr>
        <p:spPr>
          <a:xfrm>
            <a:off x="3411221" y="6480828"/>
            <a:ext cx="5854749" cy="30777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Whom therefore ye </a:t>
            </a:r>
            <a:r>
              <a:rPr lang="en-US" sz="1400" b="1" i="1" u="sng" dirty="0">
                <a:solidFill>
                  <a:srgbClr val="CC6600"/>
                </a:solidFill>
                <a:latin typeface="Times New Roman" panose="02020603050405020304" pitchFamily="18" charset="0"/>
                <a:cs typeface="Times New Roman" panose="02020603050405020304" pitchFamily="18" charset="0"/>
              </a:rPr>
              <a:t>ignorantly</a:t>
            </a:r>
            <a:r>
              <a:rPr lang="en-US" sz="1400" b="1" i="1" dirty="0">
                <a:solidFill>
                  <a:srgbClr val="CC6600"/>
                </a:solidFill>
                <a:latin typeface="Times New Roman" panose="02020603050405020304" pitchFamily="18" charset="0"/>
                <a:cs typeface="Times New Roman" panose="02020603050405020304" pitchFamily="18" charset="0"/>
              </a:rPr>
              <a:t> worship, </a:t>
            </a:r>
            <a:r>
              <a:rPr lang="en-US" sz="1400" b="1" i="1" u="sng" dirty="0">
                <a:solidFill>
                  <a:srgbClr val="CC6600"/>
                </a:solidFill>
                <a:latin typeface="Times New Roman" panose="02020603050405020304" pitchFamily="18" charset="0"/>
                <a:cs typeface="Times New Roman" panose="02020603050405020304" pitchFamily="18" charset="0"/>
              </a:rPr>
              <a:t>him declare I unto you</a:t>
            </a:r>
            <a:r>
              <a:rPr lang="en-US" sz="14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Acts 17:22b,23</a:t>
            </a:r>
            <a:endParaRPr lang="en-US" sz="1400" dirty="0"/>
          </a:p>
        </p:txBody>
      </p:sp>
      <p:sp>
        <p:nvSpPr>
          <p:cNvPr id="27" name="TextBox 26">
            <a:extLst>
              <a:ext uri="{FF2B5EF4-FFF2-40B4-BE49-F238E27FC236}">
                <a16:creationId xmlns:a16="http://schemas.microsoft.com/office/drawing/2014/main" id="{578948AC-764A-4C4F-A6B2-87618E77A93D}"/>
              </a:ext>
            </a:extLst>
          </p:cNvPr>
          <p:cNvSpPr txBox="1"/>
          <p:nvPr/>
        </p:nvSpPr>
        <p:spPr>
          <a:xfrm>
            <a:off x="2519097" y="6062669"/>
            <a:ext cx="6738108"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Lastly: Church-Going-Christians need to heed Paul as he told people on Mars’ Hill…</a:t>
            </a:r>
          </a:p>
        </p:txBody>
      </p:sp>
    </p:spTree>
    <p:extLst>
      <p:ext uri="{BB962C8B-B14F-4D97-AF65-F5344CB8AC3E}">
        <p14:creationId xmlns:p14="http://schemas.microsoft.com/office/powerpoint/2010/main" val="4572156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outVertical)">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Effect transition="in" filter="fade">
                                      <p:cBhvr>
                                        <p:cTn id="71" dur="10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500"/>
                                        <p:tgtEl>
                                          <p:spTgt spid="1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fade">
                                      <p:cBhvr>
                                        <p:cTn id="86" dur="500"/>
                                        <p:tgtEl>
                                          <p:spTgt spid="26"/>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1000" fill="hold"/>
                                        <p:tgtEl>
                                          <p:spTgt spid="19"/>
                                        </p:tgtEl>
                                        <p:attrNameLst>
                                          <p:attrName>ppt_w</p:attrName>
                                        </p:attrNameLst>
                                      </p:cBhvr>
                                      <p:tavLst>
                                        <p:tav tm="0">
                                          <p:val>
                                            <p:fltVal val="0"/>
                                          </p:val>
                                        </p:tav>
                                        <p:tav tm="100000">
                                          <p:val>
                                            <p:strVal val="#ppt_w"/>
                                          </p:val>
                                        </p:tav>
                                      </p:tavLst>
                                    </p:anim>
                                    <p:anim calcmode="lin" valueType="num">
                                      <p:cBhvr>
                                        <p:cTn id="92" dur="1000" fill="hold"/>
                                        <p:tgtEl>
                                          <p:spTgt spid="19"/>
                                        </p:tgtEl>
                                        <p:attrNameLst>
                                          <p:attrName>ppt_h</p:attrName>
                                        </p:attrNameLst>
                                      </p:cBhvr>
                                      <p:tavLst>
                                        <p:tav tm="0">
                                          <p:val>
                                            <p:fltVal val="0"/>
                                          </p:val>
                                        </p:tav>
                                        <p:tav tm="100000">
                                          <p:val>
                                            <p:strVal val="#ppt_h"/>
                                          </p:val>
                                        </p:tav>
                                      </p:tavLst>
                                    </p:anim>
                                    <p:animEffect transition="in" filter="fade">
                                      <p:cBhvr>
                                        <p:cTn id="9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0" grpId="0"/>
      <p:bldP spid="11" grpId="0"/>
      <p:bldP spid="12" grpId="0"/>
      <p:bldP spid="13" grpId="0"/>
      <p:bldP spid="14" grpId="0"/>
      <p:bldP spid="16" grpId="0"/>
      <p:bldP spid="17" grpId="0"/>
      <p:bldP spid="19" grpId="0" animBg="1"/>
      <p:bldP spid="20" grpId="0"/>
      <p:bldP spid="21" grpId="0"/>
      <p:bldP spid="22" grpId="0"/>
      <p:bldP spid="23" grpId="0"/>
      <p:bldP spid="24" grpId="0" animBg="1"/>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DA673AF-66E9-4CCA-BD8C-EA7605B78A83}"/>
              </a:ext>
            </a:extLst>
          </p:cNvPr>
          <p:cNvSpPr txBox="1"/>
          <p:nvPr/>
        </p:nvSpPr>
        <p:spPr>
          <a:xfrm>
            <a:off x="3360288" y="493944"/>
            <a:ext cx="5481868" cy="523220"/>
          </a:xfrm>
          <a:prstGeom prst="rect">
            <a:avLst/>
          </a:prstGeom>
          <a:noFill/>
        </p:spPr>
        <p:txBody>
          <a:bodyPr wrap="square" rtlCol="0">
            <a:spAutoFit/>
          </a:bodyPr>
          <a:lstStyle/>
          <a:p>
            <a:pPr algn="ctr"/>
            <a:r>
              <a:rPr lang="en-US" sz="2800" b="1" dirty="0"/>
              <a:t>End of Part V and end of I-V series.</a:t>
            </a:r>
          </a:p>
        </p:txBody>
      </p:sp>
      <p:sp>
        <p:nvSpPr>
          <p:cNvPr id="7" name="TextBox 6">
            <a:extLst>
              <a:ext uri="{FF2B5EF4-FFF2-40B4-BE49-F238E27FC236}">
                <a16:creationId xmlns:a16="http://schemas.microsoft.com/office/drawing/2014/main" id="{9B77B112-8239-4DBF-A788-6FDACAFE994E}"/>
              </a:ext>
            </a:extLst>
          </p:cNvPr>
          <p:cNvSpPr txBox="1"/>
          <p:nvPr/>
        </p:nvSpPr>
        <p:spPr>
          <a:xfrm>
            <a:off x="1686761" y="967115"/>
            <a:ext cx="8824397" cy="677108"/>
          </a:xfrm>
          <a:prstGeom prst="rect">
            <a:avLst/>
          </a:prstGeom>
          <a:noFill/>
        </p:spPr>
        <p:txBody>
          <a:bodyPr wrap="square" rtlCol="0">
            <a:spAutoFit/>
          </a:bodyPr>
          <a:lstStyle/>
          <a:p>
            <a:pPr algn="ctr"/>
            <a:r>
              <a:rPr lang="en-US" dirty="0"/>
              <a:t>Be sure to follow up with more on </a:t>
            </a:r>
            <a:r>
              <a:rPr lang="en-US" b="1" dirty="0">
                <a:solidFill>
                  <a:srgbClr val="FF0000"/>
                </a:solidFill>
              </a:rPr>
              <a:t>Romans</a:t>
            </a:r>
            <a:r>
              <a:rPr lang="en-US" dirty="0"/>
              <a:t> where we will look at this statement in </a:t>
            </a:r>
            <a:r>
              <a:rPr lang="en-US" b="1" dirty="0">
                <a:solidFill>
                  <a:srgbClr val="FF0000"/>
                </a:solidFill>
              </a:rPr>
              <a:t>chapter 8</a:t>
            </a:r>
            <a:r>
              <a:rPr lang="en-US" dirty="0"/>
              <a:t>:</a:t>
            </a:r>
          </a:p>
          <a:p>
            <a:pPr algn="ctr"/>
            <a:r>
              <a:rPr lang="en-US" sz="2000" dirty="0"/>
              <a:t> </a:t>
            </a:r>
            <a:r>
              <a:rPr lang="en-US" sz="2000" b="1" i="1" dirty="0">
                <a:solidFill>
                  <a:srgbClr val="CC6600"/>
                </a:solidFill>
                <a:latin typeface="Times New Roman" panose="02020603050405020304" pitchFamily="18" charset="0"/>
                <a:cs typeface="Times New Roman" panose="02020603050405020304" pitchFamily="18" charset="0"/>
              </a:rPr>
              <a:t>There is therefore now no condemnation to them which are in Christ Jesus…</a:t>
            </a:r>
            <a:endParaRPr lang="en-US" dirty="0"/>
          </a:p>
        </p:txBody>
      </p:sp>
      <p:sp>
        <p:nvSpPr>
          <p:cNvPr id="8" name="TextBox 7">
            <a:extLst>
              <a:ext uri="{FF2B5EF4-FFF2-40B4-BE49-F238E27FC236}">
                <a16:creationId xmlns:a16="http://schemas.microsoft.com/office/drawing/2014/main" id="{16080420-559F-434D-BE9B-9C4A5225870C}"/>
              </a:ext>
            </a:extLst>
          </p:cNvPr>
          <p:cNvSpPr txBox="1"/>
          <p:nvPr/>
        </p:nvSpPr>
        <p:spPr>
          <a:xfrm>
            <a:off x="3228975" y="3014469"/>
            <a:ext cx="5734050" cy="2000548"/>
          </a:xfrm>
          <a:prstGeom prst="rect">
            <a:avLst/>
          </a:prstGeom>
          <a:solidFill>
            <a:schemeClr val="tx1"/>
          </a:solidFill>
          <a:ln w="76200">
            <a:solidFill>
              <a:srgbClr val="CC6600"/>
            </a:solidFill>
          </a:ln>
        </p:spPr>
        <p:txBody>
          <a:bodyPr wrap="square" rtlCol="0">
            <a:spAutoFit/>
          </a:bodyPr>
          <a:lstStyle/>
          <a:p>
            <a:pPr algn="ctr"/>
            <a:r>
              <a:rPr lang="en-US" sz="2400" b="1" i="1" dirty="0">
                <a:solidFill>
                  <a:srgbClr val="CC6600"/>
                </a:solidFill>
              </a:rPr>
              <a:t>Now the God of hope fill you </a:t>
            </a:r>
          </a:p>
          <a:p>
            <a:pPr algn="ctr"/>
            <a:r>
              <a:rPr lang="en-US" sz="2400" b="1" i="1" dirty="0">
                <a:solidFill>
                  <a:srgbClr val="CC6600"/>
                </a:solidFill>
              </a:rPr>
              <a:t>with all joy and peace in believing, </a:t>
            </a:r>
          </a:p>
          <a:p>
            <a:pPr algn="ctr"/>
            <a:r>
              <a:rPr lang="en-US" sz="2400" b="1" i="1" dirty="0">
                <a:solidFill>
                  <a:srgbClr val="CC6600"/>
                </a:solidFill>
              </a:rPr>
              <a:t>that ye may abound in hope, </a:t>
            </a:r>
          </a:p>
          <a:p>
            <a:pPr algn="ctr"/>
            <a:r>
              <a:rPr lang="en-US" sz="2400" b="1" i="1" dirty="0">
                <a:solidFill>
                  <a:srgbClr val="CC6600"/>
                </a:solidFill>
              </a:rPr>
              <a:t>through the power of the Holy Ghost. </a:t>
            </a:r>
          </a:p>
          <a:p>
            <a:pPr algn="ctr"/>
            <a:endParaRPr lang="en-US" sz="1200" b="1" i="1" dirty="0">
              <a:solidFill>
                <a:srgbClr val="CC6600"/>
              </a:solidFill>
            </a:endParaRPr>
          </a:p>
          <a:p>
            <a:pPr algn="ctr"/>
            <a:r>
              <a:rPr lang="en-US" sz="1600" b="1" dirty="0">
                <a:solidFill>
                  <a:srgbClr val="FF0000"/>
                </a:solidFill>
              </a:rPr>
              <a:t>Romans 15:13 </a:t>
            </a:r>
          </a:p>
        </p:txBody>
      </p:sp>
      <p:sp>
        <p:nvSpPr>
          <p:cNvPr id="9" name="TextBox 8">
            <a:extLst>
              <a:ext uri="{FF2B5EF4-FFF2-40B4-BE49-F238E27FC236}">
                <a16:creationId xmlns:a16="http://schemas.microsoft.com/office/drawing/2014/main" id="{2FD5784D-64AC-4871-956C-32AEF1861CA7}"/>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It is No More I That Do It</a:t>
            </a:r>
            <a:endParaRPr lang="en-US" sz="1400" b="1" dirty="0"/>
          </a:p>
        </p:txBody>
      </p:sp>
      <p:sp>
        <p:nvSpPr>
          <p:cNvPr id="2" name="TextBox 1">
            <a:extLst>
              <a:ext uri="{FF2B5EF4-FFF2-40B4-BE49-F238E27FC236}">
                <a16:creationId xmlns:a16="http://schemas.microsoft.com/office/drawing/2014/main" id="{3761C674-08A0-4A96-81A5-971C1277514C}"/>
              </a:ext>
            </a:extLst>
          </p:cNvPr>
          <p:cNvSpPr txBox="1"/>
          <p:nvPr/>
        </p:nvSpPr>
        <p:spPr>
          <a:xfrm>
            <a:off x="11109" y="5288194"/>
            <a:ext cx="6235467" cy="369332"/>
          </a:xfrm>
          <a:prstGeom prst="rect">
            <a:avLst/>
          </a:prstGeom>
          <a:noFill/>
        </p:spPr>
        <p:txBody>
          <a:bodyPr wrap="square" rtlCol="0">
            <a:spAutoFit/>
          </a:bodyPr>
          <a:lstStyle/>
          <a:p>
            <a:pPr algn="ctr"/>
            <a:r>
              <a:rPr lang="en-US" b="1" dirty="0"/>
              <a:t>Are you ‘</a:t>
            </a:r>
            <a:r>
              <a:rPr lang="en-US" b="1" i="1" dirty="0"/>
              <a:t>In Christ Jesus</a:t>
            </a:r>
            <a:r>
              <a:rPr lang="en-US" b="1" dirty="0"/>
              <a:t>’ or are you just a good person?</a:t>
            </a:r>
          </a:p>
        </p:txBody>
      </p:sp>
      <p:sp>
        <p:nvSpPr>
          <p:cNvPr id="10" name="TextBox 9">
            <a:extLst>
              <a:ext uri="{FF2B5EF4-FFF2-40B4-BE49-F238E27FC236}">
                <a16:creationId xmlns:a16="http://schemas.microsoft.com/office/drawing/2014/main" id="{561871D7-F7F3-465C-8553-92EC22BE1C00}"/>
              </a:ext>
            </a:extLst>
          </p:cNvPr>
          <p:cNvSpPr txBox="1"/>
          <p:nvPr/>
        </p:nvSpPr>
        <p:spPr>
          <a:xfrm>
            <a:off x="390617" y="2139518"/>
            <a:ext cx="2281562" cy="369332"/>
          </a:xfrm>
          <a:prstGeom prst="rect">
            <a:avLst/>
          </a:prstGeom>
          <a:noFill/>
        </p:spPr>
        <p:txBody>
          <a:bodyPr wrap="square" rtlCol="0">
            <a:spAutoFit/>
          </a:bodyPr>
          <a:lstStyle/>
          <a:p>
            <a:pPr algn="ctr"/>
            <a:r>
              <a:rPr lang="en-US" b="1" dirty="0"/>
              <a:t>The Goodness of God</a:t>
            </a:r>
          </a:p>
        </p:txBody>
      </p:sp>
      <p:sp>
        <p:nvSpPr>
          <p:cNvPr id="11" name="TextBox 10">
            <a:extLst>
              <a:ext uri="{FF2B5EF4-FFF2-40B4-BE49-F238E27FC236}">
                <a16:creationId xmlns:a16="http://schemas.microsoft.com/office/drawing/2014/main" id="{D2D5252E-71DC-4870-8255-5FBF46CEC42C}"/>
              </a:ext>
            </a:extLst>
          </p:cNvPr>
          <p:cNvSpPr txBox="1"/>
          <p:nvPr/>
        </p:nvSpPr>
        <p:spPr>
          <a:xfrm>
            <a:off x="9577726" y="2139518"/>
            <a:ext cx="2281562" cy="369332"/>
          </a:xfrm>
          <a:prstGeom prst="rect">
            <a:avLst/>
          </a:prstGeom>
          <a:noFill/>
        </p:spPr>
        <p:txBody>
          <a:bodyPr wrap="square" rtlCol="0">
            <a:spAutoFit/>
          </a:bodyPr>
          <a:lstStyle/>
          <a:p>
            <a:pPr algn="ctr"/>
            <a:r>
              <a:rPr lang="en-US" b="1" dirty="0"/>
              <a:t>Dead to Sin</a:t>
            </a:r>
          </a:p>
        </p:txBody>
      </p:sp>
      <p:sp>
        <p:nvSpPr>
          <p:cNvPr id="12" name="TextBox 11">
            <a:extLst>
              <a:ext uri="{FF2B5EF4-FFF2-40B4-BE49-F238E27FC236}">
                <a16:creationId xmlns:a16="http://schemas.microsoft.com/office/drawing/2014/main" id="{BDF9A62A-0260-4F69-8B35-382239B72206}"/>
              </a:ext>
            </a:extLst>
          </p:cNvPr>
          <p:cNvSpPr txBox="1"/>
          <p:nvPr/>
        </p:nvSpPr>
        <p:spPr>
          <a:xfrm>
            <a:off x="374708" y="3066834"/>
            <a:ext cx="2281562" cy="369332"/>
          </a:xfrm>
          <a:prstGeom prst="rect">
            <a:avLst/>
          </a:prstGeom>
          <a:noFill/>
        </p:spPr>
        <p:txBody>
          <a:bodyPr wrap="square" rtlCol="0">
            <a:spAutoFit/>
          </a:bodyPr>
          <a:lstStyle/>
          <a:p>
            <a:pPr algn="ctr"/>
            <a:r>
              <a:rPr lang="en-US" b="1" dirty="0"/>
              <a:t>Made Free from Sin</a:t>
            </a:r>
          </a:p>
        </p:txBody>
      </p:sp>
      <p:sp>
        <p:nvSpPr>
          <p:cNvPr id="13" name="TextBox 12">
            <a:extLst>
              <a:ext uri="{FF2B5EF4-FFF2-40B4-BE49-F238E27FC236}">
                <a16:creationId xmlns:a16="http://schemas.microsoft.com/office/drawing/2014/main" id="{116F2B72-A413-4C38-ACB6-306184C24DFC}"/>
              </a:ext>
            </a:extLst>
          </p:cNvPr>
          <p:cNvSpPr txBox="1"/>
          <p:nvPr/>
        </p:nvSpPr>
        <p:spPr>
          <a:xfrm>
            <a:off x="9577726" y="3066834"/>
            <a:ext cx="2281562" cy="369332"/>
          </a:xfrm>
          <a:prstGeom prst="rect">
            <a:avLst/>
          </a:prstGeom>
          <a:noFill/>
        </p:spPr>
        <p:txBody>
          <a:bodyPr wrap="square" rtlCol="0">
            <a:spAutoFit/>
          </a:bodyPr>
          <a:lstStyle/>
          <a:p>
            <a:pPr algn="ctr"/>
            <a:r>
              <a:rPr lang="en-US" b="1" dirty="0"/>
              <a:t>Dead to the Law</a:t>
            </a:r>
          </a:p>
        </p:txBody>
      </p:sp>
      <p:sp>
        <p:nvSpPr>
          <p:cNvPr id="14" name="TextBox 13">
            <a:extLst>
              <a:ext uri="{FF2B5EF4-FFF2-40B4-BE49-F238E27FC236}">
                <a16:creationId xmlns:a16="http://schemas.microsoft.com/office/drawing/2014/main" id="{EED7F5B4-E2AA-4173-97BF-0F5DFBCCFFFE}"/>
              </a:ext>
            </a:extLst>
          </p:cNvPr>
          <p:cNvSpPr txBox="1"/>
          <p:nvPr/>
        </p:nvSpPr>
        <p:spPr>
          <a:xfrm>
            <a:off x="231382" y="3994150"/>
            <a:ext cx="2572239" cy="369332"/>
          </a:xfrm>
          <a:prstGeom prst="rect">
            <a:avLst/>
          </a:prstGeom>
          <a:noFill/>
        </p:spPr>
        <p:txBody>
          <a:bodyPr wrap="square" rtlCol="0">
            <a:spAutoFit/>
          </a:bodyPr>
          <a:lstStyle/>
          <a:p>
            <a:pPr algn="ctr"/>
            <a:r>
              <a:rPr lang="en-US" b="1" dirty="0"/>
              <a:t>It is No More I That Do It</a:t>
            </a:r>
          </a:p>
        </p:txBody>
      </p:sp>
      <p:sp>
        <p:nvSpPr>
          <p:cNvPr id="15" name="TextBox 14">
            <a:extLst>
              <a:ext uri="{FF2B5EF4-FFF2-40B4-BE49-F238E27FC236}">
                <a16:creationId xmlns:a16="http://schemas.microsoft.com/office/drawing/2014/main" id="{B2038B07-58CC-47E9-BCCA-2C63CEE8F03B}"/>
              </a:ext>
            </a:extLst>
          </p:cNvPr>
          <p:cNvSpPr txBox="1"/>
          <p:nvPr/>
        </p:nvSpPr>
        <p:spPr>
          <a:xfrm>
            <a:off x="9608594" y="3939923"/>
            <a:ext cx="2252470" cy="1200329"/>
          </a:xfrm>
          <a:prstGeom prst="rect">
            <a:avLst/>
          </a:prstGeom>
          <a:noFill/>
        </p:spPr>
        <p:txBody>
          <a:bodyPr wrap="square" rtlCol="0">
            <a:spAutoFit/>
          </a:bodyPr>
          <a:lstStyle/>
          <a:p>
            <a:pPr algn="ctr"/>
            <a:r>
              <a:rPr lang="en-US" b="1" dirty="0"/>
              <a:t>OUR REAL WAR:</a:t>
            </a:r>
          </a:p>
          <a:p>
            <a:pPr algn="ctr"/>
            <a:r>
              <a:rPr lang="en-US" b="1" dirty="0"/>
              <a:t>The Law of Our Mind vs </a:t>
            </a:r>
          </a:p>
          <a:p>
            <a:pPr algn="ctr"/>
            <a:r>
              <a:rPr lang="en-US" b="1" dirty="0"/>
              <a:t>The Law of Sin</a:t>
            </a:r>
          </a:p>
        </p:txBody>
      </p:sp>
      <p:sp>
        <p:nvSpPr>
          <p:cNvPr id="16" name="TextBox 15">
            <a:extLst>
              <a:ext uri="{FF2B5EF4-FFF2-40B4-BE49-F238E27FC236}">
                <a16:creationId xmlns:a16="http://schemas.microsoft.com/office/drawing/2014/main" id="{091A7D0E-631A-4817-BAA7-DB0578992C93}"/>
              </a:ext>
            </a:extLst>
          </p:cNvPr>
          <p:cNvSpPr txBox="1"/>
          <p:nvPr/>
        </p:nvSpPr>
        <p:spPr>
          <a:xfrm>
            <a:off x="93884" y="5582023"/>
            <a:ext cx="6072212" cy="369332"/>
          </a:xfrm>
          <a:prstGeom prst="rect">
            <a:avLst/>
          </a:prstGeom>
          <a:noFill/>
        </p:spPr>
        <p:txBody>
          <a:bodyPr wrap="square" rtlCol="0">
            <a:spAutoFit/>
          </a:bodyPr>
          <a:lstStyle/>
          <a:p>
            <a:pPr algn="ctr"/>
            <a:r>
              <a:rPr lang="en-US" b="1" dirty="0"/>
              <a:t>Are you wasting your time and energy on the wrong war?</a:t>
            </a:r>
          </a:p>
        </p:txBody>
      </p:sp>
      <p:sp>
        <p:nvSpPr>
          <p:cNvPr id="17" name="TextBox 16">
            <a:extLst>
              <a:ext uri="{FF2B5EF4-FFF2-40B4-BE49-F238E27FC236}">
                <a16:creationId xmlns:a16="http://schemas.microsoft.com/office/drawing/2014/main" id="{C5E8FDCB-4E67-4ABB-B293-C81975F0B9F0}"/>
              </a:ext>
            </a:extLst>
          </p:cNvPr>
          <p:cNvSpPr txBox="1"/>
          <p:nvPr/>
        </p:nvSpPr>
        <p:spPr>
          <a:xfrm>
            <a:off x="93883" y="5878764"/>
            <a:ext cx="6072212" cy="369332"/>
          </a:xfrm>
          <a:prstGeom prst="rect">
            <a:avLst/>
          </a:prstGeom>
          <a:noFill/>
        </p:spPr>
        <p:txBody>
          <a:bodyPr wrap="square" rtlCol="0">
            <a:spAutoFit/>
          </a:bodyPr>
          <a:lstStyle/>
          <a:p>
            <a:pPr algn="ctr"/>
            <a:r>
              <a:rPr lang="en-US" b="1" dirty="0"/>
              <a:t>Do you own, read or even understand the King James Bible?</a:t>
            </a:r>
          </a:p>
        </p:txBody>
      </p:sp>
      <p:sp>
        <p:nvSpPr>
          <p:cNvPr id="18" name="TextBox 17">
            <a:extLst>
              <a:ext uri="{FF2B5EF4-FFF2-40B4-BE49-F238E27FC236}">
                <a16:creationId xmlns:a16="http://schemas.microsoft.com/office/drawing/2014/main" id="{481C23BE-BB71-43BD-8A95-602DBED374FD}"/>
              </a:ext>
            </a:extLst>
          </p:cNvPr>
          <p:cNvSpPr txBox="1"/>
          <p:nvPr/>
        </p:nvSpPr>
        <p:spPr>
          <a:xfrm>
            <a:off x="-59825" y="6184088"/>
            <a:ext cx="6344793" cy="369332"/>
          </a:xfrm>
          <a:prstGeom prst="rect">
            <a:avLst/>
          </a:prstGeom>
          <a:noFill/>
        </p:spPr>
        <p:txBody>
          <a:bodyPr wrap="square" rtlCol="0">
            <a:spAutoFit/>
          </a:bodyPr>
          <a:lstStyle/>
          <a:p>
            <a:pPr algn="ctr"/>
            <a:r>
              <a:rPr lang="en-US" b="1" dirty="0"/>
              <a:t>Are you following the ‘wrong’ doctrines?</a:t>
            </a:r>
          </a:p>
        </p:txBody>
      </p:sp>
      <p:sp>
        <p:nvSpPr>
          <p:cNvPr id="19" name="TextBox 18">
            <a:extLst>
              <a:ext uri="{FF2B5EF4-FFF2-40B4-BE49-F238E27FC236}">
                <a16:creationId xmlns:a16="http://schemas.microsoft.com/office/drawing/2014/main" id="{651F0DD2-8083-4309-AF51-4FD0470C7B94}"/>
              </a:ext>
            </a:extLst>
          </p:cNvPr>
          <p:cNvSpPr txBox="1"/>
          <p:nvPr/>
        </p:nvSpPr>
        <p:spPr>
          <a:xfrm>
            <a:off x="12183" y="6470380"/>
            <a:ext cx="6217920" cy="369332"/>
          </a:xfrm>
          <a:prstGeom prst="rect">
            <a:avLst/>
          </a:prstGeom>
          <a:noFill/>
        </p:spPr>
        <p:txBody>
          <a:bodyPr wrap="square" rtlCol="0">
            <a:spAutoFit/>
          </a:bodyPr>
          <a:lstStyle/>
          <a:p>
            <a:pPr algn="ctr"/>
            <a:r>
              <a:rPr lang="en-US" b="1" dirty="0"/>
              <a:t>Are you following ‘another’ Jesus?</a:t>
            </a:r>
          </a:p>
        </p:txBody>
      </p:sp>
      <p:sp>
        <p:nvSpPr>
          <p:cNvPr id="22" name="TextBox 21">
            <a:extLst>
              <a:ext uri="{FF2B5EF4-FFF2-40B4-BE49-F238E27FC236}">
                <a16:creationId xmlns:a16="http://schemas.microsoft.com/office/drawing/2014/main" id="{52DBF05B-3F96-49ED-A055-8A31D426E975}"/>
              </a:ext>
            </a:extLst>
          </p:cNvPr>
          <p:cNvSpPr txBox="1"/>
          <p:nvPr/>
        </p:nvSpPr>
        <p:spPr>
          <a:xfrm>
            <a:off x="6505018" y="5288194"/>
            <a:ext cx="4982244" cy="369332"/>
          </a:xfrm>
          <a:prstGeom prst="rect">
            <a:avLst/>
          </a:prstGeom>
          <a:noFill/>
        </p:spPr>
        <p:txBody>
          <a:bodyPr wrap="square" rtlCol="0">
            <a:spAutoFit/>
          </a:bodyPr>
          <a:lstStyle/>
          <a:p>
            <a:pPr algn="ctr"/>
            <a:r>
              <a:rPr lang="en-US" b="1" dirty="0"/>
              <a:t>Do you blanketly BELIEVE and TRUST your pastor?</a:t>
            </a:r>
          </a:p>
        </p:txBody>
      </p:sp>
      <p:sp>
        <p:nvSpPr>
          <p:cNvPr id="23" name="TextBox 22">
            <a:extLst>
              <a:ext uri="{FF2B5EF4-FFF2-40B4-BE49-F238E27FC236}">
                <a16:creationId xmlns:a16="http://schemas.microsoft.com/office/drawing/2014/main" id="{0E3AB45D-1954-46B5-9E3C-E4AD61E4EFD4}"/>
              </a:ext>
            </a:extLst>
          </p:cNvPr>
          <p:cNvSpPr txBox="1"/>
          <p:nvPr/>
        </p:nvSpPr>
        <p:spPr>
          <a:xfrm>
            <a:off x="6061154" y="5582023"/>
            <a:ext cx="5867711" cy="369332"/>
          </a:xfrm>
          <a:prstGeom prst="rect">
            <a:avLst/>
          </a:prstGeom>
          <a:noFill/>
        </p:spPr>
        <p:txBody>
          <a:bodyPr wrap="square" rtlCol="0">
            <a:spAutoFit/>
          </a:bodyPr>
          <a:lstStyle/>
          <a:p>
            <a:pPr algn="ctr"/>
            <a:r>
              <a:rPr lang="en-US" b="1" dirty="0"/>
              <a:t>Do you live daily by YOUR faith or the faith OF Jesus Christ?</a:t>
            </a:r>
          </a:p>
        </p:txBody>
      </p:sp>
      <p:sp>
        <p:nvSpPr>
          <p:cNvPr id="24" name="TextBox 23">
            <a:extLst>
              <a:ext uri="{FF2B5EF4-FFF2-40B4-BE49-F238E27FC236}">
                <a16:creationId xmlns:a16="http://schemas.microsoft.com/office/drawing/2014/main" id="{6DD36544-3835-4FA1-B17D-A1D4BE336B84}"/>
              </a:ext>
            </a:extLst>
          </p:cNvPr>
          <p:cNvSpPr txBox="1"/>
          <p:nvPr/>
        </p:nvSpPr>
        <p:spPr>
          <a:xfrm>
            <a:off x="6104698" y="5866005"/>
            <a:ext cx="5782493" cy="369332"/>
          </a:xfrm>
          <a:prstGeom prst="rect">
            <a:avLst/>
          </a:prstGeom>
          <a:noFill/>
        </p:spPr>
        <p:txBody>
          <a:bodyPr wrap="square" rtlCol="0">
            <a:spAutoFit/>
          </a:bodyPr>
          <a:lstStyle/>
          <a:p>
            <a:pPr algn="ctr"/>
            <a:r>
              <a:rPr lang="en-US" b="1" dirty="0"/>
              <a:t>Do you say you are you ‘born again,’ ‘saved,’ or quickened?</a:t>
            </a:r>
          </a:p>
        </p:txBody>
      </p:sp>
      <p:sp>
        <p:nvSpPr>
          <p:cNvPr id="25" name="TextBox 24">
            <a:extLst>
              <a:ext uri="{FF2B5EF4-FFF2-40B4-BE49-F238E27FC236}">
                <a16:creationId xmlns:a16="http://schemas.microsoft.com/office/drawing/2014/main" id="{629B3346-164A-4138-A6E3-F73E1F9A4EB3}"/>
              </a:ext>
            </a:extLst>
          </p:cNvPr>
          <p:cNvSpPr txBox="1"/>
          <p:nvPr/>
        </p:nvSpPr>
        <p:spPr>
          <a:xfrm>
            <a:off x="5556067" y="6175411"/>
            <a:ext cx="6895321" cy="369332"/>
          </a:xfrm>
          <a:prstGeom prst="rect">
            <a:avLst/>
          </a:prstGeom>
          <a:noFill/>
        </p:spPr>
        <p:txBody>
          <a:bodyPr wrap="square" rtlCol="0">
            <a:spAutoFit/>
          </a:bodyPr>
          <a:lstStyle/>
          <a:p>
            <a:pPr algn="ctr"/>
            <a:r>
              <a:rPr lang="en-US" b="1" dirty="0"/>
              <a:t>If you were to die today, do you know if you would be with God?</a:t>
            </a:r>
          </a:p>
        </p:txBody>
      </p:sp>
      <p:sp>
        <p:nvSpPr>
          <p:cNvPr id="28" name="TextBox 27">
            <a:extLst>
              <a:ext uri="{FF2B5EF4-FFF2-40B4-BE49-F238E27FC236}">
                <a16:creationId xmlns:a16="http://schemas.microsoft.com/office/drawing/2014/main" id="{9E7C79DC-E379-4D69-ADBB-16831C5D82C5}"/>
              </a:ext>
            </a:extLst>
          </p:cNvPr>
          <p:cNvSpPr txBox="1"/>
          <p:nvPr/>
        </p:nvSpPr>
        <p:spPr>
          <a:xfrm>
            <a:off x="5747648" y="6470380"/>
            <a:ext cx="6493118" cy="369332"/>
          </a:xfrm>
          <a:prstGeom prst="rect">
            <a:avLst/>
          </a:prstGeom>
          <a:noFill/>
        </p:spPr>
        <p:txBody>
          <a:bodyPr wrap="square" rtlCol="0">
            <a:spAutoFit/>
          </a:bodyPr>
          <a:lstStyle/>
          <a:p>
            <a:pPr algn="ctr"/>
            <a:r>
              <a:rPr lang="en-US" b="1" dirty="0"/>
              <a:t>Do you have that God-given peace that </a:t>
            </a:r>
            <a:r>
              <a:rPr lang="en-US" b="1" dirty="0" err="1"/>
              <a:t>passeth</a:t>
            </a:r>
            <a:r>
              <a:rPr lang="en-US" b="1" dirty="0"/>
              <a:t> all understanding?</a:t>
            </a:r>
          </a:p>
        </p:txBody>
      </p:sp>
    </p:spTree>
    <p:extLst>
      <p:ext uri="{BB962C8B-B14F-4D97-AF65-F5344CB8AC3E}">
        <p14:creationId xmlns:p14="http://schemas.microsoft.com/office/powerpoint/2010/main" val="32610545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750" fill="hold"/>
                                        <p:tgtEl>
                                          <p:spTgt spid="10"/>
                                        </p:tgtEl>
                                        <p:attrNameLst>
                                          <p:attrName>ppt_w</p:attrName>
                                        </p:attrNameLst>
                                      </p:cBhvr>
                                      <p:tavLst>
                                        <p:tav tm="0">
                                          <p:val>
                                            <p:fltVal val="0"/>
                                          </p:val>
                                        </p:tav>
                                        <p:tav tm="100000">
                                          <p:val>
                                            <p:strVal val="#ppt_w"/>
                                          </p:val>
                                        </p:tav>
                                      </p:tavLst>
                                    </p:anim>
                                    <p:anim calcmode="lin" valueType="num">
                                      <p:cBhvr>
                                        <p:cTn id="8" dur="750" fill="hold"/>
                                        <p:tgtEl>
                                          <p:spTgt spid="10"/>
                                        </p:tgtEl>
                                        <p:attrNameLst>
                                          <p:attrName>ppt_h</p:attrName>
                                        </p:attrNameLst>
                                      </p:cBhvr>
                                      <p:tavLst>
                                        <p:tav tm="0">
                                          <p:val>
                                            <p:fltVal val="0"/>
                                          </p:val>
                                        </p:tav>
                                        <p:tav tm="100000">
                                          <p:val>
                                            <p:strVal val="#ppt_h"/>
                                          </p:val>
                                        </p:tav>
                                      </p:tavLst>
                                    </p:anim>
                                    <p:animEffect transition="in" filter="fade">
                                      <p:cBhvr>
                                        <p:cTn id="9" dur="75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750" fill="hold"/>
                                        <p:tgtEl>
                                          <p:spTgt spid="11"/>
                                        </p:tgtEl>
                                        <p:attrNameLst>
                                          <p:attrName>ppt_w</p:attrName>
                                        </p:attrNameLst>
                                      </p:cBhvr>
                                      <p:tavLst>
                                        <p:tav tm="0">
                                          <p:val>
                                            <p:fltVal val="0"/>
                                          </p:val>
                                        </p:tav>
                                        <p:tav tm="100000">
                                          <p:val>
                                            <p:strVal val="#ppt_w"/>
                                          </p:val>
                                        </p:tav>
                                      </p:tavLst>
                                    </p:anim>
                                    <p:anim calcmode="lin" valueType="num">
                                      <p:cBhvr>
                                        <p:cTn id="15" dur="750" fill="hold"/>
                                        <p:tgtEl>
                                          <p:spTgt spid="11"/>
                                        </p:tgtEl>
                                        <p:attrNameLst>
                                          <p:attrName>ppt_h</p:attrName>
                                        </p:attrNameLst>
                                      </p:cBhvr>
                                      <p:tavLst>
                                        <p:tav tm="0">
                                          <p:val>
                                            <p:fltVal val="0"/>
                                          </p:val>
                                        </p:tav>
                                        <p:tav tm="100000">
                                          <p:val>
                                            <p:strVal val="#ppt_h"/>
                                          </p:val>
                                        </p:tav>
                                      </p:tavLst>
                                    </p:anim>
                                    <p:animEffect transition="in" filter="fade">
                                      <p:cBhvr>
                                        <p:cTn id="16" dur="75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Effect transition="in" filter="fade">
                                      <p:cBhvr>
                                        <p:cTn id="23" dur="75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750" fill="hold"/>
                                        <p:tgtEl>
                                          <p:spTgt spid="13"/>
                                        </p:tgtEl>
                                        <p:attrNameLst>
                                          <p:attrName>ppt_w</p:attrName>
                                        </p:attrNameLst>
                                      </p:cBhvr>
                                      <p:tavLst>
                                        <p:tav tm="0">
                                          <p:val>
                                            <p:fltVal val="0"/>
                                          </p:val>
                                        </p:tav>
                                        <p:tav tm="100000">
                                          <p:val>
                                            <p:strVal val="#ppt_w"/>
                                          </p:val>
                                        </p:tav>
                                      </p:tavLst>
                                    </p:anim>
                                    <p:anim calcmode="lin" valueType="num">
                                      <p:cBhvr>
                                        <p:cTn id="29" dur="750" fill="hold"/>
                                        <p:tgtEl>
                                          <p:spTgt spid="13"/>
                                        </p:tgtEl>
                                        <p:attrNameLst>
                                          <p:attrName>ppt_h</p:attrName>
                                        </p:attrNameLst>
                                      </p:cBhvr>
                                      <p:tavLst>
                                        <p:tav tm="0">
                                          <p:val>
                                            <p:fltVal val="0"/>
                                          </p:val>
                                        </p:tav>
                                        <p:tav tm="100000">
                                          <p:val>
                                            <p:strVal val="#ppt_h"/>
                                          </p:val>
                                        </p:tav>
                                      </p:tavLst>
                                    </p:anim>
                                    <p:animEffect transition="in" filter="fade">
                                      <p:cBhvr>
                                        <p:cTn id="30" dur="75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750" fill="hold"/>
                                        <p:tgtEl>
                                          <p:spTgt spid="14"/>
                                        </p:tgtEl>
                                        <p:attrNameLst>
                                          <p:attrName>ppt_w</p:attrName>
                                        </p:attrNameLst>
                                      </p:cBhvr>
                                      <p:tavLst>
                                        <p:tav tm="0">
                                          <p:val>
                                            <p:fltVal val="0"/>
                                          </p:val>
                                        </p:tav>
                                        <p:tav tm="100000">
                                          <p:val>
                                            <p:strVal val="#ppt_w"/>
                                          </p:val>
                                        </p:tav>
                                      </p:tavLst>
                                    </p:anim>
                                    <p:anim calcmode="lin" valueType="num">
                                      <p:cBhvr>
                                        <p:cTn id="36" dur="750" fill="hold"/>
                                        <p:tgtEl>
                                          <p:spTgt spid="14"/>
                                        </p:tgtEl>
                                        <p:attrNameLst>
                                          <p:attrName>ppt_h</p:attrName>
                                        </p:attrNameLst>
                                      </p:cBhvr>
                                      <p:tavLst>
                                        <p:tav tm="0">
                                          <p:val>
                                            <p:fltVal val="0"/>
                                          </p:val>
                                        </p:tav>
                                        <p:tav tm="100000">
                                          <p:val>
                                            <p:strVal val="#ppt_h"/>
                                          </p:val>
                                        </p:tav>
                                      </p:tavLst>
                                    </p:anim>
                                    <p:animEffect transition="in" filter="fade">
                                      <p:cBhvr>
                                        <p:cTn id="37" dur="75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750" fill="hold"/>
                                        <p:tgtEl>
                                          <p:spTgt spid="15"/>
                                        </p:tgtEl>
                                        <p:attrNameLst>
                                          <p:attrName>ppt_w</p:attrName>
                                        </p:attrNameLst>
                                      </p:cBhvr>
                                      <p:tavLst>
                                        <p:tav tm="0">
                                          <p:val>
                                            <p:fltVal val="0"/>
                                          </p:val>
                                        </p:tav>
                                        <p:tav tm="100000">
                                          <p:val>
                                            <p:strVal val="#ppt_w"/>
                                          </p:val>
                                        </p:tav>
                                      </p:tavLst>
                                    </p:anim>
                                    <p:anim calcmode="lin" valueType="num">
                                      <p:cBhvr>
                                        <p:cTn id="43" dur="750" fill="hold"/>
                                        <p:tgtEl>
                                          <p:spTgt spid="15"/>
                                        </p:tgtEl>
                                        <p:attrNameLst>
                                          <p:attrName>ppt_h</p:attrName>
                                        </p:attrNameLst>
                                      </p:cBhvr>
                                      <p:tavLst>
                                        <p:tav tm="0">
                                          <p:val>
                                            <p:fltVal val="0"/>
                                          </p:val>
                                        </p:tav>
                                        <p:tav tm="100000">
                                          <p:val>
                                            <p:strVal val="#ppt_h"/>
                                          </p:val>
                                        </p:tav>
                                      </p:tavLst>
                                    </p:anim>
                                    <p:animEffect transition="in" filter="fade">
                                      <p:cBhvr>
                                        <p:cTn id="44" dur="75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500"/>
                                        <p:tgtEl>
                                          <p:spTgt spid="2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fade">
                                      <p:cBhvr>
                                        <p:cTn id="94" dur="500"/>
                                        <p:tgtEl>
                                          <p:spTgt spid="28"/>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500"/>
                                        <p:tgtEl>
                                          <p:spTgt spid="7"/>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8"/>
                                        </p:tgtEl>
                                        <p:attrNameLst>
                                          <p:attrName>style.visibility</p:attrName>
                                        </p:attrNameLst>
                                      </p:cBhvr>
                                      <p:to>
                                        <p:strVal val="visible"/>
                                      </p:to>
                                    </p:set>
                                    <p:anim calcmode="lin" valueType="num">
                                      <p:cBhvr>
                                        <p:cTn id="104" dur="1500" fill="hold"/>
                                        <p:tgtEl>
                                          <p:spTgt spid="8"/>
                                        </p:tgtEl>
                                        <p:attrNameLst>
                                          <p:attrName>ppt_w</p:attrName>
                                        </p:attrNameLst>
                                      </p:cBhvr>
                                      <p:tavLst>
                                        <p:tav tm="0">
                                          <p:val>
                                            <p:fltVal val="0"/>
                                          </p:val>
                                        </p:tav>
                                        <p:tav tm="100000">
                                          <p:val>
                                            <p:strVal val="#ppt_w"/>
                                          </p:val>
                                        </p:tav>
                                      </p:tavLst>
                                    </p:anim>
                                    <p:anim calcmode="lin" valueType="num">
                                      <p:cBhvr>
                                        <p:cTn id="105" dur="1500" fill="hold"/>
                                        <p:tgtEl>
                                          <p:spTgt spid="8"/>
                                        </p:tgtEl>
                                        <p:attrNameLst>
                                          <p:attrName>ppt_h</p:attrName>
                                        </p:attrNameLst>
                                      </p:cBhvr>
                                      <p:tavLst>
                                        <p:tav tm="0">
                                          <p:val>
                                            <p:fltVal val="0"/>
                                          </p:val>
                                        </p:tav>
                                        <p:tav tm="100000">
                                          <p:val>
                                            <p:strVal val="#ppt_h"/>
                                          </p:val>
                                        </p:tav>
                                      </p:tavLst>
                                    </p:anim>
                                    <p:animEffect transition="in" filter="fade">
                                      <p:cBhvr>
                                        <p:cTn id="106"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2" grpId="0"/>
      <p:bldP spid="10" grpId="0"/>
      <p:bldP spid="11" grpId="0"/>
      <p:bldP spid="12" grpId="0"/>
      <p:bldP spid="13" grpId="0"/>
      <p:bldP spid="14" grpId="0"/>
      <p:bldP spid="15" grpId="0"/>
      <p:bldP spid="16" grpId="0"/>
      <p:bldP spid="17" grpId="0"/>
      <p:bldP spid="18" grpId="0"/>
      <p:bldP spid="19" grpId="0"/>
      <p:bldP spid="22" grpId="0"/>
      <p:bldP spid="23" grpId="0"/>
      <p:bldP spid="24" grpId="0"/>
      <p:bldP spid="25"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544"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217070"/>
            <a:ext cx="4879898"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99"/>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93017"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1287" y="1497236"/>
            <a:ext cx="1140742" cy="1377896"/>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879908" y="4485805"/>
            <a:ext cx="1385855" cy="1200329"/>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3" y="3634502"/>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435">
                                          <p:stCondLst>
                                            <p:cond delay="0"/>
                                          </p:stCondLst>
                                        </p:cTn>
                                        <p:tgtEl>
                                          <p:spTgt spid="10"/>
                                        </p:tgtEl>
                                      </p:cBhvr>
                                    </p:animEffect>
                                    <p:anim calcmode="lin" valueType="num">
                                      <p:cBhvr>
                                        <p:cTn id="13"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8" dur="20">
                                          <p:stCondLst>
                                            <p:cond delay="487"/>
                                          </p:stCondLst>
                                        </p:cTn>
                                        <p:tgtEl>
                                          <p:spTgt spid="10"/>
                                        </p:tgtEl>
                                      </p:cBhvr>
                                      <p:to x="100000" y="60000"/>
                                    </p:animScale>
                                    <p:animScale>
                                      <p:cBhvr>
                                        <p:cTn id="19" dur="124" decel="50000">
                                          <p:stCondLst>
                                            <p:cond delay="507"/>
                                          </p:stCondLst>
                                        </p:cTn>
                                        <p:tgtEl>
                                          <p:spTgt spid="10"/>
                                        </p:tgtEl>
                                      </p:cBhvr>
                                      <p:to x="100000" y="100000"/>
                                    </p:animScale>
                                    <p:animScale>
                                      <p:cBhvr>
                                        <p:cTn id="20" dur="20">
                                          <p:stCondLst>
                                            <p:cond delay="984"/>
                                          </p:stCondLst>
                                        </p:cTn>
                                        <p:tgtEl>
                                          <p:spTgt spid="10"/>
                                        </p:tgtEl>
                                      </p:cBhvr>
                                      <p:to x="100000" y="80000"/>
                                    </p:animScale>
                                    <p:animScale>
                                      <p:cBhvr>
                                        <p:cTn id="21" dur="124" decel="50000">
                                          <p:stCondLst>
                                            <p:cond delay="1004"/>
                                          </p:stCondLst>
                                        </p:cTn>
                                        <p:tgtEl>
                                          <p:spTgt spid="10"/>
                                        </p:tgtEl>
                                      </p:cBhvr>
                                      <p:to x="100000" y="100000"/>
                                    </p:animScale>
                                    <p:animScale>
                                      <p:cBhvr>
                                        <p:cTn id="22" dur="20">
                                          <p:stCondLst>
                                            <p:cond delay="1231"/>
                                          </p:stCondLst>
                                        </p:cTn>
                                        <p:tgtEl>
                                          <p:spTgt spid="10"/>
                                        </p:tgtEl>
                                      </p:cBhvr>
                                      <p:to x="100000" y="90000"/>
                                    </p:animScale>
                                    <p:animScale>
                                      <p:cBhvr>
                                        <p:cTn id="23" dur="124" decel="50000">
                                          <p:stCondLst>
                                            <p:cond delay="1251"/>
                                          </p:stCondLst>
                                        </p:cTn>
                                        <p:tgtEl>
                                          <p:spTgt spid="10"/>
                                        </p:tgtEl>
                                      </p:cBhvr>
                                      <p:to x="100000" y="100000"/>
                                    </p:animScale>
                                    <p:animScale>
                                      <p:cBhvr>
                                        <p:cTn id="24" dur="20">
                                          <p:stCondLst>
                                            <p:cond delay="1356"/>
                                          </p:stCondLst>
                                        </p:cTn>
                                        <p:tgtEl>
                                          <p:spTgt spid="10"/>
                                        </p:tgtEl>
                                      </p:cBhvr>
                                      <p:to x="100000" y="95000"/>
                                    </p:animScale>
                                    <p:animScale>
                                      <p:cBhvr>
                                        <p:cTn id="25" dur="124" decel="50000">
                                          <p:stCondLst>
                                            <p:cond delay="1376"/>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25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13245</TotalTime>
  <Words>3836</Words>
  <Application>Microsoft Office PowerPoint</Application>
  <PresentationFormat>Widescreen</PresentationFormat>
  <Paragraphs>219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213</cp:revision>
  <dcterms:created xsi:type="dcterms:W3CDTF">2021-01-19T16:49:47Z</dcterms:created>
  <dcterms:modified xsi:type="dcterms:W3CDTF">2021-03-02T05:18:54Z</dcterms:modified>
</cp:coreProperties>
</file>