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2" r:id="rId2"/>
    <p:sldId id="256" r:id="rId3"/>
    <p:sldId id="257" r:id="rId4"/>
    <p:sldId id="258" r:id="rId5"/>
    <p:sldId id="260" r:id="rId6"/>
    <p:sldId id="259" r:id="rId7"/>
    <p:sldId id="261" r:id="rId8"/>
    <p:sldId id="263" r:id="rId9"/>
    <p:sldId id="270" r:id="rId10"/>
    <p:sldId id="271" r:id="rId11"/>
    <p:sldId id="264" r:id="rId12"/>
    <p:sldId id="266" r:id="rId13"/>
    <p:sldId id="267" r:id="rId14"/>
    <p:sldId id="273"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FFFF"/>
    <a:srgbClr val="DEEBF7"/>
    <a:srgbClr val="9DC3E6"/>
    <a:srgbClr val="FFCC00"/>
    <a:srgbClr val="009900"/>
    <a:srgbClr val="FFFFCC"/>
    <a:srgbClr val="FFFF00"/>
    <a:srgbClr val="FFC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26" autoAdjust="0"/>
    <p:restoredTop sz="94660"/>
  </p:normalViewPr>
  <p:slideViewPr>
    <p:cSldViewPr snapToGrid="0">
      <p:cViewPr varScale="1">
        <p:scale>
          <a:sx n="110" d="100"/>
          <a:sy n="110" d="100"/>
        </p:scale>
        <p:origin x="132" y="120"/>
      </p:cViewPr>
      <p:guideLst>
        <p:guide orient="horz" pos="211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25E54-07EA-433F-9382-2ECDBEF45E50}" type="datetimeFigureOut">
              <a:rPr lang="en-US" smtClean="0"/>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C672C-7B65-41CB-B692-3A65C22402A7}" type="slidenum">
              <a:rPr lang="en-US" smtClean="0"/>
              <a:t>‹#›</a:t>
            </a:fld>
            <a:endParaRPr lang="en-US"/>
          </a:p>
        </p:txBody>
      </p:sp>
    </p:spTree>
    <p:extLst>
      <p:ext uri="{BB962C8B-B14F-4D97-AF65-F5344CB8AC3E}">
        <p14:creationId xmlns:p14="http://schemas.microsoft.com/office/powerpoint/2010/main" val="2789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D62F56-64BF-4564-8399-AF1E68F826FD}"/>
              </a:ext>
            </a:extLst>
          </p:cNvPr>
          <p:cNvSpPr>
            <a:spLocks noGrp="1" noChangeArrowheads="1"/>
          </p:cNvSpPr>
          <p:nvPr>
            <p:ph type="sldNum" sz="quarter" idx="5"/>
          </p:nvPr>
        </p:nvSpPr>
        <p:spPr>
          <a:ln/>
        </p:spPr>
        <p:txBody>
          <a:bodyPr/>
          <a:lstStyle/>
          <a:p>
            <a:fld id="{EC8A66BB-365B-4553-B317-F05D3099B757}" type="slidenum">
              <a:rPr lang="en-US" altLang="en-US"/>
              <a:pPr/>
              <a:t>1</a:t>
            </a:fld>
            <a:endParaRPr lang="en-US" altLang="en-US"/>
          </a:p>
        </p:txBody>
      </p:sp>
      <p:sp>
        <p:nvSpPr>
          <p:cNvPr id="30722" name="Rectangle 2">
            <a:extLst>
              <a:ext uri="{FF2B5EF4-FFF2-40B4-BE49-F238E27FC236}">
                <a16:creationId xmlns:a16="http://schemas.microsoft.com/office/drawing/2014/main" id="{74724C21-04C3-4FE1-A283-BA8086317606}"/>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94EBA84E-E1C2-4D55-8360-9B37914A76F3}"/>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CCA87A-7EEC-4EB9-A88C-792F38FE821D}"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33519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CA87A-7EEC-4EB9-A88C-792F38FE821D}"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283342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CA87A-7EEC-4EB9-A88C-792F38FE821D}"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86061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CA87A-7EEC-4EB9-A88C-792F38FE821D}"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34064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CCA87A-7EEC-4EB9-A88C-792F38FE821D}" type="datetimeFigureOut">
              <a:rPr lang="en-US" smtClean="0"/>
              <a:t>10/14/2020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360924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CCA87A-7EEC-4EB9-A88C-792F38FE821D}" type="datetimeFigureOut">
              <a:rPr lang="en-US" smtClean="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158742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CCA87A-7EEC-4EB9-A88C-792F38FE821D}" type="datetimeFigureOut">
              <a:rPr lang="en-US" smtClean="0"/>
              <a:t>10/14/2020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299969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CCA87A-7EEC-4EB9-A88C-792F38FE821D}" type="datetimeFigureOut">
              <a:rPr lang="en-US" smtClean="0"/>
              <a:t>10/14/2020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111085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CA87A-7EEC-4EB9-A88C-792F38FE821D}" type="datetimeFigureOut">
              <a:rPr lang="en-US" smtClean="0"/>
              <a:t>10/14/2020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369867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CCA87A-7EEC-4EB9-A88C-792F38FE821D}" type="datetimeFigureOut">
              <a:rPr lang="en-US" smtClean="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62696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CCA87A-7EEC-4EB9-A88C-792F38FE821D}" type="datetimeFigureOut">
              <a:rPr lang="en-US" smtClean="0"/>
              <a:t>10/14/2020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FDBB3B-6A5A-4855-9089-78AEC5C2ABF7}" type="slidenum">
              <a:rPr lang="en-US" smtClean="0"/>
              <a:t>‹#›</a:t>
            </a:fld>
            <a:endParaRPr lang="en-US" dirty="0"/>
          </a:p>
        </p:txBody>
      </p:sp>
    </p:spTree>
    <p:extLst>
      <p:ext uri="{BB962C8B-B14F-4D97-AF65-F5344CB8AC3E}">
        <p14:creationId xmlns:p14="http://schemas.microsoft.com/office/powerpoint/2010/main" val="1538865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CA87A-7EEC-4EB9-A88C-792F38FE821D}" type="datetimeFigureOut">
              <a:rPr lang="en-US" smtClean="0"/>
              <a:t>10/14/2020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DBB3B-6A5A-4855-9089-78AEC5C2ABF7}" type="slidenum">
              <a:rPr lang="en-US" smtClean="0"/>
              <a:t>‹#›</a:t>
            </a:fld>
            <a:endParaRPr lang="en-US" dirty="0"/>
          </a:p>
        </p:txBody>
      </p:sp>
    </p:spTree>
    <p:extLst>
      <p:ext uri="{BB962C8B-B14F-4D97-AF65-F5344CB8AC3E}">
        <p14:creationId xmlns:p14="http://schemas.microsoft.com/office/powerpoint/2010/main" val="2838269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paulson1611rd.org/" TargetMode="External"/><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hyperlink" Target="mailto:sousaman1611@cox.ne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paulson1611rd.org/" TargetMode="External"/><Relationship Id="rId2" Type="http://schemas.openxmlformats.org/officeDocument/2006/relationships/hyperlink" Target="http://www.scatteredchristians.org/" TargetMode="Externa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1E89AC09-EC8A-415A-8AED-2489C946B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348" y="0"/>
            <a:ext cx="9127653" cy="6858000"/>
          </a:xfrm>
          <a:prstGeom prst="rect">
            <a:avLst/>
          </a:prstGeom>
        </p:spPr>
      </p:pic>
      <p:sp>
        <p:nvSpPr>
          <p:cNvPr id="8" name="TextBox 7">
            <a:extLst>
              <a:ext uri="{FF2B5EF4-FFF2-40B4-BE49-F238E27FC236}">
                <a16:creationId xmlns:a16="http://schemas.microsoft.com/office/drawing/2014/main" id="{CDA12C29-220A-4682-ADA1-289DADBCE67D}"/>
              </a:ext>
            </a:extLst>
          </p:cNvPr>
          <p:cNvSpPr txBox="1"/>
          <p:nvPr/>
        </p:nvSpPr>
        <p:spPr>
          <a:xfrm>
            <a:off x="1540348" y="2192383"/>
            <a:ext cx="9051453" cy="1015663"/>
          </a:xfrm>
          <a:prstGeom prst="rect">
            <a:avLst/>
          </a:prstGeom>
          <a:noFill/>
        </p:spPr>
        <p:txBody>
          <a:bodyPr wrap="square" rtlCol="0">
            <a:spAutoFit/>
            <a:scene3d>
              <a:camera prst="obliqueBottomRight"/>
              <a:lightRig rig="harsh" dir="t"/>
            </a:scene3d>
            <a:sp3d extrusionH="57150" prstMaterial="matte">
              <a:bevelT w="63500" h="12700" prst="artDeco"/>
              <a:contourClr>
                <a:schemeClr val="bg1">
                  <a:lumMod val="65000"/>
                </a:schemeClr>
              </a:contourClr>
            </a:sp3d>
          </a:bodyPr>
          <a:lstStyle/>
          <a:p>
            <a:pPr algn="ctr"/>
            <a:r>
              <a:rPr lang="en-US" sz="6000" b="1" dirty="0">
                <a:ln/>
                <a:solidFill>
                  <a:srgbClr val="C00000"/>
                </a:solidFill>
                <a:effectLst>
                  <a:glow rad="101600">
                    <a:schemeClr val="tx1">
                      <a:alpha val="60000"/>
                    </a:schemeClr>
                  </a:glow>
                </a:effectLst>
              </a:rPr>
              <a:t>Religion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mountain, drawing&#10;&#10;Description automatically generated">
            <a:extLst>
              <a:ext uri="{FF2B5EF4-FFF2-40B4-BE49-F238E27FC236}">
                <a16:creationId xmlns:a16="http://schemas.microsoft.com/office/drawing/2014/main" id="{9A1F9C81-5ADE-4F4B-8C64-C19510D95073}"/>
              </a:ext>
            </a:extLst>
          </p:cNvPr>
          <p:cNvPicPr>
            <a:picLocks noChangeAspect="1"/>
          </p:cNvPicPr>
          <p:nvPr/>
        </p:nvPicPr>
        <p:blipFill rotWithShape="1">
          <a:blip r:embed="rId2">
            <a:extLst>
              <a:ext uri="{28A0092B-C50C-407E-A947-70E740481C1C}">
                <a14:useLocalDpi xmlns:a14="http://schemas.microsoft.com/office/drawing/2010/main" val="0"/>
              </a:ext>
            </a:extLst>
          </a:blip>
          <a:srcRect b="5461"/>
          <a:stretch/>
        </p:blipFill>
        <p:spPr>
          <a:xfrm>
            <a:off x="-23263" y="0"/>
            <a:ext cx="12188472" cy="6942339"/>
          </a:xfrm>
          <a:prstGeom prst="rect">
            <a:avLst/>
          </a:prstGeom>
        </p:spPr>
      </p:pic>
      <p:sp>
        <p:nvSpPr>
          <p:cNvPr id="4" name="TextBox 3"/>
          <p:cNvSpPr txBox="1"/>
          <p:nvPr/>
        </p:nvSpPr>
        <p:spPr>
          <a:xfrm>
            <a:off x="600075" y="238188"/>
            <a:ext cx="11020425" cy="1569660"/>
          </a:xfrm>
          <a:prstGeom prst="rect">
            <a:avLst/>
          </a:prstGeom>
          <a:noFill/>
        </p:spPr>
        <p:txBody>
          <a:bodyPr wrap="square" rtlCol="0">
            <a:spAutoFit/>
          </a:bodyPr>
          <a:lstStyle/>
          <a:p>
            <a:r>
              <a:rPr lang="en-US" sz="9600" dirty="0">
                <a:ln w="38100">
                  <a:solidFill>
                    <a:schemeClr val="tx1"/>
                  </a:solidFill>
                </a:ln>
                <a:solidFill>
                  <a:srgbClr val="009900"/>
                </a:solidFill>
                <a:latin typeface="Arial Black" panose="020B0A04020102020204" pitchFamily="34" charset="0"/>
              </a:rPr>
              <a:t>A World With</a:t>
            </a:r>
          </a:p>
        </p:txBody>
      </p:sp>
      <p:sp>
        <p:nvSpPr>
          <p:cNvPr id="7" name="Rectangle 6">
            <a:extLst>
              <a:ext uri="{FF2B5EF4-FFF2-40B4-BE49-F238E27FC236}">
                <a16:creationId xmlns:a16="http://schemas.microsoft.com/office/drawing/2014/main" id="{DA2A4180-475F-4CF7-8938-5F816C9B7127}"/>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2C8EDAF-C9F8-4317-B141-75AF65558DE8}"/>
              </a:ext>
            </a:extLst>
          </p:cNvPr>
          <p:cNvSpPr txBox="1"/>
          <p:nvPr/>
        </p:nvSpPr>
        <p:spPr>
          <a:xfrm>
            <a:off x="185558" y="2970081"/>
            <a:ext cx="11792309" cy="830997"/>
          </a:xfrm>
          <a:prstGeom prst="rect">
            <a:avLst/>
          </a:prstGeom>
          <a:noFill/>
        </p:spPr>
        <p:txBody>
          <a:bodyPr wrap="square" rtlCol="0">
            <a:spAutoFit/>
          </a:bodyPr>
          <a:lstStyle/>
          <a:p>
            <a:pPr algn="ctr"/>
            <a:r>
              <a:rPr lang="en-US" sz="4800" b="1" dirty="0">
                <a:ln w="19050">
                  <a:solidFill>
                    <a:schemeClr val="tx1"/>
                  </a:solidFill>
                </a:ln>
                <a:solidFill>
                  <a:srgbClr val="FFCC00"/>
                </a:solidFill>
                <a:effectLst>
                  <a:glow rad="101600">
                    <a:schemeClr val="accent4">
                      <a:satMod val="175000"/>
                      <a:alpha val="40000"/>
                    </a:schemeClr>
                  </a:glow>
                </a:effectLst>
                <a:latin typeface="Arial Black" panose="020B0A04020102020204" pitchFamily="34" charset="0"/>
              </a:rPr>
              <a:t>Is a World With the Risen Saviour</a:t>
            </a:r>
          </a:p>
        </p:txBody>
      </p:sp>
      <p:sp>
        <p:nvSpPr>
          <p:cNvPr id="10" name="TextBox 9">
            <a:extLst>
              <a:ext uri="{FF2B5EF4-FFF2-40B4-BE49-F238E27FC236}">
                <a16:creationId xmlns:a16="http://schemas.microsoft.com/office/drawing/2014/main" id="{8FE9C506-52C5-4365-A825-3EBA03843F7A}"/>
              </a:ext>
            </a:extLst>
          </p:cNvPr>
          <p:cNvSpPr txBox="1"/>
          <p:nvPr/>
        </p:nvSpPr>
        <p:spPr>
          <a:xfrm>
            <a:off x="1145219" y="3677919"/>
            <a:ext cx="5042515" cy="369332"/>
          </a:xfrm>
          <a:prstGeom prst="rect">
            <a:avLst/>
          </a:prstGeom>
          <a:noFill/>
        </p:spPr>
        <p:txBody>
          <a:bodyPr wrap="square" rtlCol="0">
            <a:spAutoFit/>
          </a:bodyPr>
          <a:lstStyle/>
          <a:p>
            <a:r>
              <a:rPr lang="en-US" b="1" dirty="0">
                <a:ln w="3175">
                  <a:solidFill>
                    <a:srgbClr val="FFFF00"/>
                  </a:solidFill>
                </a:ln>
                <a:effectLst>
                  <a:glow rad="63500">
                    <a:schemeClr val="accent4">
                      <a:satMod val="175000"/>
                      <a:alpha val="40000"/>
                    </a:schemeClr>
                  </a:glow>
                </a:effectLst>
              </a:rPr>
              <a:t>Even if it is just in ‘your’ own private world for now </a:t>
            </a:r>
          </a:p>
        </p:txBody>
      </p:sp>
      <p:sp>
        <p:nvSpPr>
          <p:cNvPr id="11" name="TextBox 10">
            <a:extLst>
              <a:ext uri="{FF2B5EF4-FFF2-40B4-BE49-F238E27FC236}">
                <a16:creationId xmlns:a16="http://schemas.microsoft.com/office/drawing/2014/main" id="{5FF90D0B-2410-4BB8-8518-32F9E840E8FB}"/>
              </a:ext>
            </a:extLst>
          </p:cNvPr>
          <p:cNvSpPr txBox="1"/>
          <p:nvPr/>
        </p:nvSpPr>
        <p:spPr>
          <a:xfrm>
            <a:off x="26791" y="4043706"/>
            <a:ext cx="6097785" cy="1077218"/>
          </a:xfrm>
          <a:prstGeom prst="rect">
            <a:avLst/>
          </a:prstGeom>
          <a:solidFill>
            <a:srgbClr val="FFFFFF">
              <a:alpha val="64706"/>
            </a:srgbClr>
          </a:solidFill>
        </p:spPr>
        <p:txBody>
          <a:bodyPr wrap="square" rtlCol="0">
            <a:spAutoFit/>
          </a:bodyPr>
          <a:lstStyle/>
          <a:p>
            <a:pPr algn="just"/>
            <a:r>
              <a:rPr lang="en-US" sz="1600" b="1" i="1" dirty="0">
                <a:solidFill>
                  <a:srgbClr val="CC6600"/>
                </a:solidFill>
              </a:rPr>
              <a:t>For they themselves shew of us what manner of entering in we had unto you, and how ye turned to God from idols to serve the living and true God; And to wait for his Son from heaven, whom he raised from the dead, even Jesus, which delivered us from the wrath to come. </a:t>
            </a:r>
          </a:p>
        </p:txBody>
      </p:sp>
      <p:sp>
        <p:nvSpPr>
          <p:cNvPr id="12" name="TextBox 11">
            <a:extLst>
              <a:ext uri="{FF2B5EF4-FFF2-40B4-BE49-F238E27FC236}">
                <a16:creationId xmlns:a16="http://schemas.microsoft.com/office/drawing/2014/main" id="{FB8136B8-CC6D-41A2-BE2D-A1BE87625F83}"/>
              </a:ext>
            </a:extLst>
          </p:cNvPr>
          <p:cNvSpPr txBox="1"/>
          <p:nvPr/>
        </p:nvSpPr>
        <p:spPr>
          <a:xfrm>
            <a:off x="6124575" y="4052287"/>
            <a:ext cx="6054807" cy="3416320"/>
          </a:xfrm>
          <a:prstGeom prst="rect">
            <a:avLst/>
          </a:prstGeom>
          <a:solidFill>
            <a:srgbClr val="FFFFFF">
              <a:alpha val="64706"/>
            </a:srgbClr>
          </a:solidFill>
        </p:spPr>
        <p:txBody>
          <a:bodyPr wrap="square" rtlCol="0">
            <a:spAutoFit/>
          </a:bodyPr>
          <a:lstStyle/>
          <a:p>
            <a:pPr algn="ctr"/>
            <a:r>
              <a:rPr lang="en-US" b="1" i="1" dirty="0">
                <a:ln w="3175">
                  <a:noFill/>
                </a:ln>
                <a:solidFill>
                  <a:srgbClr val="CC6600"/>
                </a:solidFill>
              </a:rPr>
              <a:t> And he was clothed with a vesture dipped in blood: </a:t>
            </a:r>
          </a:p>
          <a:p>
            <a:pPr algn="ctr"/>
            <a:r>
              <a:rPr lang="en-US" b="1" i="1" dirty="0">
                <a:ln w="3175">
                  <a:noFill/>
                </a:ln>
                <a:solidFill>
                  <a:srgbClr val="CC6600"/>
                </a:solidFill>
              </a:rPr>
              <a:t>and his name is called The Word of God. </a:t>
            </a:r>
          </a:p>
          <a:p>
            <a:pPr algn="ctr"/>
            <a:r>
              <a:rPr lang="en-US" b="1" i="1" dirty="0">
                <a:ln w="3175">
                  <a:noFill/>
                </a:ln>
                <a:solidFill>
                  <a:srgbClr val="CC6600"/>
                </a:solidFill>
              </a:rPr>
              <a:t>And out of his mouth </a:t>
            </a:r>
            <a:r>
              <a:rPr lang="en-US" b="1" i="1" dirty="0" err="1">
                <a:ln w="3175">
                  <a:noFill/>
                </a:ln>
                <a:solidFill>
                  <a:srgbClr val="CC6600"/>
                </a:solidFill>
              </a:rPr>
              <a:t>goeth</a:t>
            </a:r>
            <a:r>
              <a:rPr lang="en-US" b="1" i="1" dirty="0">
                <a:ln w="3175">
                  <a:noFill/>
                </a:ln>
                <a:solidFill>
                  <a:srgbClr val="CC6600"/>
                </a:solidFill>
              </a:rPr>
              <a:t> a sharp sword, </a:t>
            </a:r>
          </a:p>
          <a:p>
            <a:pPr algn="ctr"/>
            <a:r>
              <a:rPr lang="en-US" b="1" i="1" dirty="0">
                <a:ln w="3175">
                  <a:noFill/>
                </a:ln>
                <a:solidFill>
                  <a:srgbClr val="CC6600"/>
                </a:solidFill>
              </a:rPr>
              <a:t>that with it he should smite the nations: </a:t>
            </a:r>
          </a:p>
          <a:p>
            <a:pPr algn="ctr"/>
            <a:r>
              <a:rPr lang="en-US" b="1" i="1" dirty="0">
                <a:ln w="3175">
                  <a:noFill/>
                </a:ln>
                <a:solidFill>
                  <a:srgbClr val="CC6600"/>
                </a:solidFill>
              </a:rPr>
              <a:t>and he shall rule them with a rod of iron: </a:t>
            </a:r>
          </a:p>
          <a:p>
            <a:pPr algn="ctr"/>
            <a:r>
              <a:rPr lang="en-US" b="1" i="1" dirty="0">
                <a:ln w="3175">
                  <a:noFill/>
                </a:ln>
                <a:solidFill>
                  <a:srgbClr val="CC6600"/>
                </a:solidFill>
              </a:rPr>
              <a:t>and he </a:t>
            </a:r>
            <a:r>
              <a:rPr lang="en-US" b="1" i="1" dirty="0" err="1">
                <a:ln w="3175">
                  <a:noFill/>
                </a:ln>
                <a:solidFill>
                  <a:srgbClr val="CC6600"/>
                </a:solidFill>
              </a:rPr>
              <a:t>treadeth</a:t>
            </a:r>
            <a:r>
              <a:rPr lang="en-US" b="1" i="1" dirty="0">
                <a:ln w="3175">
                  <a:noFill/>
                </a:ln>
                <a:solidFill>
                  <a:srgbClr val="CC6600"/>
                </a:solidFill>
              </a:rPr>
              <a:t> the winepress of the </a:t>
            </a:r>
          </a:p>
          <a:p>
            <a:pPr algn="ctr"/>
            <a:r>
              <a:rPr lang="en-US" b="1" i="1" dirty="0">
                <a:ln w="3175">
                  <a:noFill/>
                </a:ln>
                <a:solidFill>
                  <a:srgbClr val="CC6600"/>
                </a:solidFill>
              </a:rPr>
              <a:t>fierceness and wrath of Almighty God. </a:t>
            </a:r>
          </a:p>
          <a:p>
            <a:pPr algn="ctr"/>
            <a:r>
              <a:rPr lang="en-US" b="1" i="1" dirty="0">
                <a:ln w="3175">
                  <a:noFill/>
                </a:ln>
                <a:solidFill>
                  <a:srgbClr val="CC6600"/>
                </a:solidFill>
              </a:rPr>
              <a:t>And he hath on his vesture and on his thigh a name written,</a:t>
            </a:r>
          </a:p>
          <a:p>
            <a:pPr algn="ctr"/>
            <a:endParaRPr lang="en-US" b="1" i="1" dirty="0">
              <a:ln w="3175">
                <a:noFill/>
              </a:ln>
              <a:solidFill>
                <a:srgbClr val="CC6600"/>
              </a:solidFill>
            </a:endParaRPr>
          </a:p>
          <a:p>
            <a:pPr algn="ctr"/>
            <a:endParaRPr lang="en-US" b="1" i="1" dirty="0">
              <a:ln w="3175">
                <a:solidFill>
                  <a:schemeClr val="tx1"/>
                </a:solidFill>
              </a:ln>
              <a:solidFill>
                <a:srgbClr val="CC6600"/>
              </a:solidFill>
            </a:endParaRPr>
          </a:p>
          <a:p>
            <a:pPr algn="ctr"/>
            <a:r>
              <a:rPr lang="en-US" b="1" i="1" dirty="0">
                <a:ln w="3175">
                  <a:solidFill>
                    <a:schemeClr val="tx1"/>
                  </a:solidFill>
                </a:ln>
                <a:solidFill>
                  <a:srgbClr val="CC6600"/>
                </a:solidFill>
              </a:rPr>
              <a:t> </a:t>
            </a:r>
          </a:p>
          <a:p>
            <a:pPr algn="ctr"/>
            <a:endParaRPr lang="en-US" b="1" i="1" dirty="0">
              <a:ln w="3175">
                <a:solidFill>
                  <a:schemeClr val="tx1"/>
                </a:solidFill>
              </a:ln>
              <a:solidFill>
                <a:srgbClr val="CC6600"/>
              </a:solidFill>
            </a:endParaRPr>
          </a:p>
        </p:txBody>
      </p:sp>
      <p:sp>
        <p:nvSpPr>
          <p:cNvPr id="13" name="TextBox 12">
            <a:extLst>
              <a:ext uri="{FF2B5EF4-FFF2-40B4-BE49-F238E27FC236}">
                <a16:creationId xmlns:a16="http://schemas.microsoft.com/office/drawing/2014/main" id="{C5004FA5-A406-4758-AD9C-7256BF32305C}"/>
              </a:ext>
            </a:extLst>
          </p:cNvPr>
          <p:cNvSpPr txBox="1"/>
          <p:nvPr/>
        </p:nvSpPr>
        <p:spPr>
          <a:xfrm>
            <a:off x="5996258" y="3677919"/>
            <a:ext cx="3769177" cy="369332"/>
          </a:xfrm>
          <a:prstGeom prst="rect">
            <a:avLst/>
          </a:prstGeom>
          <a:noFill/>
        </p:spPr>
        <p:txBody>
          <a:bodyPr wrap="square" rtlCol="0">
            <a:spAutoFit/>
          </a:bodyPr>
          <a:lstStyle/>
          <a:p>
            <a:r>
              <a:rPr lang="en-US" b="1" dirty="0">
                <a:ln w="3175">
                  <a:solidFill>
                    <a:srgbClr val="FFFF00"/>
                  </a:solidFill>
                </a:ln>
                <a:effectLst>
                  <a:glow rad="63500">
                    <a:schemeClr val="accent4">
                      <a:satMod val="175000"/>
                      <a:alpha val="40000"/>
                    </a:schemeClr>
                  </a:glow>
                </a:effectLst>
              </a:rPr>
              <a:t>, it won’t have to be for much longer!</a:t>
            </a:r>
            <a:endParaRPr lang="en-US" dirty="0"/>
          </a:p>
        </p:txBody>
      </p:sp>
      <p:sp>
        <p:nvSpPr>
          <p:cNvPr id="14" name="TextBox 13">
            <a:extLst>
              <a:ext uri="{FF2B5EF4-FFF2-40B4-BE49-F238E27FC236}">
                <a16:creationId xmlns:a16="http://schemas.microsoft.com/office/drawing/2014/main" id="{E028BBA9-52BB-4BBB-9E58-71D899AD81C2}"/>
              </a:ext>
            </a:extLst>
          </p:cNvPr>
          <p:cNvSpPr txBox="1"/>
          <p:nvPr/>
        </p:nvSpPr>
        <p:spPr>
          <a:xfrm>
            <a:off x="6249880" y="6330968"/>
            <a:ext cx="5727987" cy="461665"/>
          </a:xfrm>
          <a:prstGeom prst="rect">
            <a:avLst/>
          </a:prstGeom>
          <a:noFill/>
        </p:spPr>
        <p:txBody>
          <a:bodyPr wrap="square" rtlCol="0">
            <a:spAutoFit/>
          </a:bodyPr>
          <a:lstStyle/>
          <a:p>
            <a:pPr algn="ctr"/>
            <a:r>
              <a:rPr lang="en-US" sz="2400" b="1" i="1" dirty="0">
                <a:ln w="3175">
                  <a:solidFill>
                    <a:schemeClr val="tx1"/>
                  </a:solidFill>
                </a:ln>
                <a:solidFill>
                  <a:srgbClr val="CC6600"/>
                </a:solidFill>
                <a:effectLst>
                  <a:glow rad="101600">
                    <a:schemeClr val="accent2">
                      <a:satMod val="175000"/>
                      <a:alpha val="40000"/>
                    </a:schemeClr>
                  </a:glow>
                </a:effectLst>
              </a:rPr>
              <a:t>KING OF KINGS, AND LORD OF LORDS.</a:t>
            </a:r>
            <a:endParaRPr lang="en-US" sz="2400" dirty="0">
              <a:effectLst>
                <a:glow rad="101600">
                  <a:schemeClr val="accent2">
                    <a:satMod val="175000"/>
                    <a:alpha val="40000"/>
                  </a:schemeClr>
                </a:glow>
              </a:effectLst>
            </a:endParaRPr>
          </a:p>
        </p:txBody>
      </p:sp>
      <p:sp>
        <p:nvSpPr>
          <p:cNvPr id="15" name="TextBox 14">
            <a:extLst>
              <a:ext uri="{FF2B5EF4-FFF2-40B4-BE49-F238E27FC236}">
                <a16:creationId xmlns:a16="http://schemas.microsoft.com/office/drawing/2014/main" id="{54FDCBD2-35C1-4ADB-80FA-19CFBF67F66D}"/>
              </a:ext>
            </a:extLst>
          </p:cNvPr>
          <p:cNvSpPr txBox="1"/>
          <p:nvPr/>
        </p:nvSpPr>
        <p:spPr>
          <a:xfrm>
            <a:off x="600076" y="1535837"/>
            <a:ext cx="11127326" cy="1569660"/>
          </a:xfrm>
          <a:prstGeom prst="rect">
            <a:avLst/>
          </a:prstGeom>
          <a:noFill/>
        </p:spPr>
        <p:txBody>
          <a:bodyPr wrap="square" rtlCol="0">
            <a:spAutoFit/>
          </a:bodyPr>
          <a:lstStyle/>
          <a:p>
            <a:pPr algn="ctr"/>
            <a:r>
              <a:rPr lang="en-US" sz="9600" dirty="0">
                <a:ln w="38100">
                  <a:solidFill>
                    <a:schemeClr val="tx1"/>
                  </a:solidFill>
                </a:ln>
                <a:solidFill>
                  <a:srgbClr val="009900"/>
                </a:solidFill>
                <a:latin typeface="Arial Black" panose="020B0A04020102020204" pitchFamily="34" charset="0"/>
              </a:rPr>
              <a:t>the Living God</a:t>
            </a:r>
            <a:endParaRPr lang="en-US" sz="9600" dirty="0"/>
          </a:p>
        </p:txBody>
      </p:sp>
      <p:sp>
        <p:nvSpPr>
          <p:cNvPr id="16" name="TextBox 15">
            <a:extLst>
              <a:ext uri="{FF2B5EF4-FFF2-40B4-BE49-F238E27FC236}">
                <a16:creationId xmlns:a16="http://schemas.microsoft.com/office/drawing/2014/main" id="{6A17F94A-AAB4-4417-BDBC-A13EFA8C64D4}"/>
              </a:ext>
            </a:extLst>
          </p:cNvPr>
          <p:cNvSpPr txBox="1"/>
          <p:nvPr/>
        </p:nvSpPr>
        <p:spPr>
          <a:xfrm>
            <a:off x="26791" y="5123293"/>
            <a:ext cx="6097783" cy="1815882"/>
          </a:xfrm>
          <a:prstGeom prst="rect">
            <a:avLst/>
          </a:prstGeom>
          <a:solidFill>
            <a:schemeClr val="bg1">
              <a:alpha val="65098"/>
            </a:schemeClr>
          </a:solidFill>
          <a:ln>
            <a:noFill/>
          </a:ln>
        </p:spPr>
        <p:txBody>
          <a:bodyPr wrap="square" rtlCol="0">
            <a:spAutoFit/>
          </a:bodyPr>
          <a:lstStyle/>
          <a:p>
            <a:pPr algn="just"/>
            <a:r>
              <a:rPr lang="en-US" sz="1600" b="1" i="1" dirty="0">
                <a:solidFill>
                  <a:srgbClr val="CC6600"/>
                </a:solidFill>
              </a:rPr>
              <a:t>That ye be not soon shaken in mind, or be troubled, neither by spirit, nor by word, nor by letter as from us, as that the day of Christ is at hand. Let no man deceive you by any means: for that day shall not come, except there come a falling away first, and that man of sin be revealed, the son of perdition; Who </a:t>
            </a:r>
            <a:r>
              <a:rPr lang="en-US" sz="1600" b="1" i="1" dirty="0" err="1">
                <a:solidFill>
                  <a:srgbClr val="CC6600"/>
                </a:solidFill>
              </a:rPr>
              <a:t>opposeth</a:t>
            </a:r>
            <a:r>
              <a:rPr lang="en-US" sz="1600" b="1" i="1" dirty="0">
                <a:solidFill>
                  <a:srgbClr val="CC6600"/>
                </a:solidFill>
              </a:rPr>
              <a:t> and </a:t>
            </a:r>
            <a:r>
              <a:rPr lang="en-US" sz="1600" b="1" i="1" dirty="0" err="1">
                <a:solidFill>
                  <a:srgbClr val="CC6600"/>
                </a:solidFill>
              </a:rPr>
              <a:t>exalteth</a:t>
            </a:r>
            <a:r>
              <a:rPr lang="en-US" sz="1600" b="1" i="1" dirty="0">
                <a:solidFill>
                  <a:srgbClr val="CC6600"/>
                </a:solidFill>
              </a:rPr>
              <a:t> himself above all that is called God, or that is worshipped; so that he as God </a:t>
            </a:r>
            <a:r>
              <a:rPr lang="en-US" sz="1600" b="1" i="1" dirty="0" err="1">
                <a:solidFill>
                  <a:srgbClr val="CC6600"/>
                </a:solidFill>
              </a:rPr>
              <a:t>sitteth</a:t>
            </a:r>
            <a:r>
              <a:rPr lang="en-US" sz="1600" b="1" i="1" dirty="0">
                <a:solidFill>
                  <a:srgbClr val="CC6600"/>
                </a:solidFill>
              </a:rPr>
              <a:t> in the temple of God, shewing himself that he is God. </a:t>
            </a:r>
          </a:p>
        </p:txBody>
      </p:sp>
    </p:spTree>
    <p:extLst>
      <p:ext uri="{BB962C8B-B14F-4D97-AF65-F5344CB8AC3E}">
        <p14:creationId xmlns:p14="http://schemas.microsoft.com/office/powerpoint/2010/main" val="2784297992"/>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0" fill="hold"/>
                                        <p:tgtEl>
                                          <p:spTgt spid="5"/>
                                        </p:tgtEl>
                                        <p:attrNameLst>
                                          <p:attrName>ppt_w</p:attrName>
                                        </p:attrNameLst>
                                      </p:cBhvr>
                                      <p:tavLst>
                                        <p:tav tm="0">
                                          <p:val>
                                            <p:fltVal val="0"/>
                                          </p:val>
                                        </p:tav>
                                        <p:tav tm="100000">
                                          <p:val>
                                            <p:strVal val="#ppt_w"/>
                                          </p:val>
                                        </p:tav>
                                      </p:tavLst>
                                    </p:anim>
                                    <p:anim calcmode="lin" valueType="num">
                                      <p:cBhvr>
                                        <p:cTn id="8" dur="2500" fill="hold"/>
                                        <p:tgtEl>
                                          <p:spTgt spid="5"/>
                                        </p:tgtEl>
                                        <p:attrNameLst>
                                          <p:attrName>ppt_h</p:attrName>
                                        </p:attrNameLst>
                                      </p:cBhvr>
                                      <p:tavLst>
                                        <p:tav tm="0">
                                          <p:val>
                                            <p:fltVal val="0"/>
                                          </p:val>
                                        </p:tav>
                                        <p:tav tm="100000">
                                          <p:val>
                                            <p:strVal val="#ppt_h"/>
                                          </p:val>
                                        </p:tav>
                                      </p:tavLst>
                                    </p:anim>
                                    <p:animEffect transition="in" filter="fade">
                                      <p:cBhvr>
                                        <p:cTn id="9" dur="2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1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3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3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3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2000" fill="hold"/>
                                        <p:tgtEl>
                                          <p:spTgt spid="14"/>
                                        </p:tgtEl>
                                        <p:attrNameLst>
                                          <p:attrName>ppt_w</p:attrName>
                                        </p:attrNameLst>
                                      </p:cBhvr>
                                      <p:tavLst>
                                        <p:tav tm="0">
                                          <p:val>
                                            <p:fltVal val="0"/>
                                          </p:val>
                                        </p:tav>
                                        <p:tav tm="100000">
                                          <p:val>
                                            <p:strVal val="#ppt_w"/>
                                          </p:val>
                                        </p:tav>
                                      </p:tavLst>
                                    </p:anim>
                                    <p:anim calcmode="lin" valueType="num">
                                      <p:cBhvr>
                                        <p:cTn id="40" dur="2000" fill="hold"/>
                                        <p:tgtEl>
                                          <p:spTgt spid="14"/>
                                        </p:tgtEl>
                                        <p:attrNameLst>
                                          <p:attrName>ppt_h</p:attrName>
                                        </p:attrNameLst>
                                      </p:cBhvr>
                                      <p:tavLst>
                                        <p:tav tm="0">
                                          <p:val>
                                            <p:fltVal val="0"/>
                                          </p:val>
                                        </p:tav>
                                        <p:tav tm="100000">
                                          <p:val>
                                            <p:strVal val="#ppt_h"/>
                                          </p:val>
                                        </p:tav>
                                      </p:tavLst>
                                    </p:anim>
                                    <p:animEffect transition="in" filter="fade">
                                      <p:cBhvr>
                                        <p:cTn id="41" dur="2000"/>
                                        <p:tgtEl>
                                          <p:spTgt spid="14"/>
                                        </p:tgtEl>
                                      </p:cBhvr>
                                    </p:animEffect>
                                  </p:childTnLst>
                                </p:cTn>
                              </p:par>
                              <p:par>
                                <p:cTn id="42" presetID="26" presetClass="emph" presetSubtype="0" fill="hold" grpId="1" nodeType="withEffect">
                                  <p:stCondLst>
                                    <p:cond delay="0"/>
                                  </p:stCondLst>
                                  <p:childTnLst>
                                    <p:animEffect transition="out" filter="fade">
                                      <p:cBhvr>
                                        <p:cTn id="43" dur="3000" tmFilter="0, 0; .2, .5; .8, .5; 1, 0"/>
                                        <p:tgtEl>
                                          <p:spTgt spid="14"/>
                                        </p:tgtEl>
                                      </p:cBhvr>
                                    </p:animEffect>
                                    <p:animScale>
                                      <p:cBhvr>
                                        <p:cTn id="44" dur="15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animBg="1"/>
      <p:bldP spid="12" grpId="0" animBg="1"/>
      <p:bldP spid="13" grpId="0"/>
      <p:bldP spid="14" grpId="0"/>
      <p:bldP spid="14" grpId="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09498922"/>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92687313"/>
                    </a:ext>
                  </a:extLst>
                </a:gridCol>
              </a:tblGrid>
              <a:tr h="6858000">
                <a:tc>
                  <a:txBody>
                    <a:bodyPr/>
                    <a:lstStyle/>
                    <a:p>
                      <a:endParaRPr lang="en-US" dirty="0"/>
                    </a:p>
                  </a:txBody>
                  <a:tcPr>
                    <a:noFill/>
                  </a:tcPr>
                </a:tc>
                <a:extLst>
                  <a:ext uri="{0D108BD9-81ED-4DB2-BD59-A6C34878D82A}">
                    <a16:rowId xmlns:a16="http://schemas.microsoft.com/office/drawing/2014/main" val="3753993107"/>
                  </a:ext>
                </a:extLst>
              </a:tr>
            </a:tbl>
          </a:graphicData>
        </a:graphic>
      </p:graphicFrame>
      <p:pic>
        <p:nvPicPr>
          <p:cNvPr id="1028" name="Picture 4" descr="http://3.bp.blogspot.com/-ACngZdD5OPI/TtJihhWlIMI/AAAAAAAAEW8/Ox2J13Mxee8/s1600/libraryBookshelf+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22496" cy="523373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496" y="-1"/>
            <a:ext cx="6669505" cy="5233737"/>
          </a:xfrm>
          <a:prstGeom prst="rect">
            <a:avLst/>
          </a:prstGeom>
          <a:ln w="38100">
            <a:solidFill>
              <a:schemeClr val="tx1"/>
            </a:solidFill>
          </a:ln>
        </p:spPr>
      </p:pic>
      <p:sp>
        <p:nvSpPr>
          <p:cNvPr id="5" name="TextBox 4"/>
          <p:cNvSpPr txBox="1"/>
          <p:nvPr/>
        </p:nvSpPr>
        <p:spPr>
          <a:xfrm>
            <a:off x="0" y="5275346"/>
            <a:ext cx="5414211" cy="1569660"/>
          </a:xfrm>
          <a:prstGeom prst="rect">
            <a:avLst/>
          </a:prstGeom>
          <a:noFill/>
        </p:spPr>
        <p:txBody>
          <a:bodyPr wrap="square" rtlCol="0">
            <a:spAutoFit/>
          </a:bodyPr>
          <a:lstStyle/>
          <a:p>
            <a:pPr algn="ctr"/>
            <a:r>
              <a:rPr lang="en-US" sz="3200" b="1" i="1" dirty="0">
                <a:latin typeface="Times New Roman" panose="02020603050405020304" pitchFamily="18" charset="0"/>
                <a:cs typeface="Times New Roman" panose="02020603050405020304" pitchFamily="18" charset="0"/>
              </a:rPr>
              <a:t>Ever learning, and never able to come to the knowledge</a:t>
            </a:r>
          </a:p>
          <a:p>
            <a:pPr algn="ctr"/>
            <a:r>
              <a:rPr lang="en-US" sz="3200" b="1" i="1" dirty="0">
                <a:latin typeface="Times New Roman" panose="02020603050405020304" pitchFamily="18" charset="0"/>
                <a:cs typeface="Times New Roman" panose="02020603050405020304" pitchFamily="18" charset="0"/>
              </a:rPr>
              <a:t>of the truth.</a:t>
            </a:r>
          </a:p>
        </p:txBody>
      </p:sp>
      <p:sp>
        <p:nvSpPr>
          <p:cNvPr id="6" name="TextBox 5"/>
          <p:cNvSpPr txBox="1"/>
          <p:nvPr/>
        </p:nvSpPr>
        <p:spPr>
          <a:xfrm>
            <a:off x="6342648" y="5342021"/>
            <a:ext cx="5029200" cy="1446550"/>
          </a:xfrm>
          <a:prstGeom prst="rect">
            <a:avLst/>
          </a:prstGeom>
          <a:noFill/>
        </p:spPr>
        <p:txBody>
          <a:bodyPr wrap="square" rtlCol="0">
            <a:spAutoFit/>
          </a:bodyPr>
          <a:lstStyle/>
          <a:p>
            <a:pPr algn="ctr"/>
            <a:r>
              <a:rPr lang="en-US" sz="8800" b="1" dirty="0">
                <a:latin typeface="Old English Text MT" panose="03040902040508030806" pitchFamily="66" charset="0"/>
              </a:rPr>
              <a:t>The Truth</a:t>
            </a:r>
          </a:p>
        </p:txBody>
      </p:sp>
      <p:sp>
        <p:nvSpPr>
          <p:cNvPr id="7" name="TextBox 6"/>
          <p:cNvSpPr txBox="1"/>
          <p:nvPr/>
        </p:nvSpPr>
        <p:spPr>
          <a:xfrm>
            <a:off x="5924049" y="4559448"/>
            <a:ext cx="6015789" cy="707886"/>
          </a:xfrm>
          <a:prstGeom prst="rect">
            <a:avLst/>
          </a:prstGeom>
          <a:noFill/>
        </p:spPr>
        <p:txBody>
          <a:bodyPr wrap="square" rtlCol="0">
            <a:spAutoFit/>
          </a:bodyPr>
          <a:lstStyle/>
          <a:p>
            <a:pPr algn="ctr"/>
            <a:r>
              <a:rPr lang="en-US" sz="4000" dirty="0">
                <a:solidFill>
                  <a:srgbClr val="FFFFCC"/>
                </a:solidFill>
                <a:latin typeface="Old English Text MT" panose="03040902040508030806" pitchFamily="66" charset="0"/>
              </a:rPr>
              <a:t>King James 1611 Bible</a:t>
            </a:r>
          </a:p>
        </p:txBody>
      </p:sp>
      <p:sp>
        <p:nvSpPr>
          <p:cNvPr id="8" name="Right Arrow 7"/>
          <p:cNvSpPr/>
          <p:nvPr/>
        </p:nvSpPr>
        <p:spPr>
          <a:xfrm rot="20880065">
            <a:off x="3789721" y="6155693"/>
            <a:ext cx="2587326" cy="4381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6600"/>
              </a:solidFill>
            </a:endParaRPr>
          </a:p>
        </p:txBody>
      </p:sp>
      <p:sp>
        <p:nvSpPr>
          <p:cNvPr id="3" name="TextBox 2">
            <a:extLst>
              <a:ext uri="{FF2B5EF4-FFF2-40B4-BE49-F238E27FC236}">
                <a16:creationId xmlns:a16="http://schemas.microsoft.com/office/drawing/2014/main" id="{20AAAA2C-5912-48C2-86B2-6257E72D6481}"/>
              </a:ext>
            </a:extLst>
          </p:cNvPr>
          <p:cNvSpPr txBox="1"/>
          <p:nvPr/>
        </p:nvSpPr>
        <p:spPr>
          <a:xfrm>
            <a:off x="1207363" y="1961965"/>
            <a:ext cx="3142695" cy="1200329"/>
          </a:xfrm>
          <a:prstGeom prst="rect">
            <a:avLst/>
          </a:prstGeom>
          <a:noFill/>
        </p:spPr>
        <p:txBody>
          <a:bodyPr wrap="square" rtlCol="0">
            <a:spAutoFit/>
          </a:bodyPr>
          <a:lstStyle/>
          <a:p>
            <a:pPr algn="ctr"/>
            <a:r>
              <a:rPr lang="en-US" sz="3600" b="1" dirty="0">
                <a:solidFill>
                  <a:schemeClr val="bg1"/>
                </a:solidFill>
              </a:rPr>
              <a:t>The wisdom of this world!</a:t>
            </a:r>
          </a:p>
        </p:txBody>
      </p:sp>
    </p:spTree>
    <p:extLst>
      <p:ext uri="{BB962C8B-B14F-4D97-AF65-F5344CB8AC3E}">
        <p14:creationId xmlns:p14="http://schemas.microsoft.com/office/powerpoint/2010/main" val="803360808"/>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1250"/>
                                        <p:tgtEl>
                                          <p:spTgt spid="8"/>
                                        </p:tgtEl>
                                      </p:cBhvr>
                                    </p:animEffect>
                                  </p:childTnLst>
                                </p:cTn>
                              </p:par>
                            </p:childTnLst>
                          </p:cTn>
                        </p:par>
                        <p:par>
                          <p:cTn id="15" fill="hold">
                            <p:stCondLst>
                              <p:cond delay="1250"/>
                            </p:stCondLst>
                            <p:childTnLst>
                              <p:par>
                                <p:cTn id="16" presetID="6" presetClass="entr" presetSubtype="32"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out)">
                                      <p:cBhvr>
                                        <p:cTn id="18" dur="2000"/>
                                        <p:tgtEl>
                                          <p:spTgt spid="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3000" fill="hold"/>
                                        <p:tgtEl>
                                          <p:spTgt spid="7"/>
                                        </p:tgtEl>
                                        <p:attrNameLst>
                                          <p:attrName>ppt_w</p:attrName>
                                        </p:attrNameLst>
                                      </p:cBhvr>
                                      <p:tavLst>
                                        <p:tav tm="0">
                                          <p:val>
                                            <p:fltVal val="0"/>
                                          </p:val>
                                        </p:tav>
                                        <p:tav tm="100000">
                                          <p:val>
                                            <p:strVal val="#ppt_w"/>
                                          </p:val>
                                        </p:tav>
                                      </p:tavLst>
                                    </p:anim>
                                    <p:anim calcmode="lin" valueType="num">
                                      <p:cBhvr>
                                        <p:cTn id="22" dur="3000" fill="hold"/>
                                        <p:tgtEl>
                                          <p:spTgt spid="7"/>
                                        </p:tgtEl>
                                        <p:attrNameLst>
                                          <p:attrName>ppt_h</p:attrName>
                                        </p:attrNameLst>
                                      </p:cBhvr>
                                      <p:tavLst>
                                        <p:tav tm="0">
                                          <p:val>
                                            <p:fltVal val="0"/>
                                          </p:val>
                                        </p:tav>
                                        <p:tav tm="100000">
                                          <p:val>
                                            <p:strVal val="#ppt_h"/>
                                          </p:val>
                                        </p:tav>
                                      </p:tavLst>
                                    </p:anim>
                                    <p:anim calcmode="lin" valueType="num">
                                      <p:cBhvr>
                                        <p:cTn id="23" dur="3000" fill="hold"/>
                                        <p:tgtEl>
                                          <p:spTgt spid="7"/>
                                        </p:tgtEl>
                                        <p:attrNameLst>
                                          <p:attrName>style.rotation</p:attrName>
                                        </p:attrNameLst>
                                      </p:cBhvr>
                                      <p:tavLst>
                                        <p:tav tm="0">
                                          <p:val>
                                            <p:fltVal val="90"/>
                                          </p:val>
                                        </p:tav>
                                        <p:tav tm="100000">
                                          <p:val>
                                            <p:fltVal val="0"/>
                                          </p:val>
                                        </p:tav>
                                      </p:tavLst>
                                    </p:anim>
                                    <p:animEffect transition="in" filter="fade">
                                      <p:cBhvr>
                                        <p:cTn id="24"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92687313"/>
                    </a:ext>
                  </a:extLst>
                </a:gridCol>
              </a:tblGrid>
              <a:tr h="6858000">
                <a:tc>
                  <a:txBody>
                    <a:bodyPr/>
                    <a:lstStyle/>
                    <a:p>
                      <a:endParaRPr lang="en-US" dirty="0"/>
                    </a:p>
                  </a:txBody>
                  <a:tcPr>
                    <a:noFill/>
                  </a:tcPr>
                </a:tc>
                <a:extLst>
                  <a:ext uri="{0D108BD9-81ED-4DB2-BD59-A6C34878D82A}">
                    <a16:rowId xmlns:a16="http://schemas.microsoft.com/office/drawing/2014/main" val="3753993107"/>
                  </a:ext>
                </a:extLst>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1" cy="6858001"/>
          </a:xfrm>
          <a:prstGeom prst="rect">
            <a:avLst/>
          </a:prstGeom>
          <a:ln w="38100">
            <a:solidFill>
              <a:schemeClr val="tx1"/>
            </a:solidFill>
          </a:ln>
        </p:spPr>
      </p:pic>
      <p:sp>
        <p:nvSpPr>
          <p:cNvPr id="3" name="Rectangle 2">
            <a:extLst>
              <a:ext uri="{FF2B5EF4-FFF2-40B4-BE49-F238E27FC236}">
                <a16:creationId xmlns:a16="http://schemas.microsoft.com/office/drawing/2014/main" id="{9487611B-D3D9-437C-8045-77185C2E97A8}"/>
              </a:ext>
            </a:extLst>
          </p:cNvPr>
          <p:cNvSpPr/>
          <p:nvPr/>
        </p:nvSpPr>
        <p:spPr>
          <a:xfrm>
            <a:off x="0" y="0"/>
            <a:ext cx="12192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84086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663" y="164253"/>
            <a:ext cx="10924674" cy="1107996"/>
          </a:xfrm>
          <a:prstGeom prst="rect">
            <a:avLst/>
          </a:prstGeom>
          <a:noFill/>
        </p:spPr>
        <p:txBody>
          <a:bodyPr wrap="square" rtlCol="0">
            <a:spAutoFit/>
          </a:bodyPr>
          <a:lstStyle/>
          <a:p>
            <a:pPr algn="ctr"/>
            <a:r>
              <a:rPr lang="en-US" sz="6600" dirty="0"/>
              <a:t>Get one while you still can!</a:t>
            </a:r>
          </a:p>
        </p:txBody>
      </p:sp>
      <p:sp>
        <p:nvSpPr>
          <p:cNvPr id="10" name="TextBox 9"/>
          <p:cNvSpPr txBox="1"/>
          <p:nvPr/>
        </p:nvSpPr>
        <p:spPr>
          <a:xfrm>
            <a:off x="2022808" y="1812415"/>
            <a:ext cx="8317831" cy="1815882"/>
          </a:xfrm>
          <a:prstGeom prst="rect">
            <a:avLst/>
          </a:prstGeom>
          <a:noFill/>
        </p:spPr>
        <p:txBody>
          <a:bodyPr wrap="square" rtlCol="0">
            <a:spAutoFit/>
          </a:bodyPr>
          <a:lstStyle/>
          <a:p>
            <a:pPr algn="ctr"/>
            <a:r>
              <a:rPr lang="en-US" sz="2800" b="1" i="1" dirty="0">
                <a:solidFill>
                  <a:srgbClr val="CC6600"/>
                </a:solidFill>
                <a:latin typeface="Times New Roman" panose="02020603050405020304" pitchFamily="18" charset="0"/>
                <a:cs typeface="Times New Roman" panose="02020603050405020304" pitchFamily="18" charset="0"/>
              </a:rPr>
              <a:t>Behold, the days come, saith the Lord GOD, </a:t>
            </a:r>
          </a:p>
          <a:p>
            <a:pPr algn="ctr"/>
            <a:r>
              <a:rPr lang="en-US" sz="2800" b="1" i="1" dirty="0">
                <a:solidFill>
                  <a:srgbClr val="CC6600"/>
                </a:solidFill>
                <a:latin typeface="Times New Roman" panose="02020603050405020304" pitchFamily="18" charset="0"/>
                <a:cs typeface="Times New Roman" panose="02020603050405020304" pitchFamily="18" charset="0"/>
              </a:rPr>
              <a:t>that I will send a famine in the land, </a:t>
            </a:r>
          </a:p>
          <a:p>
            <a:pPr algn="ctr"/>
            <a:r>
              <a:rPr lang="en-US" sz="2800" b="1" i="1" dirty="0">
                <a:solidFill>
                  <a:srgbClr val="CC6600"/>
                </a:solidFill>
                <a:latin typeface="Times New Roman" panose="02020603050405020304" pitchFamily="18" charset="0"/>
                <a:cs typeface="Times New Roman" panose="02020603050405020304" pitchFamily="18" charset="0"/>
              </a:rPr>
              <a:t>not a famine of bread, nor a thirst for water, </a:t>
            </a:r>
          </a:p>
          <a:p>
            <a:pPr algn="ctr"/>
            <a:r>
              <a:rPr lang="en-US" sz="2800" b="1" i="1" dirty="0">
                <a:solidFill>
                  <a:srgbClr val="CC6600"/>
                </a:solidFill>
                <a:latin typeface="Times New Roman" panose="02020603050405020304" pitchFamily="18" charset="0"/>
                <a:cs typeface="Times New Roman" panose="02020603050405020304" pitchFamily="18" charset="0"/>
              </a:rPr>
              <a:t>but of hearing the words of the LORD.   </a:t>
            </a:r>
          </a:p>
        </p:txBody>
      </p:sp>
      <p:sp>
        <p:nvSpPr>
          <p:cNvPr id="12" name="TextBox 11"/>
          <p:cNvSpPr txBox="1"/>
          <p:nvPr/>
        </p:nvSpPr>
        <p:spPr>
          <a:xfrm>
            <a:off x="2196264" y="3709416"/>
            <a:ext cx="7818521" cy="2246769"/>
          </a:xfrm>
          <a:prstGeom prst="rect">
            <a:avLst/>
          </a:prstGeom>
          <a:noFill/>
        </p:spPr>
        <p:txBody>
          <a:bodyPr wrap="square" rtlCol="0">
            <a:spAutoFit/>
          </a:bodyPr>
          <a:lstStyle/>
          <a:p>
            <a:pPr algn="ctr"/>
            <a:r>
              <a:rPr lang="en-US" sz="2800" b="1" i="1" dirty="0">
                <a:solidFill>
                  <a:srgbClr val="CC6600"/>
                </a:solidFill>
                <a:latin typeface="Times New Roman" panose="02020603050405020304" pitchFamily="18" charset="0"/>
                <a:cs typeface="Times New Roman" panose="02020603050405020304" pitchFamily="18" charset="0"/>
              </a:rPr>
              <a:t>And they shall wander from sea to sea, </a:t>
            </a:r>
          </a:p>
          <a:p>
            <a:pPr algn="ctr"/>
            <a:r>
              <a:rPr lang="en-US" sz="2800" b="1" i="1" dirty="0">
                <a:solidFill>
                  <a:srgbClr val="CC6600"/>
                </a:solidFill>
                <a:latin typeface="Times New Roman" panose="02020603050405020304" pitchFamily="18" charset="0"/>
                <a:cs typeface="Times New Roman" panose="02020603050405020304" pitchFamily="18" charset="0"/>
              </a:rPr>
              <a:t>and from the north even to the east, </a:t>
            </a:r>
          </a:p>
          <a:p>
            <a:pPr algn="ctr"/>
            <a:r>
              <a:rPr lang="en-US" sz="2800" b="1" i="1" dirty="0">
                <a:solidFill>
                  <a:srgbClr val="CC6600"/>
                </a:solidFill>
                <a:latin typeface="Times New Roman" panose="02020603050405020304" pitchFamily="18" charset="0"/>
                <a:cs typeface="Times New Roman" panose="02020603050405020304" pitchFamily="18" charset="0"/>
              </a:rPr>
              <a:t>they shall run to and </a:t>
            </a:r>
            <a:r>
              <a:rPr lang="en-US" sz="2800" b="1" i="1" dirty="0" err="1">
                <a:solidFill>
                  <a:srgbClr val="CC6600"/>
                </a:solidFill>
                <a:latin typeface="Times New Roman" panose="02020603050405020304" pitchFamily="18" charset="0"/>
                <a:cs typeface="Times New Roman" panose="02020603050405020304" pitchFamily="18" charset="0"/>
              </a:rPr>
              <a:t>fro</a:t>
            </a:r>
            <a:r>
              <a:rPr lang="en-US" sz="2800" b="1" i="1" dirty="0">
                <a:solidFill>
                  <a:srgbClr val="CC6600"/>
                </a:solidFill>
                <a:latin typeface="Times New Roman" panose="02020603050405020304" pitchFamily="18" charset="0"/>
                <a:cs typeface="Times New Roman" panose="02020603050405020304" pitchFamily="18" charset="0"/>
              </a:rPr>
              <a:t> </a:t>
            </a:r>
          </a:p>
          <a:p>
            <a:pPr algn="ctr"/>
            <a:r>
              <a:rPr lang="en-US" sz="2800" b="1" i="1" dirty="0">
                <a:solidFill>
                  <a:srgbClr val="CC6600"/>
                </a:solidFill>
                <a:latin typeface="Times New Roman" panose="02020603050405020304" pitchFamily="18" charset="0"/>
                <a:cs typeface="Times New Roman" panose="02020603050405020304" pitchFamily="18" charset="0"/>
              </a:rPr>
              <a:t>to seek the word of the LORD, </a:t>
            </a:r>
          </a:p>
          <a:p>
            <a:pPr algn="ctr"/>
            <a:r>
              <a:rPr lang="en-US" sz="2800" b="1" i="1" dirty="0">
                <a:solidFill>
                  <a:srgbClr val="CC6600"/>
                </a:solidFill>
                <a:latin typeface="Times New Roman" panose="02020603050405020304" pitchFamily="18" charset="0"/>
                <a:cs typeface="Times New Roman" panose="02020603050405020304" pitchFamily="18" charset="0"/>
              </a:rPr>
              <a:t>and shall not find it.</a:t>
            </a:r>
          </a:p>
        </p:txBody>
      </p:sp>
      <p:sp>
        <p:nvSpPr>
          <p:cNvPr id="13" name="TextBox 12"/>
          <p:cNvSpPr txBox="1"/>
          <p:nvPr/>
        </p:nvSpPr>
        <p:spPr>
          <a:xfrm>
            <a:off x="4405563" y="6320768"/>
            <a:ext cx="3380874" cy="372979"/>
          </a:xfrm>
          <a:prstGeom prst="rect">
            <a:avLst/>
          </a:prstGeom>
          <a:noFill/>
        </p:spPr>
        <p:txBody>
          <a:bodyPr wrap="square" rtlCol="0">
            <a:spAutoFit/>
          </a:bodyPr>
          <a:lstStyle/>
          <a:p>
            <a:pPr algn="ctr"/>
            <a:r>
              <a:rPr lang="en-US" b="1" dirty="0">
                <a:hlinkClick r:id="rId2" action="ppaction://hlinksldjump"/>
              </a:rPr>
              <a:t>www.scatteredchristians.org</a:t>
            </a:r>
            <a:endParaRPr lang="en-US" b="1" dirty="0"/>
          </a:p>
        </p:txBody>
      </p:sp>
      <p:sp>
        <p:nvSpPr>
          <p:cNvPr id="3" name="TextBox 2">
            <a:extLst>
              <a:ext uri="{FF2B5EF4-FFF2-40B4-BE49-F238E27FC236}">
                <a16:creationId xmlns:a16="http://schemas.microsoft.com/office/drawing/2014/main" id="{37A20B06-0196-401B-AD57-762090854EB1}"/>
              </a:ext>
            </a:extLst>
          </p:cNvPr>
          <p:cNvSpPr txBox="1"/>
          <p:nvPr/>
        </p:nvSpPr>
        <p:spPr>
          <a:xfrm>
            <a:off x="1109663" y="1068038"/>
            <a:ext cx="9972674" cy="369332"/>
          </a:xfrm>
          <a:prstGeom prst="rect">
            <a:avLst/>
          </a:prstGeom>
          <a:noFill/>
        </p:spPr>
        <p:txBody>
          <a:bodyPr wrap="square" rtlCol="0">
            <a:spAutoFit/>
          </a:bodyPr>
          <a:lstStyle/>
          <a:p>
            <a:pPr algn="ctr"/>
            <a:r>
              <a:rPr lang="en-US" dirty="0">
                <a:latin typeface="Jivetalk" panose="02000600000000000000" pitchFamily="2" charset="0"/>
              </a:rPr>
              <a:t>And I don’t mean from any ‘religious / Christian’ bookstore run by thieves and robbers</a:t>
            </a:r>
          </a:p>
        </p:txBody>
      </p:sp>
      <p:sp>
        <p:nvSpPr>
          <p:cNvPr id="4" name="TextBox 3">
            <a:extLst>
              <a:ext uri="{FF2B5EF4-FFF2-40B4-BE49-F238E27FC236}">
                <a16:creationId xmlns:a16="http://schemas.microsoft.com/office/drawing/2014/main" id="{8A7D4CA5-80B5-463A-9F56-EBF86B4BAB32}"/>
              </a:ext>
            </a:extLst>
          </p:cNvPr>
          <p:cNvSpPr txBox="1"/>
          <p:nvPr/>
        </p:nvSpPr>
        <p:spPr>
          <a:xfrm>
            <a:off x="5500687" y="5962650"/>
            <a:ext cx="1190625" cy="276999"/>
          </a:xfrm>
          <a:prstGeom prst="rect">
            <a:avLst/>
          </a:prstGeom>
          <a:noFill/>
        </p:spPr>
        <p:txBody>
          <a:bodyPr wrap="square" rtlCol="0">
            <a:spAutoFit/>
          </a:bodyPr>
          <a:lstStyle/>
          <a:p>
            <a:pPr algn="ctr"/>
            <a:r>
              <a:rPr lang="en-US" sz="1200" b="1" dirty="0">
                <a:solidFill>
                  <a:srgbClr val="FF0000"/>
                </a:solidFill>
              </a:rPr>
              <a:t>Amos 8:11-13</a:t>
            </a:r>
          </a:p>
        </p:txBody>
      </p:sp>
      <p:sp>
        <p:nvSpPr>
          <p:cNvPr id="5" name="Rectangle 4">
            <a:extLst>
              <a:ext uri="{FF2B5EF4-FFF2-40B4-BE49-F238E27FC236}">
                <a16:creationId xmlns:a16="http://schemas.microsoft.com/office/drawing/2014/main" id="{81798A23-3B39-45F6-AE32-B756954BA90B}"/>
              </a:ext>
            </a:extLst>
          </p:cNvPr>
          <p:cNvSpPr/>
          <p:nvPr/>
        </p:nvSpPr>
        <p:spPr>
          <a:xfrm>
            <a:off x="0" y="0"/>
            <a:ext cx="12192000" cy="6858000"/>
          </a:xfrm>
          <a:prstGeom prst="rect">
            <a:avLst/>
          </a:prstGeom>
          <a:noFill/>
          <a:ln w="762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049608"/>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ppt_w</p:attrName>
                                        </p:attrNameLst>
                                      </p:cBhvr>
                                      <p:tavLst>
                                        <p:tav tm="0">
                                          <p:val>
                                            <p:fltVal val="0"/>
                                          </p:val>
                                        </p:tav>
                                        <p:tav tm="100000">
                                          <p:val>
                                            <p:strVal val="#ppt_w"/>
                                          </p:val>
                                        </p:tav>
                                      </p:tavLst>
                                    </p:anim>
                                    <p:anim calcmode="lin" valueType="num">
                                      <p:cBhvr>
                                        <p:cTn id="8" dur="3000" fill="hold"/>
                                        <p:tgtEl>
                                          <p:spTgt spid="10"/>
                                        </p:tgtEl>
                                        <p:attrNameLst>
                                          <p:attrName>ppt_h</p:attrName>
                                        </p:attrNameLst>
                                      </p:cBhvr>
                                      <p:tavLst>
                                        <p:tav tm="0">
                                          <p:val>
                                            <p:fltVal val="0"/>
                                          </p:val>
                                        </p:tav>
                                        <p:tav tm="100000">
                                          <p:val>
                                            <p:strVal val="#ppt_h"/>
                                          </p:val>
                                        </p:tav>
                                      </p:tavLst>
                                    </p:anim>
                                    <p:animEffect transition="in" filter="fade">
                                      <p:cBhvr>
                                        <p:cTn id="9" dur="3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3000"/>
                                        <p:tgtEl>
                                          <p:spTgt spid="12"/>
                                        </p:tgtEl>
                                      </p:cBhvr>
                                    </p:animEffect>
                                  </p:childTnLst>
                                </p:cTn>
                              </p:par>
                            </p:childTnLst>
                          </p:cTn>
                        </p:par>
                        <p:par>
                          <p:cTn id="15" fill="hold">
                            <p:stCondLst>
                              <p:cond delay="3000"/>
                            </p:stCondLst>
                            <p:childTnLst>
                              <p:par>
                                <p:cTn id="16" presetID="4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500"/>
                                        <p:tgtEl>
                                          <p:spTgt spid="3"/>
                                        </p:tgtEl>
                                      </p:cBhvr>
                                    </p:animEffect>
                                    <p:anim calcmode="lin" valueType="num">
                                      <p:cBhvr>
                                        <p:cTn id="26" dur="1500" fill="hold"/>
                                        <p:tgtEl>
                                          <p:spTgt spid="3"/>
                                        </p:tgtEl>
                                        <p:attrNameLst>
                                          <p:attrName>ppt_x</p:attrName>
                                        </p:attrNameLst>
                                      </p:cBhvr>
                                      <p:tavLst>
                                        <p:tav tm="0">
                                          <p:val>
                                            <p:strVal val="#ppt_x"/>
                                          </p:val>
                                        </p:tav>
                                        <p:tav tm="100000">
                                          <p:val>
                                            <p:strVal val="#ppt_x"/>
                                          </p:val>
                                        </p:tav>
                                      </p:tavLst>
                                    </p:anim>
                                    <p:anim calcmode="lin" valueType="num">
                                      <p:cBhvr>
                                        <p:cTn id="27" dur="1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246EB9-24AE-4546-9756-5B008FFDCE59}"/>
              </a:ext>
            </a:extLst>
          </p:cNvPr>
          <p:cNvSpPr txBox="1"/>
          <p:nvPr/>
        </p:nvSpPr>
        <p:spPr>
          <a:xfrm>
            <a:off x="6371616" y="1150387"/>
            <a:ext cx="3370229" cy="3354765"/>
          </a:xfrm>
          <a:prstGeom prst="rect">
            <a:avLst/>
          </a:prstGeom>
          <a:noFill/>
        </p:spPr>
        <p:txBody>
          <a:bodyPr wrap="square" rtlCol="0">
            <a:spAutoFit/>
          </a:bodyPr>
          <a:lstStyle/>
          <a:p>
            <a:pPr algn="ctr"/>
            <a:r>
              <a:rPr lang="en-US" sz="800" dirty="0">
                <a:solidFill>
                  <a:srgbClr val="FFFF99"/>
                </a:solidFill>
              </a:rPr>
              <a:t>Prepared and presented by:</a:t>
            </a:r>
          </a:p>
          <a:p>
            <a:pPr algn="ctr"/>
            <a:endParaRPr lang="en-US" sz="800" dirty="0">
              <a:solidFill>
                <a:srgbClr val="FFFF99"/>
              </a:solidFill>
            </a:endParaRPr>
          </a:p>
          <a:p>
            <a:pPr algn="ctr"/>
            <a:endParaRPr lang="en-US" sz="800" dirty="0">
              <a:solidFill>
                <a:srgbClr val="FFFF99"/>
              </a:solidFill>
            </a:endParaRPr>
          </a:p>
          <a:p>
            <a:pPr algn="ctr"/>
            <a:endParaRPr lang="en-US" sz="1600" b="1" dirty="0">
              <a:solidFill>
                <a:srgbClr val="FFFF99"/>
              </a:solidFill>
            </a:endParaRPr>
          </a:p>
          <a:p>
            <a:pPr algn="ctr"/>
            <a:endParaRPr lang="en-US" sz="1600" b="1" dirty="0">
              <a:solidFill>
                <a:srgbClr val="FFFF99"/>
              </a:solidFill>
            </a:endParaRPr>
          </a:p>
          <a:p>
            <a:pPr algn="ctr"/>
            <a:endParaRPr lang="en-US" sz="1600" b="1" dirty="0">
              <a:solidFill>
                <a:srgbClr val="FFFF99"/>
              </a:solidFill>
            </a:endParaRPr>
          </a:p>
          <a:p>
            <a:pPr algn="ctr"/>
            <a:endParaRPr lang="en-US" sz="1600" b="1" dirty="0">
              <a:solidFill>
                <a:srgbClr val="FFFF99"/>
              </a:solidFill>
            </a:endParaRPr>
          </a:p>
          <a:p>
            <a:pPr algn="ctr"/>
            <a:r>
              <a:rPr lang="en-US" sz="1600" b="1" dirty="0">
                <a:solidFill>
                  <a:srgbClr val="FFFF99"/>
                </a:solidFill>
              </a:rPr>
              <a:t>Mikel Paulson</a:t>
            </a:r>
          </a:p>
          <a:p>
            <a:pPr algn="ctr"/>
            <a:r>
              <a:rPr lang="en-US" sz="1100" dirty="0">
                <a:solidFill>
                  <a:srgbClr val="FFFF99"/>
                </a:solidFill>
              </a:rPr>
              <a:t>2 Gretchen Ln</a:t>
            </a:r>
          </a:p>
          <a:p>
            <a:pPr algn="ctr"/>
            <a:r>
              <a:rPr lang="en-US" sz="1100" dirty="0">
                <a:solidFill>
                  <a:srgbClr val="FFFF99"/>
                </a:solidFill>
              </a:rPr>
              <a:t>Bella Vista, AR  72715</a:t>
            </a:r>
          </a:p>
          <a:p>
            <a:pPr algn="ctr"/>
            <a:r>
              <a:rPr lang="en-US" sz="1100" dirty="0">
                <a:solidFill>
                  <a:srgbClr val="FFFF99"/>
                </a:solidFill>
              </a:rPr>
              <a:t>509-876-1611</a:t>
            </a:r>
          </a:p>
          <a:p>
            <a:pPr algn="ctr"/>
            <a:r>
              <a:rPr lang="en-US" sz="1100" dirty="0">
                <a:solidFill>
                  <a:srgbClr val="FFFF99"/>
                </a:solidFill>
                <a:hlinkClick r:id="rId2">
                  <a:extLst>
                    <a:ext uri="{A12FA001-AC4F-418D-AE19-62706E023703}">
                      <ahyp:hlinkClr xmlns:ahyp="http://schemas.microsoft.com/office/drawing/2018/hyperlinkcolor" val="tx"/>
                    </a:ext>
                  </a:extLst>
                </a:hlinkClick>
              </a:rPr>
              <a:t>www.scatteredchristians.org</a:t>
            </a:r>
            <a:endParaRPr lang="en-US" sz="1100" dirty="0">
              <a:solidFill>
                <a:srgbClr val="FFFF99"/>
              </a:solidFill>
            </a:endParaRPr>
          </a:p>
          <a:p>
            <a:pPr algn="ctr"/>
            <a:r>
              <a:rPr lang="en-US" sz="1100" dirty="0">
                <a:solidFill>
                  <a:srgbClr val="FFFF99"/>
                </a:solidFill>
                <a:hlinkClick r:id="rId3">
                  <a:extLst>
                    <a:ext uri="{A12FA001-AC4F-418D-AE19-62706E023703}">
                      <ahyp:hlinkClr xmlns:ahyp="http://schemas.microsoft.com/office/drawing/2018/hyperlinkcolor" val="tx"/>
                    </a:ext>
                  </a:extLst>
                </a:hlinkClick>
              </a:rPr>
              <a:t>www.paulson1611rd.org</a:t>
            </a:r>
            <a:endParaRPr lang="en-US" sz="1100" dirty="0">
              <a:solidFill>
                <a:srgbClr val="FFFF99"/>
              </a:solidFill>
            </a:endParaRPr>
          </a:p>
          <a:p>
            <a:pPr algn="ctr"/>
            <a:r>
              <a:rPr lang="en-US" sz="1100" dirty="0">
                <a:solidFill>
                  <a:srgbClr val="FFFF99"/>
                </a:solidFill>
                <a:hlinkClick r:id="rId4">
                  <a:extLst>
                    <a:ext uri="{A12FA001-AC4F-418D-AE19-62706E023703}">
                      <ahyp:hlinkClr xmlns:ahyp="http://schemas.microsoft.com/office/drawing/2018/hyperlinkcolor" val="tx"/>
                    </a:ext>
                  </a:extLst>
                </a:hlinkClick>
              </a:rPr>
              <a:t>sousaman1611@cox.net</a:t>
            </a:r>
            <a:endParaRPr lang="en-US" sz="1100" dirty="0">
              <a:solidFill>
                <a:srgbClr val="FFFF99"/>
              </a:solidFill>
            </a:endParaRPr>
          </a:p>
          <a:p>
            <a:pPr algn="ctr"/>
            <a:endParaRPr lang="en-US" dirty="0">
              <a:solidFill>
                <a:schemeClr val="accent2">
                  <a:lumMod val="20000"/>
                  <a:lumOff val="80000"/>
                </a:schemeClr>
              </a:solidFill>
            </a:endParaRPr>
          </a:p>
          <a:p>
            <a:pPr algn="ctr"/>
            <a:endParaRPr lang="en-US" dirty="0">
              <a:solidFill>
                <a:schemeClr val="accent2">
                  <a:lumMod val="20000"/>
                  <a:lumOff val="80000"/>
                </a:schemeClr>
              </a:solidFill>
            </a:endParaRPr>
          </a:p>
        </p:txBody>
      </p:sp>
      <p:pic>
        <p:nvPicPr>
          <p:cNvPr id="4" name="Picture 3">
            <a:extLst>
              <a:ext uri="{FF2B5EF4-FFF2-40B4-BE49-F238E27FC236}">
                <a16:creationId xmlns:a16="http://schemas.microsoft.com/office/drawing/2014/main" id="{EC1FFEFE-3E6D-49F7-B773-E4BE9D0D52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1823222"/>
            <a:ext cx="2819400" cy="1605778"/>
          </a:xfrm>
          <a:prstGeom prst="rect">
            <a:avLst/>
          </a:prstGeom>
        </p:spPr>
      </p:pic>
      <p:sp>
        <p:nvSpPr>
          <p:cNvPr id="3" name="Frame 2">
            <a:extLst>
              <a:ext uri="{FF2B5EF4-FFF2-40B4-BE49-F238E27FC236}">
                <a16:creationId xmlns:a16="http://schemas.microsoft.com/office/drawing/2014/main" id="{B7687362-90CF-4C67-BFE9-AC274C5857BB}"/>
              </a:ext>
            </a:extLst>
          </p:cNvPr>
          <p:cNvSpPr/>
          <p:nvPr/>
        </p:nvSpPr>
        <p:spPr>
          <a:xfrm>
            <a:off x="0" y="0"/>
            <a:ext cx="12192000" cy="6858000"/>
          </a:xfrm>
          <a:prstGeom prst="frame">
            <a:avLst/>
          </a:prstGeom>
          <a:solidFill>
            <a:srgbClr val="CC6600"/>
          </a:solidFill>
          <a:ln w="9525">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5318D338-635E-4B0E-AC6C-970B3D40E93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rot="5400000">
            <a:off x="7579067" y="1573393"/>
            <a:ext cx="1004725" cy="7535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a:extLst>
              <a:ext uri="{FF2B5EF4-FFF2-40B4-BE49-F238E27FC236}">
                <a16:creationId xmlns:a16="http://schemas.microsoft.com/office/drawing/2014/main" id="{A3055B15-396E-4FE5-B55F-62DBFF50B177}"/>
              </a:ext>
            </a:extLst>
          </p:cNvPr>
          <p:cNvSpPr/>
          <p:nvPr/>
        </p:nvSpPr>
        <p:spPr>
          <a:xfrm>
            <a:off x="3336739" y="1066800"/>
            <a:ext cx="1895070" cy="600164"/>
          </a:xfrm>
          <a:prstGeom prst="rect">
            <a:avLst/>
          </a:prstGeom>
        </p:spPr>
        <p:txBody>
          <a:bodyPr wrap="none">
            <a:spAutoFit/>
          </a:bodyPr>
          <a:lstStyle/>
          <a:p>
            <a:pPr algn="ctr"/>
            <a:r>
              <a:rPr lang="en-US" sz="3300" b="1" dirty="0">
                <a:solidFill>
                  <a:srgbClr val="FFFF99"/>
                </a:solidFill>
              </a:rPr>
              <a:t>The End…</a:t>
            </a:r>
          </a:p>
        </p:txBody>
      </p:sp>
      <p:sp>
        <p:nvSpPr>
          <p:cNvPr id="8" name="TextBox 7">
            <a:extLst>
              <a:ext uri="{FF2B5EF4-FFF2-40B4-BE49-F238E27FC236}">
                <a16:creationId xmlns:a16="http://schemas.microsoft.com/office/drawing/2014/main" id="{8A9C8E16-86D1-4F52-A38A-3C1DC355CDBC}"/>
              </a:ext>
            </a:extLst>
          </p:cNvPr>
          <p:cNvSpPr txBox="1"/>
          <p:nvPr/>
        </p:nvSpPr>
        <p:spPr>
          <a:xfrm>
            <a:off x="2410076" y="3581400"/>
            <a:ext cx="3685925" cy="2308324"/>
          </a:xfrm>
          <a:prstGeom prst="rect">
            <a:avLst/>
          </a:prstGeom>
          <a:noFill/>
        </p:spPr>
        <p:txBody>
          <a:bodyPr wrap="square" rtlCol="0">
            <a:spAutoFit/>
          </a:bodyPr>
          <a:lstStyle/>
          <a:p>
            <a:pPr algn="just"/>
            <a:r>
              <a:rPr lang="en-US" b="1" dirty="0">
                <a:solidFill>
                  <a:srgbClr val="FFFF99"/>
                </a:solidFill>
                <a:latin typeface="Palatino Linotype" panose="02040502050505030304" pitchFamily="18" charset="0"/>
              </a:rPr>
              <a:t>Hopefully, this also begins a new level or maybe even a ‘new beginning’ in your life based on what you have just learned from the Risen Christ… and also because of the “goodness of God” as taught by Paul, as found only in a King James Bible…</a:t>
            </a:r>
          </a:p>
        </p:txBody>
      </p:sp>
      <p:sp>
        <p:nvSpPr>
          <p:cNvPr id="9" name="TextBox 8">
            <a:extLst>
              <a:ext uri="{FF2B5EF4-FFF2-40B4-BE49-F238E27FC236}">
                <a16:creationId xmlns:a16="http://schemas.microsoft.com/office/drawing/2014/main" id="{F625508C-A8FF-4DA3-BE98-5F64F6CEF571}"/>
              </a:ext>
            </a:extLst>
          </p:cNvPr>
          <p:cNvSpPr txBox="1"/>
          <p:nvPr/>
        </p:nvSpPr>
        <p:spPr>
          <a:xfrm>
            <a:off x="6371615" y="4253930"/>
            <a:ext cx="3218584" cy="1546577"/>
          </a:xfrm>
          <a:prstGeom prst="rect">
            <a:avLst/>
          </a:prstGeom>
          <a:noFill/>
        </p:spPr>
        <p:txBody>
          <a:bodyPr wrap="square" rtlCol="0">
            <a:spAutoFit/>
          </a:bodyPr>
          <a:lstStyle/>
          <a:p>
            <a:pPr algn="ctr"/>
            <a:r>
              <a:rPr lang="en-US" sz="2100" b="1" i="1" dirty="0">
                <a:solidFill>
                  <a:srgbClr val="CC6600"/>
                </a:solidFill>
                <a:latin typeface="Palatino Linotype" panose="02040502050505030304" pitchFamily="18" charset="0"/>
              </a:rPr>
              <a:t>…knowing that the</a:t>
            </a:r>
          </a:p>
          <a:p>
            <a:pPr algn="ctr"/>
            <a:r>
              <a:rPr lang="en-US" sz="2100" b="1" i="1" dirty="0">
                <a:solidFill>
                  <a:srgbClr val="CC6600"/>
                </a:solidFill>
                <a:latin typeface="Palatino Linotype" panose="02040502050505030304" pitchFamily="18" charset="0"/>
              </a:rPr>
              <a:t>goodness of God</a:t>
            </a:r>
          </a:p>
          <a:p>
            <a:pPr algn="ctr"/>
            <a:r>
              <a:rPr lang="en-US" sz="2100" b="1" i="1" dirty="0">
                <a:solidFill>
                  <a:srgbClr val="CC6600"/>
                </a:solidFill>
                <a:latin typeface="Palatino Linotype" panose="02040502050505030304" pitchFamily="18" charset="0"/>
              </a:rPr>
              <a:t>leadeth thee to repentance</a:t>
            </a:r>
          </a:p>
          <a:p>
            <a:pPr algn="ctr"/>
            <a:r>
              <a:rPr lang="en-US" sz="1050" b="1" dirty="0">
                <a:solidFill>
                  <a:srgbClr val="FF0000"/>
                </a:solidFill>
              </a:rPr>
              <a:t>Romans 2:4b</a:t>
            </a:r>
          </a:p>
        </p:txBody>
      </p:sp>
      <p:sp>
        <p:nvSpPr>
          <p:cNvPr id="5" name="TextBox 4">
            <a:extLst>
              <a:ext uri="{FF2B5EF4-FFF2-40B4-BE49-F238E27FC236}">
                <a16:creationId xmlns:a16="http://schemas.microsoft.com/office/drawing/2014/main" id="{1B4D38DB-F0A1-45DD-AC05-635C046717E0}"/>
              </a:ext>
            </a:extLst>
          </p:cNvPr>
          <p:cNvSpPr txBox="1"/>
          <p:nvPr/>
        </p:nvSpPr>
        <p:spPr>
          <a:xfrm>
            <a:off x="2590801" y="1547337"/>
            <a:ext cx="3370229" cy="646331"/>
          </a:xfrm>
          <a:prstGeom prst="rect">
            <a:avLst/>
          </a:prstGeom>
          <a:noFill/>
        </p:spPr>
        <p:txBody>
          <a:bodyPr wrap="square" rtlCol="0">
            <a:spAutoFit/>
          </a:bodyPr>
          <a:lstStyle/>
          <a:p>
            <a:pPr algn="ctr"/>
            <a:r>
              <a:rPr lang="en-US" b="1" dirty="0">
                <a:solidFill>
                  <a:srgbClr val="FFFF99"/>
                </a:solidFill>
              </a:rPr>
              <a:t>…but only of this presentation.</a:t>
            </a:r>
          </a:p>
          <a:p>
            <a:endParaRPr lang="en-US" dirty="0"/>
          </a:p>
        </p:txBody>
      </p:sp>
    </p:spTree>
    <p:extLst>
      <p:ext uri="{BB962C8B-B14F-4D97-AF65-F5344CB8AC3E}">
        <p14:creationId xmlns:p14="http://schemas.microsoft.com/office/powerpoint/2010/main" val="3999643383"/>
      </p:ext>
    </p:extLst>
  </p:cSld>
  <p:clrMapOvr>
    <a:masterClrMapping/>
  </p:clrMapOvr>
  <mc:AlternateContent xmlns:mc="http://schemas.openxmlformats.org/markup-compatibility/2006" xmlns:p14="http://schemas.microsoft.com/office/powerpoint/2010/main">
    <mc:Choice Requires="p14">
      <p:transition spd="slow" p14:dur="3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500"/>
                                        <p:tgtEl>
                                          <p:spTgt spid="2"/>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898648" y="1836787"/>
            <a:ext cx="6416273" cy="5124480"/>
          </a:xfrm>
          <a:prstGeom prst="rect">
            <a:avLst/>
          </a:prstGeom>
          <a:noFill/>
        </p:spPr>
        <p:txBody>
          <a:bodyPr wrap="square" rtlCol="0">
            <a:spAutoFit/>
          </a:bodyPr>
          <a:lstStyle/>
          <a:p>
            <a:pPr algn="ctr"/>
            <a:r>
              <a:rPr lang="en-US" sz="1050" dirty="0">
                <a:solidFill>
                  <a:schemeClr val="bg1"/>
                </a:solidFill>
              </a:rPr>
              <a:t>This is just a friendly reminder that this PowerPoint Presentation was designed by Mikel Paulson.</a:t>
            </a:r>
          </a:p>
          <a:p>
            <a:pPr algn="ctr"/>
            <a:r>
              <a:rPr lang="en-US" sz="1050" dirty="0">
                <a:solidFill>
                  <a:schemeClr val="bg1"/>
                </a:solidFill>
              </a:rPr>
              <a:t>God breathed His pure words and then preserved them; Paul preached them and passed them to me in my KJB.  </a:t>
            </a:r>
          </a:p>
          <a:p>
            <a:pPr algn="ctr"/>
            <a:r>
              <a:rPr lang="en-US" sz="1050" dirty="0">
                <a:solidFill>
                  <a:schemeClr val="bg1"/>
                </a:solidFill>
              </a:rPr>
              <a:t>I just played with the PowerPoint to help make the ‘point’ with a powerful approach.</a:t>
            </a:r>
          </a:p>
          <a:p>
            <a:pPr algn="ctr"/>
            <a:endParaRPr lang="en-US" sz="1050" dirty="0">
              <a:solidFill>
                <a:schemeClr val="bg1"/>
              </a:solidFill>
            </a:endParaRPr>
          </a:p>
          <a:p>
            <a:pPr algn="ctr"/>
            <a:r>
              <a:rPr lang="en-US" sz="1200" dirty="0">
                <a:solidFill>
                  <a:schemeClr val="bg1"/>
                </a:solidFill>
              </a:rPr>
              <a:t>June 2016, updated October 2020 – </a:t>
            </a:r>
            <a:r>
              <a:rPr lang="en-US" sz="1200" b="1" dirty="0">
                <a:solidFill>
                  <a:srgbClr val="FF0000"/>
                </a:solidFill>
                <a:hlinkClick r:id="rId2">
                  <a:extLst>
                    <a:ext uri="{A12FA001-AC4F-418D-AE19-62706E023703}">
                      <ahyp:hlinkClr xmlns:ahyp="http://schemas.microsoft.com/office/drawing/2018/hyperlinkcolor" val="tx"/>
                    </a:ext>
                  </a:extLst>
                </a:hlinkClick>
              </a:rPr>
              <a:t>www.scatteredchristians.org</a:t>
            </a:r>
            <a:r>
              <a:rPr lang="en-US" sz="1200" b="1" dirty="0">
                <a:solidFill>
                  <a:srgbClr val="FF0000"/>
                </a:solidFill>
              </a:rPr>
              <a:t> </a:t>
            </a:r>
            <a:r>
              <a:rPr lang="en-US" sz="1200" dirty="0">
                <a:solidFill>
                  <a:schemeClr val="bg1"/>
                </a:solidFill>
              </a:rPr>
              <a:t>and </a:t>
            </a:r>
            <a:r>
              <a:rPr lang="en-US" sz="1200" b="1" dirty="0">
                <a:solidFill>
                  <a:srgbClr val="FF0000"/>
                </a:solidFill>
                <a:hlinkClick r:id="rId3">
                  <a:extLst>
                    <a:ext uri="{A12FA001-AC4F-418D-AE19-62706E023703}">
                      <ahyp:hlinkClr xmlns:ahyp="http://schemas.microsoft.com/office/drawing/2018/hyperlinkcolor" val="tx"/>
                    </a:ext>
                  </a:extLst>
                </a:hlinkClick>
              </a:rPr>
              <a:t>www.paulson1611rd.org</a:t>
            </a:r>
            <a:r>
              <a:rPr lang="en-US" sz="1200" b="1" dirty="0">
                <a:solidFill>
                  <a:srgbClr val="FF0000"/>
                </a:solidFill>
              </a:rPr>
              <a:t> </a:t>
            </a: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pPr algn="ctr"/>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pPr algn="just"/>
            <a:r>
              <a:rPr lang="en-US" sz="1200" dirty="0">
                <a:solidFill>
                  <a:schemeClr val="bg1"/>
                </a:solidFill>
              </a:rPr>
              <a:t>This presentation is not copyrighted, of course, so if you can add more information, and there is a lot more that I am sure can be added to this, feel free to do so.  My only expectation is that you use ONLY a King James 1611 Bible.  Actually, that is not a huge concern of mine because if you tried to use any other modern bibles, you would find they wouldn’t work with this anyway; thus we see once again, the importance of a rightly divided 1611 KJB ONLY for truth.</a:t>
            </a:r>
            <a:endParaRPr lang="en-US" sz="1200" dirty="0">
              <a:solidFill>
                <a:schemeClr val="bg1"/>
              </a:solidFill>
              <a:sym typeface="Wingdings" panose="05000000000000000000" pitchFamily="2" charset="2"/>
            </a:endParaRPr>
          </a:p>
          <a:p>
            <a:endParaRPr lang="en-US" sz="1200" dirty="0">
              <a:solidFill>
                <a:schemeClr val="bg1"/>
              </a:solidFill>
              <a:sym typeface="Wingdings" panose="05000000000000000000" pitchFamily="2" charset="2"/>
            </a:endParaRPr>
          </a:p>
          <a:p>
            <a:pPr algn="ctr"/>
            <a:r>
              <a:rPr lang="en-US" sz="1050" dirty="0">
                <a:solidFill>
                  <a:schemeClr val="bg1"/>
                </a:solidFill>
                <a:sym typeface="Wingdings" panose="05000000000000000000" pitchFamily="2" charset="2"/>
              </a:rPr>
              <a:t>If you do add more comments, scripture references, etc. for your own use – or to pass on to others,</a:t>
            </a:r>
          </a:p>
          <a:p>
            <a:pPr algn="ctr"/>
            <a:r>
              <a:rPr lang="en-US" sz="1050" dirty="0">
                <a:solidFill>
                  <a:schemeClr val="bg1"/>
                </a:solidFill>
                <a:sym typeface="Wingdings" panose="05000000000000000000" pitchFamily="2" charset="2"/>
              </a:rPr>
              <a:t> please pass it on to me, as well.  I would be glad to update yours to the website</a:t>
            </a:r>
            <a:r>
              <a:rPr lang="en-US" sz="1200" dirty="0">
                <a:solidFill>
                  <a:schemeClr val="bg1"/>
                </a:solidFill>
                <a:sym typeface="Wingdings" panose="05000000000000000000" pitchFamily="2" charset="2"/>
              </a:rPr>
              <a:t>.</a:t>
            </a:r>
          </a:p>
          <a:p>
            <a:pPr algn="ctr"/>
            <a:endParaRPr lang="en-US" sz="1200" dirty="0">
              <a:solidFill>
                <a:schemeClr val="bg1"/>
              </a:solidFill>
              <a:sym typeface="Wingdings" panose="05000000000000000000" pitchFamily="2" charset="2"/>
            </a:endParaRPr>
          </a:p>
          <a:p>
            <a:pPr algn="ctr"/>
            <a:r>
              <a:rPr lang="en-US" sz="1200" b="1" i="1" dirty="0">
                <a:solidFill>
                  <a:srgbClr val="CC6600"/>
                </a:solidFill>
                <a:sym typeface="Wingdings" panose="05000000000000000000" pitchFamily="2" charset="2"/>
              </a:rPr>
              <a:t>But watch thou in all things, endure afflictions,</a:t>
            </a:r>
          </a:p>
          <a:p>
            <a:pPr algn="ctr"/>
            <a:r>
              <a:rPr lang="en-US" sz="1200" b="1" i="1" dirty="0">
                <a:solidFill>
                  <a:srgbClr val="CC6600"/>
                </a:solidFill>
                <a:sym typeface="Wingdings" panose="05000000000000000000" pitchFamily="2" charset="2"/>
              </a:rPr>
              <a:t>do the work of an evangelist, make full proof of thy ministry.</a:t>
            </a:r>
          </a:p>
          <a:p>
            <a:pPr algn="ctr"/>
            <a:endParaRPr lang="en-US" sz="1200" dirty="0">
              <a:solidFill>
                <a:schemeClr val="bg1"/>
              </a:solidFill>
              <a:sym typeface="Wingdings" panose="05000000000000000000" pitchFamily="2" charset="2"/>
            </a:endParaRPr>
          </a:p>
          <a:p>
            <a:pPr algn="ctr"/>
            <a:r>
              <a:rPr lang="en-US" sz="1200" dirty="0">
                <a:solidFill>
                  <a:schemeClr val="bg1"/>
                </a:solidFill>
                <a:sym typeface="Wingdings" panose="05000000000000000000" pitchFamily="2" charset="2"/>
              </a:rPr>
              <a:t>One more thing:  everything stated within this presentation is supported by KJB Scripture.  If you want to know the scriptures used, then contact me, or look them up yourself.  They exist!</a:t>
            </a:r>
          </a:p>
          <a:p>
            <a:pPr algn="ctr"/>
            <a:r>
              <a:rPr lang="en-US" sz="1200" dirty="0">
                <a:solidFill>
                  <a:schemeClr val="bg1"/>
                </a:solidFill>
                <a:sym typeface="Wingdings" panose="05000000000000000000" pitchFamily="2" charset="2"/>
              </a:rPr>
              <a:t>- KJB ONLY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0702" y="2797780"/>
            <a:ext cx="825506" cy="1100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2503" y="147081"/>
            <a:ext cx="2846888" cy="1611007"/>
          </a:xfrm>
          <a:prstGeom prst="rect">
            <a:avLst/>
          </a:prstGeom>
          <a:ln w="57150">
            <a:solidFill>
              <a:srgbClr val="CC6600"/>
            </a:solidFill>
          </a:ln>
        </p:spPr>
      </p:pic>
      <p:sp>
        <p:nvSpPr>
          <p:cNvPr id="3" name="Rectangle 2">
            <a:extLst>
              <a:ext uri="{FF2B5EF4-FFF2-40B4-BE49-F238E27FC236}">
                <a16:creationId xmlns:a16="http://schemas.microsoft.com/office/drawing/2014/main" id="{498C1F9C-3A38-454C-981A-A3755CFA2247}"/>
              </a:ext>
            </a:extLst>
          </p:cNvPr>
          <p:cNvSpPr/>
          <p:nvPr/>
        </p:nvSpPr>
        <p:spPr>
          <a:xfrm>
            <a:off x="0" y="0"/>
            <a:ext cx="12192000" cy="68580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8852702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1825" y="3168134"/>
            <a:ext cx="5848350" cy="338554"/>
          </a:xfrm>
          <a:prstGeom prst="rect">
            <a:avLst/>
          </a:prstGeom>
          <a:noFill/>
        </p:spPr>
        <p:txBody>
          <a:bodyPr wrap="square" rtlCol="0">
            <a:spAutoFit/>
          </a:bodyPr>
          <a:lstStyle/>
          <a:p>
            <a:pPr algn="ctr"/>
            <a:r>
              <a:rPr lang="en-US" sz="1600" b="1" i="1" dirty="0">
                <a:solidFill>
                  <a:srgbClr val="CC6600"/>
                </a:solidFill>
              </a:rPr>
              <a:t>The grace of our Lord Jesus Christ be with your spirit.  Amen</a:t>
            </a:r>
          </a:p>
        </p:txBody>
      </p:sp>
    </p:spTree>
    <p:extLst>
      <p:ext uri="{BB962C8B-B14F-4D97-AF65-F5344CB8AC3E}">
        <p14:creationId xmlns:p14="http://schemas.microsoft.com/office/powerpoint/2010/main" val="3105705231"/>
      </p:ext>
    </p:extLst>
  </p:cSld>
  <p:clrMapOvr>
    <a:masterClrMapping/>
  </p:clrMapOvr>
  <mc:AlternateContent xmlns:mc="http://schemas.openxmlformats.org/markup-compatibility/2006" xmlns:p14="http://schemas.microsoft.com/office/powerpoint/2010/main">
    <mc:Choice Requires="p14">
      <p:transition spd="slow" p14:dur="3000">
        <p:plus/>
      </p:transition>
    </mc:Choice>
    <mc:Fallback xmlns="">
      <p:transition spd="slow">
        <p:plu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mountain, drawing&#10;&#10;Description automatically generated">
            <a:extLst>
              <a:ext uri="{FF2B5EF4-FFF2-40B4-BE49-F238E27FC236}">
                <a16:creationId xmlns:a16="http://schemas.microsoft.com/office/drawing/2014/main" id="{9A1F9C81-5ADE-4F4B-8C64-C19510D95073}"/>
              </a:ext>
            </a:extLst>
          </p:cNvPr>
          <p:cNvPicPr>
            <a:picLocks noChangeAspect="1"/>
          </p:cNvPicPr>
          <p:nvPr/>
        </p:nvPicPr>
        <p:blipFill rotWithShape="1">
          <a:blip r:embed="rId2">
            <a:extLst>
              <a:ext uri="{28A0092B-C50C-407E-A947-70E740481C1C}">
                <a14:useLocalDpi xmlns:a14="http://schemas.microsoft.com/office/drawing/2010/main" val="0"/>
              </a:ext>
            </a:extLst>
          </a:blip>
          <a:srcRect b="5461"/>
          <a:stretch/>
        </p:blipFill>
        <p:spPr>
          <a:xfrm>
            <a:off x="0" y="-1"/>
            <a:ext cx="12188472" cy="6942339"/>
          </a:xfrm>
          <a:prstGeom prst="rect">
            <a:avLst/>
          </a:prstGeom>
        </p:spPr>
      </p:pic>
      <p:sp>
        <p:nvSpPr>
          <p:cNvPr id="4" name="TextBox 3"/>
          <p:cNvSpPr txBox="1"/>
          <p:nvPr/>
        </p:nvSpPr>
        <p:spPr>
          <a:xfrm>
            <a:off x="600075" y="238188"/>
            <a:ext cx="11020425" cy="3046988"/>
          </a:xfrm>
          <a:prstGeom prst="rect">
            <a:avLst/>
          </a:prstGeom>
          <a:noFill/>
        </p:spPr>
        <p:txBody>
          <a:bodyPr wrap="square" rtlCol="0">
            <a:spAutoFit/>
          </a:bodyPr>
          <a:lstStyle/>
          <a:p>
            <a:pPr algn="ctr"/>
            <a:r>
              <a:rPr lang="en-US" sz="9600" dirty="0">
                <a:ln w="38100">
                  <a:solidFill>
                    <a:schemeClr val="tx1"/>
                  </a:solidFill>
                </a:ln>
                <a:solidFill>
                  <a:srgbClr val="009900"/>
                </a:solidFill>
                <a:latin typeface="Arial Black" panose="020B0A04020102020204" pitchFamily="34" charset="0"/>
              </a:rPr>
              <a:t>A World Without the Living God</a:t>
            </a:r>
          </a:p>
        </p:txBody>
      </p:sp>
      <p:sp>
        <p:nvSpPr>
          <p:cNvPr id="2" name="TextBox 1"/>
          <p:cNvSpPr txBox="1"/>
          <p:nvPr/>
        </p:nvSpPr>
        <p:spPr>
          <a:xfrm>
            <a:off x="2170087" y="6208291"/>
            <a:ext cx="4624759" cy="461665"/>
          </a:xfrm>
          <a:prstGeom prst="rect">
            <a:avLst/>
          </a:prstGeom>
          <a:noFill/>
        </p:spPr>
        <p:txBody>
          <a:bodyPr wrap="square" rtlCol="0">
            <a:spAutoFit/>
          </a:bodyPr>
          <a:lstStyle/>
          <a:p>
            <a:pPr algn="ctr"/>
            <a:r>
              <a:rPr lang="en-US" sz="2400" b="1" dirty="0">
                <a:latin typeface="Arial Black" panose="020B0A04020102020204" pitchFamily="34" charset="0"/>
              </a:rPr>
              <a:t>A Religion is Never Truth</a:t>
            </a:r>
          </a:p>
        </p:txBody>
      </p:sp>
      <p:sp>
        <p:nvSpPr>
          <p:cNvPr id="3" name="TextBox 2"/>
          <p:cNvSpPr txBox="1"/>
          <p:nvPr/>
        </p:nvSpPr>
        <p:spPr>
          <a:xfrm>
            <a:off x="5397155" y="6201478"/>
            <a:ext cx="4624758" cy="461665"/>
          </a:xfrm>
          <a:prstGeom prst="rect">
            <a:avLst/>
          </a:prstGeom>
          <a:noFill/>
        </p:spPr>
        <p:txBody>
          <a:bodyPr wrap="square" rtlCol="0">
            <a:spAutoFit/>
          </a:bodyPr>
          <a:lstStyle/>
          <a:p>
            <a:pPr algn="ctr"/>
            <a:r>
              <a:rPr lang="en-US" sz="2400" b="1" dirty="0">
                <a:solidFill>
                  <a:srgbClr val="C00000"/>
                </a:solidFill>
                <a:latin typeface="Arial Black" panose="020B0A04020102020204" pitchFamily="34" charset="0"/>
              </a:rPr>
              <a:t>Truth is Never a Religion</a:t>
            </a:r>
            <a:endParaRPr lang="en-US" sz="2400" dirty="0">
              <a:solidFill>
                <a:srgbClr val="C00000"/>
              </a:solidFill>
            </a:endParaRPr>
          </a:p>
        </p:txBody>
      </p:sp>
      <p:sp>
        <p:nvSpPr>
          <p:cNvPr id="7" name="Rectangle 6">
            <a:extLst>
              <a:ext uri="{FF2B5EF4-FFF2-40B4-BE49-F238E27FC236}">
                <a16:creationId xmlns:a16="http://schemas.microsoft.com/office/drawing/2014/main" id="{DA2A4180-475F-4CF7-8938-5F816C9B7127}"/>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2C8EDAF-C9F8-4317-B141-75AF65558DE8}"/>
              </a:ext>
            </a:extLst>
          </p:cNvPr>
          <p:cNvSpPr txBox="1"/>
          <p:nvPr/>
        </p:nvSpPr>
        <p:spPr>
          <a:xfrm>
            <a:off x="185558" y="3143754"/>
            <a:ext cx="11792309" cy="1323439"/>
          </a:xfrm>
          <a:prstGeom prst="rect">
            <a:avLst/>
          </a:prstGeom>
          <a:noFill/>
        </p:spPr>
        <p:txBody>
          <a:bodyPr wrap="square" rtlCol="0">
            <a:spAutoFit/>
          </a:bodyPr>
          <a:lstStyle/>
          <a:p>
            <a:pPr algn="ctr"/>
            <a:r>
              <a:rPr lang="en-US" sz="8000" b="1" dirty="0">
                <a:ln w="6350">
                  <a:solidFill>
                    <a:schemeClr val="tx1"/>
                  </a:solidFill>
                </a:ln>
                <a:solidFill>
                  <a:srgbClr val="FF0000"/>
                </a:solidFill>
                <a:latin typeface="Chiller" panose="04020404031007020602" pitchFamily="82" charset="0"/>
              </a:rPr>
              <a:t>Is a World With the ‘Imitation’ god!</a:t>
            </a:r>
          </a:p>
        </p:txBody>
      </p:sp>
      <p:sp>
        <p:nvSpPr>
          <p:cNvPr id="8" name="TextBox 7">
            <a:extLst>
              <a:ext uri="{FF2B5EF4-FFF2-40B4-BE49-F238E27FC236}">
                <a16:creationId xmlns:a16="http://schemas.microsoft.com/office/drawing/2014/main" id="{DB26F2FB-08DA-4C4A-BB3E-F8D9703137EC}"/>
              </a:ext>
            </a:extLst>
          </p:cNvPr>
          <p:cNvSpPr txBox="1"/>
          <p:nvPr/>
        </p:nvSpPr>
        <p:spPr>
          <a:xfrm>
            <a:off x="214132" y="4212945"/>
            <a:ext cx="11792310" cy="1631216"/>
          </a:xfrm>
          <a:prstGeom prst="rect">
            <a:avLst/>
          </a:prstGeom>
          <a:noFill/>
        </p:spPr>
        <p:txBody>
          <a:bodyPr wrap="square" rtlCol="0">
            <a:spAutoFit/>
          </a:bodyPr>
          <a:lstStyle/>
          <a:p>
            <a:pPr algn="ctr"/>
            <a:r>
              <a:rPr lang="en-US" sz="2000" b="1" i="1" dirty="0">
                <a:ln w="3175">
                  <a:solidFill>
                    <a:schemeClr val="tx1"/>
                  </a:solidFill>
                </a:ln>
                <a:solidFill>
                  <a:srgbClr val="CC6600"/>
                </a:solidFill>
              </a:rPr>
              <a:t>For thou hast said in thine heart, I will ascend into heaven,</a:t>
            </a:r>
          </a:p>
          <a:p>
            <a:pPr algn="ctr"/>
            <a:r>
              <a:rPr lang="en-US" sz="2000" b="1" i="1" dirty="0">
                <a:ln w="3175">
                  <a:solidFill>
                    <a:schemeClr val="tx1"/>
                  </a:solidFill>
                </a:ln>
                <a:solidFill>
                  <a:srgbClr val="CC6600"/>
                </a:solidFill>
              </a:rPr>
              <a:t>I will exalt my throne above the stars of God:</a:t>
            </a:r>
          </a:p>
          <a:p>
            <a:pPr algn="ctr"/>
            <a:r>
              <a:rPr lang="en-US" sz="2000" b="1" i="1" dirty="0">
                <a:ln w="3175">
                  <a:solidFill>
                    <a:schemeClr val="tx1"/>
                  </a:solidFill>
                </a:ln>
                <a:solidFill>
                  <a:srgbClr val="CC6600"/>
                </a:solidFill>
              </a:rPr>
              <a:t>I will sit also upon the mount of the congregation, in the sides of the north: </a:t>
            </a:r>
          </a:p>
          <a:p>
            <a:pPr algn="ctr"/>
            <a:r>
              <a:rPr lang="en-US" sz="2000" b="1" i="1" dirty="0">
                <a:ln w="3175">
                  <a:solidFill>
                    <a:schemeClr val="tx1"/>
                  </a:solidFill>
                </a:ln>
                <a:solidFill>
                  <a:srgbClr val="CC6600"/>
                </a:solidFill>
              </a:rPr>
              <a:t>I will ascend above the heights of the clouds; </a:t>
            </a:r>
          </a:p>
          <a:p>
            <a:pPr algn="ctr"/>
            <a:r>
              <a:rPr lang="en-US" sz="2000" b="1" i="1" dirty="0">
                <a:ln w="3175">
                  <a:solidFill>
                    <a:schemeClr val="tx1"/>
                  </a:solidFill>
                </a:ln>
                <a:solidFill>
                  <a:srgbClr val="CC6600"/>
                </a:solidFill>
              </a:rPr>
              <a:t>I will be like the most High. </a:t>
            </a:r>
          </a:p>
        </p:txBody>
      </p:sp>
      <p:sp>
        <p:nvSpPr>
          <p:cNvPr id="9" name="TextBox 8">
            <a:extLst>
              <a:ext uri="{FF2B5EF4-FFF2-40B4-BE49-F238E27FC236}">
                <a16:creationId xmlns:a16="http://schemas.microsoft.com/office/drawing/2014/main" id="{51336A79-E88B-4170-B3EE-86E0E1273BF6}"/>
              </a:ext>
            </a:extLst>
          </p:cNvPr>
          <p:cNvSpPr txBox="1"/>
          <p:nvPr/>
        </p:nvSpPr>
        <p:spPr>
          <a:xfrm>
            <a:off x="1285342" y="5753662"/>
            <a:ext cx="9644332" cy="461665"/>
          </a:xfrm>
          <a:prstGeom prst="rect">
            <a:avLst/>
          </a:prstGeom>
          <a:noFill/>
        </p:spPr>
        <p:txBody>
          <a:bodyPr wrap="square" rtlCol="0">
            <a:spAutoFit/>
          </a:bodyPr>
          <a:lstStyle/>
          <a:p>
            <a:pPr algn="ctr"/>
            <a:r>
              <a:rPr lang="en-US" sz="2400" b="1" i="1" dirty="0">
                <a:ln w="3175">
                  <a:solidFill>
                    <a:schemeClr val="tx1"/>
                  </a:solidFill>
                </a:ln>
                <a:solidFill>
                  <a:srgbClr val="CC6600"/>
                </a:solidFill>
              </a:rPr>
              <a:t>Yet thou shalt be brought down to hell, to the sides of the pit. </a:t>
            </a:r>
            <a:endParaRPr lang="en-US" sz="2400" dirty="0">
              <a:ln w="3175">
                <a:solidFill>
                  <a:schemeClr val="tx1"/>
                </a:solidFill>
              </a:ln>
            </a:endParaRPr>
          </a:p>
        </p:txBody>
      </p:sp>
    </p:spTree>
    <p:extLst>
      <p:ext uri="{BB962C8B-B14F-4D97-AF65-F5344CB8AC3E}">
        <p14:creationId xmlns:p14="http://schemas.microsoft.com/office/powerpoint/2010/main" val="2447830295"/>
      </p:ext>
    </p:extLst>
  </p:cSld>
  <p:clrMapOvr>
    <a:masterClrMapping/>
  </p:clrMapOvr>
  <mc:AlternateContent xmlns:mc="http://schemas.openxmlformats.org/markup-compatibility/2006">
    <mc:Choice xmlns:p14="http://schemas.microsoft.com/office/powerpoint/2010/main" Requires="p14">
      <p:transition spd="slow" p14:dur="30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0" fill="hold"/>
                                        <p:tgtEl>
                                          <p:spTgt spid="5"/>
                                        </p:tgtEl>
                                        <p:attrNameLst>
                                          <p:attrName>ppt_w</p:attrName>
                                        </p:attrNameLst>
                                      </p:cBhvr>
                                      <p:tavLst>
                                        <p:tav tm="0">
                                          <p:val>
                                            <p:fltVal val="0"/>
                                          </p:val>
                                        </p:tav>
                                        <p:tav tm="100000">
                                          <p:val>
                                            <p:strVal val="#ppt_w"/>
                                          </p:val>
                                        </p:tav>
                                      </p:tavLst>
                                    </p:anim>
                                    <p:anim calcmode="lin" valueType="num">
                                      <p:cBhvr>
                                        <p:cTn id="15" dur="2500" fill="hold"/>
                                        <p:tgtEl>
                                          <p:spTgt spid="5"/>
                                        </p:tgtEl>
                                        <p:attrNameLst>
                                          <p:attrName>ppt_h</p:attrName>
                                        </p:attrNameLst>
                                      </p:cBhvr>
                                      <p:tavLst>
                                        <p:tav tm="0">
                                          <p:val>
                                            <p:fltVal val="0"/>
                                          </p:val>
                                        </p:tav>
                                        <p:tav tm="100000">
                                          <p:val>
                                            <p:strVal val="#ppt_h"/>
                                          </p:val>
                                        </p:tav>
                                      </p:tavLst>
                                    </p:anim>
                                    <p:animEffect transition="in" filter="fade">
                                      <p:cBhvr>
                                        <p:cTn id="16" dur="2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2000" fill="hold"/>
                                        <p:tgtEl>
                                          <p:spTgt spid="9"/>
                                        </p:tgtEl>
                                        <p:attrNameLst>
                                          <p:attrName>ppt_w</p:attrName>
                                        </p:attrNameLst>
                                      </p:cBhvr>
                                      <p:tavLst>
                                        <p:tav tm="0">
                                          <p:val>
                                            <p:fltVal val="0"/>
                                          </p:val>
                                        </p:tav>
                                        <p:tav tm="100000">
                                          <p:val>
                                            <p:strVal val="#ppt_w"/>
                                          </p:val>
                                        </p:tav>
                                      </p:tavLst>
                                    </p:anim>
                                    <p:anim calcmode="lin" valueType="num">
                                      <p:cBhvr>
                                        <p:cTn id="27" dur="2000" fill="hold"/>
                                        <p:tgtEl>
                                          <p:spTgt spid="9"/>
                                        </p:tgtEl>
                                        <p:attrNameLst>
                                          <p:attrName>ppt_h</p:attrName>
                                        </p:attrNameLst>
                                      </p:cBhvr>
                                      <p:tavLst>
                                        <p:tav tm="0">
                                          <p:val>
                                            <p:fltVal val="0"/>
                                          </p:val>
                                        </p:tav>
                                        <p:tav tm="100000">
                                          <p:val>
                                            <p:strVal val="#ppt_h"/>
                                          </p:val>
                                        </p:tav>
                                      </p:tavLst>
                                    </p:anim>
                                    <p:animEffect transition="in" filter="fade">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1000" fill="hold"/>
                                        <p:tgtEl>
                                          <p:spTgt spid="2"/>
                                        </p:tgtEl>
                                        <p:attrNameLst>
                                          <p:attrName>ppt_x</p:attrName>
                                        </p:attrNameLst>
                                      </p:cBhvr>
                                      <p:tavLst>
                                        <p:tav tm="0">
                                          <p:val>
                                            <p:strVal val="0-#ppt_w/2"/>
                                          </p:val>
                                        </p:tav>
                                        <p:tav tm="100000">
                                          <p:val>
                                            <p:strVal val="#ppt_x"/>
                                          </p:val>
                                        </p:tav>
                                      </p:tavLst>
                                    </p:anim>
                                    <p:anim calcmode="lin" valueType="num">
                                      <p:cBhvr additive="base">
                                        <p:cTn id="3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5477" y="47797"/>
            <a:ext cx="8934449" cy="646331"/>
          </a:xfrm>
          <a:prstGeom prst="rect">
            <a:avLst/>
          </a:prstGeom>
          <a:noFill/>
        </p:spPr>
        <p:txBody>
          <a:bodyPr wrap="square" rtlCol="0">
            <a:spAutoFit/>
          </a:bodyPr>
          <a:lstStyle/>
          <a:p>
            <a:pPr algn="r"/>
            <a:r>
              <a:rPr lang="en-US" sz="3600" dirty="0">
                <a:latin typeface="Arial Black" panose="020B0A04020102020204" pitchFamily="34" charset="0"/>
              </a:rPr>
              <a:t>A </a:t>
            </a:r>
            <a:r>
              <a:rPr lang="en-US" sz="3600" dirty="0">
                <a:solidFill>
                  <a:schemeClr val="accent5">
                    <a:lumMod val="75000"/>
                  </a:schemeClr>
                </a:solidFill>
                <a:latin typeface="Arial Black" panose="020B0A04020102020204" pitchFamily="34" charset="0"/>
              </a:rPr>
              <a:t>WORLD</a:t>
            </a:r>
            <a:r>
              <a:rPr lang="en-US" sz="3600" dirty="0">
                <a:latin typeface="Arial Black" panose="020B0A04020102020204" pitchFamily="34" charset="0"/>
              </a:rPr>
              <a:t> Without the Living God</a:t>
            </a:r>
          </a:p>
        </p:txBody>
      </p:sp>
      <p:sp>
        <p:nvSpPr>
          <p:cNvPr id="2" name="TextBox 1"/>
          <p:cNvSpPr txBox="1"/>
          <p:nvPr/>
        </p:nvSpPr>
        <p:spPr>
          <a:xfrm>
            <a:off x="3621559" y="605896"/>
            <a:ext cx="4950940" cy="584775"/>
          </a:xfrm>
          <a:prstGeom prst="rect">
            <a:avLst/>
          </a:prstGeom>
          <a:noFill/>
        </p:spPr>
        <p:txBody>
          <a:bodyPr wrap="square" rtlCol="0">
            <a:spAutoFit/>
          </a:bodyPr>
          <a:lstStyle/>
          <a:p>
            <a:pPr algn="ctr"/>
            <a:r>
              <a:rPr lang="en-US" sz="3200" b="1" dirty="0">
                <a:solidFill>
                  <a:srgbClr val="FF0000"/>
                </a:solidFill>
                <a:latin typeface="Chiller" panose="04020404031007020602" pitchFamily="82" charset="0"/>
              </a:rPr>
              <a:t>Has a Religion</a:t>
            </a:r>
          </a:p>
        </p:txBody>
      </p:sp>
      <p:sp>
        <p:nvSpPr>
          <p:cNvPr id="6" name="TextBox 5"/>
          <p:cNvSpPr txBox="1"/>
          <p:nvPr/>
        </p:nvSpPr>
        <p:spPr>
          <a:xfrm>
            <a:off x="304800" y="1224403"/>
            <a:ext cx="11630025"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 Holy Spirit has traveled from Antioch to Europe, to Africa, over to America, to Asia and back.  The infamous and historically popular revivals of Europe, USA, China, etc. were smoke screens that hid the truth of a rightly divided KJB. The ‘truth’ was always replaced with a popular, less persecuting, guilt-causing, ‘hard’ preaching ‘Christianity.’  The miraculous Great Commission, with all its Jewish signs and wonders, replaced Paul’s Greater Commission containing the words and faith ‘of’ the risen Jesus Christ – all in preparation for the global arrival of the antichrist - ‘another Jesus - vs the return of the real Christ.</a:t>
            </a:r>
          </a:p>
        </p:txBody>
      </p:sp>
      <p:sp>
        <p:nvSpPr>
          <p:cNvPr id="7" name="TextBox 6"/>
          <p:cNvSpPr txBox="1"/>
          <p:nvPr/>
        </p:nvSpPr>
        <p:spPr>
          <a:xfrm>
            <a:off x="1576251" y="2173837"/>
            <a:ext cx="8996499" cy="738664"/>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Note</a:t>
            </a:r>
            <a:r>
              <a:rPr lang="en-US" sz="1400" dirty="0">
                <a:latin typeface="Times New Roman" panose="02020603050405020304" pitchFamily="18" charset="0"/>
                <a:cs typeface="Times New Roman" panose="02020603050405020304" pitchFamily="18" charset="0"/>
              </a:rPr>
              <a:t> that a study of the music of Shem, Ham and Japheth reveals the global coming together as people unknowingly worship the antichrist with their fleshly desire and use of ‘</a:t>
            </a:r>
            <a:r>
              <a:rPr lang="en-US" sz="1400" b="1" i="1" dirty="0">
                <a:solidFill>
                  <a:srgbClr val="CC6600"/>
                </a:solidFill>
                <a:latin typeface="Times New Roman" panose="02020603050405020304" pitchFamily="18" charset="0"/>
                <a:cs typeface="Times New Roman" panose="02020603050405020304" pitchFamily="18" charset="0"/>
              </a:rPr>
              <a:t>all kinds of music</a:t>
            </a:r>
            <a:r>
              <a:rPr lang="en-US" sz="14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a:t>
            </a:r>
            <a:r>
              <a:rPr lang="en-US" sz="1100" b="1" dirty="0">
                <a:solidFill>
                  <a:srgbClr val="FF0000"/>
                </a:solidFill>
                <a:latin typeface="Times New Roman" panose="02020603050405020304" pitchFamily="18" charset="0"/>
                <a:cs typeface="Times New Roman" panose="02020603050405020304" pitchFamily="18" charset="0"/>
              </a:rPr>
              <a:t>Daniel 3</a:t>
            </a:r>
            <a:r>
              <a:rPr lang="en-US" sz="11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Music has always preceded history.  One can easily learn what has happened, is happening and will happen, all through a simple biblical study of music.</a:t>
            </a:r>
          </a:p>
        </p:txBody>
      </p:sp>
      <p:sp>
        <p:nvSpPr>
          <p:cNvPr id="8" name="TextBox 7"/>
          <p:cNvSpPr txBox="1"/>
          <p:nvPr/>
        </p:nvSpPr>
        <p:spPr>
          <a:xfrm>
            <a:off x="2000249" y="2957143"/>
            <a:ext cx="8220075" cy="523220"/>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Note</a:t>
            </a:r>
            <a:r>
              <a:rPr lang="en-US" sz="1400" dirty="0">
                <a:latin typeface="Times New Roman" panose="02020603050405020304" pitchFamily="18" charset="0"/>
                <a:cs typeface="Times New Roman" panose="02020603050405020304" pitchFamily="18" charset="0"/>
              </a:rPr>
              <a:t> the increased and total ecumenical acceptance from ALL the Protestant denominations as they have returned to the Catholic mother ship while the world continues to move towards a global one-world religion.</a:t>
            </a:r>
          </a:p>
        </p:txBody>
      </p:sp>
      <p:sp>
        <p:nvSpPr>
          <p:cNvPr id="9" name="TextBox 8"/>
          <p:cNvSpPr txBox="1"/>
          <p:nvPr/>
        </p:nvSpPr>
        <p:spPr>
          <a:xfrm>
            <a:off x="428626" y="3514952"/>
            <a:ext cx="11310550" cy="738664"/>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Note</a:t>
            </a:r>
            <a:r>
              <a:rPr lang="en-US" sz="1400" dirty="0">
                <a:latin typeface="Times New Roman" panose="02020603050405020304" pitchFamily="18" charset="0"/>
                <a:cs typeface="Times New Roman" panose="02020603050405020304" pitchFamily="18" charset="0"/>
              </a:rPr>
              <a:t> the globally forced acceptance of the Islam religion, as portrayed by the ‘media,’ as a religion of love through the ‘needs’ of the Islamic refugees that is really nothing but part of a war started by Ishmael and will NEVER be stopped except by the return of the real Christ.  This media directed cause for allowing these Israel-hating invaders hiding among the ‘refugees’ to come in to destroy the rest of the world is the proclamation of  ‘religious freedom.’</a:t>
            </a:r>
          </a:p>
        </p:txBody>
      </p:sp>
      <p:sp>
        <p:nvSpPr>
          <p:cNvPr id="10" name="TextBox 9"/>
          <p:cNvSpPr txBox="1"/>
          <p:nvPr/>
        </p:nvSpPr>
        <p:spPr>
          <a:xfrm>
            <a:off x="638176" y="4316780"/>
            <a:ext cx="10948600" cy="523220"/>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Note</a:t>
            </a:r>
            <a:r>
              <a:rPr lang="en-US" sz="1400" dirty="0">
                <a:latin typeface="Times New Roman" panose="02020603050405020304" pitchFamily="18" charset="0"/>
                <a:cs typeface="Times New Roman" panose="02020603050405020304" pitchFamily="18" charset="0"/>
              </a:rPr>
              <a:t> the rejection of the US Constitution and thanklessness from all peoples today, as they ignore the fact that America has provided (food, inventions, rebuilding monies, debt forgiveness, clothes, civilized lifestyles, etc. and the global reaction of hate towards America being the most powerful nation.</a:t>
            </a:r>
          </a:p>
        </p:txBody>
      </p:sp>
      <p:sp>
        <p:nvSpPr>
          <p:cNvPr id="11" name="TextBox 10"/>
          <p:cNvSpPr txBox="1"/>
          <p:nvPr/>
        </p:nvSpPr>
        <p:spPr>
          <a:xfrm>
            <a:off x="1073622" y="4859050"/>
            <a:ext cx="10077708" cy="523220"/>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Note</a:t>
            </a:r>
            <a:r>
              <a:rPr lang="en-US" sz="1400" dirty="0">
                <a:latin typeface="Times New Roman" panose="02020603050405020304" pitchFamily="18" charset="0"/>
                <a:cs typeface="Times New Roman" panose="02020603050405020304" pitchFamily="18" charset="0"/>
              </a:rPr>
              <a:t> the design, growth, acceptance and the media’s common-sense presentation of the mark of the beast / chip towards a global economy, a presentation that will convince ‘or require’ everyone ‘join in’ while giving the world governments 100% taxed-income control.</a:t>
            </a:r>
          </a:p>
        </p:txBody>
      </p:sp>
      <p:sp>
        <p:nvSpPr>
          <p:cNvPr id="12" name="TextBox 11"/>
          <p:cNvSpPr txBox="1"/>
          <p:nvPr/>
        </p:nvSpPr>
        <p:spPr>
          <a:xfrm>
            <a:off x="731520" y="5380508"/>
            <a:ext cx="10763794" cy="523220"/>
          </a:xfrm>
          <a:prstGeom prst="rect">
            <a:avLst/>
          </a:prstGeom>
          <a:noFill/>
        </p:spPr>
        <p:txBody>
          <a:bodyPr wrap="square" rtlCol="0">
            <a:spAutoFit/>
          </a:bodyPr>
          <a:lstStyle/>
          <a:p>
            <a:pPr algn="just"/>
            <a:r>
              <a:rPr lang="en-US" sz="1400" b="1" dirty="0">
                <a:latin typeface="Times New Roman" panose="02020603050405020304" pitchFamily="18" charset="0"/>
                <a:cs typeface="Times New Roman" panose="02020603050405020304" pitchFamily="18" charset="0"/>
              </a:rPr>
              <a:t>Note</a:t>
            </a:r>
            <a:r>
              <a:rPr lang="en-US" sz="1400" dirty="0">
                <a:latin typeface="Times New Roman" panose="02020603050405020304" pitchFamily="18" charset="0"/>
                <a:cs typeface="Times New Roman" panose="02020603050405020304" pitchFamily="18" charset="0"/>
              </a:rPr>
              <a:t> the global ‘love’ and tolerance of perverted lifestyles and the global ‘hate’ and intolerance towards Christian morals, manner of life, words of God, etc., especially from within America itself.</a:t>
            </a:r>
            <a:r>
              <a:rPr lang="en-US" sz="1400" b="1" dirty="0">
                <a:solidFill>
                  <a:srgbClr val="FF0000"/>
                </a:solidFill>
                <a:latin typeface="Times New Roman" panose="02020603050405020304" pitchFamily="18" charset="0"/>
                <a:cs typeface="Times New Roman" panose="02020603050405020304" pitchFamily="18" charset="0"/>
              </a:rPr>
              <a:t>  The </a:t>
            </a:r>
            <a:r>
              <a:rPr lang="en-US" sz="1400" dirty="0">
                <a:latin typeface="Times New Roman" panose="02020603050405020304" pitchFamily="18" charset="0"/>
                <a:cs typeface="Times New Roman" panose="02020603050405020304" pitchFamily="18" charset="0"/>
              </a:rPr>
              <a:t>’envy’ that is destroying America is like the ‘envy’ that brought on the crucifixion of Jesus.</a:t>
            </a:r>
            <a:endParaRPr lang="en-US" sz="1400" dirty="0"/>
          </a:p>
        </p:txBody>
      </p:sp>
      <p:sp>
        <p:nvSpPr>
          <p:cNvPr id="13" name="TextBox 12"/>
          <p:cNvSpPr txBox="1"/>
          <p:nvPr/>
        </p:nvSpPr>
        <p:spPr>
          <a:xfrm>
            <a:off x="1790700" y="5946223"/>
            <a:ext cx="8720546" cy="584775"/>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The devil himself, portraying to be ‘</a:t>
            </a:r>
            <a:r>
              <a:rPr lang="en-US" sz="1600" b="1" i="1" dirty="0">
                <a:solidFill>
                  <a:srgbClr val="CC6600"/>
                </a:solidFill>
                <a:latin typeface="Times New Roman" panose="02020603050405020304" pitchFamily="18" charset="0"/>
                <a:cs typeface="Times New Roman" panose="02020603050405020304" pitchFamily="18" charset="0"/>
              </a:rPr>
              <a:t>another Jesus</a:t>
            </a:r>
            <a:r>
              <a:rPr lang="en-US" sz="1600" dirty="0">
                <a:latin typeface="Times New Roman" panose="02020603050405020304" pitchFamily="18" charset="0"/>
                <a:cs typeface="Times New Roman" panose="02020603050405020304" pitchFamily="18" charset="0"/>
              </a:rPr>
              <a:t>’ to the world, is simply trying to complete his desire</a:t>
            </a:r>
          </a:p>
          <a:p>
            <a:pPr algn="ctr"/>
            <a:r>
              <a:rPr lang="en-US" sz="1600" dirty="0">
                <a:latin typeface="Times New Roman" panose="02020603050405020304" pitchFamily="18" charset="0"/>
                <a:cs typeface="Times New Roman" panose="02020603050405020304" pitchFamily="18" charset="0"/>
              </a:rPr>
              <a:t> ‘</a:t>
            </a:r>
            <a:r>
              <a:rPr lang="en-US" sz="1600" b="1" i="1" dirty="0">
                <a:solidFill>
                  <a:srgbClr val="CC6600"/>
                </a:solidFill>
                <a:latin typeface="Times New Roman" panose="02020603050405020304" pitchFamily="18" charset="0"/>
                <a:cs typeface="Times New Roman" panose="02020603050405020304" pitchFamily="18" charset="0"/>
              </a:rPr>
              <a:t>to be like the most high</a:t>
            </a:r>
            <a:r>
              <a:rPr lang="en-US" sz="1600" dirty="0">
                <a:latin typeface="Times New Roman" panose="02020603050405020304" pitchFamily="18" charset="0"/>
                <a:cs typeface="Times New Roman" panose="02020603050405020304" pitchFamily="18" charset="0"/>
              </a:rPr>
              <a:t>’ in all the world</a:t>
            </a:r>
            <a:r>
              <a:rPr lang="en-US" sz="1600" b="1" dirty="0">
                <a:latin typeface="Times New Roman" panose="02020603050405020304" pitchFamily="18" charset="0"/>
                <a:cs typeface="Times New Roman" panose="02020603050405020304" pitchFamily="18" charset="0"/>
              </a:rPr>
              <a:t>.  </a:t>
            </a:r>
            <a:r>
              <a:rPr lang="en-US" sz="1600" b="1" dirty="0">
                <a:solidFill>
                  <a:srgbClr val="FF0000"/>
                </a:solidFill>
                <a:latin typeface="Times New Roman" panose="02020603050405020304" pitchFamily="18" charset="0"/>
                <a:cs typeface="Times New Roman" panose="02020603050405020304" pitchFamily="18" charset="0"/>
              </a:rPr>
              <a:t> </a:t>
            </a:r>
            <a:r>
              <a:rPr lang="en-US" sz="1400" b="1" dirty="0">
                <a:solidFill>
                  <a:srgbClr val="FF0000"/>
                </a:solidFill>
                <a:latin typeface="Times New Roman" panose="02020603050405020304" pitchFamily="18" charset="0"/>
                <a:cs typeface="Times New Roman" panose="02020603050405020304" pitchFamily="18" charset="0"/>
              </a:rPr>
              <a:t>Isaiah 14:14</a:t>
            </a:r>
            <a:r>
              <a:rPr lang="en-US" sz="1600" dirty="0">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6F26A5F9-2875-4EC5-9C69-B7D1959AA355}"/>
              </a:ext>
            </a:extLst>
          </p:cNvPr>
          <p:cNvSpPr/>
          <p:nvPr/>
        </p:nvSpPr>
        <p:spPr>
          <a:xfrm>
            <a:off x="0" y="0"/>
            <a:ext cx="12192000" cy="68580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798706"/>
      </p:ext>
    </p:extLst>
  </p:cSld>
  <p:clrMapOvr>
    <a:masterClrMapping/>
  </p:clrMapOvr>
  <mc:AlternateContent xmlns:mc="http://schemas.openxmlformats.org/markup-compatibility/2006" xmlns:p14="http://schemas.microsoft.com/office/powerpoint/2010/main">
    <mc:Choice Requires="p14">
      <p:transition spd="slow" p14:dur="20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523" y="47797"/>
            <a:ext cx="11038703" cy="646331"/>
          </a:xfrm>
          <a:prstGeom prst="rect">
            <a:avLst/>
          </a:prstGeom>
          <a:noFill/>
        </p:spPr>
        <p:txBody>
          <a:bodyPr wrap="square" rtlCol="0">
            <a:spAutoFit/>
          </a:bodyPr>
          <a:lstStyle/>
          <a:p>
            <a:pPr algn="ctr"/>
            <a:r>
              <a:rPr lang="en-US" sz="3600" dirty="0">
                <a:latin typeface="Arial Black" panose="020B0A04020102020204" pitchFamily="34" charset="0"/>
              </a:rPr>
              <a:t>A </a:t>
            </a:r>
            <a:r>
              <a:rPr lang="en-US" sz="3600" dirty="0">
                <a:solidFill>
                  <a:srgbClr val="00B050"/>
                </a:solidFill>
                <a:latin typeface="Arial Black" panose="020B0A04020102020204" pitchFamily="34" charset="0"/>
              </a:rPr>
              <a:t>NATION</a:t>
            </a:r>
            <a:r>
              <a:rPr lang="en-US" sz="3600" dirty="0">
                <a:latin typeface="Arial Black" panose="020B0A04020102020204" pitchFamily="34" charset="0"/>
              </a:rPr>
              <a:t> Without the Living God</a:t>
            </a:r>
          </a:p>
        </p:txBody>
      </p:sp>
      <p:sp>
        <p:nvSpPr>
          <p:cNvPr id="2" name="TextBox 1"/>
          <p:cNvSpPr txBox="1"/>
          <p:nvPr/>
        </p:nvSpPr>
        <p:spPr>
          <a:xfrm>
            <a:off x="3624391" y="599365"/>
            <a:ext cx="4950940" cy="584775"/>
          </a:xfrm>
          <a:prstGeom prst="rect">
            <a:avLst/>
          </a:prstGeom>
          <a:noFill/>
        </p:spPr>
        <p:txBody>
          <a:bodyPr wrap="square" rtlCol="0">
            <a:spAutoFit/>
          </a:bodyPr>
          <a:lstStyle/>
          <a:p>
            <a:pPr algn="ctr"/>
            <a:r>
              <a:rPr lang="en-US" sz="3200" b="1" dirty="0">
                <a:solidFill>
                  <a:srgbClr val="FF0000"/>
                </a:solidFill>
                <a:latin typeface="Chiller" panose="04020404031007020602" pitchFamily="82" charset="0"/>
              </a:rPr>
              <a:t>Has a Religion</a:t>
            </a:r>
          </a:p>
        </p:txBody>
      </p:sp>
      <p:sp>
        <p:nvSpPr>
          <p:cNvPr id="6" name="TextBox 5"/>
          <p:cNvSpPr txBox="1"/>
          <p:nvPr/>
        </p:nvSpPr>
        <p:spPr>
          <a:xfrm>
            <a:off x="73202" y="1169996"/>
            <a:ext cx="12049126"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Even though America has been a provider of the King James Bible for years, its religious leaders replaced it with the ASV, NIV, etc. many years ago.  Most of the dealings within the congregations were a financial payoff to the pastor to get the KJB out of their pews, thus they contributed and even caused this nation to </a:t>
            </a:r>
            <a:r>
              <a:rPr lang="en-US" sz="1400" b="1" i="1" dirty="0">
                <a:solidFill>
                  <a:srgbClr val="CC6600"/>
                </a:solidFill>
                <a:latin typeface="Times New Roman" panose="02020603050405020304" pitchFamily="18" charset="0"/>
                <a:cs typeface="Times New Roman" panose="02020603050405020304" pitchFamily="18" charset="0"/>
              </a:rPr>
              <a:t>fall into temptation</a:t>
            </a:r>
            <a:r>
              <a:rPr lang="en-US" sz="1400" dirty="0">
                <a:latin typeface="Times New Roman" panose="02020603050405020304" pitchFamily="18" charset="0"/>
                <a:cs typeface="Times New Roman" panose="02020603050405020304" pitchFamily="18" charset="0"/>
              </a:rPr>
              <a:t>, a </a:t>
            </a:r>
            <a:r>
              <a:rPr lang="en-US" sz="1400" b="1" i="1" dirty="0">
                <a:solidFill>
                  <a:srgbClr val="CC6600"/>
                </a:solidFill>
                <a:latin typeface="Times New Roman" panose="02020603050405020304" pitchFamily="18" charset="0"/>
                <a:cs typeface="Times New Roman" panose="02020603050405020304" pitchFamily="18" charset="0"/>
              </a:rPr>
              <a:t>snare</a:t>
            </a:r>
            <a:r>
              <a:rPr lang="en-US" sz="1400" dirty="0">
                <a:latin typeface="Times New Roman" panose="02020603050405020304" pitchFamily="18" charset="0"/>
                <a:cs typeface="Times New Roman" panose="02020603050405020304" pitchFamily="18" charset="0"/>
              </a:rPr>
              <a:t> and into </a:t>
            </a:r>
            <a:r>
              <a:rPr lang="en-US" sz="1400" b="1" i="1" dirty="0">
                <a:solidFill>
                  <a:srgbClr val="CC6600"/>
                </a:solidFill>
                <a:latin typeface="Times New Roman" panose="02020603050405020304" pitchFamily="18" charset="0"/>
                <a:cs typeface="Times New Roman" panose="02020603050405020304" pitchFamily="18" charset="0"/>
              </a:rPr>
              <a:t>many foolish and hurtful lusts</a:t>
            </a:r>
            <a:r>
              <a:rPr lang="en-US" sz="1400" dirty="0">
                <a:latin typeface="Times New Roman" panose="02020603050405020304" pitchFamily="18" charset="0"/>
                <a:cs typeface="Times New Roman" panose="02020603050405020304" pitchFamily="18" charset="0"/>
              </a:rPr>
              <a:t>.  Money has become the major coveted item making this nation </a:t>
            </a:r>
            <a:r>
              <a:rPr lang="en-US" sz="1400" b="1" i="1" dirty="0">
                <a:solidFill>
                  <a:srgbClr val="CC6600"/>
                </a:solidFill>
                <a:latin typeface="Times New Roman" panose="02020603050405020304" pitchFamily="18" charset="0"/>
                <a:cs typeface="Times New Roman" panose="02020603050405020304" pitchFamily="18" charset="0"/>
              </a:rPr>
              <a:t>to err from the faith</a:t>
            </a:r>
            <a:r>
              <a:rPr lang="en-US" sz="1400" dirty="0">
                <a:latin typeface="Times New Roman" panose="02020603050405020304" pitchFamily="18" charset="0"/>
                <a:cs typeface="Times New Roman" panose="02020603050405020304" pitchFamily="18" charset="0"/>
              </a:rPr>
              <a:t>; the people as well as the nation have </a:t>
            </a:r>
            <a:r>
              <a:rPr lang="en-US" sz="1400" b="1" i="1" dirty="0">
                <a:solidFill>
                  <a:srgbClr val="CC6600"/>
                </a:solidFill>
                <a:latin typeface="Times New Roman" panose="02020603050405020304" pitchFamily="18" charset="0"/>
                <a:cs typeface="Times New Roman" panose="02020603050405020304" pitchFamily="18" charset="0"/>
              </a:rPr>
              <a:t>pierced themselves through with many sorrows</a:t>
            </a:r>
            <a:r>
              <a:rPr lang="en-US" sz="1400" dirty="0">
                <a:latin typeface="Times New Roman" panose="02020603050405020304" pitchFamily="18" charset="0"/>
                <a:cs typeface="Times New Roman" panose="02020603050405020304" pitchFamily="18" charset="0"/>
              </a:rPr>
              <a:t>.  It is not God’s judgment we are seeing – it is the </a:t>
            </a:r>
            <a:r>
              <a:rPr lang="en-US" sz="1400" dirty="0" err="1">
                <a:latin typeface="Times New Roman" panose="02020603050405020304" pitchFamily="18" charset="0"/>
                <a:cs typeface="Times New Roman" panose="02020603050405020304" pitchFamily="18" charset="0"/>
              </a:rPr>
              <a:t>reapings</a:t>
            </a:r>
            <a:r>
              <a:rPr lang="en-US" sz="1400" dirty="0">
                <a:latin typeface="Times New Roman" panose="02020603050405020304" pitchFamily="18" charset="0"/>
                <a:cs typeface="Times New Roman" panose="02020603050405020304" pitchFamily="18" charset="0"/>
              </a:rPr>
              <a:t> from the work of the ‘clergy!’</a:t>
            </a:r>
          </a:p>
        </p:txBody>
      </p:sp>
      <p:sp>
        <p:nvSpPr>
          <p:cNvPr id="7" name="TextBox 6"/>
          <p:cNvSpPr txBox="1"/>
          <p:nvPr/>
        </p:nvSpPr>
        <p:spPr>
          <a:xfrm>
            <a:off x="152401" y="2086777"/>
            <a:ext cx="11887198"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America has become a nation full of </a:t>
            </a:r>
            <a:r>
              <a:rPr lang="en-US" sz="1400" b="1" i="1" dirty="0">
                <a:solidFill>
                  <a:srgbClr val="CC6600"/>
                </a:solidFill>
                <a:latin typeface="Times New Roman" panose="02020603050405020304" pitchFamily="18" charset="0"/>
                <a:cs typeface="Times New Roman" panose="02020603050405020304" pitchFamily="18" charset="0"/>
              </a:rPr>
              <a:t>pride, fullness of bread </a:t>
            </a:r>
            <a:r>
              <a:rPr lang="en-US" sz="1400" dirty="0">
                <a:latin typeface="Times New Roman" panose="02020603050405020304" pitchFamily="18" charset="0"/>
                <a:cs typeface="Times New Roman" panose="02020603050405020304" pitchFamily="18" charset="0"/>
              </a:rPr>
              <a:t>with an </a:t>
            </a:r>
            <a:r>
              <a:rPr lang="en-US" sz="1400" b="1" i="1" dirty="0">
                <a:solidFill>
                  <a:srgbClr val="CC6600"/>
                </a:solidFill>
                <a:latin typeface="Times New Roman" panose="02020603050405020304" pitchFamily="18" charset="0"/>
                <a:cs typeface="Times New Roman" panose="02020603050405020304" pitchFamily="18" charset="0"/>
              </a:rPr>
              <a:t>abundance of idleness</a:t>
            </a:r>
            <a:r>
              <a:rPr lang="en-US" sz="1400" dirty="0">
                <a:latin typeface="Times New Roman" panose="02020603050405020304" pitchFamily="18" charset="0"/>
                <a:cs typeface="Times New Roman" panose="02020603050405020304" pitchFamily="18" charset="0"/>
              </a:rPr>
              <a:t>.  Instead of </a:t>
            </a:r>
            <a:r>
              <a:rPr lang="en-US" sz="1400" b="1" i="1" dirty="0">
                <a:solidFill>
                  <a:srgbClr val="CC6600"/>
                </a:solidFill>
                <a:latin typeface="Times New Roman" panose="02020603050405020304" pitchFamily="18" charset="0"/>
                <a:cs typeface="Times New Roman" panose="02020603050405020304" pitchFamily="18" charset="0"/>
              </a:rPr>
              <a:t>strengthening the hand of the poor and needy</a:t>
            </a:r>
            <a:r>
              <a:rPr lang="en-US" sz="1400" dirty="0">
                <a:latin typeface="Times New Roman" panose="02020603050405020304" pitchFamily="18" charset="0"/>
                <a:cs typeface="Times New Roman" panose="02020603050405020304" pitchFamily="18" charset="0"/>
              </a:rPr>
              <a:t>, we have become a welfare nation, actually making everyone weaker.  America has become </a:t>
            </a:r>
            <a:r>
              <a:rPr lang="en-US" sz="1400" b="1" i="1" dirty="0">
                <a:solidFill>
                  <a:srgbClr val="CC6600"/>
                </a:solidFill>
                <a:latin typeface="Times New Roman" panose="02020603050405020304" pitchFamily="18" charset="0"/>
                <a:cs typeface="Times New Roman" panose="02020603050405020304" pitchFamily="18" charset="0"/>
              </a:rPr>
              <a:t>haughty</a:t>
            </a:r>
            <a:r>
              <a:rPr lang="en-US" sz="1400" dirty="0">
                <a:latin typeface="Times New Roman" panose="02020603050405020304" pitchFamily="18" charset="0"/>
                <a:cs typeface="Times New Roman" panose="02020603050405020304" pitchFamily="18" charset="0"/>
              </a:rPr>
              <a:t> and </a:t>
            </a:r>
            <a:r>
              <a:rPr lang="en-US" sz="1400" b="1" i="1" dirty="0">
                <a:solidFill>
                  <a:srgbClr val="CC6600"/>
                </a:solidFill>
                <a:latin typeface="Times New Roman" panose="02020603050405020304" pitchFamily="18" charset="0"/>
                <a:cs typeface="Times New Roman" panose="02020603050405020304" pitchFamily="18" charset="0"/>
              </a:rPr>
              <a:t>commits abominations </a:t>
            </a:r>
            <a:r>
              <a:rPr lang="en-US" sz="1400" dirty="0">
                <a:latin typeface="Times New Roman" panose="02020603050405020304" pitchFamily="18" charset="0"/>
                <a:cs typeface="Times New Roman" panose="02020603050405020304" pitchFamily="18" charset="0"/>
              </a:rPr>
              <a:t>with all the tolerance of the new evil lifestyles. America has taken on a religion – they have a god but it is NOT the Creator.  America will soon usher in, if not even finance, the coming of the antichrist.</a:t>
            </a:r>
          </a:p>
        </p:txBody>
      </p:sp>
      <p:sp>
        <p:nvSpPr>
          <p:cNvPr id="8" name="TextBox 7"/>
          <p:cNvSpPr txBox="1"/>
          <p:nvPr/>
        </p:nvSpPr>
        <p:spPr>
          <a:xfrm>
            <a:off x="1661944" y="2821444"/>
            <a:ext cx="8905361"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In this nation, as in all others now, </a:t>
            </a:r>
            <a:r>
              <a:rPr lang="en-US" sz="1400" b="1" i="1" dirty="0">
                <a:solidFill>
                  <a:srgbClr val="CC6600"/>
                </a:solidFill>
                <a:latin typeface="Times New Roman" panose="02020603050405020304" pitchFamily="18" charset="0"/>
                <a:cs typeface="Times New Roman" panose="02020603050405020304" pitchFamily="18" charset="0"/>
              </a:rPr>
              <a:t>children have become the oppressors</a:t>
            </a:r>
            <a:r>
              <a:rPr lang="en-US" sz="1400" dirty="0">
                <a:latin typeface="Times New Roman" panose="02020603050405020304" pitchFamily="18" charset="0"/>
                <a:cs typeface="Times New Roman" panose="02020603050405020304" pitchFamily="18" charset="0"/>
              </a:rPr>
              <a:t>, and </a:t>
            </a:r>
            <a:r>
              <a:rPr lang="en-US" sz="1400" b="1" i="1" dirty="0">
                <a:solidFill>
                  <a:srgbClr val="CC6600"/>
                </a:solidFill>
                <a:latin typeface="Times New Roman" panose="02020603050405020304" pitchFamily="18" charset="0"/>
                <a:cs typeface="Times New Roman" panose="02020603050405020304" pitchFamily="18" charset="0"/>
              </a:rPr>
              <a:t>women rule over the land </a:t>
            </a:r>
            <a:r>
              <a:rPr lang="en-US" sz="1400" dirty="0">
                <a:latin typeface="Times New Roman" panose="02020603050405020304" pitchFamily="18" charset="0"/>
                <a:cs typeface="Times New Roman" panose="02020603050405020304" pitchFamily="18" charset="0"/>
              </a:rPr>
              <a:t>more and more.  </a:t>
            </a:r>
            <a:r>
              <a:rPr lang="en-US" sz="1400" b="1" i="1" dirty="0">
                <a:solidFill>
                  <a:srgbClr val="CC6600"/>
                </a:solidFill>
                <a:latin typeface="Times New Roman" panose="02020603050405020304" pitchFamily="18" charset="0"/>
                <a:cs typeface="Times New Roman" panose="02020603050405020304" pitchFamily="18" charset="0"/>
              </a:rPr>
              <a:t>Men have become as women </a:t>
            </a:r>
            <a:r>
              <a:rPr lang="en-US" sz="1400" dirty="0">
                <a:latin typeface="Times New Roman" panose="02020603050405020304" pitchFamily="18" charset="0"/>
                <a:cs typeface="Times New Roman" panose="02020603050405020304" pitchFamily="18" charset="0"/>
              </a:rPr>
              <a:t>and </a:t>
            </a:r>
            <a:r>
              <a:rPr lang="en-US" sz="1400" b="1" i="1" dirty="0">
                <a:solidFill>
                  <a:srgbClr val="CC6600"/>
                </a:solidFill>
                <a:latin typeface="Times New Roman" panose="02020603050405020304" pitchFamily="18" charset="0"/>
                <a:cs typeface="Times New Roman" panose="02020603050405020304" pitchFamily="18" charset="0"/>
              </a:rPr>
              <a:t>women as men</a:t>
            </a:r>
            <a:r>
              <a:rPr lang="en-US" sz="1400" dirty="0">
                <a:latin typeface="Times New Roman" panose="02020603050405020304" pitchFamily="18" charset="0"/>
                <a:cs typeface="Times New Roman" panose="02020603050405020304" pitchFamily="18" charset="0"/>
              </a:rPr>
              <a:t>. This nation is seeking to be </a:t>
            </a:r>
            <a:r>
              <a:rPr lang="en-US" sz="1400" b="1" i="1" dirty="0">
                <a:solidFill>
                  <a:srgbClr val="CC6600"/>
                </a:solidFill>
                <a:latin typeface="Times New Roman" panose="02020603050405020304" pitchFamily="18" charset="0"/>
                <a:cs typeface="Times New Roman" panose="02020603050405020304" pitchFamily="18" charset="0"/>
              </a:rPr>
              <a:t>replenished from the east</a:t>
            </a:r>
            <a:r>
              <a:rPr lang="en-US" sz="1400"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1660142" y="3326546"/>
            <a:ext cx="8905361"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In this nation, there is an increase of </a:t>
            </a:r>
            <a:r>
              <a:rPr lang="en-US" sz="1400" b="1" i="1" dirty="0">
                <a:solidFill>
                  <a:srgbClr val="CC6600"/>
                </a:solidFill>
                <a:latin typeface="Times New Roman" panose="02020603050405020304" pitchFamily="18" charset="0"/>
                <a:cs typeface="Times New Roman" panose="02020603050405020304" pitchFamily="18" charset="0"/>
              </a:rPr>
              <a:t>evil being called good </a:t>
            </a:r>
            <a:r>
              <a:rPr lang="en-US" sz="1400" dirty="0">
                <a:latin typeface="Times New Roman" panose="02020603050405020304" pitchFamily="18" charset="0"/>
                <a:cs typeface="Times New Roman" panose="02020603050405020304" pitchFamily="18" charset="0"/>
              </a:rPr>
              <a:t>and </a:t>
            </a:r>
            <a:r>
              <a:rPr lang="en-US" sz="1400" b="1" i="1" dirty="0">
                <a:solidFill>
                  <a:srgbClr val="CC6600"/>
                </a:solidFill>
                <a:latin typeface="Times New Roman" panose="02020603050405020304" pitchFamily="18" charset="0"/>
                <a:cs typeface="Times New Roman" panose="02020603050405020304" pitchFamily="18" charset="0"/>
              </a:rPr>
              <a:t>good being called evil</a:t>
            </a:r>
            <a:r>
              <a:rPr lang="en-US" sz="1400" dirty="0">
                <a:latin typeface="Times New Roman" panose="02020603050405020304" pitchFamily="18" charset="0"/>
                <a:cs typeface="Times New Roman" panose="02020603050405020304" pitchFamily="18" charset="0"/>
              </a:rPr>
              <a:t>; </a:t>
            </a:r>
            <a:r>
              <a:rPr lang="en-US" sz="1400" b="1" i="1" dirty="0">
                <a:solidFill>
                  <a:srgbClr val="CC6600"/>
                </a:solidFill>
                <a:latin typeface="Times New Roman" panose="02020603050405020304" pitchFamily="18" charset="0"/>
                <a:cs typeface="Times New Roman" panose="02020603050405020304" pitchFamily="18" charset="0"/>
              </a:rPr>
              <a:t>darkness is replacing light</a:t>
            </a:r>
            <a:r>
              <a:rPr lang="en-US" sz="1400" dirty="0">
                <a:latin typeface="Times New Roman" panose="02020603050405020304" pitchFamily="18" charset="0"/>
                <a:cs typeface="Times New Roman" panose="02020603050405020304" pitchFamily="18" charset="0"/>
              </a:rPr>
              <a:t>; </a:t>
            </a:r>
            <a:r>
              <a:rPr lang="en-US" sz="1400" b="1" i="1" dirty="0">
                <a:solidFill>
                  <a:srgbClr val="CC6600"/>
                </a:solidFill>
                <a:latin typeface="Times New Roman" panose="02020603050405020304" pitchFamily="18" charset="0"/>
                <a:cs typeface="Times New Roman" panose="02020603050405020304" pitchFamily="18" charset="0"/>
              </a:rPr>
              <a:t>bitter for sweet</a:t>
            </a:r>
            <a:r>
              <a:rPr lang="en-US" sz="1400" b="1" dirty="0">
                <a:solidFill>
                  <a:srgbClr val="CC6600"/>
                </a:solidFill>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and </a:t>
            </a:r>
            <a:r>
              <a:rPr lang="en-US" sz="1400" b="1" i="1" dirty="0">
                <a:solidFill>
                  <a:srgbClr val="CC6600"/>
                </a:solidFill>
                <a:latin typeface="Times New Roman" panose="02020603050405020304" pitchFamily="18" charset="0"/>
                <a:cs typeface="Times New Roman" panose="02020603050405020304" pitchFamily="18" charset="0"/>
              </a:rPr>
              <a:t>sweet for bitter</a:t>
            </a:r>
            <a:r>
              <a:rPr lang="en-US" sz="1400" dirty="0">
                <a:latin typeface="Times New Roman" panose="02020603050405020304" pitchFamily="18" charset="0"/>
                <a:cs typeface="Times New Roman" panose="02020603050405020304" pitchFamily="18" charset="0"/>
              </a:rPr>
              <a:t>!  People are becoming </a:t>
            </a:r>
            <a:r>
              <a:rPr lang="en-US" sz="1400" b="1" i="1" dirty="0">
                <a:solidFill>
                  <a:srgbClr val="CC6600"/>
                </a:solidFill>
                <a:latin typeface="Times New Roman" panose="02020603050405020304" pitchFamily="18" charset="0"/>
                <a:cs typeface="Times New Roman" panose="02020603050405020304" pitchFamily="18" charset="0"/>
              </a:rPr>
              <a:t>wise in their own sight</a:t>
            </a:r>
            <a:r>
              <a:rPr lang="en-US" sz="1400" dirty="0">
                <a:latin typeface="Times New Roman" panose="02020603050405020304" pitchFamily="18" charset="0"/>
                <a:cs typeface="Times New Roman" panose="02020603050405020304" pitchFamily="18" charset="0"/>
              </a:rPr>
              <a:t>.  </a:t>
            </a:r>
            <a:r>
              <a:rPr lang="en-US" sz="1400" b="1" i="1" dirty="0">
                <a:solidFill>
                  <a:srgbClr val="CC6600"/>
                </a:solidFill>
                <a:latin typeface="Times New Roman" panose="02020603050405020304" pitchFamily="18" charset="0"/>
                <a:cs typeface="Times New Roman" panose="02020603050405020304" pitchFamily="18" charset="0"/>
              </a:rPr>
              <a:t>Vile people </a:t>
            </a:r>
            <a:r>
              <a:rPr lang="en-US" sz="1400" dirty="0">
                <a:latin typeface="Times New Roman" panose="02020603050405020304" pitchFamily="18" charset="0"/>
                <a:cs typeface="Times New Roman" panose="02020603050405020304" pitchFamily="18" charset="0"/>
              </a:rPr>
              <a:t>are electing </a:t>
            </a:r>
            <a:r>
              <a:rPr lang="en-US" sz="1400" i="1" dirty="0">
                <a:latin typeface="Times New Roman" panose="02020603050405020304" pitchFamily="18" charset="0"/>
                <a:cs typeface="Times New Roman" panose="02020603050405020304" pitchFamily="18" charset="0"/>
              </a:rPr>
              <a:t>vile leaders</a:t>
            </a:r>
            <a:r>
              <a:rPr lang="en-US" sz="1400" dirty="0">
                <a:latin typeface="Times New Roman" panose="02020603050405020304" pitchFamily="18" charset="0"/>
                <a:cs typeface="Times New Roman" panose="02020603050405020304" pitchFamily="18" charset="0"/>
              </a:rPr>
              <a:t>.  </a:t>
            </a:r>
          </a:p>
        </p:txBody>
      </p:sp>
      <p:sp>
        <p:nvSpPr>
          <p:cNvPr id="10" name="TextBox 9"/>
          <p:cNvSpPr txBox="1"/>
          <p:nvPr/>
        </p:nvSpPr>
        <p:spPr>
          <a:xfrm>
            <a:off x="1970042" y="3799445"/>
            <a:ext cx="8258175" cy="523220"/>
          </a:xfrm>
          <a:prstGeom prst="rect">
            <a:avLst/>
          </a:prstGeom>
          <a:noFill/>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Because of this nation </a:t>
            </a:r>
            <a:r>
              <a:rPr lang="en-US" sz="1400" b="1" dirty="0">
                <a:solidFill>
                  <a:srgbClr val="CC6600"/>
                </a:solidFill>
                <a:latin typeface="Times New Roman" panose="02020603050405020304" pitchFamily="18" charset="0"/>
                <a:cs typeface="Times New Roman" panose="02020603050405020304" pitchFamily="18" charset="0"/>
              </a:rPr>
              <a:t>changing the truth of God into a lie </a:t>
            </a:r>
            <a:r>
              <a:rPr lang="en-US" sz="1400" dirty="0">
                <a:latin typeface="Times New Roman" panose="02020603050405020304" pitchFamily="18" charset="0"/>
                <a:cs typeface="Times New Roman" panose="02020603050405020304" pitchFamily="18" charset="0"/>
              </a:rPr>
              <a:t>and are now </a:t>
            </a:r>
            <a:r>
              <a:rPr lang="en-US" sz="1400" i="1" dirty="0">
                <a:latin typeface="Times New Roman" panose="02020603050405020304" pitchFamily="18" charset="0"/>
                <a:cs typeface="Times New Roman" panose="02020603050405020304" pitchFamily="18" charset="0"/>
              </a:rPr>
              <a:t>worshipping themselves </a:t>
            </a:r>
            <a:r>
              <a:rPr lang="en-US" sz="1400" dirty="0">
                <a:latin typeface="Times New Roman" panose="02020603050405020304" pitchFamily="18" charset="0"/>
                <a:cs typeface="Times New Roman" panose="02020603050405020304" pitchFamily="18" charset="0"/>
              </a:rPr>
              <a:t>as ‘</a:t>
            </a:r>
            <a:r>
              <a:rPr lang="en-US" sz="1400" b="1" i="1" dirty="0">
                <a:solidFill>
                  <a:srgbClr val="CC6600"/>
                </a:solidFill>
                <a:latin typeface="Times New Roman" panose="02020603050405020304" pitchFamily="18" charset="0"/>
                <a:cs typeface="Times New Roman" panose="02020603050405020304" pitchFamily="18" charset="0"/>
              </a:rPr>
              <a:t>the creature,</a:t>
            </a:r>
            <a:r>
              <a:rPr lang="en-US" sz="1400" dirty="0">
                <a:latin typeface="Times New Roman" panose="02020603050405020304" pitchFamily="18" charset="0"/>
                <a:cs typeface="Times New Roman" panose="02020603050405020304" pitchFamily="18" charset="0"/>
              </a:rPr>
              <a:t>’ God has </a:t>
            </a:r>
            <a:r>
              <a:rPr lang="en-US" sz="1400" i="1" dirty="0">
                <a:latin typeface="Times New Roman" panose="02020603050405020304" pitchFamily="18" charset="0"/>
                <a:cs typeface="Times New Roman" panose="02020603050405020304" pitchFamily="18" charset="0"/>
              </a:rPr>
              <a:t>given this nation </a:t>
            </a:r>
            <a:r>
              <a:rPr lang="en-US" sz="1400" b="1" i="1" dirty="0">
                <a:solidFill>
                  <a:srgbClr val="CC6600"/>
                </a:solidFill>
                <a:latin typeface="Times New Roman" panose="02020603050405020304" pitchFamily="18" charset="0"/>
                <a:cs typeface="Times New Roman" panose="02020603050405020304" pitchFamily="18" charset="0"/>
              </a:rPr>
              <a:t>up unto vile affections </a:t>
            </a:r>
            <a:r>
              <a:rPr lang="en-US" sz="1400" dirty="0">
                <a:latin typeface="Times New Roman" panose="02020603050405020304" pitchFamily="18" charset="0"/>
                <a:cs typeface="Times New Roman" panose="02020603050405020304" pitchFamily="18" charset="0"/>
              </a:rPr>
              <a:t>and given it </a:t>
            </a:r>
            <a:r>
              <a:rPr lang="en-US" sz="1400" b="1" i="1" dirty="0">
                <a:solidFill>
                  <a:srgbClr val="CC6600"/>
                </a:solidFill>
                <a:latin typeface="Times New Roman" panose="02020603050405020304" pitchFamily="18" charset="0"/>
                <a:cs typeface="Times New Roman" panose="02020603050405020304" pitchFamily="18" charset="0"/>
              </a:rPr>
              <a:t>over to a reprobate mind</a:t>
            </a:r>
            <a:r>
              <a:rPr lang="en-US" sz="1400"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1543050" y="4295022"/>
            <a:ext cx="9134475"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As a nation, America is increasing their choosing to go against Israel; however, it isn’t the physical blessings that America is losing by making this decision. It is the </a:t>
            </a:r>
            <a:r>
              <a:rPr lang="en-US" sz="1400" i="1" dirty="0">
                <a:latin typeface="Times New Roman" panose="02020603050405020304" pitchFamily="18" charset="0"/>
                <a:cs typeface="Times New Roman" panose="02020603050405020304" pitchFamily="18" charset="0"/>
              </a:rPr>
              <a:t>promise</a:t>
            </a:r>
            <a:r>
              <a:rPr lang="en-US" sz="1400" dirty="0">
                <a:latin typeface="Times New Roman" panose="02020603050405020304" pitchFamily="18" charset="0"/>
                <a:cs typeface="Times New Roman" panose="02020603050405020304" pitchFamily="18" charset="0"/>
              </a:rPr>
              <a:t> of Abraham’s </a:t>
            </a:r>
            <a:r>
              <a:rPr lang="en-US" sz="1400" i="1" dirty="0">
                <a:latin typeface="Times New Roman" panose="02020603050405020304" pitchFamily="18" charset="0"/>
                <a:cs typeface="Times New Roman" panose="02020603050405020304" pitchFamily="18" charset="0"/>
              </a:rPr>
              <a:t>imputed righteousness </a:t>
            </a:r>
            <a:r>
              <a:rPr lang="en-US" sz="1400" dirty="0">
                <a:latin typeface="Times New Roman" panose="02020603050405020304" pitchFamily="18" charset="0"/>
                <a:cs typeface="Times New Roman" panose="02020603050405020304" pitchFamily="18" charset="0"/>
              </a:rPr>
              <a:t>that people in this nation will miss.</a:t>
            </a:r>
          </a:p>
        </p:txBody>
      </p:sp>
      <p:sp>
        <p:nvSpPr>
          <p:cNvPr id="12" name="TextBox 11"/>
          <p:cNvSpPr txBox="1"/>
          <p:nvPr/>
        </p:nvSpPr>
        <p:spPr>
          <a:xfrm>
            <a:off x="360317" y="4811727"/>
            <a:ext cx="11473248" cy="52322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This nation </a:t>
            </a:r>
            <a:r>
              <a:rPr lang="en-US" sz="1400" b="1" i="1" dirty="0">
                <a:solidFill>
                  <a:srgbClr val="CC6600"/>
                </a:solidFill>
                <a:latin typeface="Times New Roman" panose="02020603050405020304" pitchFamily="18" charset="0"/>
                <a:cs typeface="Times New Roman" panose="02020603050405020304" pitchFamily="18" charset="0"/>
              </a:rPr>
              <a:t>despises and rejects the riches of God’s goodness and forbearance and longsuffering; not knowing that the goodness of God would lead </a:t>
            </a:r>
            <a:r>
              <a:rPr lang="en-US" sz="1400" i="1" dirty="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citizens of America </a:t>
            </a:r>
            <a:r>
              <a:rPr lang="en-US" sz="1400" i="1" dirty="0">
                <a:latin typeface="Times New Roman" panose="02020603050405020304" pitchFamily="18" charset="0"/>
                <a:cs typeface="Times New Roman" panose="02020603050405020304" pitchFamily="18" charset="0"/>
              </a:rPr>
              <a:t>to repentance.  </a:t>
            </a:r>
            <a:r>
              <a:rPr lang="en-US" sz="1400" dirty="0">
                <a:latin typeface="Times New Roman" panose="02020603050405020304" pitchFamily="18" charset="0"/>
                <a:cs typeface="Times New Roman" panose="02020603050405020304" pitchFamily="18" charset="0"/>
              </a:rPr>
              <a:t>The </a:t>
            </a:r>
            <a:r>
              <a:rPr lang="en-US" sz="1400" i="1" dirty="0">
                <a:latin typeface="Times New Roman" panose="02020603050405020304" pitchFamily="18" charset="0"/>
                <a:cs typeface="Times New Roman" panose="02020603050405020304" pitchFamily="18" charset="0"/>
              </a:rPr>
              <a:t>face</a:t>
            </a:r>
            <a:r>
              <a:rPr lang="en-US" sz="1400" dirty="0">
                <a:latin typeface="Times New Roman" panose="02020603050405020304" pitchFamily="18" charset="0"/>
                <a:cs typeface="Times New Roman" panose="02020603050405020304" pitchFamily="18" charset="0"/>
              </a:rPr>
              <a:t> that Gentile people should be seeking is the </a:t>
            </a:r>
            <a:r>
              <a:rPr lang="en-US" sz="1400" i="1" dirty="0">
                <a:latin typeface="Times New Roman" panose="02020603050405020304" pitchFamily="18" charset="0"/>
                <a:cs typeface="Times New Roman" panose="02020603050405020304" pitchFamily="18" charset="0"/>
              </a:rPr>
              <a:t>face (the mouth) of the risen Saviour </a:t>
            </a:r>
            <a:r>
              <a:rPr lang="en-US" sz="1400" dirty="0">
                <a:latin typeface="Times New Roman" panose="02020603050405020304" pitchFamily="18" charset="0"/>
                <a:cs typeface="Times New Roman" panose="02020603050405020304" pitchFamily="18" charset="0"/>
              </a:rPr>
              <a:t>– not the earthly Jesus.</a:t>
            </a:r>
          </a:p>
        </p:txBody>
      </p:sp>
      <p:sp>
        <p:nvSpPr>
          <p:cNvPr id="13" name="TextBox 12"/>
          <p:cNvSpPr txBox="1"/>
          <p:nvPr/>
        </p:nvSpPr>
        <p:spPr>
          <a:xfrm>
            <a:off x="190501" y="5341918"/>
            <a:ext cx="11801474"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 ‘Christianity’ in the churches of America today has been a false Christianity for many years.  It is nothing but an empty ‘game-playing’ social group being run by </a:t>
            </a:r>
            <a:r>
              <a:rPr lang="en-US" sz="1400" b="1" i="1" dirty="0">
                <a:solidFill>
                  <a:srgbClr val="CC6600"/>
                </a:solidFill>
                <a:latin typeface="Times New Roman" panose="02020603050405020304" pitchFamily="18" charset="0"/>
                <a:cs typeface="Times New Roman" panose="02020603050405020304" pitchFamily="18" charset="0"/>
              </a:rPr>
              <a:t>gainsayers and evil men and seducers that are waxing worse and worse, deceiving and being deceived</a:t>
            </a:r>
            <a:r>
              <a:rPr lang="en-US" sz="1400" dirty="0">
                <a:latin typeface="Times New Roman" panose="02020603050405020304" pitchFamily="18" charset="0"/>
                <a:cs typeface="Times New Roman" panose="02020603050405020304" pitchFamily="18" charset="0"/>
              </a:rPr>
              <a:t> as their</a:t>
            </a:r>
            <a:r>
              <a:rPr lang="en-US" sz="1400" i="1" dirty="0">
                <a:latin typeface="Times New Roman" panose="02020603050405020304" pitchFamily="18" charset="0"/>
                <a:cs typeface="Times New Roman" panose="02020603050405020304" pitchFamily="18" charset="0"/>
              </a:rPr>
              <a:t> </a:t>
            </a:r>
            <a:r>
              <a:rPr lang="en-US" sz="1400" b="1" i="1" dirty="0">
                <a:solidFill>
                  <a:srgbClr val="CC6600"/>
                </a:solidFill>
                <a:latin typeface="Times New Roman" panose="02020603050405020304" pitchFamily="18" charset="0"/>
                <a:cs typeface="Times New Roman" panose="02020603050405020304" pitchFamily="18" charset="0"/>
              </a:rPr>
              <a:t>profane and vain babblings </a:t>
            </a:r>
            <a:r>
              <a:rPr lang="en-US" sz="1400" dirty="0">
                <a:latin typeface="Times New Roman" panose="02020603050405020304" pitchFamily="18" charset="0"/>
                <a:cs typeface="Times New Roman" panose="02020603050405020304" pitchFamily="18" charset="0"/>
              </a:rPr>
              <a:t>lead the people of this nation into </a:t>
            </a:r>
            <a:r>
              <a:rPr lang="en-US" sz="1400" i="1" dirty="0">
                <a:latin typeface="Times New Roman" panose="02020603050405020304" pitchFamily="18" charset="0"/>
                <a:cs typeface="Times New Roman" panose="02020603050405020304" pitchFamily="18" charset="0"/>
              </a:rPr>
              <a:t>an </a:t>
            </a:r>
            <a:r>
              <a:rPr lang="en-US" sz="1400" b="1" i="1" dirty="0">
                <a:solidFill>
                  <a:srgbClr val="CC6600"/>
                </a:solidFill>
                <a:latin typeface="Times New Roman" panose="02020603050405020304" pitchFamily="18" charset="0"/>
                <a:cs typeface="Times New Roman" panose="02020603050405020304" pitchFamily="18" charset="0"/>
              </a:rPr>
              <a:t>increase unto more ungodliness</a:t>
            </a:r>
            <a:r>
              <a:rPr lang="en-US" sz="1400" dirty="0">
                <a:latin typeface="Times New Roman" panose="02020603050405020304" pitchFamily="18" charset="0"/>
                <a:cs typeface="Times New Roman" panose="02020603050405020304" pitchFamily="18" charset="0"/>
              </a:rPr>
              <a:t>… all the while proclaiming that there is Christian revival going on in America – but alas, it is a false revival.</a:t>
            </a:r>
          </a:p>
        </p:txBody>
      </p:sp>
      <p:sp>
        <p:nvSpPr>
          <p:cNvPr id="14" name="TextBox 13"/>
          <p:cNvSpPr txBox="1"/>
          <p:nvPr/>
        </p:nvSpPr>
        <p:spPr>
          <a:xfrm>
            <a:off x="385935" y="6064313"/>
            <a:ext cx="11449011"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 </a:t>
            </a:r>
            <a:r>
              <a:rPr lang="en-US" sz="1400" b="1" i="1" dirty="0">
                <a:solidFill>
                  <a:srgbClr val="CC6600"/>
                </a:solidFill>
                <a:latin typeface="Times New Roman" panose="02020603050405020304" pitchFamily="18" charset="0"/>
                <a:cs typeface="Times New Roman" panose="02020603050405020304" pitchFamily="18" charset="0"/>
              </a:rPr>
              <a:t>affairs of this life </a:t>
            </a:r>
            <a:r>
              <a:rPr lang="en-US" sz="1400" dirty="0">
                <a:latin typeface="Times New Roman" panose="02020603050405020304" pitchFamily="18" charset="0"/>
                <a:cs typeface="Times New Roman" panose="02020603050405020304" pitchFamily="18" charset="0"/>
              </a:rPr>
              <a:t>and of this nation are the </a:t>
            </a:r>
            <a:r>
              <a:rPr lang="en-US" sz="1400" b="1" i="1" dirty="0">
                <a:solidFill>
                  <a:srgbClr val="CC6600"/>
                </a:solidFill>
                <a:latin typeface="Times New Roman" panose="02020603050405020304" pitchFamily="18" charset="0"/>
                <a:cs typeface="Times New Roman" panose="02020603050405020304" pitchFamily="18" charset="0"/>
              </a:rPr>
              <a:t>affairs</a:t>
            </a:r>
            <a:r>
              <a:rPr lang="en-US" sz="1400" dirty="0">
                <a:latin typeface="Times New Roman" panose="02020603050405020304" pitchFamily="18" charset="0"/>
                <a:cs typeface="Times New Roman" panose="02020603050405020304" pitchFamily="18" charset="0"/>
              </a:rPr>
              <a:t> of which we are </a:t>
            </a:r>
            <a:r>
              <a:rPr lang="en-US" sz="1400" b="1" i="1" dirty="0">
                <a:solidFill>
                  <a:srgbClr val="CC6600"/>
                </a:solidFill>
                <a:latin typeface="Times New Roman" panose="02020603050405020304" pitchFamily="18" charset="0"/>
                <a:cs typeface="Times New Roman" panose="02020603050405020304" pitchFamily="18" charset="0"/>
              </a:rPr>
              <a:t>not to be entangled</a:t>
            </a:r>
            <a:r>
              <a:rPr lang="en-US" sz="1400" dirty="0">
                <a:latin typeface="Times New Roman" panose="02020603050405020304" pitchFamily="18" charset="0"/>
                <a:cs typeface="Times New Roman" panose="02020603050405020304" pitchFamily="18" charset="0"/>
              </a:rPr>
              <a:t>.  Yes, we must </a:t>
            </a:r>
            <a:r>
              <a:rPr lang="en-US" sz="1400" b="1" i="1" dirty="0">
                <a:solidFill>
                  <a:srgbClr val="CC6600"/>
                </a:solidFill>
                <a:latin typeface="Times New Roman" panose="02020603050405020304" pitchFamily="18" charset="0"/>
                <a:cs typeface="Times New Roman" panose="02020603050405020304" pitchFamily="18" charset="0"/>
              </a:rPr>
              <a:t>endure hardness</a:t>
            </a:r>
            <a:r>
              <a:rPr lang="en-US" sz="1400" dirty="0">
                <a:latin typeface="Times New Roman" panose="02020603050405020304" pitchFamily="18" charset="0"/>
                <a:cs typeface="Times New Roman" panose="02020603050405020304" pitchFamily="18" charset="0"/>
              </a:rPr>
              <a:t>, but these are not our wars.  However, remember that this hardness is NOT for us </a:t>
            </a:r>
            <a:r>
              <a:rPr lang="en-US" sz="1400" b="1" i="1" dirty="0">
                <a:solidFill>
                  <a:srgbClr val="CC6600"/>
                </a:solidFill>
                <a:latin typeface="Times New Roman" panose="02020603050405020304" pitchFamily="18" charset="0"/>
                <a:cs typeface="Times New Roman" panose="02020603050405020304" pitchFamily="18" charset="0"/>
              </a:rPr>
              <a:t>to endure ‘to the end</a:t>
            </a:r>
            <a:r>
              <a:rPr lang="en-US" sz="1400" dirty="0">
                <a:latin typeface="Times New Roman" panose="02020603050405020304" pitchFamily="18" charset="0"/>
                <a:cs typeface="Times New Roman" panose="02020603050405020304" pitchFamily="18" charset="0"/>
              </a:rPr>
              <a:t>’ – it is just what happens when one chooses to try to live godly according to Paul.</a:t>
            </a:r>
          </a:p>
        </p:txBody>
      </p:sp>
      <p:sp>
        <p:nvSpPr>
          <p:cNvPr id="3" name="Rectangle 2">
            <a:extLst>
              <a:ext uri="{FF2B5EF4-FFF2-40B4-BE49-F238E27FC236}">
                <a16:creationId xmlns:a16="http://schemas.microsoft.com/office/drawing/2014/main" id="{74672C08-C126-4E84-8EB0-9320F129E052}"/>
              </a:ext>
            </a:extLst>
          </p:cNvPr>
          <p:cNvSpPr/>
          <p:nvPr/>
        </p:nvSpPr>
        <p:spPr>
          <a:xfrm>
            <a:off x="0" y="0"/>
            <a:ext cx="12192000" cy="6858000"/>
          </a:xfrm>
          <a:prstGeom prst="rect">
            <a:avLst/>
          </a:prstGeom>
          <a:noFill/>
          <a:ln w="762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10650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698" y="47797"/>
            <a:ext cx="11038703" cy="646331"/>
          </a:xfrm>
          <a:prstGeom prst="rect">
            <a:avLst/>
          </a:prstGeom>
          <a:noFill/>
        </p:spPr>
        <p:txBody>
          <a:bodyPr wrap="square" rtlCol="0">
            <a:spAutoFit/>
          </a:bodyPr>
          <a:lstStyle/>
          <a:p>
            <a:pPr algn="ctr"/>
            <a:r>
              <a:rPr lang="en-US" sz="3600" dirty="0">
                <a:latin typeface="Arial Black" panose="020B0A04020102020204" pitchFamily="34" charset="0"/>
              </a:rPr>
              <a:t>A </a:t>
            </a:r>
            <a:r>
              <a:rPr lang="en-US" sz="3600" dirty="0">
                <a:solidFill>
                  <a:srgbClr val="C00000"/>
                </a:solidFill>
                <a:latin typeface="Arial Black" panose="020B0A04020102020204" pitchFamily="34" charset="0"/>
              </a:rPr>
              <a:t>CHURCH</a:t>
            </a:r>
            <a:r>
              <a:rPr lang="en-US" sz="3600" dirty="0">
                <a:latin typeface="Arial Black" panose="020B0A04020102020204" pitchFamily="34" charset="0"/>
              </a:rPr>
              <a:t> Without the Living God</a:t>
            </a:r>
          </a:p>
        </p:txBody>
      </p:sp>
      <p:sp>
        <p:nvSpPr>
          <p:cNvPr id="2" name="TextBox 1"/>
          <p:cNvSpPr txBox="1"/>
          <p:nvPr/>
        </p:nvSpPr>
        <p:spPr>
          <a:xfrm>
            <a:off x="3619242" y="600005"/>
            <a:ext cx="4950940" cy="584775"/>
          </a:xfrm>
          <a:prstGeom prst="rect">
            <a:avLst/>
          </a:prstGeom>
          <a:noFill/>
        </p:spPr>
        <p:txBody>
          <a:bodyPr wrap="square" rtlCol="0">
            <a:spAutoFit/>
          </a:bodyPr>
          <a:lstStyle/>
          <a:p>
            <a:pPr algn="ctr"/>
            <a:r>
              <a:rPr lang="en-US" sz="3200" b="1" dirty="0">
                <a:solidFill>
                  <a:srgbClr val="FF0000"/>
                </a:solidFill>
                <a:latin typeface="Chiller" panose="04020404031007020602" pitchFamily="82" charset="0"/>
              </a:rPr>
              <a:t>Has a Religion</a:t>
            </a:r>
          </a:p>
        </p:txBody>
      </p:sp>
      <p:sp>
        <p:nvSpPr>
          <p:cNvPr id="5" name="TextBox 4"/>
          <p:cNvSpPr txBox="1"/>
          <p:nvPr/>
        </p:nvSpPr>
        <p:spPr>
          <a:xfrm>
            <a:off x="179220" y="1059725"/>
            <a:ext cx="11818196" cy="1169551"/>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The local church today teaches the Great Commission is supposed to be ‘confirmed’ by these </a:t>
            </a:r>
            <a:r>
              <a:rPr lang="en-US" sz="1400" b="1" dirty="0">
                <a:solidFill>
                  <a:srgbClr val="CC6600"/>
                </a:solidFill>
                <a:latin typeface="Times New Roman" panose="02020603050405020304" pitchFamily="18" charset="0"/>
                <a:cs typeface="Times New Roman" panose="02020603050405020304" pitchFamily="18" charset="0"/>
              </a:rPr>
              <a:t>signs: casting out devils; speaking with new tongues; taking up serpents, drinking any deadly thing and not be hurt; laying hands on the sick and they shall recover</a:t>
            </a:r>
            <a:r>
              <a:rPr lang="en-US" sz="1400" dirty="0">
                <a:latin typeface="Times New Roman" panose="02020603050405020304" pitchFamily="18" charset="0"/>
                <a:cs typeface="Times New Roman" panose="02020603050405020304" pitchFamily="18" charset="0"/>
              </a:rPr>
              <a:t>.  That teaching was revived by in 1892 by William Carey, the so-called Father of Modern Missions. His book drove the truth away from God’s command to the Gentiles through Paul and his writings, to the gospels with the 12 apostles.  The Gospels were written TO the Jews.  Paul is the only apostle TO us as the Gentile nation today.  Today’s Great Commission, if taught to be applied ‘to’ us today, is a false teaching today that was started by Baptist Missions yet the Baptists preach against signs, wonders, tongues, etc.  Go figure!</a:t>
            </a:r>
          </a:p>
        </p:txBody>
      </p:sp>
      <p:sp>
        <p:nvSpPr>
          <p:cNvPr id="7" name="TextBox 6"/>
          <p:cNvSpPr txBox="1"/>
          <p:nvPr/>
        </p:nvSpPr>
        <p:spPr>
          <a:xfrm>
            <a:off x="214698" y="2176595"/>
            <a:ext cx="11707335"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Today’s emphasis in our local churches is from the </a:t>
            </a:r>
            <a:r>
              <a:rPr lang="en-US" sz="1400" b="1" dirty="0">
                <a:solidFill>
                  <a:srgbClr val="FF0000"/>
                </a:solidFill>
                <a:latin typeface="Times New Roman" panose="02020603050405020304" pitchFamily="18" charset="0"/>
                <a:cs typeface="Times New Roman" panose="02020603050405020304" pitchFamily="18" charset="0"/>
              </a:rPr>
              <a:t>Gospels, Acts, Hebrews, James, I II Peter, I II III John </a:t>
            </a:r>
            <a:r>
              <a:rPr lang="en-US" sz="1400" dirty="0">
                <a:latin typeface="Times New Roman" panose="02020603050405020304" pitchFamily="18" charset="0"/>
                <a:cs typeface="Times New Roman" panose="02020603050405020304" pitchFamily="18" charset="0"/>
              </a:rPr>
              <a:t>and</a:t>
            </a:r>
            <a:r>
              <a:rPr lang="en-US" sz="1400" b="1" dirty="0">
                <a:solidFill>
                  <a:srgbClr val="FF0000"/>
                </a:solidFill>
                <a:latin typeface="Times New Roman" panose="02020603050405020304" pitchFamily="18" charset="0"/>
                <a:cs typeface="Times New Roman" panose="02020603050405020304" pitchFamily="18" charset="0"/>
              </a:rPr>
              <a:t> Jude</a:t>
            </a:r>
            <a:r>
              <a:rPr lang="en-US" sz="1400" dirty="0">
                <a:latin typeface="Times New Roman" panose="02020603050405020304" pitchFamily="18" charset="0"/>
                <a:cs typeface="Times New Roman" panose="02020603050405020304" pitchFamily="18" charset="0"/>
              </a:rPr>
              <a:t>.  However, those ‘teachings’ conflict with Paul’s books of </a:t>
            </a:r>
            <a:r>
              <a:rPr lang="en-US" sz="1400" b="1" dirty="0">
                <a:solidFill>
                  <a:srgbClr val="FF0000"/>
                </a:solidFill>
                <a:latin typeface="Times New Roman" panose="02020603050405020304" pitchFamily="18" charset="0"/>
                <a:cs typeface="Times New Roman" panose="02020603050405020304" pitchFamily="18" charset="0"/>
              </a:rPr>
              <a:t>Acts 9 </a:t>
            </a:r>
            <a:r>
              <a:rPr lang="en-US" sz="1400" dirty="0">
                <a:latin typeface="Times New Roman" panose="02020603050405020304" pitchFamily="18" charset="0"/>
                <a:cs typeface="Times New Roman" panose="02020603050405020304" pitchFamily="18" charset="0"/>
              </a:rPr>
              <a:t>through </a:t>
            </a:r>
            <a:r>
              <a:rPr lang="en-US" sz="1400" b="1" dirty="0">
                <a:solidFill>
                  <a:srgbClr val="FF0000"/>
                </a:solidFill>
                <a:latin typeface="Times New Roman" panose="02020603050405020304" pitchFamily="18" charset="0"/>
                <a:cs typeface="Times New Roman" panose="02020603050405020304" pitchFamily="18" charset="0"/>
              </a:rPr>
              <a:t>Philemon</a:t>
            </a:r>
            <a:r>
              <a:rPr lang="en-US" sz="1400" dirty="0">
                <a:latin typeface="Times New Roman" panose="02020603050405020304" pitchFamily="18" charset="0"/>
                <a:cs typeface="Times New Roman" panose="02020603050405020304" pitchFamily="18" charset="0"/>
              </a:rPr>
              <a:t>.  Of course we must still read and learn </a:t>
            </a:r>
            <a:r>
              <a:rPr lang="en-US" sz="1400" b="1" dirty="0">
                <a:solidFill>
                  <a:srgbClr val="FF0000"/>
                </a:solidFill>
                <a:latin typeface="Times New Roman" panose="02020603050405020304" pitchFamily="18" charset="0"/>
                <a:cs typeface="Times New Roman" panose="02020603050405020304" pitchFamily="18" charset="0"/>
              </a:rPr>
              <a:t>Genesis</a:t>
            </a:r>
            <a:r>
              <a:rPr lang="en-US" sz="1400" dirty="0">
                <a:latin typeface="Times New Roman" panose="02020603050405020304" pitchFamily="18" charset="0"/>
                <a:cs typeface="Times New Roman" panose="02020603050405020304" pitchFamily="18" charset="0"/>
              </a:rPr>
              <a:t> to </a:t>
            </a:r>
            <a:r>
              <a:rPr lang="en-US" sz="1400" b="1" dirty="0">
                <a:solidFill>
                  <a:srgbClr val="FF0000"/>
                </a:solidFill>
                <a:latin typeface="Times New Roman" panose="02020603050405020304" pitchFamily="18" charset="0"/>
                <a:cs typeface="Times New Roman" panose="02020603050405020304" pitchFamily="18" charset="0"/>
              </a:rPr>
              <a:t>Revelation</a:t>
            </a:r>
            <a:r>
              <a:rPr lang="en-US" sz="1400" dirty="0">
                <a:latin typeface="Times New Roman" panose="02020603050405020304" pitchFamily="18" charset="0"/>
                <a:cs typeface="Times New Roman" panose="02020603050405020304" pitchFamily="18" charset="0"/>
              </a:rPr>
              <a:t>, but only Paul’s books are written </a:t>
            </a:r>
            <a:r>
              <a:rPr lang="en-US" sz="1400" b="1" dirty="0">
                <a:latin typeface="Times New Roman" panose="02020603050405020304" pitchFamily="18" charset="0"/>
                <a:cs typeface="Times New Roman" panose="02020603050405020304" pitchFamily="18" charset="0"/>
              </a:rPr>
              <a:t>TO</a:t>
            </a:r>
            <a:r>
              <a:rPr lang="en-US" sz="1400" dirty="0">
                <a:latin typeface="Times New Roman" panose="02020603050405020304" pitchFamily="18" charset="0"/>
                <a:cs typeface="Times New Roman" panose="02020603050405020304" pitchFamily="18" charset="0"/>
              </a:rPr>
              <a:t> us as Gentiles today. The preaching should be the words of the Risen Christ to the Gentiles, not the earthly doctrinal teachings of Jesus that was to be given to the Jews only.</a:t>
            </a:r>
          </a:p>
        </p:txBody>
      </p:sp>
      <p:sp>
        <p:nvSpPr>
          <p:cNvPr id="8" name="TextBox 7"/>
          <p:cNvSpPr txBox="1"/>
          <p:nvPr/>
        </p:nvSpPr>
        <p:spPr>
          <a:xfrm>
            <a:off x="769893" y="2881181"/>
            <a:ext cx="10686959" cy="1169551"/>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When today’s pastors, authors, etc. do not teach and preach a rightly divided 1611 KJB,  they are preaching </a:t>
            </a:r>
            <a:r>
              <a:rPr lang="en-US" sz="1400" b="1" i="1" dirty="0">
                <a:solidFill>
                  <a:srgbClr val="CC6600"/>
                </a:solidFill>
                <a:latin typeface="Times New Roman" panose="02020603050405020304" pitchFamily="18" charset="0"/>
                <a:cs typeface="Times New Roman" panose="02020603050405020304" pitchFamily="18" charset="0"/>
              </a:rPr>
              <a:t>profane and vain babblings which will increase unto more ungodliness</a:t>
            </a:r>
            <a:r>
              <a:rPr lang="en-US" sz="1400" dirty="0">
                <a:latin typeface="Times New Roman" panose="02020603050405020304" pitchFamily="18" charset="0"/>
                <a:cs typeface="Times New Roman" panose="02020603050405020304" pitchFamily="18" charset="0"/>
              </a:rPr>
              <a:t> and will </a:t>
            </a:r>
            <a:r>
              <a:rPr lang="en-US" sz="1400" b="1" i="1" dirty="0">
                <a:solidFill>
                  <a:srgbClr val="CC6600"/>
                </a:solidFill>
                <a:latin typeface="Times New Roman" panose="02020603050405020304" pitchFamily="18" charset="0"/>
                <a:cs typeface="Times New Roman" panose="02020603050405020304" pitchFamily="18" charset="0"/>
              </a:rPr>
              <a:t>overthrow people’s faith</a:t>
            </a:r>
            <a:r>
              <a:rPr lang="en-US" sz="1400" dirty="0">
                <a:latin typeface="Times New Roman" panose="02020603050405020304" pitchFamily="18" charset="0"/>
                <a:cs typeface="Times New Roman" panose="02020603050405020304" pitchFamily="18" charset="0"/>
              </a:rPr>
              <a:t>.  They are </a:t>
            </a:r>
            <a:r>
              <a:rPr lang="en-US" sz="1400" b="1" i="1" dirty="0">
                <a:solidFill>
                  <a:srgbClr val="CC6600"/>
                </a:solidFill>
                <a:latin typeface="Times New Roman" panose="02020603050405020304" pitchFamily="18" charset="0"/>
                <a:cs typeface="Times New Roman" panose="02020603050405020304" pitchFamily="18" charset="0"/>
              </a:rPr>
              <a:t>men of corrupt minds, reprobate concerning the faith as they </a:t>
            </a:r>
            <a:r>
              <a:rPr lang="en-US" sz="1400" dirty="0">
                <a:latin typeface="Times New Roman" panose="02020603050405020304" pitchFamily="18" charset="0"/>
                <a:cs typeface="Times New Roman" panose="02020603050405020304" pitchFamily="18" charset="0"/>
              </a:rPr>
              <a:t>continue to </a:t>
            </a:r>
            <a:r>
              <a:rPr lang="en-US" sz="1400" b="1" i="1" dirty="0">
                <a:solidFill>
                  <a:srgbClr val="CC6600"/>
                </a:solidFill>
                <a:latin typeface="Times New Roman" panose="02020603050405020304" pitchFamily="18" charset="0"/>
                <a:cs typeface="Times New Roman" panose="02020603050405020304" pitchFamily="18" charset="0"/>
              </a:rPr>
              <a:t>resist the truth</a:t>
            </a:r>
            <a:r>
              <a:rPr lang="en-US" sz="1400" i="1"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They are </a:t>
            </a:r>
            <a:r>
              <a:rPr lang="en-US" sz="1400" b="1" i="1" dirty="0">
                <a:solidFill>
                  <a:srgbClr val="CC6600"/>
                </a:solidFill>
                <a:latin typeface="Times New Roman" panose="02020603050405020304" pitchFamily="18" charset="0"/>
                <a:cs typeface="Times New Roman" panose="02020603050405020304" pitchFamily="18" charset="0"/>
              </a:rPr>
              <a:t>proud, knowing nothing</a:t>
            </a:r>
            <a:r>
              <a:rPr lang="en-US" sz="1400" dirty="0">
                <a:latin typeface="Times New Roman" panose="02020603050405020304" pitchFamily="18" charset="0"/>
                <a:cs typeface="Times New Roman" panose="02020603050405020304" pitchFamily="18" charset="0"/>
              </a:rPr>
              <a:t>.  They </a:t>
            </a:r>
            <a:r>
              <a:rPr lang="en-US" sz="1400" b="1" i="1" dirty="0">
                <a:solidFill>
                  <a:srgbClr val="CC6600"/>
                </a:solidFill>
                <a:latin typeface="Times New Roman" panose="02020603050405020304" pitchFamily="18" charset="0"/>
                <a:cs typeface="Times New Roman" panose="02020603050405020304" pitchFamily="18" charset="0"/>
              </a:rPr>
              <a:t>dote about questions and strifes of words, whereof cometh envy, strife, railings, evil surmisings</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Yet, they blame others for causing division, when in God’s eyes, it is them who are causing the </a:t>
            </a:r>
            <a:r>
              <a:rPr lang="en-US" sz="1400" b="1" i="1" dirty="0">
                <a:solidFill>
                  <a:srgbClr val="C00000"/>
                </a:solidFill>
                <a:latin typeface="Times New Roman" panose="02020603050405020304" pitchFamily="18" charset="0"/>
                <a:cs typeface="Times New Roman" panose="02020603050405020304" pitchFamily="18" charset="0"/>
              </a:rPr>
              <a:t>strifes of words</a:t>
            </a:r>
            <a:r>
              <a:rPr lang="en-US" sz="1400" dirty="0">
                <a:latin typeface="Times New Roman" panose="02020603050405020304" pitchFamily="18" charset="0"/>
                <a:cs typeface="Times New Roman" panose="02020603050405020304" pitchFamily="18" charset="0"/>
              </a:rPr>
              <a:t>, etc.  They are  </a:t>
            </a:r>
            <a:r>
              <a:rPr lang="en-US" sz="1400" b="1" i="1" dirty="0">
                <a:solidFill>
                  <a:srgbClr val="CC6600"/>
                </a:solidFill>
                <a:latin typeface="Times New Roman" panose="02020603050405020304" pitchFamily="18" charset="0"/>
                <a:cs typeface="Times New Roman" panose="02020603050405020304" pitchFamily="18" charset="0"/>
              </a:rPr>
              <a:t>men of corrupt minds and are destitute of the truth</a:t>
            </a:r>
            <a:r>
              <a:rPr lang="en-US" sz="1400" dirty="0">
                <a:latin typeface="Times New Roman" panose="02020603050405020304" pitchFamily="18" charset="0"/>
                <a:cs typeface="Times New Roman" panose="02020603050405020304" pitchFamily="18" charset="0"/>
              </a:rPr>
              <a:t>. They falsely teach that </a:t>
            </a:r>
            <a:r>
              <a:rPr lang="en-US" sz="1400" b="1" i="1" dirty="0">
                <a:solidFill>
                  <a:srgbClr val="CC6600"/>
                </a:solidFill>
                <a:latin typeface="Times New Roman" panose="02020603050405020304" pitchFamily="18" charset="0"/>
                <a:cs typeface="Times New Roman" panose="02020603050405020304" pitchFamily="18" charset="0"/>
              </a:rPr>
              <a:t>gain is godliness</a:t>
            </a:r>
            <a:r>
              <a:rPr lang="en-US" sz="1400" dirty="0">
                <a:latin typeface="Times New Roman" panose="02020603050405020304" pitchFamily="18" charset="0"/>
                <a:cs typeface="Times New Roman" panose="02020603050405020304" pitchFamily="18" charset="0"/>
              </a:rPr>
              <a:t>, thus the big mega churches and programs.</a:t>
            </a:r>
          </a:p>
        </p:txBody>
      </p:sp>
      <p:sp>
        <p:nvSpPr>
          <p:cNvPr id="9" name="TextBox 8"/>
          <p:cNvSpPr txBox="1"/>
          <p:nvPr/>
        </p:nvSpPr>
        <p:spPr>
          <a:xfrm>
            <a:off x="146430" y="4012057"/>
            <a:ext cx="11916021"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Because of the modern false gospel that pastors teach, Scripture calls them </a:t>
            </a:r>
            <a:r>
              <a:rPr lang="en-US" sz="1400" b="1" i="1" dirty="0">
                <a:solidFill>
                  <a:srgbClr val="CC6600"/>
                </a:solidFill>
                <a:latin typeface="Times New Roman" panose="02020603050405020304" pitchFamily="18" charset="0"/>
                <a:cs typeface="Times New Roman" panose="02020603050405020304" pitchFamily="18" charset="0"/>
              </a:rPr>
              <a:t>deceitful workers</a:t>
            </a:r>
            <a:r>
              <a:rPr lang="en-US" sz="1400" dirty="0">
                <a:latin typeface="Times New Roman" panose="02020603050405020304" pitchFamily="18" charset="0"/>
                <a:cs typeface="Times New Roman" panose="02020603050405020304" pitchFamily="18" charset="0"/>
              </a:rPr>
              <a:t>. While they are labeled as </a:t>
            </a:r>
            <a:r>
              <a:rPr lang="en-US" sz="1400" b="1" i="1" dirty="0">
                <a:solidFill>
                  <a:srgbClr val="CC6600"/>
                </a:solidFill>
                <a:latin typeface="Times New Roman" panose="02020603050405020304" pitchFamily="18" charset="0"/>
                <a:cs typeface="Times New Roman" panose="02020603050405020304" pitchFamily="18" charset="0"/>
              </a:rPr>
              <a:t>ministers of righteousness</a:t>
            </a:r>
            <a:r>
              <a:rPr lang="en-US" sz="1400" i="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the </a:t>
            </a:r>
            <a:r>
              <a:rPr lang="en-US" sz="1400" i="1" dirty="0">
                <a:latin typeface="Times New Roman" panose="02020603050405020304" pitchFamily="18" charset="0"/>
                <a:cs typeface="Times New Roman" panose="02020603050405020304" pitchFamily="18" charset="0"/>
              </a:rPr>
              <a:t>righteousness that they teach is their own</a:t>
            </a:r>
            <a:r>
              <a:rPr lang="en-US" sz="1400" dirty="0">
                <a:latin typeface="Times New Roman" panose="02020603050405020304" pitchFamily="18" charset="0"/>
                <a:cs typeface="Times New Roman" panose="02020603050405020304" pitchFamily="18" charset="0"/>
              </a:rPr>
              <a:t>, not </a:t>
            </a:r>
            <a:r>
              <a:rPr lang="en-US" sz="1400" i="1" dirty="0">
                <a:latin typeface="Times New Roman" panose="02020603050405020304" pitchFamily="18" charset="0"/>
                <a:cs typeface="Times New Roman" panose="02020603050405020304" pitchFamily="18" charset="0"/>
              </a:rPr>
              <a:t>God’s </a:t>
            </a:r>
            <a:r>
              <a:rPr lang="en-US" sz="1400" b="1" i="1" dirty="0">
                <a:solidFill>
                  <a:srgbClr val="CC6600"/>
                </a:solidFill>
                <a:latin typeface="Times New Roman" panose="02020603050405020304" pitchFamily="18" charset="0"/>
                <a:cs typeface="Times New Roman" panose="02020603050405020304" pitchFamily="18" charset="0"/>
              </a:rPr>
              <a:t>own righteousness </a:t>
            </a:r>
            <a:r>
              <a:rPr lang="en-US" sz="1400" dirty="0">
                <a:latin typeface="Times New Roman" panose="02020603050405020304" pitchFamily="18" charset="0"/>
                <a:cs typeface="Times New Roman" panose="02020603050405020304" pitchFamily="18" charset="0"/>
              </a:rPr>
              <a:t>that He </a:t>
            </a:r>
            <a:r>
              <a:rPr lang="en-US" sz="1400" b="1" i="1" dirty="0">
                <a:solidFill>
                  <a:srgbClr val="CC6600"/>
                </a:solidFill>
                <a:latin typeface="Times New Roman" panose="02020603050405020304" pitchFamily="18" charset="0"/>
                <a:cs typeface="Times New Roman" panose="02020603050405020304" pitchFamily="18" charset="0"/>
              </a:rPr>
              <a:t>imputes</a:t>
            </a:r>
            <a:r>
              <a:rPr lang="en-US" sz="1400" dirty="0">
                <a:latin typeface="Times New Roman" panose="02020603050405020304" pitchFamily="18" charset="0"/>
                <a:cs typeface="Times New Roman" panose="02020603050405020304" pitchFamily="18" charset="0"/>
              </a:rPr>
              <a:t> to His believers.  </a:t>
            </a:r>
            <a:r>
              <a:rPr lang="en-US" sz="1400" b="1" i="1" dirty="0">
                <a:solidFill>
                  <a:srgbClr val="CC6600"/>
                </a:solidFill>
                <a:latin typeface="Times New Roman" panose="02020603050405020304" pitchFamily="18" charset="0"/>
                <a:cs typeface="Times New Roman" panose="02020603050405020304" pitchFamily="18" charset="0"/>
              </a:rPr>
              <a:t>Concerning the truth, they have erred</a:t>
            </a:r>
            <a:r>
              <a:rPr lang="en-US" sz="1400" dirty="0">
                <a:latin typeface="Times New Roman" panose="02020603050405020304" pitchFamily="18" charset="0"/>
                <a:cs typeface="Times New Roman" panose="02020603050405020304" pitchFamily="18" charset="0"/>
              </a:rPr>
              <a:t>!  In their own deceitfulness, they cause others to also be deceitful as well as greatly educated to deceive others.  These are </a:t>
            </a:r>
            <a:r>
              <a:rPr lang="en-US" sz="1400" b="1" i="1" dirty="0">
                <a:solidFill>
                  <a:srgbClr val="CC6600"/>
                </a:solidFill>
                <a:latin typeface="Times New Roman" panose="02020603050405020304" pitchFamily="18" charset="0"/>
                <a:cs typeface="Times New Roman" panose="02020603050405020304" pitchFamily="18" charset="0"/>
              </a:rPr>
              <a:t>evil men and seducers that shall wax worse and worse</a:t>
            </a:r>
            <a:r>
              <a:rPr lang="en-US" sz="1400"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576649" y="4702637"/>
            <a:ext cx="11038702" cy="954107"/>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Today’s local church design and purpose is falsely based on </a:t>
            </a:r>
            <a:r>
              <a:rPr lang="en-US" sz="1400" b="1" dirty="0">
                <a:solidFill>
                  <a:srgbClr val="FF0000"/>
                </a:solidFill>
                <a:latin typeface="Times New Roman" panose="02020603050405020304" pitchFamily="18" charset="0"/>
                <a:cs typeface="Times New Roman" panose="02020603050405020304" pitchFamily="18" charset="0"/>
              </a:rPr>
              <a:t>Acts 2:41-47 </a:t>
            </a:r>
            <a:r>
              <a:rPr lang="en-US" sz="1400" dirty="0">
                <a:latin typeface="Times New Roman" panose="02020603050405020304" pitchFamily="18" charset="0"/>
                <a:cs typeface="Times New Roman" panose="02020603050405020304" pitchFamily="18" charset="0"/>
              </a:rPr>
              <a:t>instead of Paul’s </a:t>
            </a:r>
            <a:r>
              <a:rPr lang="en-US" sz="1400" b="1" dirty="0">
                <a:solidFill>
                  <a:srgbClr val="FF0000"/>
                </a:solidFill>
                <a:latin typeface="Times New Roman" panose="02020603050405020304" pitchFamily="18" charset="0"/>
                <a:cs typeface="Times New Roman" panose="02020603050405020304" pitchFamily="18" charset="0"/>
              </a:rPr>
              <a:t>Ephesians 4:12-16</a:t>
            </a:r>
            <a:r>
              <a:rPr lang="en-US" sz="1400" dirty="0">
                <a:latin typeface="Times New Roman" panose="02020603050405020304" pitchFamily="18" charset="0"/>
                <a:cs typeface="Times New Roman" panose="02020603050405020304" pitchFamily="18" charset="0"/>
              </a:rPr>
              <a:t>.  No wonder the local churches have become a social gospel as they try to </a:t>
            </a:r>
            <a:r>
              <a:rPr lang="en-US" sz="1400" b="1" i="1" dirty="0">
                <a:solidFill>
                  <a:srgbClr val="CC6600"/>
                </a:solidFill>
                <a:latin typeface="Times New Roman" panose="02020603050405020304" pitchFamily="18" charset="0"/>
                <a:cs typeface="Times New Roman" panose="02020603050405020304" pitchFamily="18" charset="0"/>
              </a:rPr>
              <a:t>have favour with all the people</a:t>
            </a:r>
            <a:r>
              <a:rPr lang="en-US" sz="1400" dirty="0">
                <a:latin typeface="Times New Roman" panose="02020603050405020304" pitchFamily="18" charset="0"/>
                <a:cs typeface="Times New Roman" panose="02020603050405020304" pitchFamily="18" charset="0"/>
              </a:rPr>
              <a:t>.  They do the apostle’s water baptism instead of the spiritual baptism that Paul teaches; they teach the </a:t>
            </a:r>
            <a:r>
              <a:rPr lang="en-US" sz="1400" b="1" i="1" dirty="0">
                <a:solidFill>
                  <a:srgbClr val="CC6600"/>
                </a:solidFill>
                <a:latin typeface="Times New Roman" panose="02020603050405020304" pitchFamily="18" charset="0"/>
                <a:cs typeface="Times New Roman" panose="02020603050405020304" pitchFamily="18" charset="0"/>
              </a:rPr>
              <a:t>apostles doctrine </a:t>
            </a:r>
            <a:r>
              <a:rPr lang="en-US" sz="1400" dirty="0">
                <a:latin typeface="Times New Roman" panose="02020603050405020304" pitchFamily="18" charset="0"/>
                <a:cs typeface="Times New Roman" panose="02020603050405020304" pitchFamily="18" charset="0"/>
              </a:rPr>
              <a:t>instead of Paul’s doctrine; they preach fear and guilt by preaching the </a:t>
            </a:r>
            <a:r>
              <a:rPr lang="en-US" sz="1400" b="1" i="1" dirty="0">
                <a:solidFill>
                  <a:srgbClr val="CC6600"/>
                </a:solidFill>
                <a:latin typeface="Times New Roman" panose="02020603050405020304" pitchFamily="18" charset="0"/>
                <a:cs typeface="Times New Roman" panose="02020603050405020304" pitchFamily="18" charset="0"/>
              </a:rPr>
              <a:t>severity of God </a:t>
            </a:r>
            <a:r>
              <a:rPr lang="en-US" sz="1400" dirty="0">
                <a:latin typeface="Times New Roman" panose="02020603050405020304" pitchFamily="18" charset="0"/>
                <a:cs typeface="Times New Roman" panose="02020603050405020304" pitchFamily="18" charset="0"/>
              </a:rPr>
              <a:t>instead of the</a:t>
            </a:r>
            <a:r>
              <a:rPr lang="en-US" sz="1400" i="1" dirty="0">
                <a:latin typeface="Times New Roman" panose="02020603050405020304" pitchFamily="18" charset="0"/>
                <a:cs typeface="Times New Roman" panose="02020603050405020304" pitchFamily="18" charset="0"/>
              </a:rPr>
              <a:t> </a:t>
            </a:r>
            <a:r>
              <a:rPr lang="en-US" sz="1400" b="1" i="1" dirty="0">
                <a:solidFill>
                  <a:srgbClr val="CC6600"/>
                </a:solidFill>
                <a:latin typeface="Times New Roman" panose="02020603050405020304" pitchFamily="18" charset="0"/>
                <a:cs typeface="Times New Roman" panose="02020603050405020304" pitchFamily="18" charset="0"/>
              </a:rPr>
              <a:t>riches of understanding, a peace which passeth all understanding</a:t>
            </a:r>
            <a:r>
              <a:rPr lang="en-US" sz="1400" i="1"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etc. through the </a:t>
            </a:r>
            <a:r>
              <a:rPr lang="en-US" sz="1400" b="1" i="1" dirty="0">
                <a:solidFill>
                  <a:srgbClr val="CC6600"/>
                </a:solidFill>
                <a:latin typeface="Times New Roman" panose="02020603050405020304" pitchFamily="18" charset="0"/>
                <a:cs typeface="Times New Roman" panose="02020603050405020304" pitchFamily="18" charset="0"/>
              </a:rPr>
              <a:t>goodness of God</a:t>
            </a:r>
            <a:r>
              <a:rPr lang="en-US" sz="1400" dirty="0">
                <a:latin typeface="Times New Roman" panose="02020603050405020304" pitchFamily="18" charset="0"/>
                <a:cs typeface="Times New Roman" panose="02020603050405020304" pitchFamily="18" charset="0"/>
              </a:rPr>
              <a:t>, which promises to lead people to repentance today.</a:t>
            </a:r>
          </a:p>
        </p:txBody>
      </p:sp>
      <p:sp>
        <p:nvSpPr>
          <p:cNvPr id="11" name="TextBox 10"/>
          <p:cNvSpPr txBox="1"/>
          <p:nvPr/>
        </p:nvSpPr>
        <p:spPr>
          <a:xfrm>
            <a:off x="672448" y="5585909"/>
            <a:ext cx="10836875"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We are not only </a:t>
            </a:r>
            <a:r>
              <a:rPr lang="en-US" sz="1400" b="1" i="1" dirty="0">
                <a:latin typeface="Times New Roman" panose="02020603050405020304" pitchFamily="18" charset="0"/>
                <a:cs typeface="Times New Roman" panose="02020603050405020304" pitchFamily="18" charset="0"/>
              </a:rPr>
              <a:t>not</a:t>
            </a:r>
            <a:r>
              <a:rPr lang="en-US" sz="1400" i="1" dirty="0">
                <a:latin typeface="Times New Roman" panose="02020603050405020304" pitchFamily="18" charset="0"/>
                <a:cs typeface="Times New Roman" panose="02020603050405020304" pitchFamily="18" charset="0"/>
              </a:rPr>
              <a:t> </a:t>
            </a:r>
            <a:r>
              <a:rPr lang="en-US" sz="1400" b="1" i="1" dirty="0">
                <a:solidFill>
                  <a:srgbClr val="CC6600"/>
                </a:solidFill>
                <a:latin typeface="Times New Roman" panose="02020603050405020304" pitchFamily="18" charset="0"/>
                <a:cs typeface="Times New Roman" panose="02020603050405020304" pitchFamily="18" charset="0"/>
              </a:rPr>
              <a:t>to be ashamed of the testimony of our Lord</a:t>
            </a:r>
            <a:r>
              <a:rPr lang="en-US" sz="1400" dirty="0">
                <a:latin typeface="Times New Roman" panose="02020603050405020304" pitchFamily="18" charset="0"/>
                <a:cs typeface="Times New Roman" panose="02020603050405020304" pitchFamily="18" charset="0"/>
              </a:rPr>
              <a:t>, but we are also </a:t>
            </a:r>
            <a:r>
              <a:rPr lang="en-US" sz="1400" b="1" i="1" dirty="0">
                <a:latin typeface="Times New Roman" panose="02020603050405020304" pitchFamily="18" charset="0"/>
                <a:cs typeface="Times New Roman" panose="02020603050405020304" pitchFamily="18" charset="0"/>
              </a:rPr>
              <a:t>not</a:t>
            </a:r>
            <a:r>
              <a:rPr lang="en-US" sz="1400" i="1" dirty="0">
                <a:latin typeface="Times New Roman" panose="02020603050405020304" pitchFamily="18" charset="0"/>
                <a:cs typeface="Times New Roman" panose="02020603050405020304" pitchFamily="18" charset="0"/>
              </a:rPr>
              <a:t> </a:t>
            </a:r>
            <a:r>
              <a:rPr lang="en-US" sz="1400" b="1" i="1" dirty="0">
                <a:solidFill>
                  <a:srgbClr val="CC6600"/>
                </a:solidFill>
                <a:latin typeface="Times New Roman" panose="02020603050405020304" pitchFamily="18" charset="0"/>
                <a:cs typeface="Times New Roman" panose="02020603050405020304" pitchFamily="18" charset="0"/>
              </a:rPr>
              <a:t>to be ashamed of the testimony of Paul</a:t>
            </a:r>
            <a:r>
              <a:rPr lang="en-US" sz="1400" dirty="0">
                <a:latin typeface="Times New Roman" panose="02020603050405020304" pitchFamily="18" charset="0"/>
                <a:cs typeface="Times New Roman" panose="02020603050405020304" pitchFamily="18" charset="0"/>
              </a:rPr>
              <a:t>.  The risen Saviour tells the pastors today to </a:t>
            </a:r>
            <a:r>
              <a:rPr lang="en-US" sz="1400" b="1" i="1" dirty="0">
                <a:solidFill>
                  <a:srgbClr val="CC6600"/>
                </a:solidFill>
                <a:latin typeface="Times New Roman" panose="02020603050405020304" pitchFamily="18" charset="0"/>
                <a:cs typeface="Times New Roman" panose="02020603050405020304" pitchFamily="18" charset="0"/>
              </a:rPr>
              <a:t>bring the people into remembrance of Paul’s ways which be in Christ </a:t>
            </a:r>
            <a:r>
              <a:rPr lang="en-US" sz="1400" dirty="0">
                <a:latin typeface="Times New Roman" panose="02020603050405020304" pitchFamily="18" charset="0"/>
                <a:cs typeface="Times New Roman" panose="02020603050405020304" pitchFamily="18" charset="0"/>
              </a:rPr>
              <a:t>– and </a:t>
            </a:r>
            <a:r>
              <a:rPr lang="en-US" sz="1400" b="1" i="1" dirty="0">
                <a:solidFill>
                  <a:srgbClr val="CC6600"/>
                </a:solidFill>
                <a:latin typeface="Times New Roman" panose="02020603050405020304" pitchFamily="18" charset="0"/>
                <a:cs typeface="Times New Roman" panose="02020603050405020304" pitchFamily="18" charset="0"/>
              </a:rPr>
              <a:t>are to be taught every where in every church</a:t>
            </a:r>
            <a:r>
              <a:rPr lang="en-US" sz="1400" dirty="0">
                <a:latin typeface="Times New Roman" panose="02020603050405020304" pitchFamily="18" charset="0"/>
                <a:cs typeface="Times New Roman" panose="02020603050405020304" pitchFamily="18" charset="0"/>
              </a:rPr>
              <a:t>.</a:t>
            </a:r>
          </a:p>
        </p:txBody>
      </p:sp>
      <p:sp>
        <p:nvSpPr>
          <p:cNvPr id="12" name="TextBox 11"/>
          <p:cNvSpPr txBox="1"/>
          <p:nvPr/>
        </p:nvSpPr>
        <p:spPr>
          <a:xfrm>
            <a:off x="95796" y="6056564"/>
            <a:ext cx="11992782" cy="523220"/>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While our works will be judged by Jesus Christ, He will be using His teachings to us Gentiles through Paul, the manner of life which we are to strive to follow.  We are to be </a:t>
            </a:r>
            <a:r>
              <a:rPr lang="en-US" sz="1400" b="1" i="1" dirty="0">
                <a:solidFill>
                  <a:srgbClr val="CC6600"/>
                </a:solidFill>
                <a:latin typeface="Times New Roman" panose="02020603050405020304" pitchFamily="18" charset="0"/>
                <a:cs typeface="Times New Roman" panose="02020603050405020304" pitchFamily="18" charset="0"/>
              </a:rPr>
              <a:t>stablished by Paul’s gospel</a:t>
            </a:r>
            <a:r>
              <a:rPr lang="en-US" sz="1400" dirty="0">
                <a:latin typeface="Times New Roman" panose="02020603050405020304" pitchFamily="18" charset="0"/>
                <a:cs typeface="Times New Roman" panose="02020603050405020304" pitchFamily="18" charset="0"/>
              </a:rPr>
              <a:t>, and the </a:t>
            </a:r>
            <a:r>
              <a:rPr lang="en-US" sz="1400" b="1" i="1" dirty="0">
                <a:solidFill>
                  <a:srgbClr val="CC6600"/>
                </a:solidFill>
                <a:latin typeface="Times New Roman" panose="02020603050405020304" pitchFamily="18" charset="0"/>
                <a:cs typeface="Times New Roman" panose="02020603050405020304" pitchFamily="18" charset="0"/>
              </a:rPr>
              <a:t>preaching of Jesus Christ, ACCORDING to the revelation of the mystery </a:t>
            </a:r>
            <a:r>
              <a:rPr lang="en-US" sz="1400" dirty="0">
                <a:latin typeface="Times New Roman" panose="02020603050405020304" pitchFamily="18" charset="0"/>
                <a:cs typeface="Times New Roman" panose="02020603050405020304" pitchFamily="18" charset="0"/>
              </a:rPr>
              <a:t>– which is exactly what ‘only Paul’ teaches.</a:t>
            </a:r>
          </a:p>
        </p:txBody>
      </p:sp>
      <p:sp>
        <p:nvSpPr>
          <p:cNvPr id="13" name="TextBox 12"/>
          <p:cNvSpPr txBox="1"/>
          <p:nvPr/>
        </p:nvSpPr>
        <p:spPr>
          <a:xfrm>
            <a:off x="8237" y="6526825"/>
            <a:ext cx="12192000" cy="27699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Simply stated, today’s modern Christianity that is taught in all denominations today is a perverted gospel of Christ, of which Paul warns about in </a:t>
            </a:r>
            <a:r>
              <a:rPr lang="en-US" sz="1200" b="1" dirty="0">
                <a:solidFill>
                  <a:srgbClr val="FF0000"/>
                </a:solidFill>
                <a:latin typeface="Times New Roman" panose="02020603050405020304" pitchFamily="18" charset="0"/>
                <a:cs typeface="Times New Roman" panose="02020603050405020304" pitchFamily="18" charset="0"/>
              </a:rPr>
              <a:t>Gal 1:6-12 </a:t>
            </a:r>
            <a:r>
              <a:rPr lang="en-US" sz="1200" b="1" dirty="0">
                <a:latin typeface="Times New Roman" panose="02020603050405020304" pitchFamily="18" charset="0"/>
                <a:cs typeface="Times New Roman" panose="02020603050405020304" pitchFamily="18" charset="0"/>
              </a:rPr>
              <a:t>and </a:t>
            </a:r>
            <a:r>
              <a:rPr lang="en-US" sz="1200" b="1" dirty="0">
                <a:solidFill>
                  <a:srgbClr val="FF0000"/>
                </a:solidFill>
                <a:latin typeface="Times New Roman" panose="02020603050405020304" pitchFamily="18" charset="0"/>
                <a:cs typeface="Times New Roman" panose="02020603050405020304" pitchFamily="18" charset="0"/>
              </a:rPr>
              <a:t>II Cor 11:1-4</a:t>
            </a:r>
            <a:r>
              <a:rPr lang="en-US" sz="1200" b="1" dirty="0">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89A0B22B-D188-4760-8E42-F923B11046B0}"/>
              </a:ext>
            </a:extLst>
          </p:cNvPr>
          <p:cNvSpPr/>
          <p:nvPr/>
        </p:nvSpPr>
        <p:spPr>
          <a:xfrm>
            <a:off x="0" y="0"/>
            <a:ext cx="12192000" cy="6858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5640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6148" y="47797"/>
            <a:ext cx="11038703" cy="646331"/>
          </a:xfrm>
          <a:prstGeom prst="rect">
            <a:avLst/>
          </a:prstGeom>
          <a:noFill/>
        </p:spPr>
        <p:txBody>
          <a:bodyPr wrap="square" rtlCol="0">
            <a:spAutoFit/>
          </a:bodyPr>
          <a:lstStyle/>
          <a:p>
            <a:pPr algn="ctr"/>
            <a:r>
              <a:rPr lang="en-US" sz="3600" dirty="0">
                <a:latin typeface="Arial Black" panose="020B0A04020102020204" pitchFamily="34" charset="0"/>
              </a:rPr>
              <a:t>A </a:t>
            </a:r>
            <a:r>
              <a:rPr lang="en-US" sz="3600" dirty="0">
                <a:solidFill>
                  <a:schemeClr val="accent2">
                    <a:lumMod val="75000"/>
                  </a:schemeClr>
                </a:solidFill>
                <a:latin typeface="Arial Black" panose="020B0A04020102020204" pitchFamily="34" charset="0"/>
              </a:rPr>
              <a:t>FAMILY</a:t>
            </a:r>
            <a:r>
              <a:rPr lang="en-US" sz="3600" dirty="0">
                <a:latin typeface="Arial Black" panose="020B0A04020102020204" pitchFamily="34" charset="0"/>
              </a:rPr>
              <a:t> Without the Living God</a:t>
            </a:r>
          </a:p>
        </p:txBody>
      </p:sp>
      <p:sp>
        <p:nvSpPr>
          <p:cNvPr id="2" name="TextBox 1"/>
          <p:cNvSpPr txBox="1"/>
          <p:nvPr/>
        </p:nvSpPr>
        <p:spPr>
          <a:xfrm>
            <a:off x="3617955" y="599270"/>
            <a:ext cx="4950940" cy="584775"/>
          </a:xfrm>
          <a:prstGeom prst="rect">
            <a:avLst/>
          </a:prstGeom>
          <a:noFill/>
        </p:spPr>
        <p:txBody>
          <a:bodyPr wrap="square" rtlCol="0">
            <a:spAutoFit/>
          </a:bodyPr>
          <a:lstStyle/>
          <a:p>
            <a:pPr algn="ctr"/>
            <a:r>
              <a:rPr lang="en-US" sz="3200" b="1" dirty="0">
                <a:solidFill>
                  <a:srgbClr val="FF0000"/>
                </a:solidFill>
                <a:latin typeface="Chiller" panose="04020404031007020602" pitchFamily="82" charset="0"/>
              </a:rPr>
              <a:t>Has a Religion</a:t>
            </a:r>
          </a:p>
        </p:txBody>
      </p:sp>
      <p:sp>
        <p:nvSpPr>
          <p:cNvPr id="8" name="TextBox 7"/>
          <p:cNvSpPr txBox="1"/>
          <p:nvPr/>
        </p:nvSpPr>
        <p:spPr>
          <a:xfrm>
            <a:off x="438150" y="1089758"/>
            <a:ext cx="11306175" cy="646331"/>
          </a:xfrm>
          <a:prstGeom prst="rect">
            <a:avLst/>
          </a:prstGeom>
          <a:noFill/>
        </p:spPr>
        <p:txBody>
          <a:bodyPr wrap="square" rtlCol="0">
            <a:spAutoFit/>
          </a:bodyPr>
          <a:lstStyle/>
          <a:p>
            <a:pPr algn="just"/>
            <a:r>
              <a:rPr lang="en-US" sz="1200" b="1" dirty="0">
                <a:latin typeface="Times New Roman" panose="02020603050405020304" pitchFamily="18" charset="0"/>
                <a:cs typeface="Times New Roman" panose="02020603050405020304" pitchFamily="18" charset="0"/>
              </a:rPr>
              <a:t>The kids will easily see a) </a:t>
            </a:r>
            <a:r>
              <a:rPr lang="en-US" sz="1200" dirty="0">
                <a:latin typeface="Times New Roman" panose="02020603050405020304" pitchFamily="18" charset="0"/>
                <a:cs typeface="Times New Roman" panose="02020603050405020304" pitchFamily="18" charset="0"/>
              </a:rPr>
              <a:t>the false religion of their parents; </a:t>
            </a:r>
            <a:r>
              <a:rPr lang="en-US" sz="1200" b="1" dirty="0">
                <a:latin typeface="Times New Roman" panose="02020603050405020304" pitchFamily="18" charset="0"/>
                <a:cs typeface="Times New Roman" panose="02020603050405020304" pitchFamily="18" charset="0"/>
              </a:rPr>
              <a:t>b) </a:t>
            </a:r>
            <a:r>
              <a:rPr lang="en-US" sz="1200" dirty="0">
                <a:latin typeface="Times New Roman" panose="02020603050405020304" pitchFamily="18" charset="0"/>
                <a:cs typeface="Times New Roman" panose="02020603050405020304" pitchFamily="18" charset="0"/>
              </a:rPr>
              <a:t>a lying shyster of a ‘nice guy’ pastoral extortioner with his empty pastoral promises, threats, and signs with no results other than watching his parents spending lots of money from guilt producing sermons; </a:t>
            </a:r>
            <a:r>
              <a:rPr lang="en-US" sz="1200" b="1" dirty="0">
                <a:latin typeface="Times New Roman" panose="02020603050405020304" pitchFamily="18" charset="0"/>
                <a:cs typeface="Times New Roman" panose="02020603050405020304" pitchFamily="18" charset="0"/>
              </a:rPr>
              <a:t>c) </a:t>
            </a:r>
            <a:r>
              <a:rPr lang="en-US" sz="1200" dirty="0">
                <a:latin typeface="Times New Roman" panose="02020603050405020304" pitchFamily="18" charset="0"/>
                <a:cs typeface="Times New Roman" panose="02020603050405020304" pitchFamily="18" charset="0"/>
              </a:rPr>
              <a:t>prayers with no answers; </a:t>
            </a:r>
            <a:r>
              <a:rPr lang="en-US" sz="1200" b="1" dirty="0">
                <a:latin typeface="Times New Roman" panose="02020603050405020304" pitchFamily="18" charset="0"/>
                <a:cs typeface="Times New Roman" panose="02020603050405020304" pitchFamily="18" charset="0"/>
              </a:rPr>
              <a:t>d) </a:t>
            </a:r>
            <a:r>
              <a:rPr lang="en-US" sz="1200" dirty="0">
                <a:latin typeface="Times New Roman" panose="02020603050405020304" pitchFamily="18" charset="0"/>
                <a:cs typeface="Times New Roman" panose="02020603050405020304" pitchFamily="18" charset="0"/>
              </a:rPr>
              <a:t>their obedience not followed with blessings; e)their rebellion not followed by God’s chastisement.  They will not see the results of the signs, wonders and miracles that denominations claim through their false Great Commission emphasis.</a:t>
            </a:r>
          </a:p>
        </p:txBody>
      </p:sp>
      <p:sp>
        <p:nvSpPr>
          <p:cNvPr id="10" name="TextBox 9"/>
          <p:cNvSpPr txBox="1"/>
          <p:nvPr/>
        </p:nvSpPr>
        <p:spPr>
          <a:xfrm>
            <a:off x="1305342" y="1674687"/>
            <a:ext cx="9591258" cy="646331"/>
          </a:xfrm>
          <a:prstGeom prst="rect">
            <a:avLst/>
          </a:prstGeom>
          <a:noFill/>
        </p:spPr>
        <p:txBody>
          <a:bodyPr wrap="square" rtlCol="0">
            <a:spAutoFit/>
          </a:bodyPr>
          <a:lstStyle/>
          <a:p>
            <a:pPr algn="just"/>
            <a:r>
              <a:rPr lang="en-US" sz="1200" b="1" dirty="0">
                <a:latin typeface="Times New Roman" panose="02020603050405020304" pitchFamily="18" charset="0"/>
                <a:cs typeface="Times New Roman" panose="02020603050405020304" pitchFamily="18" charset="0"/>
              </a:rPr>
              <a:t>The kids will long for a) </a:t>
            </a:r>
            <a:r>
              <a:rPr lang="en-US" sz="1200" dirty="0">
                <a:latin typeface="Times New Roman" panose="02020603050405020304" pitchFamily="18" charset="0"/>
                <a:cs typeface="Times New Roman" panose="02020603050405020304" pitchFamily="18" charset="0"/>
              </a:rPr>
              <a:t>the joyful yet expensive feeding of their growing flesh and their newly acquired desires; </a:t>
            </a:r>
            <a:r>
              <a:rPr lang="en-US" sz="1200" b="1" dirty="0">
                <a:latin typeface="Times New Roman" panose="02020603050405020304" pitchFamily="18" charset="0"/>
                <a:cs typeface="Times New Roman" panose="02020603050405020304" pitchFamily="18" charset="0"/>
              </a:rPr>
              <a:t>b) </a:t>
            </a:r>
            <a:r>
              <a:rPr lang="en-US" sz="1200" dirty="0">
                <a:latin typeface="Times New Roman" panose="02020603050405020304" pitchFamily="18" charset="0"/>
                <a:cs typeface="Times New Roman" panose="02020603050405020304" pitchFamily="18" charset="0"/>
              </a:rPr>
              <a:t>friends and family members who are wise to their parent’s false religion; </a:t>
            </a:r>
            <a:r>
              <a:rPr lang="en-US" sz="1200" b="1" dirty="0">
                <a:latin typeface="Times New Roman" panose="02020603050405020304" pitchFamily="18" charset="0"/>
                <a:cs typeface="Times New Roman" panose="02020603050405020304" pitchFamily="18" charset="0"/>
              </a:rPr>
              <a:t>c) </a:t>
            </a:r>
            <a:r>
              <a:rPr lang="en-US" sz="1200" dirty="0">
                <a:latin typeface="Times New Roman" panose="02020603050405020304" pitchFamily="18" charset="0"/>
                <a:cs typeface="Times New Roman" panose="02020603050405020304" pitchFamily="18" charset="0"/>
              </a:rPr>
              <a:t>the days when they can escape from the domination, the ‘cruelty’, the unfun and unpleasant life of a false threatening scaring and guilt producing religion that their ‘mean’ and ‘unloving’ parents exhibit with their threats and teachings of the severity of God...</a:t>
            </a:r>
          </a:p>
        </p:txBody>
      </p:sp>
      <p:sp>
        <p:nvSpPr>
          <p:cNvPr id="11" name="TextBox 10"/>
          <p:cNvSpPr txBox="1"/>
          <p:nvPr/>
        </p:nvSpPr>
        <p:spPr>
          <a:xfrm>
            <a:off x="1795301" y="2263393"/>
            <a:ext cx="8634157" cy="46166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…OR the kids will get tired of all the lovey-dovey butterfly sweet sugary huggy Christians that produce nothing but other love-dovey butterfly Christians that show little if anything of the truth in their lives – just a wishy-washy false and fake and emptiness they call love.</a:t>
            </a:r>
          </a:p>
        </p:txBody>
      </p:sp>
      <p:sp>
        <p:nvSpPr>
          <p:cNvPr id="12" name="TextBox 11"/>
          <p:cNvSpPr txBox="1"/>
          <p:nvPr/>
        </p:nvSpPr>
        <p:spPr>
          <a:xfrm>
            <a:off x="2033912" y="2665768"/>
            <a:ext cx="8133700" cy="646331"/>
          </a:xfrm>
          <a:prstGeom prst="rect">
            <a:avLst/>
          </a:prstGeom>
          <a:noFill/>
        </p:spPr>
        <p:txBody>
          <a:bodyPr wrap="square" rtlCol="0">
            <a:spAutoFit/>
          </a:bodyPr>
          <a:lstStyle/>
          <a:p>
            <a:pPr algn="just"/>
            <a:r>
              <a:rPr lang="en-US" sz="1200" b="1" dirty="0">
                <a:latin typeface="Times New Roman" panose="02020603050405020304" pitchFamily="18" charset="0"/>
                <a:cs typeface="Times New Roman" panose="02020603050405020304" pitchFamily="18" charset="0"/>
              </a:rPr>
              <a:t>The spouses </a:t>
            </a:r>
            <a:r>
              <a:rPr lang="en-US" sz="1200" dirty="0">
                <a:latin typeface="Times New Roman" panose="02020603050405020304" pitchFamily="18" charset="0"/>
                <a:cs typeface="Times New Roman" panose="02020603050405020304" pitchFamily="18" charset="0"/>
              </a:rPr>
              <a:t>will eventually leave each other, if not in an official divorce, at least in relationship.  The kids will not see ‘true love’ within the household so their future household will never develop that love of truth and grace that the risen Saviour offers through Paul.  They will, in fact, reject marriage and will want nothing to do with ‘any’ God – be it the Risen Saviour or not.</a:t>
            </a:r>
          </a:p>
        </p:txBody>
      </p:sp>
      <p:sp>
        <p:nvSpPr>
          <p:cNvPr id="13" name="TextBox 12"/>
          <p:cNvSpPr txBox="1"/>
          <p:nvPr/>
        </p:nvSpPr>
        <p:spPr>
          <a:xfrm>
            <a:off x="809625" y="3267640"/>
            <a:ext cx="10439399" cy="830997"/>
          </a:xfrm>
          <a:prstGeom prst="rect">
            <a:avLst/>
          </a:prstGeom>
          <a:noFill/>
        </p:spPr>
        <p:txBody>
          <a:bodyPr wrap="square" rtlCol="0">
            <a:spAutoFit/>
          </a:bodyPr>
          <a:lstStyle/>
          <a:p>
            <a:pPr algn="just"/>
            <a:r>
              <a:rPr lang="en-US" sz="1200" b="1" dirty="0">
                <a:latin typeface="Times New Roman" panose="02020603050405020304" pitchFamily="18" charset="0"/>
                <a:cs typeface="Times New Roman" panose="02020603050405020304" pitchFamily="18" charset="0"/>
              </a:rPr>
              <a:t>With the wife having become the ‘leader’ of the home </a:t>
            </a:r>
            <a:r>
              <a:rPr lang="en-US" sz="1200" dirty="0">
                <a:latin typeface="Times New Roman" panose="02020603050405020304" pitchFamily="18" charset="0"/>
                <a:cs typeface="Times New Roman" panose="02020603050405020304" pitchFamily="18" charset="0"/>
              </a:rPr>
              <a:t>because she was taught that she is the Holy Spirit of the family and that the man no longer follows the strong male role God would have him follow, the boys will become effeminate as the weaker male and now possibly even reverse their entire physical and sexual structure as well as their behavior around to the female side. The girls then, will become the strong, sports oriented, educated leader of her future family, and her marriage will eventually fail “because her dad and her coaches taught her to be strong and aggressive – even IF she were to ever desire to live the religious marriage design.</a:t>
            </a:r>
          </a:p>
        </p:txBody>
      </p:sp>
      <p:sp>
        <p:nvSpPr>
          <p:cNvPr id="14" name="TextBox 13"/>
          <p:cNvSpPr txBox="1"/>
          <p:nvPr/>
        </p:nvSpPr>
        <p:spPr>
          <a:xfrm>
            <a:off x="1119572" y="4060013"/>
            <a:ext cx="9958002" cy="646331"/>
          </a:xfrm>
          <a:prstGeom prst="rect">
            <a:avLst/>
          </a:prstGeom>
          <a:noFill/>
        </p:spPr>
        <p:txBody>
          <a:bodyPr wrap="square" rtlCol="0">
            <a:spAutoFit/>
          </a:bodyPr>
          <a:lstStyle/>
          <a:p>
            <a:pPr algn="just"/>
            <a:r>
              <a:rPr lang="en-US" sz="1200" b="1" dirty="0">
                <a:latin typeface="Times New Roman" panose="02020603050405020304" pitchFamily="18" charset="0"/>
                <a:cs typeface="Times New Roman" panose="02020603050405020304" pitchFamily="18" charset="0"/>
              </a:rPr>
              <a:t>In order for the parents to ‘keep’ their child happy at home</a:t>
            </a:r>
            <a:r>
              <a:rPr lang="en-US" sz="1200" dirty="0">
                <a:latin typeface="Times New Roman" panose="02020603050405020304" pitchFamily="18" charset="0"/>
                <a:cs typeface="Times New Roman" panose="02020603050405020304" pitchFamily="18" charset="0"/>
              </a:rPr>
              <a:t>, they will have to give-in to their wants, </a:t>
            </a:r>
            <a:r>
              <a:rPr lang="en-US" sz="1200" dirty="0" err="1">
                <a:latin typeface="Times New Roman" panose="02020603050405020304" pitchFamily="18" charset="0"/>
                <a:cs typeface="Times New Roman" panose="02020603050405020304" pitchFamily="18" charset="0"/>
              </a:rPr>
              <a:t>whinings</a:t>
            </a:r>
            <a:r>
              <a:rPr lang="en-US" sz="1200" dirty="0">
                <a:latin typeface="Times New Roman" panose="02020603050405020304" pitchFamily="18" charset="0"/>
                <a:cs typeface="Times New Roman" panose="02020603050405020304" pitchFamily="18" charset="0"/>
              </a:rPr>
              <a:t> and wishes.  Essentially, the children become the oppressors of their home and school – and will eventually turn into great members of the ’entitled beggars’ society who now demand their ideology through riot and destruction as they will still easily follow any and all anti-Christianity groups and organizations – including Communism, Marxism, Socialism, etc..</a:t>
            </a:r>
          </a:p>
        </p:txBody>
      </p:sp>
      <p:sp>
        <p:nvSpPr>
          <p:cNvPr id="15" name="TextBox 14"/>
          <p:cNvSpPr txBox="1"/>
          <p:nvPr/>
        </p:nvSpPr>
        <p:spPr>
          <a:xfrm>
            <a:off x="1305342" y="4668472"/>
            <a:ext cx="9591258" cy="646331"/>
          </a:xfrm>
          <a:prstGeom prst="rect">
            <a:avLst/>
          </a:prstGeom>
          <a:noFill/>
        </p:spPr>
        <p:txBody>
          <a:bodyPr wrap="square" rtlCol="0">
            <a:spAutoFit/>
          </a:bodyPr>
          <a:lstStyle/>
          <a:p>
            <a:pPr algn="just"/>
            <a:r>
              <a:rPr lang="en-US" sz="1200" b="1" dirty="0">
                <a:latin typeface="Times New Roman" panose="02020603050405020304" pitchFamily="18" charset="0"/>
                <a:cs typeface="Times New Roman" panose="02020603050405020304" pitchFamily="18" charset="0"/>
              </a:rPr>
              <a:t>The wives a) </a:t>
            </a:r>
            <a:r>
              <a:rPr lang="en-US" sz="1200" dirty="0">
                <a:latin typeface="Times New Roman" panose="02020603050405020304" pitchFamily="18" charset="0"/>
                <a:cs typeface="Times New Roman" panose="02020603050405020304" pitchFamily="18" charset="0"/>
              </a:rPr>
              <a:t>will not adorn themselves in modest apparel or behavior;</a:t>
            </a:r>
            <a:r>
              <a:rPr lang="en-US" sz="1200" b="1" dirty="0">
                <a:latin typeface="Times New Roman" panose="02020603050405020304" pitchFamily="18" charset="0"/>
                <a:cs typeface="Times New Roman" panose="02020603050405020304" pitchFamily="18" charset="0"/>
              </a:rPr>
              <a:t> b) </a:t>
            </a:r>
            <a:r>
              <a:rPr lang="en-US" sz="1200" dirty="0">
                <a:latin typeface="Times New Roman" panose="02020603050405020304" pitchFamily="18" charset="0"/>
                <a:cs typeface="Times New Roman" panose="02020603050405020304" pitchFamily="18" charset="0"/>
              </a:rPr>
              <a:t>will participate in or even cause riotous behavior;</a:t>
            </a:r>
            <a:r>
              <a:rPr lang="en-US" sz="1200" b="1" dirty="0">
                <a:latin typeface="Times New Roman" panose="02020603050405020304" pitchFamily="18" charset="0"/>
                <a:cs typeface="Times New Roman" panose="02020603050405020304" pitchFamily="18" charset="0"/>
              </a:rPr>
              <a:t> c)</a:t>
            </a:r>
            <a:r>
              <a:rPr lang="en-US" sz="1200" dirty="0">
                <a:latin typeface="Times New Roman" panose="02020603050405020304" pitchFamily="18" charset="0"/>
                <a:cs typeface="Times New Roman" panose="02020603050405020304" pitchFamily="18" charset="0"/>
              </a:rPr>
              <a:t> will have </a:t>
            </a:r>
            <a:r>
              <a:rPr lang="en-US" sz="1200" b="1" i="1" dirty="0">
                <a:solidFill>
                  <a:srgbClr val="CC6600"/>
                </a:solidFill>
                <a:latin typeface="Times New Roman" panose="02020603050405020304" pitchFamily="18" charset="0"/>
                <a:cs typeface="Times New Roman" panose="02020603050405020304" pitchFamily="18" charset="0"/>
              </a:rPr>
              <a:t>no shamefacedness and sobriety; </a:t>
            </a:r>
            <a:r>
              <a:rPr lang="en-US" sz="1200" b="1" dirty="0">
                <a:latin typeface="Times New Roman" panose="02020603050405020304" pitchFamily="18" charset="0"/>
                <a:cs typeface="Times New Roman" panose="02020603050405020304" pitchFamily="18" charset="0"/>
              </a:rPr>
              <a:t>d) </a:t>
            </a:r>
            <a:r>
              <a:rPr lang="en-US" sz="1200" dirty="0">
                <a:latin typeface="Times New Roman" panose="02020603050405020304" pitchFamily="18" charset="0"/>
                <a:cs typeface="Times New Roman" panose="02020603050405020304" pitchFamily="18" charset="0"/>
              </a:rPr>
              <a:t> will </a:t>
            </a:r>
            <a:r>
              <a:rPr lang="en-US" sz="1200" b="1" i="1" dirty="0">
                <a:solidFill>
                  <a:srgbClr val="CC6600"/>
                </a:solidFill>
                <a:latin typeface="Times New Roman" panose="02020603050405020304" pitchFamily="18" charset="0"/>
                <a:cs typeface="Times New Roman" panose="02020603050405020304" pitchFamily="18" charset="0"/>
              </a:rPr>
              <a:t>wax wanton against the risen Christ </a:t>
            </a:r>
            <a:r>
              <a:rPr lang="en-US" sz="1200" dirty="0">
                <a:latin typeface="Times New Roman" panose="02020603050405020304" pitchFamily="18" charset="0"/>
                <a:cs typeface="Times New Roman" panose="02020603050405020304" pitchFamily="18" charset="0"/>
              </a:rPr>
              <a:t>and </a:t>
            </a:r>
            <a:r>
              <a:rPr lang="en-US" sz="1200" b="1" dirty="0">
                <a:latin typeface="Times New Roman" panose="02020603050405020304" pitchFamily="18" charset="0"/>
                <a:cs typeface="Times New Roman" panose="02020603050405020304" pitchFamily="18" charset="0"/>
              </a:rPr>
              <a:t>e) </a:t>
            </a:r>
            <a:r>
              <a:rPr lang="en-US" sz="1200" dirty="0">
                <a:latin typeface="Times New Roman" panose="02020603050405020304" pitchFamily="18" charset="0"/>
                <a:cs typeface="Times New Roman" panose="02020603050405020304" pitchFamily="18" charset="0"/>
              </a:rPr>
              <a:t>will thus </a:t>
            </a:r>
            <a:r>
              <a:rPr lang="en-US" sz="1200" b="1" i="1" dirty="0">
                <a:solidFill>
                  <a:srgbClr val="CC6600"/>
                </a:solidFill>
                <a:latin typeface="Times New Roman" panose="02020603050405020304" pitchFamily="18" charset="0"/>
                <a:cs typeface="Times New Roman" panose="02020603050405020304" pitchFamily="18" charset="0"/>
              </a:rPr>
              <a:t>cast off their first faith </a:t>
            </a:r>
            <a:r>
              <a:rPr lang="en-US" sz="1200" dirty="0">
                <a:latin typeface="Times New Roman" panose="02020603050405020304" pitchFamily="18" charset="0"/>
                <a:cs typeface="Times New Roman" panose="02020603050405020304" pitchFamily="18" charset="0"/>
              </a:rPr>
              <a:t>(if they ever even had one to cast off); </a:t>
            </a:r>
            <a:r>
              <a:rPr lang="en-US" sz="1200" b="1" dirty="0">
                <a:latin typeface="Times New Roman" panose="02020603050405020304" pitchFamily="18" charset="0"/>
                <a:cs typeface="Times New Roman" panose="02020603050405020304" pitchFamily="18" charset="0"/>
              </a:rPr>
              <a:t>f) </a:t>
            </a:r>
            <a:r>
              <a:rPr lang="en-US" sz="1200" dirty="0">
                <a:latin typeface="Times New Roman" panose="02020603050405020304" pitchFamily="18" charset="0"/>
                <a:cs typeface="Times New Roman" panose="02020603050405020304" pitchFamily="18" charset="0"/>
              </a:rPr>
              <a:t>they will be easily turned aside after Satan; </a:t>
            </a:r>
            <a:r>
              <a:rPr lang="en-US" sz="1200" b="1" dirty="0">
                <a:latin typeface="Times New Roman" panose="02020603050405020304" pitchFamily="18" charset="0"/>
                <a:cs typeface="Times New Roman" panose="02020603050405020304" pitchFamily="18" charset="0"/>
              </a:rPr>
              <a:t>g) </a:t>
            </a:r>
            <a:r>
              <a:rPr lang="en-US" sz="1200" dirty="0">
                <a:latin typeface="Times New Roman" panose="02020603050405020304" pitchFamily="18" charset="0"/>
                <a:cs typeface="Times New Roman" panose="02020603050405020304" pitchFamily="18" charset="0"/>
              </a:rPr>
              <a:t>they will be easily led away with divers lusts because they will be </a:t>
            </a:r>
            <a:r>
              <a:rPr lang="en-US" sz="1200" b="1" i="1" dirty="0">
                <a:solidFill>
                  <a:srgbClr val="CC6600"/>
                </a:solidFill>
                <a:latin typeface="Times New Roman" panose="02020603050405020304" pitchFamily="18" charset="0"/>
                <a:cs typeface="Times New Roman" panose="02020603050405020304" pitchFamily="18" charset="0"/>
              </a:rPr>
              <a:t>silly women laden with sins</a:t>
            </a:r>
            <a:r>
              <a:rPr lang="en-US" sz="1200" dirty="0">
                <a:latin typeface="Times New Roman" panose="02020603050405020304" pitchFamily="18" charset="0"/>
                <a:cs typeface="Times New Roman" panose="02020603050405020304" pitchFamily="18" charset="0"/>
              </a:rPr>
              <a:t>.</a:t>
            </a:r>
          </a:p>
        </p:txBody>
      </p:sp>
      <p:sp>
        <p:nvSpPr>
          <p:cNvPr id="16" name="TextBox 15"/>
          <p:cNvSpPr txBox="1"/>
          <p:nvPr/>
        </p:nvSpPr>
        <p:spPr>
          <a:xfrm>
            <a:off x="133350" y="5278183"/>
            <a:ext cx="11925300" cy="830997"/>
          </a:xfrm>
          <a:prstGeom prst="rect">
            <a:avLst/>
          </a:prstGeom>
          <a:noFill/>
        </p:spPr>
        <p:txBody>
          <a:bodyPr wrap="square" rtlCol="0">
            <a:spAutoFit/>
          </a:bodyPr>
          <a:lstStyle/>
          <a:p>
            <a:pPr algn="just"/>
            <a:r>
              <a:rPr lang="en-US" sz="1200" b="1" dirty="0">
                <a:latin typeface="Times New Roman" panose="02020603050405020304" pitchFamily="18" charset="0"/>
                <a:cs typeface="Times New Roman" panose="02020603050405020304" pitchFamily="18" charset="0"/>
              </a:rPr>
              <a:t>The number one love for the family </a:t>
            </a:r>
            <a:r>
              <a:rPr lang="en-US" sz="1200" dirty="0">
                <a:latin typeface="Times New Roman" panose="02020603050405020304" pitchFamily="18" charset="0"/>
                <a:cs typeface="Times New Roman" panose="02020603050405020304" pitchFamily="18" charset="0"/>
              </a:rPr>
              <a:t>will be for all members to work so they can make enough money to have the lusts they want. With money as their true god, they will </a:t>
            </a:r>
            <a:r>
              <a:rPr lang="en-US" sz="1200" b="1" i="1" dirty="0">
                <a:solidFill>
                  <a:srgbClr val="CC6600"/>
                </a:solidFill>
                <a:latin typeface="Times New Roman" panose="02020603050405020304" pitchFamily="18" charset="0"/>
                <a:cs typeface="Times New Roman" panose="02020603050405020304" pitchFamily="18" charset="0"/>
              </a:rPr>
              <a:t>fall into temptation and a snare</a:t>
            </a:r>
            <a:r>
              <a:rPr lang="en-US" sz="1200" dirty="0">
                <a:latin typeface="Times New Roman" panose="02020603050405020304" pitchFamily="18" charset="0"/>
                <a:cs typeface="Times New Roman" panose="02020603050405020304" pitchFamily="18" charset="0"/>
              </a:rPr>
              <a:t>, and into many </a:t>
            </a:r>
            <a:r>
              <a:rPr lang="en-US" sz="1200" b="1" i="1" dirty="0">
                <a:solidFill>
                  <a:srgbClr val="CC6600"/>
                </a:solidFill>
                <a:latin typeface="Times New Roman" panose="02020603050405020304" pitchFamily="18" charset="0"/>
                <a:cs typeface="Times New Roman" panose="02020603050405020304" pitchFamily="18" charset="0"/>
              </a:rPr>
              <a:t>foolish and hurtful lusts </a:t>
            </a:r>
            <a:r>
              <a:rPr lang="en-US" sz="1200" dirty="0">
                <a:latin typeface="Times New Roman" panose="02020603050405020304" pitchFamily="18" charset="0"/>
                <a:cs typeface="Times New Roman" panose="02020603050405020304" pitchFamily="18" charset="0"/>
              </a:rPr>
              <a:t>which will </a:t>
            </a:r>
            <a:r>
              <a:rPr lang="en-US" sz="1200" b="1" i="1" dirty="0">
                <a:solidFill>
                  <a:srgbClr val="CC6600"/>
                </a:solidFill>
                <a:latin typeface="Times New Roman" panose="02020603050405020304" pitchFamily="18" charset="0"/>
                <a:cs typeface="Times New Roman" panose="02020603050405020304" pitchFamily="18" charset="0"/>
              </a:rPr>
              <a:t>drown them in destruction and perdition</a:t>
            </a:r>
            <a:r>
              <a:rPr lang="en-US" sz="1200" dirty="0">
                <a:latin typeface="Times New Roman" panose="02020603050405020304" pitchFamily="18" charset="0"/>
                <a:cs typeface="Times New Roman" panose="02020603050405020304" pitchFamily="18" charset="0"/>
              </a:rPr>
              <a:t>. They will covet money so much that they will </a:t>
            </a:r>
            <a:r>
              <a:rPr lang="en-US" sz="1200" b="1" i="1" dirty="0">
                <a:solidFill>
                  <a:srgbClr val="CC6600"/>
                </a:solidFill>
                <a:latin typeface="Times New Roman" panose="02020603050405020304" pitchFamily="18" charset="0"/>
                <a:cs typeface="Times New Roman" panose="02020603050405020304" pitchFamily="18" charset="0"/>
              </a:rPr>
              <a:t>err from the faith </a:t>
            </a:r>
            <a:r>
              <a:rPr lang="en-US" sz="1200" dirty="0">
                <a:latin typeface="Times New Roman" panose="02020603050405020304" pitchFamily="18" charset="0"/>
                <a:cs typeface="Times New Roman" panose="02020603050405020304" pitchFamily="18" charset="0"/>
              </a:rPr>
              <a:t>thus </a:t>
            </a:r>
            <a:r>
              <a:rPr lang="en-US" sz="1200" b="1" i="1" dirty="0">
                <a:solidFill>
                  <a:srgbClr val="CC6600"/>
                </a:solidFill>
                <a:latin typeface="Times New Roman" panose="02020603050405020304" pitchFamily="18" charset="0"/>
                <a:cs typeface="Times New Roman" panose="02020603050405020304" pitchFamily="18" charset="0"/>
              </a:rPr>
              <a:t>piercing themselves through with many sorrows</a:t>
            </a:r>
            <a:r>
              <a:rPr lang="en-US" sz="1200" dirty="0">
                <a:latin typeface="Times New Roman" panose="02020603050405020304" pitchFamily="18" charset="0"/>
                <a:cs typeface="Times New Roman" panose="02020603050405020304" pitchFamily="18" charset="0"/>
              </a:rPr>
              <a:t>; and once all that damage starts taking place, ‘sure as shootin’, they will blame God for ‘not being there their difficult times’ and for ‘not loving them.’  Eventually they will either </a:t>
            </a:r>
            <a:r>
              <a:rPr lang="en-US" sz="1200" b="1" dirty="0">
                <a:latin typeface="Times New Roman" panose="02020603050405020304" pitchFamily="18" charset="0"/>
                <a:cs typeface="Times New Roman" panose="02020603050405020304" pitchFamily="18" charset="0"/>
              </a:rPr>
              <a:t>1) </a:t>
            </a:r>
            <a:r>
              <a:rPr lang="en-US" sz="1200" dirty="0">
                <a:latin typeface="Times New Roman" panose="02020603050405020304" pitchFamily="18" charset="0"/>
                <a:cs typeface="Times New Roman" panose="02020603050405020304" pitchFamily="18" charset="0"/>
              </a:rPr>
              <a:t>no longer believe in any God; or </a:t>
            </a:r>
            <a:r>
              <a:rPr lang="en-US" sz="1200" b="1" dirty="0">
                <a:latin typeface="Times New Roman" panose="02020603050405020304" pitchFamily="18" charset="0"/>
                <a:cs typeface="Times New Roman" panose="02020603050405020304" pitchFamily="18" charset="0"/>
              </a:rPr>
              <a:t>2) </a:t>
            </a:r>
            <a:r>
              <a:rPr lang="en-US" sz="1200" dirty="0">
                <a:latin typeface="Times New Roman" panose="02020603050405020304" pitchFamily="18" charset="0"/>
                <a:cs typeface="Times New Roman" panose="02020603050405020304" pitchFamily="18" charset="0"/>
              </a:rPr>
              <a:t>seek a denomination, cult OR an Eastern religion that will promise to bless / care for them physically and </a:t>
            </a:r>
            <a:r>
              <a:rPr lang="en-US" sz="1200" u="sng" dirty="0">
                <a:latin typeface="Times New Roman" panose="02020603050405020304" pitchFamily="18" charset="0"/>
                <a:cs typeface="Times New Roman" panose="02020603050405020304" pitchFamily="18" charset="0"/>
              </a:rPr>
              <a:t>financially</a:t>
            </a:r>
            <a:r>
              <a:rPr lang="en-US" sz="1200" dirty="0">
                <a:latin typeface="Times New Roman" panose="02020603050405020304" pitchFamily="18" charset="0"/>
                <a:cs typeface="Times New Roman" panose="02020603050405020304" pitchFamily="18" charset="0"/>
              </a:rPr>
              <a:t>. </a:t>
            </a:r>
            <a:endParaRPr lang="en-US" sz="1200" dirty="0"/>
          </a:p>
        </p:txBody>
      </p:sp>
      <p:sp>
        <p:nvSpPr>
          <p:cNvPr id="17" name="TextBox 16"/>
          <p:cNvSpPr txBox="1"/>
          <p:nvPr/>
        </p:nvSpPr>
        <p:spPr>
          <a:xfrm>
            <a:off x="76200" y="6386466"/>
            <a:ext cx="12058650" cy="307777"/>
          </a:xfrm>
          <a:prstGeom prst="rect">
            <a:avLst/>
          </a:prstGeom>
          <a:noFill/>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A family with a religion instead of the living God does not have a home; they just have an empty place for everyone to sleep and store their earthly riches!</a:t>
            </a:r>
          </a:p>
        </p:txBody>
      </p:sp>
      <p:sp>
        <p:nvSpPr>
          <p:cNvPr id="5" name="TextBox 4">
            <a:extLst>
              <a:ext uri="{FF2B5EF4-FFF2-40B4-BE49-F238E27FC236}">
                <a16:creationId xmlns:a16="http://schemas.microsoft.com/office/drawing/2014/main" id="{B3540F5C-3A28-43E1-AE9A-4383B82BE0D0}"/>
              </a:ext>
            </a:extLst>
          </p:cNvPr>
          <p:cNvSpPr txBox="1"/>
          <p:nvPr/>
        </p:nvSpPr>
        <p:spPr>
          <a:xfrm>
            <a:off x="115931" y="6088498"/>
            <a:ext cx="11991975" cy="27699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They miss out on the simple goodness of God </a:t>
            </a:r>
            <a:r>
              <a:rPr lang="en-US" sz="1200" dirty="0">
                <a:latin typeface="Times New Roman" panose="02020603050405020304" pitchFamily="18" charset="0"/>
                <a:cs typeface="Times New Roman" panose="02020603050405020304" pitchFamily="18" charset="0"/>
              </a:rPr>
              <a:t>that would lead the entire family to repentance and a growth full of understanding, nurturing through their knowledge of the RISEN SAVIOUR!</a:t>
            </a:r>
          </a:p>
        </p:txBody>
      </p:sp>
      <p:sp>
        <p:nvSpPr>
          <p:cNvPr id="6" name="Rectangle 5">
            <a:extLst>
              <a:ext uri="{FF2B5EF4-FFF2-40B4-BE49-F238E27FC236}">
                <a16:creationId xmlns:a16="http://schemas.microsoft.com/office/drawing/2014/main" id="{15084B1E-1E96-4321-80E4-5F345B5E9990}"/>
              </a:ext>
            </a:extLst>
          </p:cNvPr>
          <p:cNvSpPr/>
          <p:nvPr/>
        </p:nvSpPr>
        <p:spPr>
          <a:xfrm>
            <a:off x="0" y="0"/>
            <a:ext cx="12192000" cy="6858000"/>
          </a:xfrm>
          <a:prstGeom prst="rect">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853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16" grpId="0"/>
      <p:bldP spid="1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323" y="47797"/>
            <a:ext cx="11038703" cy="646331"/>
          </a:xfrm>
          <a:prstGeom prst="rect">
            <a:avLst/>
          </a:prstGeom>
          <a:noFill/>
        </p:spPr>
        <p:txBody>
          <a:bodyPr wrap="square" rtlCol="0">
            <a:spAutoFit/>
          </a:bodyPr>
          <a:lstStyle/>
          <a:p>
            <a:pPr algn="ctr"/>
            <a:r>
              <a:rPr lang="en-US" sz="3600" dirty="0">
                <a:latin typeface="Arial Black" panose="020B0A04020102020204" pitchFamily="34" charset="0"/>
              </a:rPr>
              <a:t>A </a:t>
            </a:r>
            <a:r>
              <a:rPr lang="en-US" sz="3600" dirty="0">
                <a:solidFill>
                  <a:schemeClr val="accent6">
                    <a:lumMod val="75000"/>
                  </a:schemeClr>
                </a:solidFill>
                <a:latin typeface="Arial Black" panose="020B0A04020102020204" pitchFamily="34" charset="0"/>
              </a:rPr>
              <a:t>PERSON</a:t>
            </a:r>
            <a:r>
              <a:rPr lang="en-US" sz="3600" dirty="0">
                <a:latin typeface="Arial Black" panose="020B0A04020102020204" pitchFamily="34" charset="0"/>
              </a:rPr>
              <a:t> Without the Living God</a:t>
            </a:r>
          </a:p>
        </p:txBody>
      </p:sp>
      <p:sp>
        <p:nvSpPr>
          <p:cNvPr id="2" name="TextBox 1"/>
          <p:cNvSpPr txBox="1"/>
          <p:nvPr/>
        </p:nvSpPr>
        <p:spPr>
          <a:xfrm>
            <a:off x="3617955" y="599270"/>
            <a:ext cx="4950940" cy="584775"/>
          </a:xfrm>
          <a:prstGeom prst="rect">
            <a:avLst/>
          </a:prstGeom>
          <a:noFill/>
        </p:spPr>
        <p:txBody>
          <a:bodyPr wrap="square" rtlCol="0">
            <a:spAutoFit/>
          </a:bodyPr>
          <a:lstStyle/>
          <a:p>
            <a:pPr algn="ctr"/>
            <a:r>
              <a:rPr lang="en-US" sz="3200" b="1" dirty="0">
                <a:solidFill>
                  <a:srgbClr val="FF0000"/>
                </a:solidFill>
                <a:latin typeface="Chiller" panose="04020404031007020602" pitchFamily="82" charset="0"/>
              </a:rPr>
              <a:t>Has a Religion</a:t>
            </a:r>
          </a:p>
        </p:txBody>
      </p:sp>
      <p:sp>
        <p:nvSpPr>
          <p:cNvPr id="3" name="TextBox 2"/>
          <p:cNvSpPr txBox="1"/>
          <p:nvPr/>
        </p:nvSpPr>
        <p:spPr>
          <a:xfrm>
            <a:off x="0" y="1046001"/>
            <a:ext cx="11967539" cy="738664"/>
          </a:xfrm>
          <a:prstGeom prst="rect">
            <a:avLst/>
          </a:prstGeom>
          <a:noFill/>
        </p:spPr>
        <p:txBody>
          <a:bodyPr wrap="square" rtlCol="0">
            <a:spAutoFit/>
          </a:bodyPr>
          <a:lstStyle/>
          <a:p>
            <a:pPr algn="just"/>
            <a:r>
              <a:rPr lang="en-US" sz="1400" dirty="0">
                <a:latin typeface="Times New Roman" panose="02020603050405020304" pitchFamily="18" charset="0"/>
                <a:cs typeface="Times New Roman" panose="02020603050405020304" pitchFamily="18" charset="0"/>
              </a:rPr>
              <a:t>One of the greatest deceptions being taught from modern bible versions is when the KJB says ‘</a:t>
            </a:r>
            <a:r>
              <a:rPr lang="en-US" sz="1400" b="1" i="1" dirty="0">
                <a:solidFill>
                  <a:srgbClr val="CC6600"/>
                </a:solidFill>
                <a:latin typeface="Times New Roman" panose="02020603050405020304" pitchFamily="18" charset="0"/>
                <a:cs typeface="Times New Roman" panose="02020603050405020304" pitchFamily="18" charset="0"/>
              </a:rPr>
              <a:t>be</a:t>
            </a:r>
            <a:r>
              <a:rPr lang="en-US" sz="1400" dirty="0">
                <a:latin typeface="Times New Roman" panose="02020603050405020304" pitchFamily="18" charset="0"/>
                <a:cs typeface="Times New Roman" panose="02020603050405020304" pitchFamily="18" charset="0"/>
              </a:rPr>
              <a:t> </a:t>
            </a:r>
            <a:r>
              <a:rPr lang="en-US" sz="1400" b="1" i="1" dirty="0">
                <a:solidFill>
                  <a:srgbClr val="CC6600"/>
                </a:solidFill>
                <a:latin typeface="Times New Roman" panose="02020603050405020304" pitchFamily="18" charset="0"/>
                <a:cs typeface="Times New Roman" panose="02020603050405020304" pitchFamily="18" charset="0"/>
              </a:rPr>
              <a:t>followers,</a:t>
            </a:r>
            <a:r>
              <a:rPr lang="en-US" sz="1400" dirty="0">
                <a:latin typeface="Times New Roman" panose="02020603050405020304" pitchFamily="18" charset="0"/>
                <a:cs typeface="Times New Roman" panose="02020603050405020304" pitchFamily="18" charset="0"/>
              </a:rPr>
              <a:t>’ the modern bibles and pastors teach others to be ‘</a:t>
            </a:r>
            <a:r>
              <a:rPr lang="en-US" sz="1400" i="1" dirty="0">
                <a:latin typeface="Times New Roman" panose="02020603050405020304" pitchFamily="18" charset="0"/>
                <a:cs typeface="Times New Roman" panose="02020603050405020304" pitchFamily="18" charset="0"/>
              </a:rPr>
              <a:t>imitators</a:t>
            </a:r>
            <a:r>
              <a:rPr lang="en-US" sz="1400" dirty="0">
                <a:latin typeface="Times New Roman" panose="02020603050405020304" pitchFamily="18" charset="0"/>
                <a:cs typeface="Times New Roman" panose="02020603050405020304" pitchFamily="18" charset="0"/>
              </a:rPr>
              <a:t>’ of God, Paul, Jesus, the body of Christ, of their pastor’s walk and faith. An imitator is NOT a follower but is a fake – a fraud – a phony.  Being an imitator of God is to be ‘like’ God, ‘like’ Jesus, ‘like’ Paul, ‘like’ the body of Christ, ‘like’ his faith -  except that makes them really a liar, a fake, an antigod, an antichrist!</a:t>
            </a:r>
          </a:p>
        </p:txBody>
      </p:sp>
      <p:sp>
        <p:nvSpPr>
          <p:cNvPr id="5" name="TextBox 4"/>
          <p:cNvSpPr txBox="1"/>
          <p:nvPr/>
        </p:nvSpPr>
        <p:spPr>
          <a:xfrm>
            <a:off x="1809026" y="2027072"/>
            <a:ext cx="1640983" cy="307777"/>
          </a:xfrm>
          <a:prstGeom prst="rect">
            <a:avLst/>
          </a:prstGeom>
          <a:noFill/>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Imitation Spirit</a:t>
            </a:r>
          </a:p>
        </p:txBody>
      </p:sp>
      <p:sp>
        <p:nvSpPr>
          <p:cNvPr id="28" name="TextBox 27"/>
          <p:cNvSpPr txBox="1"/>
          <p:nvPr/>
        </p:nvSpPr>
        <p:spPr>
          <a:xfrm>
            <a:off x="0" y="2022377"/>
            <a:ext cx="1855981" cy="307777"/>
          </a:xfrm>
          <a:prstGeom prst="rect">
            <a:avLst/>
          </a:prstGeom>
          <a:noFill/>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Imitation Scriptures</a:t>
            </a:r>
          </a:p>
        </p:txBody>
      </p:sp>
      <p:sp>
        <p:nvSpPr>
          <p:cNvPr id="29" name="TextBox 28"/>
          <p:cNvSpPr txBox="1"/>
          <p:nvPr/>
        </p:nvSpPr>
        <p:spPr>
          <a:xfrm>
            <a:off x="3488179" y="2033377"/>
            <a:ext cx="1710173" cy="307777"/>
          </a:xfrm>
          <a:prstGeom prst="rect">
            <a:avLst/>
          </a:prstGeom>
          <a:noFill/>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Imitation Churches</a:t>
            </a:r>
          </a:p>
        </p:txBody>
      </p:sp>
      <p:sp>
        <p:nvSpPr>
          <p:cNvPr id="30" name="TextBox 29"/>
          <p:cNvSpPr txBox="1"/>
          <p:nvPr/>
        </p:nvSpPr>
        <p:spPr>
          <a:xfrm>
            <a:off x="5290256" y="2022731"/>
            <a:ext cx="1640983" cy="307777"/>
          </a:xfrm>
          <a:prstGeom prst="rect">
            <a:avLst/>
          </a:prstGeom>
          <a:noFill/>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Imitation Pastors</a:t>
            </a:r>
          </a:p>
        </p:txBody>
      </p:sp>
      <p:sp>
        <p:nvSpPr>
          <p:cNvPr id="31" name="TextBox 30"/>
          <p:cNvSpPr txBox="1"/>
          <p:nvPr/>
        </p:nvSpPr>
        <p:spPr>
          <a:xfrm>
            <a:off x="6754573" y="2023956"/>
            <a:ext cx="1640983" cy="307777"/>
          </a:xfrm>
          <a:prstGeom prst="rect">
            <a:avLst/>
          </a:prstGeom>
          <a:noFill/>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Imitation Signs</a:t>
            </a:r>
          </a:p>
        </p:txBody>
      </p:sp>
      <p:sp>
        <p:nvSpPr>
          <p:cNvPr id="32" name="TextBox 31"/>
          <p:cNvSpPr txBox="1"/>
          <p:nvPr/>
        </p:nvSpPr>
        <p:spPr>
          <a:xfrm>
            <a:off x="8411067" y="2021527"/>
            <a:ext cx="1640983" cy="307777"/>
          </a:xfrm>
          <a:prstGeom prst="rect">
            <a:avLst/>
          </a:prstGeom>
          <a:noFill/>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Imitation </a:t>
            </a:r>
            <a:r>
              <a:rPr lang="en-US" sz="1400" b="1" u="sng" dirty="0" err="1">
                <a:latin typeface="Times New Roman" panose="02020603050405020304" pitchFamily="18" charset="0"/>
                <a:cs typeface="Times New Roman" panose="02020603050405020304" pitchFamily="18" charset="0"/>
              </a:rPr>
              <a:t>Savio’r</a:t>
            </a:r>
            <a:endParaRPr lang="en-US" sz="1400" b="1" u="sng"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10096596" y="2024376"/>
            <a:ext cx="1810291" cy="307777"/>
          </a:xfrm>
          <a:prstGeom prst="rect">
            <a:avLst/>
          </a:prstGeom>
          <a:noFill/>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Imitation Salvation</a:t>
            </a:r>
          </a:p>
        </p:txBody>
      </p:sp>
      <p:sp>
        <p:nvSpPr>
          <p:cNvPr id="6" name="TextBox 5"/>
          <p:cNvSpPr txBox="1"/>
          <p:nvPr/>
        </p:nvSpPr>
        <p:spPr>
          <a:xfrm>
            <a:off x="4707044" y="1711382"/>
            <a:ext cx="2757489" cy="369332"/>
          </a:xfrm>
          <a:prstGeom prst="rect">
            <a:avLst/>
          </a:prstGeom>
          <a:noFill/>
        </p:spPr>
        <p:txBody>
          <a:bodyPr wrap="square" rtlCol="0">
            <a:spAutoFit/>
          </a:bodyPr>
          <a:lstStyle/>
          <a:p>
            <a:r>
              <a:rPr lang="en-US" b="1" i="1" dirty="0">
                <a:latin typeface="Times New Roman" panose="02020603050405020304" pitchFamily="18" charset="0"/>
                <a:cs typeface="Times New Roman" panose="02020603050405020304" pitchFamily="18" charset="0"/>
              </a:rPr>
              <a:t>Religion Makes Imitations</a:t>
            </a:r>
          </a:p>
        </p:txBody>
      </p:sp>
      <p:sp>
        <p:nvSpPr>
          <p:cNvPr id="7" name="TextBox 6"/>
          <p:cNvSpPr txBox="1"/>
          <p:nvPr/>
        </p:nvSpPr>
        <p:spPr>
          <a:xfrm>
            <a:off x="12106" y="2341154"/>
            <a:ext cx="1817211" cy="784830"/>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Resemble the Real Thing</a:t>
            </a:r>
          </a:p>
          <a:p>
            <a:pPr algn="ctr"/>
            <a:r>
              <a:rPr lang="en-US" sz="1100" dirty="0">
                <a:latin typeface="Times New Roman" panose="02020603050405020304" pitchFamily="18" charset="0"/>
                <a:cs typeface="Times New Roman" panose="02020603050405020304" pitchFamily="18" charset="0"/>
              </a:rPr>
              <a:t>In Sight – but easier</a:t>
            </a:r>
          </a:p>
          <a:p>
            <a:pPr algn="ctr"/>
            <a:r>
              <a:rPr lang="en-US" sz="1100" dirty="0">
                <a:latin typeface="Times New Roman" panose="02020603050405020304" pitchFamily="18" charset="0"/>
                <a:cs typeface="Times New Roman" panose="02020603050405020304" pitchFamily="18" charset="0"/>
              </a:rPr>
              <a:t>In Sound – but easier</a:t>
            </a:r>
          </a:p>
          <a:p>
            <a:pPr algn="ctr"/>
            <a:r>
              <a:rPr lang="en-US" sz="1100" dirty="0">
                <a:latin typeface="Times New Roman" panose="02020603050405020304" pitchFamily="18" charset="0"/>
                <a:cs typeface="Times New Roman" panose="02020603050405020304" pitchFamily="18" charset="0"/>
              </a:rPr>
              <a:t>In Success – financially only</a:t>
            </a:r>
          </a:p>
        </p:txBody>
      </p:sp>
      <p:sp>
        <p:nvSpPr>
          <p:cNvPr id="9" name="TextBox 8"/>
          <p:cNvSpPr txBox="1"/>
          <p:nvPr/>
        </p:nvSpPr>
        <p:spPr>
          <a:xfrm>
            <a:off x="100745" y="3122580"/>
            <a:ext cx="1638300" cy="969496"/>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Receive Praise from </a:t>
            </a:r>
          </a:p>
          <a:p>
            <a:pPr algn="ctr"/>
            <a:r>
              <a:rPr lang="en-US" sz="1200" b="1" dirty="0">
                <a:latin typeface="Times New Roman" panose="02020603050405020304" pitchFamily="18" charset="0"/>
                <a:cs typeface="Times New Roman" panose="02020603050405020304" pitchFamily="18" charset="0"/>
              </a:rPr>
              <a:t>the Religious</a:t>
            </a:r>
          </a:p>
          <a:p>
            <a:pPr algn="ctr"/>
            <a:r>
              <a:rPr lang="en-US" sz="1100" dirty="0">
                <a:latin typeface="Times New Roman" panose="02020603050405020304" pitchFamily="18" charset="0"/>
                <a:cs typeface="Times New Roman" panose="02020603050405020304" pitchFamily="18" charset="0"/>
              </a:rPr>
              <a:t>Unsaved</a:t>
            </a:r>
          </a:p>
          <a:p>
            <a:pPr algn="ctr"/>
            <a:r>
              <a:rPr lang="en-US" sz="1100" dirty="0">
                <a:latin typeface="Times New Roman" panose="02020603050405020304" pitchFamily="18" charset="0"/>
                <a:cs typeface="Times New Roman" panose="02020603050405020304" pitchFamily="18" charset="0"/>
              </a:rPr>
              <a:t>Ungodly</a:t>
            </a:r>
          </a:p>
          <a:p>
            <a:pPr algn="ctr"/>
            <a:r>
              <a:rPr lang="en-US" sz="1100" dirty="0">
                <a:latin typeface="Times New Roman" panose="02020603050405020304" pitchFamily="18" charset="0"/>
                <a:cs typeface="Times New Roman" panose="02020603050405020304" pitchFamily="18" charset="0"/>
              </a:rPr>
              <a:t>Unbelieving</a:t>
            </a:r>
            <a:endParaRPr lang="en-US" sz="105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3118" y="4157312"/>
            <a:ext cx="1738114" cy="969496"/>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Robs Reliability of the Truth from the Readers</a:t>
            </a:r>
          </a:p>
          <a:p>
            <a:pPr algn="ctr"/>
            <a:r>
              <a:rPr lang="en-US" sz="1100" dirty="0">
                <a:latin typeface="Times New Roman" panose="02020603050405020304" pitchFamily="18" charset="0"/>
                <a:cs typeface="Times New Roman" panose="02020603050405020304" pitchFamily="18" charset="0"/>
              </a:rPr>
              <a:t>Of their Beliefs</a:t>
            </a:r>
          </a:p>
          <a:p>
            <a:pPr algn="ctr"/>
            <a:r>
              <a:rPr lang="en-US" sz="1100" dirty="0">
                <a:latin typeface="Times New Roman" panose="02020603050405020304" pitchFamily="18" charset="0"/>
                <a:cs typeface="Times New Roman" panose="02020603050405020304" pitchFamily="18" charset="0"/>
              </a:rPr>
              <a:t>Of their Behavior</a:t>
            </a:r>
          </a:p>
          <a:p>
            <a:pPr algn="ctr"/>
            <a:r>
              <a:rPr lang="en-US" sz="1100" dirty="0">
                <a:latin typeface="Times New Roman" panose="02020603050405020304" pitchFamily="18" charset="0"/>
                <a:cs typeface="Times New Roman" panose="02020603050405020304" pitchFamily="18" charset="0"/>
              </a:rPr>
              <a:t>Of their Battles</a:t>
            </a:r>
          </a:p>
        </p:txBody>
      </p:sp>
      <p:sp>
        <p:nvSpPr>
          <p:cNvPr id="10" name="TextBox 9"/>
          <p:cNvSpPr txBox="1"/>
          <p:nvPr/>
        </p:nvSpPr>
        <p:spPr>
          <a:xfrm>
            <a:off x="137573" y="5136905"/>
            <a:ext cx="1582797" cy="1492716"/>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Removes the Realities of the Faith of Christ </a:t>
            </a:r>
          </a:p>
          <a:p>
            <a:pPr algn="ctr"/>
            <a:r>
              <a:rPr lang="en-US" sz="1100" dirty="0">
                <a:latin typeface="Times New Roman" panose="02020603050405020304" pitchFamily="18" charset="0"/>
                <a:cs typeface="Times New Roman" panose="02020603050405020304" pitchFamily="18" charset="0"/>
              </a:rPr>
              <a:t>…by putting the emphasis on the faith of the people in themselves instead of the faith OF Jesus Christ</a:t>
            </a:r>
          </a:p>
        </p:txBody>
      </p:sp>
      <p:sp>
        <p:nvSpPr>
          <p:cNvPr id="11" name="TextBox 10"/>
          <p:cNvSpPr txBox="1"/>
          <p:nvPr/>
        </p:nvSpPr>
        <p:spPr>
          <a:xfrm>
            <a:off x="1985498" y="2321936"/>
            <a:ext cx="1301287" cy="27699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Devilish</a:t>
            </a:r>
            <a:endParaRPr lang="en-US" sz="11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981016" y="2534312"/>
            <a:ext cx="1310249" cy="954107"/>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Disgusting</a:t>
            </a:r>
          </a:p>
          <a:p>
            <a:pPr algn="ctr"/>
            <a:r>
              <a:rPr lang="en-US" sz="1100" dirty="0">
                <a:latin typeface="Times New Roman" panose="02020603050405020304" pitchFamily="18" charset="0"/>
                <a:cs typeface="Times New Roman" panose="02020603050405020304" pitchFamily="18" charset="0"/>
              </a:rPr>
              <a:t>Ungodly</a:t>
            </a:r>
          </a:p>
          <a:p>
            <a:pPr algn="ctr"/>
            <a:r>
              <a:rPr lang="en-US" sz="1100" dirty="0">
                <a:latin typeface="Times New Roman" panose="02020603050405020304" pitchFamily="18" charset="0"/>
                <a:cs typeface="Times New Roman" panose="02020603050405020304" pitchFamily="18" charset="0"/>
              </a:rPr>
              <a:t>Unclean</a:t>
            </a:r>
          </a:p>
          <a:p>
            <a:pPr algn="ctr"/>
            <a:r>
              <a:rPr lang="en-US" sz="1100" dirty="0">
                <a:latin typeface="Times New Roman" panose="02020603050405020304" pitchFamily="18" charset="0"/>
                <a:cs typeface="Times New Roman" panose="02020603050405020304" pitchFamily="18" charset="0"/>
              </a:rPr>
              <a:t>Unhealthy</a:t>
            </a:r>
          </a:p>
          <a:p>
            <a:pPr algn="ctr"/>
            <a:r>
              <a:rPr lang="en-US" sz="1100" dirty="0">
                <a:latin typeface="Times New Roman" panose="02020603050405020304" pitchFamily="18" charset="0"/>
                <a:cs typeface="Times New Roman" panose="02020603050405020304" pitchFamily="18" charset="0"/>
              </a:rPr>
              <a:t>Unreal</a:t>
            </a:r>
          </a:p>
        </p:txBody>
      </p:sp>
      <p:sp>
        <p:nvSpPr>
          <p:cNvPr id="13" name="TextBox 12"/>
          <p:cNvSpPr txBox="1"/>
          <p:nvPr/>
        </p:nvSpPr>
        <p:spPr>
          <a:xfrm>
            <a:off x="2002800" y="3415415"/>
            <a:ext cx="1268083" cy="954107"/>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Dynamic</a:t>
            </a:r>
          </a:p>
          <a:p>
            <a:pPr algn="ctr"/>
            <a:r>
              <a:rPr lang="en-US" sz="1100" dirty="0">
                <a:latin typeface="Times New Roman" panose="02020603050405020304" pitchFamily="18" charset="0"/>
                <a:cs typeface="Times New Roman" panose="02020603050405020304" pitchFamily="18" charset="0"/>
              </a:rPr>
              <a:t>Supernatural in:</a:t>
            </a:r>
          </a:p>
          <a:p>
            <a:pPr algn="ctr"/>
            <a:r>
              <a:rPr lang="en-US" sz="1100" dirty="0">
                <a:latin typeface="Times New Roman" panose="02020603050405020304" pitchFamily="18" charset="0"/>
                <a:cs typeface="Times New Roman" panose="02020603050405020304" pitchFamily="18" charset="0"/>
              </a:rPr>
              <a:t>Strength</a:t>
            </a:r>
          </a:p>
          <a:p>
            <a:pPr algn="ctr"/>
            <a:r>
              <a:rPr lang="en-US" sz="1100" dirty="0">
                <a:latin typeface="Times New Roman" panose="02020603050405020304" pitchFamily="18" charset="0"/>
                <a:cs typeface="Times New Roman" panose="02020603050405020304" pitchFamily="18" charset="0"/>
              </a:rPr>
              <a:t>Signs</a:t>
            </a:r>
          </a:p>
          <a:p>
            <a:pPr algn="ctr"/>
            <a:r>
              <a:rPr lang="en-US" sz="1100" dirty="0">
                <a:latin typeface="Times New Roman" panose="02020603050405020304" pitchFamily="18" charset="0"/>
                <a:cs typeface="Times New Roman" panose="02020603050405020304" pitchFamily="18" charset="0"/>
              </a:rPr>
              <a:t>Secrets</a:t>
            </a:r>
          </a:p>
        </p:txBody>
      </p:sp>
      <p:sp>
        <p:nvSpPr>
          <p:cNvPr id="21" name="TextBox 20"/>
          <p:cNvSpPr txBox="1"/>
          <p:nvPr/>
        </p:nvSpPr>
        <p:spPr>
          <a:xfrm>
            <a:off x="1813056" y="4316455"/>
            <a:ext cx="1644078" cy="615553"/>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Directing</a:t>
            </a:r>
          </a:p>
          <a:p>
            <a:pPr algn="ctr"/>
            <a:r>
              <a:rPr lang="en-US" sz="1100" dirty="0">
                <a:latin typeface="Times New Roman" panose="02020603050405020304" pitchFamily="18" charset="0"/>
                <a:cs typeface="Times New Roman" panose="02020603050405020304" pitchFamily="18" charset="0"/>
              </a:rPr>
              <a:t>Against God’s: Word, Words, Ways &amp; Wisdom</a:t>
            </a:r>
          </a:p>
        </p:txBody>
      </p:sp>
      <p:sp>
        <p:nvSpPr>
          <p:cNvPr id="22" name="TextBox 21"/>
          <p:cNvSpPr txBox="1"/>
          <p:nvPr/>
        </p:nvSpPr>
        <p:spPr>
          <a:xfrm>
            <a:off x="1720370" y="4894547"/>
            <a:ext cx="1833980" cy="615553"/>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Doctrinal</a:t>
            </a:r>
          </a:p>
          <a:p>
            <a:pPr algn="ctr"/>
            <a:r>
              <a:rPr lang="en-US" sz="1100" dirty="0">
                <a:latin typeface="Times New Roman" panose="02020603050405020304" pitchFamily="18" charset="0"/>
                <a:cs typeface="Times New Roman" panose="02020603050405020304" pitchFamily="18" charset="0"/>
              </a:rPr>
              <a:t>Profane and vain babblings increase in ungodliness</a:t>
            </a:r>
            <a:endParaRPr lang="en-US" sz="105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833910" y="5471815"/>
            <a:ext cx="1599015" cy="784830"/>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Distressing</a:t>
            </a:r>
          </a:p>
          <a:p>
            <a:pPr algn="ctr"/>
            <a:r>
              <a:rPr lang="en-US" sz="1100" dirty="0">
                <a:latin typeface="Times New Roman" panose="02020603050405020304" pitchFamily="18" charset="0"/>
                <a:cs typeface="Times New Roman" panose="02020603050405020304" pitchFamily="18" charset="0"/>
              </a:rPr>
              <a:t>Disturbance in Soul</a:t>
            </a:r>
          </a:p>
          <a:p>
            <a:pPr algn="ctr"/>
            <a:r>
              <a:rPr lang="en-US" sz="1100" dirty="0">
                <a:latin typeface="Times New Roman" panose="02020603050405020304" pitchFamily="18" charset="0"/>
                <a:cs typeface="Times New Roman" panose="02020603050405020304" pitchFamily="18" charset="0"/>
              </a:rPr>
              <a:t>Distrust in Scriptures</a:t>
            </a:r>
          </a:p>
          <a:p>
            <a:pPr algn="ctr"/>
            <a:r>
              <a:rPr lang="en-US" sz="1100" dirty="0">
                <a:latin typeface="Times New Roman" panose="02020603050405020304" pitchFamily="18" charset="0"/>
                <a:cs typeface="Times New Roman" panose="02020603050405020304" pitchFamily="18" charset="0"/>
              </a:rPr>
              <a:t>Doubts about Salvation</a:t>
            </a:r>
            <a:endParaRPr lang="en-US" sz="105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481440" y="2323080"/>
            <a:ext cx="1707457"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Gospel Water Baptisms</a:t>
            </a:r>
          </a:p>
        </p:txBody>
      </p:sp>
      <p:sp>
        <p:nvSpPr>
          <p:cNvPr id="27" name="TextBox 26"/>
          <p:cNvSpPr txBox="1"/>
          <p:nvPr/>
        </p:nvSpPr>
        <p:spPr>
          <a:xfrm>
            <a:off x="3521113" y="2594441"/>
            <a:ext cx="1640983"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Apostles OT Doctrine</a:t>
            </a:r>
          </a:p>
        </p:txBody>
      </p:sp>
      <p:sp>
        <p:nvSpPr>
          <p:cNvPr id="34" name="TextBox 33"/>
          <p:cNvSpPr txBox="1"/>
          <p:nvPr/>
        </p:nvSpPr>
        <p:spPr>
          <a:xfrm>
            <a:off x="3489438" y="2881823"/>
            <a:ext cx="1692162"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Apostles OT Fellowship</a:t>
            </a:r>
          </a:p>
        </p:txBody>
      </p:sp>
      <p:sp>
        <p:nvSpPr>
          <p:cNvPr id="35" name="TextBox 34"/>
          <p:cNvSpPr txBox="1"/>
          <p:nvPr/>
        </p:nvSpPr>
        <p:spPr>
          <a:xfrm>
            <a:off x="3521116" y="3181211"/>
            <a:ext cx="1640983"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Breaking of Bread</a:t>
            </a:r>
          </a:p>
        </p:txBody>
      </p:sp>
      <p:sp>
        <p:nvSpPr>
          <p:cNvPr id="37" name="TextBox 36"/>
          <p:cNvSpPr txBox="1"/>
          <p:nvPr/>
        </p:nvSpPr>
        <p:spPr>
          <a:xfrm>
            <a:off x="3527414" y="3493951"/>
            <a:ext cx="1640983"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Imitation Prayer</a:t>
            </a:r>
          </a:p>
        </p:txBody>
      </p:sp>
      <p:sp>
        <p:nvSpPr>
          <p:cNvPr id="38" name="TextBox 37"/>
          <p:cNvSpPr txBox="1"/>
          <p:nvPr/>
        </p:nvSpPr>
        <p:spPr>
          <a:xfrm>
            <a:off x="3481054" y="4067146"/>
            <a:ext cx="1734290"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False Signs, Miracles</a:t>
            </a:r>
          </a:p>
          <a:p>
            <a:pPr algn="ctr"/>
            <a:r>
              <a:rPr lang="en-US" sz="1200" dirty="0">
                <a:latin typeface="Times New Roman" panose="02020603050405020304" pitchFamily="18" charset="0"/>
                <a:cs typeface="Times New Roman" panose="02020603050405020304" pitchFamily="18" charset="0"/>
              </a:rPr>
              <a:t> and Wonders</a:t>
            </a:r>
          </a:p>
        </p:txBody>
      </p:sp>
      <p:sp>
        <p:nvSpPr>
          <p:cNvPr id="39" name="TextBox 38"/>
          <p:cNvSpPr txBox="1"/>
          <p:nvPr/>
        </p:nvSpPr>
        <p:spPr>
          <a:xfrm>
            <a:off x="3526553" y="3790147"/>
            <a:ext cx="1640983"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Fear of God’s Severity</a:t>
            </a:r>
          </a:p>
        </p:txBody>
      </p:sp>
      <p:sp>
        <p:nvSpPr>
          <p:cNvPr id="41" name="TextBox 40"/>
          <p:cNvSpPr txBox="1"/>
          <p:nvPr/>
        </p:nvSpPr>
        <p:spPr>
          <a:xfrm>
            <a:off x="3521113" y="4549229"/>
            <a:ext cx="1640983"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Speak New Tongues</a:t>
            </a:r>
          </a:p>
        </p:txBody>
      </p:sp>
      <p:sp>
        <p:nvSpPr>
          <p:cNvPr id="42" name="TextBox 41"/>
          <p:cNvSpPr txBox="1"/>
          <p:nvPr/>
        </p:nvSpPr>
        <p:spPr>
          <a:xfrm>
            <a:off x="3518015" y="4798219"/>
            <a:ext cx="1640983"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Unity Demanded</a:t>
            </a:r>
          </a:p>
        </p:txBody>
      </p:sp>
      <p:sp>
        <p:nvSpPr>
          <p:cNvPr id="43" name="TextBox 42"/>
          <p:cNvSpPr txBox="1"/>
          <p:nvPr/>
        </p:nvSpPr>
        <p:spPr>
          <a:xfrm>
            <a:off x="3518014" y="5081563"/>
            <a:ext cx="1640983"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Sold / Give Away</a:t>
            </a:r>
          </a:p>
          <a:p>
            <a:pPr algn="ctr"/>
            <a:r>
              <a:rPr lang="en-US" sz="1200" dirty="0">
                <a:latin typeface="Times New Roman" panose="02020603050405020304" pitchFamily="18" charset="0"/>
                <a:cs typeface="Times New Roman" panose="02020603050405020304" pitchFamily="18" charset="0"/>
              </a:rPr>
              <a:t>All Possessions</a:t>
            </a:r>
          </a:p>
        </p:txBody>
      </p:sp>
      <p:sp>
        <p:nvSpPr>
          <p:cNvPr id="44" name="TextBox 43"/>
          <p:cNvSpPr txBox="1"/>
          <p:nvPr/>
        </p:nvSpPr>
        <p:spPr>
          <a:xfrm>
            <a:off x="3428858" y="5524434"/>
            <a:ext cx="1825497"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Continued ‘Daily’ with One Accord in the Temple</a:t>
            </a:r>
          </a:p>
        </p:txBody>
      </p:sp>
      <p:sp>
        <p:nvSpPr>
          <p:cNvPr id="45" name="TextBox 44"/>
          <p:cNvSpPr txBox="1"/>
          <p:nvPr/>
        </p:nvSpPr>
        <p:spPr>
          <a:xfrm>
            <a:off x="3284272" y="6362785"/>
            <a:ext cx="2125544"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Seek </a:t>
            </a:r>
            <a:r>
              <a:rPr lang="en-US" sz="1200" dirty="0" err="1">
                <a:latin typeface="Times New Roman" panose="02020603050405020304" pitchFamily="18" charset="0"/>
                <a:cs typeface="Times New Roman" panose="02020603050405020304" pitchFamily="18" charset="0"/>
              </a:rPr>
              <a:t>Favour</a:t>
            </a:r>
            <a:r>
              <a:rPr lang="en-US" sz="1200" dirty="0">
                <a:latin typeface="Times New Roman" panose="02020603050405020304" pitchFamily="18" charset="0"/>
                <a:cs typeface="Times New Roman" panose="02020603050405020304" pitchFamily="18" charset="0"/>
              </a:rPr>
              <a:t> with</a:t>
            </a:r>
          </a:p>
          <a:p>
            <a:pPr algn="ctr"/>
            <a:r>
              <a:rPr lang="en-US" sz="1200" dirty="0">
                <a:latin typeface="Times New Roman" panose="02020603050405020304" pitchFamily="18" charset="0"/>
                <a:cs typeface="Times New Roman" panose="02020603050405020304" pitchFamily="18" charset="0"/>
              </a:rPr>
              <a:t> all the People</a:t>
            </a:r>
          </a:p>
        </p:txBody>
      </p:sp>
      <p:sp>
        <p:nvSpPr>
          <p:cNvPr id="46" name="TextBox 45"/>
          <p:cNvSpPr txBox="1"/>
          <p:nvPr/>
        </p:nvSpPr>
        <p:spPr>
          <a:xfrm>
            <a:off x="3525966" y="5960568"/>
            <a:ext cx="1640983" cy="461665"/>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Gladness from</a:t>
            </a:r>
          </a:p>
          <a:p>
            <a:pPr algn="ctr"/>
            <a:r>
              <a:rPr lang="en-US" sz="1200" dirty="0">
                <a:latin typeface="Times New Roman" panose="02020603050405020304" pitchFamily="18" charset="0"/>
                <a:cs typeface="Times New Roman" panose="02020603050405020304" pitchFamily="18" charset="0"/>
              </a:rPr>
              <a:t>a False Unity</a:t>
            </a:r>
          </a:p>
        </p:txBody>
      </p:sp>
      <p:sp>
        <p:nvSpPr>
          <p:cNvPr id="15" name="TextBox 14"/>
          <p:cNvSpPr txBox="1"/>
          <p:nvPr/>
        </p:nvSpPr>
        <p:spPr>
          <a:xfrm>
            <a:off x="5369982" y="2303357"/>
            <a:ext cx="1479066" cy="954107"/>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Appearance</a:t>
            </a:r>
          </a:p>
          <a:p>
            <a:pPr algn="ctr"/>
            <a:r>
              <a:rPr lang="en-US" sz="1100" dirty="0">
                <a:latin typeface="Times New Roman" panose="02020603050405020304" pitchFamily="18" charset="0"/>
                <a:cs typeface="Times New Roman" panose="02020603050405020304" pitchFamily="18" charset="0"/>
              </a:rPr>
              <a:t>Professional</a:t>
            </a:r>
          </a:p>
          <a:p>
            <a:pPr algn="ctr"/>
            <a:r>
              <a:rPr lang="en-US" sz="1100" dirty="0">
                <a:latin typeface="Times New Roman" panose="02020603050405020304" pitchFamily="18" charset="0"/>
                <a:cs typeface="Times New Roman" panose="02020603050405020304" pitchFamily="18" charset="0"/>
              </a:rPr>
              <a:t>Pleasing</a:t>
            </a:r>
          </a:p>
          <a:p>
            <a:pPr algn="ctr"/>
            <a:r>
              <a:rPr lang="en-US" sz="1100" dirty="0">
                <a:latin typeface="Times New Roman" panose="02020603050405020304" pitchFamily="18" charset="0"/>
                <a:cs typeface="Times New Roman" panose="02020603050405020304" pitchFamily="18" charset="0"/>
              </a:rPr>
              <a:t>Phony</a:t>
            </a:r>
          </a:p>
          <a:p>
            <a:pPr algn="ctr"/>
            <a:r>
              <a:rPr lang="en-US" sz="1100" dirty="0">
                <a:latin typeface="Times New Roman" panose="02020603050405020304" pitchFamily="18" charset="0"/>
                <a:cs typeface="Times New Roman" panose="02020603050405020304" pitchFamily="18" charset="0"/>
              </a:rPr>
              <a:t>Portray Casual</a:t>
            </a:r>
          </a:p>
        </p:txBody>
      </p:sp>
      <p:sp>
        <p:nvSpPr>
          <p:cNvPr id="47" name="TextBox 46"/>
          <p:cNvSpPr txBox="1"/>
          <p:nvPr/>
        </p:nvSpPr>
        <p:spPr>
          <a:xfrm>
            <a:off x="5361297" y="3216751"/>
            <a:ext cx="1479066" cy="954107"/>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Attitude</a:t>
            </a:r>
          </a:p>
          <a:p>
            <a:pPr algn="ctr"/>
            <a:r>
              <a:rPr lang="en-US" sz="1100" dirty="0">
                <a:latin typeface="Times New Roman" panose="02020603050405020304" pitchFamily="18" charset="0"/>
                <a:cs typeface="Times New Roman" panose="02020603050405020304" pitchFamily="18" charset="0"/>
              </a:rPr>
              <a:t>Causes Deception</a:t>
            </a:r>
          </a:p>
          <a:p>
            <a:pPr algn="ctr"/>
            <a:r>
              <a:rPr lang="en-US" sz="1100" dirty="0">
                <a:latin typeface="Times New Roman" panose="02020603050405020304" pitchFamily="18" charset="0"/>
                <a:cs typeface="Times New Roman" panose="02020603050405020304" pitchFamily="18" charset="0"/>
              </a:rPr>
              <a:t>Creates Division</a:t>
            </a:r>
          </a:p>
          <a:p>
            <a:pPr algn="ctr"/>
            <a:r>
              <a:rPr lang="en-US" sz="1100" dirty="0">
                <a:latin typeface="Times New Roman" panose="02020603050405020304" pitchFamily="18" charset="0"/>
                <a:cs typeface="Times New Roman" panose="02020603050405020304" pitchFamily="18" charset="0"/>
              </a:rPr>
              <a:t>Contradicts Doctrine</a:t>
            </a:r>
          </a:p>
          <a:p>
            <a:pPr algn="ctr"/>
            <a:r>
              <a:rPr lang="en-US" sz="1100" dirty="0">
                <a:latin typeface="Times New Roman" panose="02020603050405020304" pitchFamily="18" charset="0"/>
                <a:cs typeface="Times New Roman" panose="02020603050405020304" pitchFamily="18" charset="0"/>
              </a:rPr>
              <a:t>Circulates Doubt</a:t>
            </a:r>
          </a:p>
        </p:txBody>
      </p:sp>
      <p:sp>
        <p:nvSpPr>
          <p:cNvPr id="48" name="TextBox 47"/>
          <p:cNvSpPr txBox="1"/>
          <p:nvPr/>
        </p:nvSpPr>
        <p:spPr>
          <a:xfrm>
            <a:off x="5364316" y="4144225"/>
            <a:ext cx="1479066" cy="946413"/>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Appetites</a:t>
            </a:r>
          </a:p>
          <a:p>
            <a:pPr algn="ctr"/>
            <a:r>
              <a:rPr lang="en-US" sz="1100" dirty="0">
                <a:latin typeface="Times New Roman" panose="02020603050405020304" pitchFamily="18" charset="0"/>
                <a:cs typeface="Times New Roman" panose="02020603050405020304" pitchFamily="18" charset="0"/>
              </a:rPr>
              <a:t>Wealth</a:t>
            </a:r>
          </a:p>
          <a:p>
            <a:pPr algn="ctr"/>
            <a:r>
              <a:rPr lang="en-US" sz="1100" dirty="0">
                <a:latin typeface="Times New Roman" panose="02020603050405020304" pitchFamily="18" charset="0"/>
                <a:cs typeface="Times New Roman" panose="02020603050405020304" pitchFamily="18" charset="0"/>
              </a:rPr>
              <a:t>Women</a:t>
            </a:r>
          </a:p>
          <a:p>
            <a:pPr algn="ctr"/>
            <a:r>
              <a:rPr lang="en-US" sz="1100" dirty="0">
                <a:latin typeface="Times New Roman" panose="02020603050405020304" pitchFamily="18" charset="0"/>
                <a:cs typeface="Times New Roman" panose="02020603050405020304" pitchFamily="18" charset="0"/>
              </a:rPr>
              <a:t>Weak</a:t>
            </a:r>
          </a:p>
          <a:p>
            <a:pPr algn="ctr"/>
            <a:r>
              <a:rPr lang="en-US" sz="1100" dirty="0">
                <a:latin typeface="Times New Roman" panose="02020603050405020304" pitchFamily="18" charset="0"/>
                <a:cs typeface="Times New Roman" panose="02020603050405020304" pitchFamily="18" charset="0"/>
              </a:rPr>
              <a:t>Flesh</a:t>
            </a:r>
            <a:endParaRPr lang="en-US" sz="1050"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5359413" y="5062900"/>
            <a:ext cx="1479066" cy="1800493"/>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Abilities</a:t>
            </a:r>
          </a:p>
          <a:p>
            <a:pPr algn="ctr"/>
            <a:r>
              <a:rPr lang="en-US" sz="1100" dirty="0">
                <a:latin typeface="Times New Roman" panose="02020603050405020304" pitchFamily="18" charset="0"/>
                <a:cs typeface="Times New Roman" panose="02020603050405020304" pitchFamily="18" charset="0"/>
              </a:rPr>
              <a:t>None to Perceive</a:t>
            </a:r>
          </a:p>
          <a:p>
            <a:pPr algn="ctr"/>
            <a:r>
              <a:rPr lang="en-US" sz="1100" dirty="0">
                <a:latin typeface="Times New Roman" panose="02020603050405020304" pitchFamily="18" charset="0"/>
                <a:cs typeface="Times New Roman" panose="02020603050405020304" pitchFamily="18" charset="0"/>
              </a:rPr>
              <a:t>the Truth!</a:t>
            </a:r>
          </a:p>
          <a:p>
            <a:pPr algn="ctr"/>
            <a:r>
              <a:rPr lang="en-US" sz="1100" dirty="0">
                <a:latin typeface="Times New Roman" panose="02020603050405020304" pitchFamily="18" charset="0"/>
                <a:cs typeface="Times New Roman" panose="02020603050405020304" pitchFamily="18" charset="0"/>
              </a:rPr>
              <a:t>None to Preach</a:t>
            </a:r>
          </a:p>
          <a:p>
            <a:pPr algn="ctr"/>
            <a:r>
              <a:rPr lang="en-US" sz="1100" dirty="0">
                <a:latin typeface="Times New Roman" panose="02020603050405020304" pitchFamily="18" charset="0"/>
                <a:cs typeface="Times New Roman" panose="02020603050405020304" pitchFamily="18" charset="0"/>
              </a:rPr>
              <a:t>the Truth!</a:t>
            </a:r>
          </a:p>
          <a:p>
            <a:pPr algn="ctr"/>
            <a:r>
              <a:rPr lang="en-US" sz="1100" dirty="0">
                <a:latin typeface="Times New Roman" panose="02020603050405020304" pitchFamily="18" charset="0"/>
                <a:cs typeface="Times New Roman" panose="02020603050405020304" pitchFamily="18" charset="0"/>
              </a:rPr>
              <a:t>None to Practice</a:t>
            </a:r>
          </a:p>
          <a:p>
            <a:pPr algn="ctr"/>
            <a:r>
              <a:rPr lang="en-US" sz="1100" dirty="0">
                <a:latin typeface="Times New Roman" panose="02020603050405020304" pitchFamily="18" charset="0"/>
                <a:cs typeface="Times New Roman" panose="02020603050405020304" pitchFamily="18" charset="0"/>
              </a:rPr>
              <a:t>the Truth!</a:t>
            </a:r>
          </a:p>
          <a:p>
            <a:pPr algn="ctr"/>
            <a:r>
              <a:rPr lang="en-US" sz="1100" dirty="0">
                <a:latin typeface="Times New Roman" panose="02020603050405020304" pitchFamily="18" charset="0"/>
                <a:cs typeface="Times New Roman" panose="02020603050405020304" pitchFamily="18" charset="0"/>
              </a:rPr>
              <a:t>Numb the Weak</a:t>
            </a:r>
          </a:p>
          <a:p>
            <a:pPr algn="ctr"/>
            <a:r>
              <a:rPr lang="en-US" sz="1100" dirty="0">
                <a:latin typeface="Times New Roman" panose="02020603050405020304" pitchFamily="18" charset="0"/>
                <a:cs typeface="Times New Roman" panose="02020603050405020304" pitchFamily="18" charset="0"/>
              </a:rPr>
              <a:t>Seduce the Sheep</a:t>
            </a:r>
          </a:p>
          <a:p>
            <a:pPr algn="ctr"/>
            <a:r>
              <a:rPr lang="en-US" sz="1100" dirty="0">
                <a:latin typeface="Times New Roman" panose="02020603050405020304" pitchFamily="18" charset="0"/>
                <a:cs typeface="Times New Roman" panose="02020603050405020304" pitchFamily="18" charset="0"/>
              </a:rPr>
              <a:t>Lie to the Lost</a:t>
            </a:r>
          </a:p>
        </p:txBody>
      </p:sp>
      <p:sp>
        <p:nvSpPr>
          <p:cNvPr id="16" name="TextBox 15"/>
          <p:cNvSpPr txBox="1"/>
          <p:nvPr/>
        </p:nvSpPr>
        <p:spPr>
          <a:xfrm>
            <a:off x="6776410" y="2333097"/>
            <a:ext cx="1619146" cy="1107996"/>
          </a:xfrm>
          <a:prstGeom prst="rect">
            <a:avLst/>
          </a:prstGeom>
          <a:noFill/>
        </p:spPr>
        <p:txBody>
          <a:bodyPr wrap="square" rtlCol="0">
            <a:spAutoFit/>
          </a:bodyPr>
          <a:lstStyle/>
          <a:p>
            <a:pPr algn="ctr"/>
            <a:r>
              <a:rPr lang="en-US" sz="1100" b="1" dirty="0">
                <a:latin typeface="Times New Roman" panose="02020603050405020304" pitchFamily="18" charset="0"/>
                <a:cs typeface="Times New Roman" panose="02020603050405020304" pitchFamily="18" charset="0"/>
              </a:rPr>
              <a:t>Signs</a:t>
            </a:r>
            <a:r>
              <a:rPr lang="en-US" sz="1100" dirty="0">
                <a:latin typeface="Times New Roman" panose="02020603050405020304" pitchFamily="18" charset="0"/>
                <a:cs typeface="Times New Roman" panose="02020603050405020304" pitchFamily="18" charset="0"/>
              </a:rPr>
              <a:t> were ‘to’ the Jews during the days of the  Gospels, NOT ‘to’ the Gentiles today during the </a:t>
            </a:r>
            <a:r>
              <a:rPr lang="en-US" sz="1100" i="1" dirty="0">
                <a:latin typeface="Times New Roman" panose="02020603050405020304" pitchFamily="18" charset="0"/>
                <a:cs typeface="Times New Roman" panose="02020603050405020304" pitchFamily="18" charset="0"/>
              </a:rPr>
              <a:t>‘dispensation of the grace</a:t>
            </a:r>
            <a:r>
              <a:rPr lang="en-US" sz="1100" dirty="0">
                <a:latin typeface="Times New Roman" panose="02020603050405020304" pitchFamily="18" charset="0"/>
                <a:cs typeface="Times New Roman" panose="02020603050405020304" pitchFamily="18" charset="0"/>
              </a:rPr>
              <a:t> of God</a:t>
            </a:r>
          </a:p>
        </p:txBody>
      </p:sp>
      <p:sp>
        <p:nvSpPr>
          <p:cNvPr id="50" name="TextBox 49"/>
          <p:cNvSpPr txBox="1"/>
          <p:nvPr/>
        </p:nvSpPr>
        <p:spPr>
          <a:xfrm>
            <a:off x="6831705" y="4168288"/>
            <a:ext cx="1490057" cy="1277273"/>
          </a:xfrm>
          <a:prstGeom prst="rect">
            <a:avLst/>
          </a:prstGeom>
          <a:no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rPr>
              <a:t>The </a:t>
            </a:r>
            <a:r>
              <a:rPr lang="en-US" sz="1100" b="1" dirty="0">
                <a:latin typeface="Times New Roman" panose="02020603050405020304" pitchFamily="18" charset="0"/>
                <a:cs typeface="Times New Roman" panose="02020603050405020304" pitchFamily="18" charset="0"/>
              </a:rPr>
              <a:t>signs</a:t>
            </a:r>
            <a:r>
              <a:rPr lang="en-US" sz="1100" dirty="0">
                <a:latin typeface="Times New Roman" panose="02020603050405020304" pitchFamily="18" charset="0"/>
                <a:cs typeface="Times New Roman" panose="02020603050405020304" pitchFamily="18" charset="0"/>
              </a:rPr>
              <a:t> that God did in the </a:t>
            </a:r>
            <a:r>
              <a:rPr lang="en-US" sz="1100" i="1" dirty="0">
                <a:latin typeface="Times New Roman" panose="02020603050405020304" pitchFamily="18" charset="0"/>
                <a:cs typeface="Times New Roman" panose="02020603050405020304" pitchFamily="18" charset="0"/>
              </a:rPr>
              <a:t>PAST</a:t>
            </a:r>
            <a:r>
              <a:rPr lang="en-US" sz="1100" dirty="0">
                <a:latin typeface="Times New Roman" panose="02020603050405020304" pitchFamily="18" charset="0"/>
                <a:cs typeface="Times New Roman" panose="02020603050405020304" pitchFamily="18" charset="0"/>
              </a:rPr>
              <a:t> are now the signs that the Devil does in the </a:t>
            </a:r>
            <a:r>
              <a:rPr lang="en-US" sz="1100" i="1" dirty="0">
                <a:latin typeface="Times New Roman" panose="02020603050405020304" pitchFamily="18" charset="0"/>
                <a:cs typeface="Times New Roman" panose="02020603050405020304" pitchFamily="18" charset="0"/>
              </a:rPr>
              <a:t>PRESENT</a:t>
            </a:r>
            <a:r>
              <a:rPr lang="en-US" sz="1100" dirty="0">
                <a:latin typeface="Times New Roman" panose="02020603050405020304" pitchFamily="18" charset="0"/>
                <a:cs typeface="Times New Roman" panose="02020603050405020304" pitchFamily="18" charset="0"/>
              </a:rPr>
              <a:t> as he performs them for the deceptions of the </a:t>
            </a:r>
            <a:r>
              <a:rPr lang="en-US" sz="1100" i="1" dirty="0">
                <a:latin typeface="Times New Roman" panose="02020603050405020304" pitchFamily="18" charset="0"/>
                <a:cs typeface="Times New Roman" panose="02020603050405020304" pitchFamily="18" charset="0"/>
              </a:rPr>
              <a:t>FUTURE</a:t>
            </a:r>
          </a:p>
        </p:txBody>
      </p:sp>
      <p:sp>
        <p:nvSpPr>
          <p:cNvPr id="51" name="TextBox 50"/>
          <p:cNvSpPr txBox="1"/>
          <p:nvPr/>
        </p:nvSpPr>
        <p:spPr>
          <a:xfrm>
            <a:off x="6691886" y="3403532"/>
            <a:ext cx="1765753" cy="769441"/>
          </a:xfrm>
          <a:prstGeom prst="rect">
            <a:avLst/>
          </a:prstGeom>
          <a:noFill/>
        </p:spPr>
        <p:txBody>
          <a:bodyPr wrap="square" rtlCol="0">
            <a:spAutoFit/>
          </a:bodyPr>
          <a:lstStyle/>
          <a:p>
            <a:pPr algn="ctr"/>
            <a:r>
              <a:rPr lang="en-US" sz="1100" b="1" dirty="0">
                <a:latin typeface="Times New Roman" panose="02020603050405020304" pitchFamily="18" charset="0"/>
                <a:cs typeface="Times New Roman" panose="02020603050405020304" pitchFamily="18" charset="0"/>
              </a:rPr>
              <a:t>Signs</a:t>
            </a:r>
            <a:r>
              <a:rPr lang="en-US" sz="1100" dirty="0">
                <a:latin typeface="Times New Roman" panose="02020603050405020304" pitchFamily="18" charset="0"/>
                <a:cs typeface="Times New Roman" panose="02020603050405020304" pitchFamily="18" charset="0"/>
              </a:rPr>
              <a:t> were for confirming the </a:t>
            </a:r>
            <a:r>
              <a:rPr lang="en-US" sz="1100" i="1" dirty="0">
                <a:latin typeface="Times New Roman" panose="02020603050405020304" pitchFamily="18" charset="0"/>
                <a:cs typeface="Times New Roman" panose="02020603050405020304" pitchFamily="18" charset="0"/>
              </a:rPr>
              <a:t>‘Great Commission</a:t>
            </a:r>
            <a:r>
              <a:rPr lang="en-US" sz="1100" dirty="0">
                <a:latin typeface="Times New Roman" panose="02020603050405020304" pitchFamily="18" charset="0"/>
                <a:cs typeface="Times New Roman" panose="02020603050405020304" pitchFamily="18" charset="0"/>
              </a:rPr>
              <a:t>’ during the days of the Gospels and apostles</a:t>
            </a:r>
          </a:p>
        </p:txBody>
      </p:sp>
      <p:sp>
        <p:nvSpPr>
          <p:cNvPr id="17" name="TextBox 16"/>
          <p:cNvSpPr txBox="1"/>
          <p:nvPr/>
        </p:nvSpPr>
        <p:spPr>
          <a:xfrm>
            <a:off x="8415499" y="2336326"/>
            <a:ext cx="1640983" cy="969496"/>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Was Formed in Eternity</a:t>
            </a:r>
          </a:p>
          <a:p>
            <a:pPr algn="ctr"/>
            <a:r>
              <a:rPr lang="en-US" sz="1100" dirty="0">
                <a:latin typeface="Times New Roman" panose="02020603050405020304" pitchFamily="18" charset="0"/>
                <a:cs typeface="Times New Roman" panose="02020603050405020304" pitchFamily="18" charset="0"/>
              </a:rPr>
              <a:t>But </a:t>
            </a:r>
            <a:r>
              <a:rPr lang="en-US" sz="1100" b="1" dirty="0">
                <a:latin typeface="Times New Roman" panose="02020603050405020304" pitchFamily="18" charset="0"/>
                <a:cs typeface="Times New Roman" panose="02020603050405020304" pitchFamily="18" charset="0"/>
              </a:rPr>
              <a:t>not</a:t>
            </a:r>
            <a:r>
              <a:rPr lang="en-US" sz="1100" dirty="0">
                <a:latin typeface="Times New Roman" panose="02020603050405020304" pitchFamily="18" charset="0"/>
                <a:cs typeface="Times New Roman" panose="02020603050405020304" pitchFamily="18" charset="0"/>
              </a:rPr>
              <a:t> as Jesus’ brother or God manifest in the flesh’</a:t>
            </a:r>
            <a:endParaRPr lang="en-US" sz="1050"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8485398" y="3404598"/>
            <a:ext cx="1493952" cy="1723549"/>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Is Feminine</a:t>
            </a:r>
          </a:p>
          <a:p>
            <a:pPr algn="ctr"/>
            <a:r>
              <a:rPr lang="en-US" sz="1100" dirty="0">
                <a:latin typeface="Times New Roman" panose="02020603050405020304" pitchFamily="18" charset="0"/>
                <a:cs typeface="Times New Roman" panose="02020603050405020304" pitchFamily="18" charset="0"/>
              </a:rPr>
              <a:t>Images always show long hair, soft lips, etc.</a:t>
            </a:r>
          </a:p>
          <a:p>
            <a:pPr algn="ctr"/>
            <a:endParaRPr lang="en-US" sz="300" dirty="0">
              <a:latin typeface="Times New Roman" panose="02020603050405020304" pitchFamily="18" charset="0"/>
              <a:cs typeface="Times New Roman" panose="02020603050405020304" pitchFamily="18" charset="0"/>
            </a:endParaRPr>
          </a:p>
          <a:p>
            <a:pPr algn="ctr"/>
            <a:r>
              <a:rPr lang="en-US" sz="1100" dirty="0">
                <a:latin typeface="Times New Roman" panose="02020603050405020304" pitchFamily="18" charset="0"/>
                <a:cs typeface="Times New Roman" panose="02020603050405020304" pitchFamily="18" charset="0"/>
              </a:rPr>
              <a:t>Portrayed as either soft, married or as sodomite, ‘gay’, or whatever you want him to be for you – your pal, buddy, etc.</a:t>
            </a:r>
          </a:p>
        </p:txBody>
      </p:sp>
      <p:sp>
        <p:nvSpPr>
          <p:cNvPr id="53" name="TextBox 52"/>
          <p:cNvSpPr txBox="1"/>
          <p:nvPr/>
        </p:nvSpPr>
        <p:spPr>
          <a:xfrm>
            <a:off x="8669259" y="5125879"/>
            <a:ext cx="1116060" cy="615553"/>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Is Frail</a:t>
            </a:r>
            <a:endParaRPr lang="en-US" sz="1100" b="1" dirty="0">
              <a:latin typeface="Times New Roman" panose="02020603050405020304" pitchFamily="18" charset="0"/>
              <a:cs typeface="Times New Roman" panose="02020603050405020304" pitchFamily="18" charset="0"/>
            </a:endParaRPr>
          </a:p>
          <a:p>
            <a:pPr algn="ctr"/>
            <a:r>
              <a:rPr lang="en-US" sz="1100" dirty="0">
                <a:latin typeface="Times New Roman" panose="02020603050405020304" pitchFamily="18" charset="0"/>
                <a:cs typeface="Times New Roman" panose="02020603050405020304" pitchFamily="18" charset="0"/>
              </a:rPr>
              <a:t>In his Physique</a:t>
            </a:r>
          </a:p>
          <a:p>
            <a:pPr algn="ctr"/>
            <a:r>
              <a:rPr lang="en-US" sz="1100" dirty="0">
                <a:latin typeface="Times New Roman" panose="02020603050405020304" pitchFamily="18" charset="0"/>
                <a:cs typeface="Times New Roman" panose="02020603050405020304" pitchFamily="18" charset="0"/>
              </a:rPr>
              <a:t>In his Preaching</a:t>
            </a:r>
            <a:endParaRPr lang="en-US" sz="1050" dirty="0">
              <a:latin typeface="Times New Roman" panose="02020603050405020304" pitchFamily="18" charset="0"/>
              <a:cs typeface="Times New Roman" panose="02020603050405020304" pitchFamily="18" charset="0"/>
            </a:endParaRPr>
          </a:p>
        </p:txBody>
      </p:sp>
      <p:sp>
        <p:nvSpPr>
          <p:cNvPr id="54" name="TextBox 53"/>
          <p:cNvSpPr txBox="1"/>
          <p:nvPr/>
        </p:nvSpPr>
        <p:spPr>
          <a:xfrm>
            <a:off x="8520326" y="5835720"/>
            <a:ext cx="1413926" cy="784830"/>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Is a Failure</a:t>
            </a:r>
            <a:r>
              <a:rPr lang="en-US" sz="1100" dirty="0">
                <a:latin typeface="Times New Roman" panose="02020603050405020304" pitchFamily="18" charset="0"/>
                <a:cs typeface="Times New Roman" panose="02020603050405020304" pitchFamily="18" charset="0"/>
              </a:rPr>
              <a:t>.</a:t>
            </a:r>
          </a:p>
          <a:p>
            <a:pPr algn="ctr"/>
            <a:r>
              <a:rPr lang="en-US" sz="1100" dirty="0">
                <a:latin typeface="Times New Roman" panose="02020603050405020304" pitchFamily="18" charset="0"/>
                <a:cs typeface="Times New Roman" panose="02020603050405020304" pitchFamily="18" charset="0"/>
              </a:rPr>
              <a:t>Unable to save</a:t>
            </a:r>
          </a:p>
          <a:p>
            <a:pPr algn="ctr"/>
            <a:r>
              <a:rPr lang="en-US" sz="1100" dirty="0">
                <a:latin typeface="Times New Roman" panose="02020603050405020304" pitchFamily="18" charset="0"/>
                <a:cs typeface="Times New Roman" panose="02020603050405020304" pitchFamily="18" charset="0"/>
              </a:rPr>
              <a:t>Unable to Secure</a:t>
            </a:r>
          </a:p>
          <a:p>
            <a:pPr algn="ctr"/>
            <a:r>
              <a:rPr lang="en-US" sz="1100" dirty="0">
                <a:latin typeface="Times New Roman" panose="02020603050405020304" pitchFamily="18" charset="0"/>
                <a:cs typeface="Times New Roman" panose="02020603050405020304" pitchFamily="18" charset="0"/>
              </a:rPr>
              <a:t>Unable to Strengthen</a:t>
            </a:r>
          </a:p>
        </p:txBody>
      </p:sp>
      <p:sp>
        <p:nvSpPr>
          <p:cNvPr id="18" name="TextBox 17"/>
          <p:cNvSpPr txBox="1"/>
          <p:nvPr/>
        </p:nvSpPr>
        <p:spPr>
          <a:xfrm>
            <a:off x="10179426" y="2345627"/>
            <a:ext cx="1644630" cy="784830"/>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Resembles the Trut</a:t>
            </a:r>
            <a:r>
              <a:rPr lang="en-US" sz="1200" dirty="0">
                <a:latin typeface="Times New Roman" panose="02020603050405020304" pitchFamily="18" charset="0"/>
                <a:cs typeface="Times New Roman" panose="02020603050405020304" pitchFamily="18" charset="0"/>
              </a:rPr>
              <a:t>h</a:t>
            </a:r>
          </a:p>
          <a:p>
            <a:pPr algn="ctr"/>
            <a:r>
              <a:rPr lang="en-US" sz="1100" dirty="0">
                <a:latin typeface="Times New Roman" panose="02020603050405020304" pitchFamily="18" charset="0"/>
                <a:cs typeface="Times New Roman" panose="02020603050405020304" pitchFamily="18" charset="0"/>
              </a:rPr>
              <a:t>Appears to be Righteous</a:t>
            </a:r>
          </a:p>
          <a:p>
            <a:pPr algn="ctr"/>
            <a:r>
              <a:rPr lang="en-US" sz="1100" dirty="0">
                <a:latin typeface="Times New Roman" panose="02020603050405020304" pitchFamily="18" charset="0"/>
                <a:cs typeface="Times New Roman" panose="02020603050405020304" pitchFamily="18" charset="0"/>
              </a:rPr>
              <a:t>Appears to be Real</a:t>
            </a:r>
          </a:p>
          <a:p>
            <a:pPr algn="ctr"/>
            <a:r>
              <a:rPr lang="en-US" sz="1100" dirty="0">
                <a:latin typeface="Times New Roman" panose="02020603050405020304" pitchFamily="18" charset="0"/>
                <a:cs typeface="Times New Roman" panose="02020603050405020304" pitchFamily="18" charset="0"/>
              </a:rPr>
              <a:t>Appears to Appeal</a:t>
            </a:r>
          </a:p>
        </p:txBody>
      </p:sp>
      <p:sp>
        <p:nvSpPr>
          <p:cNvPr id="56" name="TextBox 55"/>
          <p:cNvSpPr txBox="1"/>
          <p:nvPr/>
        </p:nvSpPr>
        <p:spPr>
          <a:xfrm>
            <a:off x="10036148" y="3106160"/>
            <a:ext cx="1923440" cy="954107"/>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Removes the Shed Blood</a:t>
            </a:r>
            <a:endParaRPr lang="en-US" sz="1200" dirty="0">
              <a:latin typeface="Times New Roman" panose="02020603050405020304" pitchFamily="18" charset="0"/>
              <a:cs typeface="Times New Roman" panose="02020603050405020304" pitchFamily="18" charset="0"/>
            </a:endParaRPr>
          </a:p>
          <a:p>
            <a:pPr algn="ctr"/>
            <a:r>
              <a:rPr lang="en-US" sz="1100" dirty="0">
                <a:latin typeface="Times New Roman" panose="02020603050405020304" pitchFamily="18" charset="0"/>
                <a:cs typeface="Times New Roman" panose="02020603050405020304" pitchFamily="18" charset="0"/>
              </a:rPr>
              <a:t>Replaces it with Water</a:t>
            </a:r>
          </a:p>
          <a:p>
            <a:pPr algn="ctr"/>
            <a:r>
              <a:rPr lang="en-US" sz="1100" dirty="0">
                <a:latin typeface="Times New Roman" panose="02020603050405020304" pitchFamily="18" charset="0"/>
                <a:cs typeface="Times New Roman" panose="02020603050405020304" pitchFamily="18" charset="0"/>
              </a:rPr>
              <a:t>Replaces it with Works</a:t>
            </a:r>
          </a:p>
          <a:p>
            <a:pPr algn="ctr"/>
            <a:r>
              <a:rPr lang="en-US" sz="1100" dirty="0">
                <a:latin typeface="Times New Roman" panose="02020603050405020304" pitchFamily="18" charset="0"/>
                <a:cs typeface="Times New Roman" panose="02020603050405020304" pitchFamily="18" charset="0"/>
              </a:rPr>
              <a:t>Replaces it with</a:t>
            </a:r>
          </a:p>
          <a:p>
            <a:pPr algn="ctr"/>
            <a:r>
              <a:rPr lang="en-US" sz="1100" dirty="0">
                <a:latin typeface="Times New Roman" panose="02020603050405020304" pitchFamily="18" charset="0"/>
                <a:cs typeface="Times New Roman" panose="02020603050405020304" pitchFamily="18" charset="0"/>
              </a:rPr>
              <a:t>wishful thinking</a:t>
            </a:r>
          </a:p>
        </p:txBody>
      </p:sp>
      <p:sp>
        <p:nvSpPr>
          <p:cNvPr id="57" name="TextBox 56"/>
          <p:cNvSpPr txBox="1"/>
          <p:nvPr/>
        </p:nvSpPr>
        <p:spPr>
          <a:xfrm>
            <a:off x="10044099" y="4016003"/>
            <a:ext cx="1923440" cy="969496"/>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Rewards Sinner with Good Deeds with a…</a:t>
            </a:r>
          </a:p>
          <a:p>
            <a:pPr algn="ctr"/>
            <a:r>
              <a:rPr lang="en-US" sz="1100" dirty="0">
                <a:latin typeface="Times New Roman" panose="02020603050405020304" pitchFamily="18" charset="0"/>
                <a:cs typeface="Times New Roman" panose="02020603050405020304" pitchFamily="18" charset="0"/>
              </a:rPr>
              <a:t>Plan instead of a Man</a:t>
            </a:r>
          </a:p>
          <a:p>
            <a:pPr algn="ctr"/>
            <a:r>
              <a:rPr lang="en-US" sz="1100" dirty="0">
                <a:latin typeface="Times New Roman" panose="02020603050405020304" pitchFamily="18" charset="0"/>
                <a:cs typeface="Times New Roman" panose="02020603050405020304" pitchFamily="18" charset="0"/>
              </a:rPr>
              <a:t>Pride instead of a Master</a:t>
            </a:r>
          </a:p>
          <a:p>
            <a:pPr algn="ctr"/>
            <a:r>
              <a:rPr lang="en-US" sz="1100" dirty="0">
                <a:latin typeface="Times New Roman" panose="02020603050405020304" pitchFamily="18" charset="0"/>
                <a:cs typeface="Times New Roman" panose="02020603050405020304" pitchFamily="18" charset="0"/>
              </a:rPr>
              <a:t>Payment instead of Mercy</a:t>
            </a:r>
          </a:p>
        </p:txBody>
      </p:sp>
      <p:sp>
        <p:nvSpPr>
          <p:cNvPr id="58" name="TextBox 57"/>
          <p:cNvSpPr txBox="1"/>
          <p:nvPr/>
        </p:nvSpPr>
        <p:spPr>
          <a:xfrm>
            <a:off x="10036217" y="5006782"/>
            <a:ext cx="1923440" cy="954107"/>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Results in Sorrow</a:t>
            </a:r>
            <a:endParaRPr lang="en-US" sz="1200" dirty="0">
              <a:latin typeface="Times New Roman" panose="02020603050405020304" pitchFamily="18" charset="0"/>
              <a:cs typeface="Times New Roman" panose="02020603050405020304" pitchFamily="18" charset="0"/>
            </a:endParaRPr>
          </a:p>
          <a:p>
            <a:pPr algn="ctr"/>
            <a:r>
              <a:rPr lang="en-US" sz="1100" dirty="0">
                <a:latin typeface="Times New Roman" panose="02020603050405020304" pitchFamily="18" charset="0"/>
                <a:cs typeface="Times New Roman" panose="02020603050405020304" pitchFamily="18" charset="0"/>
              </a:rPr>
              <a:t>Doubts in the Head</a:t>
            </a:r>
          </a:p>
          <a:p>
            <a:pPr algn="ctr"/>
            <a:r>
              <a:rPr lang="en-US" sz="1100" dirty="0">
                <a:latin typeface="Times New Roman" panose="02020603050405020304" pitchFamily="18" charset="0"/>
                <a:cs typeface="Times New Roman" panose="02020603050405020304" pitchFamily="18" charset="0"/>
              </a:rPr>
              <a:t>Deadness in the Heart</a:t>
            </a:r>
          </a:p>
          <a:p>
            <a:pPr algn="ctr"/>
            <a:r>
              <a:rPr lang="en-US" sz="1100" dirty="0">
                <a:latin typeface="Times New Roman" panose="02020603050405020304" pitchFamily="18" charset="0"/>
                <a:cs typeface="Times New Roman" panose="02020603050405020304" pitchFamily="18" charset="0"/>
              </a:rPr>
              <a:t>Damnation for the Soul</a:t>
            </a:r>
          </a:p>
          <a:p>
            <a:pPr algn="ctr"/>
            <a:r>
              <a:rPr lang="en-US" sz="1100" dirty="0">
                <a:latin typeface="Times New Roman" panose="02020603050405020304" pitchFamily="18" charset="0"/>
                <a:cs typeface="Times New Roman" panose="02020603050405020304" pitchFamily="18" charset="0"/>
              </a:rPr>
              <a:t>Depression for the Dying</a:t>
            </a:r>
          </a:p>
        </p:txBody>
      </p:sp>
      <p:sp>
        <p:nvSpPr>
          <p:cNvPr id="19" name="TextBox 18"/>
          <p:cNvSpPr txBox="1"/>
          <p:nvPr/>
        </p:nvSpPr>
        <p:spPr>
          <a:xfrm>
            <a:off x="1841861" y="6209982"/>
            <a:ext cx="1570566" cy="615553"/>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Deceiving</a:t>
            </a:r>
          </a:p>
          <a:p>
            <a:pPr algn="ctr"/>
            <a:r>
              <a:rPr lang="en-US" sz="1100" dirty="0">
                <a:latin typeface="Times New Roman" panose="02020603050405020304" pitchFamily="18" charset="0"/>
                <a:cs typeface="Times New Roman" panose="02020603050405020304" pitchFamily="18" charset="0"/>
              </a:rPr>
              <a:t>In Final Judgment</a:t>
            </a:r>
          </a:p>
          <a:p>
            <a:pPr algn="ctr"/>
            <a:r>
              <a:rPr lang="en-US" sz="1100" dirty="0">
                <a:latin typeface="Times New Roman" panose="02020603050405020304" pitchFamily="18" charset="0"/>
                <a:cs typeface="Times New Roman" panose="02020603050405020304" pitchFamily="18" charset="0"/>
              </a:rPr>
              <a:t>Fake or Real Saviour</a:t>
            </a:r>
            <a:endParaRPr lang="en-US" sz="105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600558" y="5433655"/>
            <a:ext cx="1971485" cy="1308050"/>
          </a:xfrm>
          <a:prstGeom prst="rect">
            <a:avLst/>
          </a:prstGeom>
          <a:noFill/>
        </p:spPr>
        <p:txBody>
          <a:bodyPr wrap="square" rtlCol="0">
            <a:spAutoFit/>
          </a:bodyPr>
          <a:lstStyle/>
          <a:p>
            <a:pPr algn="ctr"/>
            <a:r>
              <a:rPr lang="en-US" sz="1100" dirty="0">
                <a:latin typeface="Times New Roman" panose="02020603050405020304" pitchFamily="18" charset="0"/>
                <a:cs typeface="Times New Roman" panose="02020603050405020304" pitchFamily="18" charset="0"/>
              </a:rPr>
              <a:t>The working of Satan is in all power and </a:t>
            </a:r>
            <a:r>
              <a:rPr lang="en-US" sz="1100" b="1" dirty="0">
                <a:latin typeface="Times New Roman" panose="02020603050405020304" pitchFamily="18" charset="0"/>
                <a:cs typeface="Times New Roman" panose="02020603050405020304" pitchFamily="18" charset="0"/>
              </a:rPr>
              <a:t>signs</a:t>
            </a:r>
            <a:r>
              <a:rPr lang="en-US" sz="1100" dirty="0">
                <a:latin typeface="Times New Roman" panose="02020603050405020304" pitchFamily="18" charset="0"/>
                <a:cs typeface="Times New Roman" panose="02020603050405020304" pitchFamily="18" charset="0"/>
              </a:rPr>
              <a:t> and lying wonders to deceive people into thinking ‘he’ is the real Jesus. </a:t>
            </a:r>
          </a:p>
          <a:p>
            <a:pPr algn="ctr"/>
            <a:endParaRPr lang="en-US" sz="200" dirty="0">
              <a:latin typeface="Times New Roman" panose="02020603050405020304" pitchFamily="18" charset="0"/>
              <a:cs typeface="Times New Roman" panose="02020603050405020304" pitchFamily="18" charset="0"/>
            </a:endParaRPr>
          </a:p>
          <a:p>
            <a:pPr algn="ctr"/>
            <a:r>
              <a:rPr lang="en-US" sz="1100" dirty="0">
                <a:latin typeface="Times New Roman" panose="02020603050405020304" pitchFamily="18" charset="0"/>
                <a:cs typeface="Times New Roman" panose="02020603050405020304" pitchFamily="18" charset="0"/>
              </a:rPr>
              <a:t>Those who are deceived will be part of the devil’s army when the real Jesus does come.</a:t>
            </a:r>
          </a:p>
        </p:txBody>
      </p:sp>
      <p:sp>
        <p:nvSpPr>
          <p:cNvPr id="59" name="TextBox 58"/>
          <p:cNvSpPr txBox="1"/>
          <p:nvPr/>
        </p:nvSpPr>
        <p:spPr>
          <a:xfrm>
            <a:off x="10179426" y="5928309"/>
            <a:ext cx="1780162" cy="830997"/>
          </a:xfrm>
          <a:prstGeom prst="rect">
            <a:avLst/>
          </a:prstGeom>
          <a:noFill/>
        </p:spPr>
        <p:txBody>
          <a:bodyPr wrap="square" rtlCol="0">
            <a:spAutoFit/>
          </a:bodyPr>
          <a:lstStyle/>
          <a:p>
            <a:pPr algn="ctr"/>
            <a:r>
              <a:rPr lang="en-US" sz="1600" b="1" dirty="0"/>
              <a:t>Do you have the Living God </a:t>
            </a:r>
          </a:p>
          <a:p>
            <a:pPr algn="ctr"/>
            <a:r>
              <a:rPr lang="en-US" sz="1600" b="1" dirty="0"/>
              <a:t>or the Imitation?</a:t>
            </a:r>
          </a:p>
        </p:txBody>
      </p:sp>
      <p:sp>
        <p:nvSpPr>
          <p:cNvPr id="24" name="Rectangle 23">
            <a:extLst>
              <a:ext uri="{FF2B5EF4-FFF2-40B4-BE49-F238E27FC236}">
                <a16:creationId xmlns:a16="http://schemas.microsoft.com/office/drawing/2014/main" id="{A3802367-BC07-4D9F-882A-70DDD5EC602E}"/>
              </a:ext>
            </a:extLst>
          </p:cNvPr>
          <p:cNvSpPr/>
          <p:nvPr/>
        </p:nvSpPr>
        <p:spPr>
          <a:xfrm>
            <a:off x="0" y="0"/>
            <a:ext cx="12192000" cy="68580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42555253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up)">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up)">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up)">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up)">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up)">
                                      <p:cBhvr>
                                        <p:cTn id="78" dur="500"/>
                                        <p:tgtEl>
                                          <p:spTgt spid="1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up)">
                                      <p:cBhvr>
                                        <p:cTn id="83" dur="5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up)">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up)">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up)">
                                      <p:cBhvr>
                                        <p:cTn id="98" dur="500"/>
                                        <p:tgtEl>
                                          <p:spTgt spid="19"/>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Effect transition="in" filter="fade">
                                      <p:cBhvr>
                                        <p:cTn id="105" dur="500"/>
                                        <p:tgtEl>
                                          <p:spTgt spid="14"/>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500" fill="hold"/>
                                        <p:tgtEl>
                                          <p:spTgt spid="27"/>
                                        </p:tgtEl>
                                        <p:attrNameLst>
                                          <p:attrName>ppt_w</p:attrName>
                                        </p:attrNameLst>
                                      </p:cBhvr>
                                      <p:tavLst>
                                        <p:tav tm="0">
                                          <p:val>
                                            <p:fltVal val="0"/>
                                          </p:val>
                                        </p:tav>
                                        <p:tav tm="100000">
                                          <p:val>
                                            <p:strVal val="#ppt_w"/>
                                          </p:val>
                                        </p:tav>
                                      </p:tavLst>
                                    </p:anim>
                                    <p:anim calcmode="lin" valueType="num">
                                      <p:cBhvr>
                                        <p:cTn id="111" dur="500" fill="hold"/>
                                        <p:tgtEl>
                                          <p:spTgt spid="27"/>
                                        </p:tgtEl>
                                        <p:attrNameLst>
                                          <p:attrName>ppt_h</p:attrName>
                                        </p:attrNameLst>
                                      </p:cBhvr>
                                      <p:tavLst>
                                        <p:tav tm="0">
                                          <p:val>
                                            <p:fltVal val="0"/>
                                          </p:val>
                                        </p:tav>
                                        <p:tav tm="100000">
                                          <p:val>
                                            <p:strVal val="#ppt_h"/>
                                          </p:val>
                                        </p:tav>
                                      </p:tavLst>
                                    </p:anim>
                                    <p:animEffect transition="in" filter="fade">
                                      <p:cBhvr>
                                        <p:cTn id="112" dur="500"/>
                                        <p:tgtEl>
                                          <p:spTgt spid="27"/>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34"/>
                                        </p:tgtEl>
                                        <p:attrNameLst>
                                          <p:attrName>style.visibility</p:attrName>
                                        </p:attrNameLst>
                                      </p:cBhvr>
                                      <p:to>
                                        <p:strVal val="visible"/>
                                      </p:to>
                                    </p:set>
                                    <p:anim calcmode="lin" valueType="num">
                                      <p:cBhvr>
                                        <p:cTn id="117" dur="500" fill="hold"/>
                                        <p:tgtEl>
                                          <p:spTgt spid="34"/>
                                        </p:tgtEl>
                                        <p:attrNameLst>
                                          <p:attrName>ppt_w</p:attrName>
                                        </p:attrNameLst>
                                      </p:cBhvr>
                                      <p:tavLst>
                                        <p:tav tm="0">
                                          <p:val>
                                            <p:fltVal val="0"/>
                                          </p:val>
                                        </p:tav>
                                        <p:tav tm="100000">
                                          <p:val>
                                            <p:strVal val="#ppt_w"/>
                                          </p:val>
                                        </p:tav>
                                      </p:tavLst>
                                    </p:anim>
                                    <p:anim calcmode="lin" valueType="num">
                                      <p:cBhvr>
                                        <p:cTn id="118" dur="500" fill="hold"/>
                                        <p:tgtEl>
                                          <p:spTgt spid="34"/>
                                        </p:tgtEl>
                                        <p:attrNameLst>
                                          <p:attrName>ppt_h</p:attrName>
                                        </p:attrNameLst>
                                      </p:cBhvr>
                                      <p:tavLst>
                                        <p:tav tm="0">
                                          <p:val>
                                            <p:fltVal val="0"/>
                                          </p:val>
                                        </p:tav>
                                        <p:tav tm="100000">
                                          <p:val>
                                            <p:strVal val="#ppt_h"/>
                                          </p:val>
                                        </p:tav>
                                      </p:tavLst>
                                    </p:anim>
                                    <p:animEffect transition="in" filter="fade">
                                      <p:cBhvr>
                                        <p:cTn id="119" dur="500"/>
                                        <p:tgtEl>
                                          <p:spTgt spid="34"/>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35"/>
                                        </p:tgtEl>
                                        <p:attrNameLst>
                                          <p:attrName>style.visibility</p:attrName>
                                        </p:attrNameLst>
                                      </p:cBhvr>
                                      <p:to>
                                        <p:strVal val="visible"/>
                                      </p:to>
                                    </p:set>
                                    <p:anim calcmode="lin" valueType="num">
                                      <p:cBhvr>
                                        <p:cTn id="124" dur="500" fill="hold"/>
                                        <p:tgtEl>
                                          <p:spTgt spid="35"/>
                                        </p:tgtEl>
                                        <p:attrNameLst>
                                          <p:attrName>ppt_w</p:attrName>
                                        </p:attrNameLst>
                                      </p:cBhvr>
                                      <p:tavLst>
                                        <p:tav tm="0">
                                          <p:val>
                                            <p:fltVal val="0"/>
                                          </p:val>
                                        </p:tav>
                                        <p:tav tm="100000">
                                          <p:val>
                                            <p:strVal val="#ppt_w"/>
                                          </p:val>
                                        </p:tav>
                                      </p:tavLst>
                                    </p:anim>
                                    <p:anim calcmode="lin" valueType="num">
                                      <p:cBhvr>
                                        <p:cTn id="125" dur="500" fill="hold"/>
                                        <p:tgtEl>
                                          <p:spTgt spid="35"/>
                                        </p:tgtEl>
                                        <p:attrNameLst>
                                          <p:attrName>ppt_h</p:attrName>
                                        </p:attrNameLst>
                                      </p:cBhvr>
                                      <p:tavLst>
                                        <p:tav tm="0">
                                          <p:val>
                                            <p:fltVal val="0"/>
                                          </p:val>
                                        </p:tav>
                                        <p:tav tm="100000">
                                          <p:val>
                                            <p:strVal val="#ppt_h"/>
                                          </p:val>
                                        </p:tav>
                                      </p:tavLst>
                                    </p:anim>
                                    <p:animEffect transition="in" filter="fade">
                                      <p:cBhvr>
                                        <p:cTn id="126" dur="500"/>
                                        <p:tgtEl>
                                          <p:spTgt spid="35"/>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p:cTn id="131" dur="500" fill="hold"/>
                                        <p:tgtEl>
                                          <p:spTgt spid="37"/>
                                        </p:tgtEl>
                                        <p:attrNameLst>
                                          <p:attrName>ppt_w</p:attrName>
                                        </p:attrNameLst>
                                      </p:cBhvr>
                                      <p:tavLst>
                                        <p:tav tm="0">
                                          <p:val>
                                            <p:fltVal val="0"/>
                                          </p:val>
                                        </p:tav>
                                        <p:tav tm="100000">
                                          <p:val>
                                            <p:strVal val="#ppt_w"/>
                                          </p:val>
                                        </p:tav>
                                      </p:tavLst>
                                    </p:anim>
                                    <p:anim calcmode="lin" valueType="num">
                                      <p:cBhvr>
                                        <p:cTn id="132" dur="500" fill="hold"/>
                                        <p:tgtEl>
                                          <p:spTgt spid="37"/>
                                        </p:tgtEl>
                                        <p:attrNameLst>
                                          <p:attrName>ppt_h</p:attrName>
                                        </p:attrNameLst>
                                      </p:cBhvr>
                                      <p:tavLst>
                                        <p:tav tm="0">
                                          <p:val>
                                            <p:fltVal val="0"/>
                                          </p:val>
                                        </p:tav>
                                        <p:tav tm="100000">
                                          <p:val>
                                            <p:strVal val="#ppt_h"/>
                                          </p:val>
                                        </p:tav>
                                      </p:tavLst>
                                    </p:anim>
                                    <p:animEffect transition="in" filter="fade">
                                      <p:cBhvr>
                                        <p:cTn id="133" dur="500"/>
                                        <p:tgtEl>
                                          <p:spTgt spid="37"/>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39"/>
                                        </p:tgtEl>
                                        <p:attrNameLst>
                                          <p:attrName>style.visibility</p:attrName>
                                        </p:attrNameLst>
                                      </p:cBhvr>
                                      <p:to>
                                        <p:strVal val="visible"/>
                                      </p:to>
                                    </p:set>
                                    <p:anim calcmode="lin" valueType="num">
                                      <p:cBhvr>
                                        <p:cTn id="138" dur="500" fill="hold"/>
                                        <p:tgtEl>
                                          <p:spTgt spid="39"/>
                                        </p:tgtEl>
                                        <p:attrNameLst>
                                          <p:attrName>ppt_w</p:attrName>
                                        </p:attrNameLst>
                                      </p:cBhvr>
                                      <p:tavLst>
                                        <p:tav tm="0">
                                          <p:val>
                                            <p:fltVal val="0"/>
                                          </p:val>
                                        </p:tav>
                                        <p:tav tm="100000">
                                          <p:val>
                                            <p:strVal val="#ppt_w"/>
                                          </p:val>
                                        </p:tav>
                                      </p:tavLst>
                                    </p:anim>
                                    <p:anim calcmode="lin" valueType="num">
                                      <p:cBhvr>
                                        <p:cTn id="139" dur="500" fill="hold"/>
                                        <p:tgtEl>
                                          <p:spTgt spid="39"/>
                                        </p:tgtEl>
                                        <p:attrNameLst>
                                          <p:attrName>ppt_h</p:attrName>
                                        </p:attrNameLst>
                                      </p:cBhvr>
                                      <p:tavLst>
                                        <p:tav tm="0">
                                          <p:val>
                                            <p:fltVal val="0"/>
                                          </p:val>
                                        </p:tav>
                                        <p:tav tm="100000">
                                          <p:val>
                                            <p:strVal val="#ppt_h"/>
                                          </p:val>
                                        </p:tav>
                                      </p:tavLst>
                                    </p:anim>
                                    <p:animEffect transition="in" filter="fade">
                                      <p:cBhvr>
                                        <p:cTn id="140" dur="500"/>
                                        <p:tgtEl>
                                          <p:spTgt spid="39"/>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38"/>
                                        </p:tgtEl>
                                        <p:attrNameLst>
                                          <p:attrName>style.visibility</p:attrName>
                                        </p:attrNameLst>
                                      </p:cBhvr>
                                      <p:to>
                                        <p:strVal val="visible"/>
                                      </p:to>
                                    </p:set>
                                    <p:anim calcmode="lin" valueType="num">
                                      <p:cBhvr>
                                        <p:cTn id="145" dur="500" fill="hold"/>
                                        <p:tgtEl>
                                          <p:spTgt spid="38"/>
                                        </p:tgtEl>
                                        <p:attrNameLst>
                                          <p:attrName>ppt_w</p:attrName>
                                        </p:attrNameLst>
                                      </p:cBhvr>
                                      <p:tavLst>
                                        <p:tav tm="0">
                                          <p:val>
                                            <p:fltVal val="0"/>
                                          </p:val>
                                        </p:tav>
                                        <p:tav tm="100000">
                                          <p:val>
                                            <p:strVal val="#ppt_w"/>
                                          </p:val>
                                        </p:tav>
                                      </p:tavLst>
                                    </p:anim>
                                    <p:anim calcmode="lin" valueType="num">
                                      <p:cBhvr>
                                        <p:cTn id="146" dur="500" fill="hold"/>
                                        <p:tgtEl>
                                          <p:spTgt spid="38"/>
                                        </p:tgtEl>
                                        <p:attrNameLst>
                                          <p:attrName>ppt_h</p:attrName>
                                        </p:attrNameLst>
                                      </p:cBhvr>
                                      <p:tavLst>
                                        <p:tav tm="0">
                                          <p:val>
                                            <p:fltVal val="0"/>
                                          </p:val>
                                        </p:tav>
                                        <p:tav tm="100000">
                                          <p:val>
                                            <p:strVal val="#ppt_h"/>
                                          </p:val>
                                        </p:tav>
                                      </p:tavLst>
                                    </p:anim>
                                    <p:animEffect transition="in" filter="fade">
                                      <p:cBhvr>
                                        <p:cTn id="147" dur="500"/>
                                        <p:tgtEl>
                                          <p:spTgt spid="38"/>
                                        </p:tgtEl>
                                      </p:cBhvr>
                                    </p:animEffect>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grpId="0" nodeType="clickEffect">
                                  <p:stCondLst>
                                    <p:cond delay="0"/>
                                  </p:stCondLst>
                                  <p:childTnLst>
                                    <p:set>
                                      <p:cBhvr>
                                        <p:cTn id="151" dur="1" fill="hold">
                                          <p:stCondLst>
                                            <p:cond delay="0"/>
                                          </p:stCondLst>
                                        </p:cTn>
                                        <p:tgtEl>
                                          <p:spTgt spid="41"/>
                                        </p:tgtEl>
                                        <p:attrNameLst>
                                          <p:attrName>style.visibility</p:attrName>
                                        </p:attrNameLst>
                                      </p:cBhvr>
                                      <p:to>
                                        <p:strVal val="visible"/>
                                      </p:to>
                                    </p:set>
                                    <p:anim calcmode="lin" valueType="num">
                                      <p:cBhvr>
                                        <p:cTn id="152" dur="500" fill="hold"/>
                                        <p:tgtEl>
                                          <p:spTgt spid="41"/>
                                        </p:tgtEl>
                                        <p:attrNameLst>
                                          <p:attrName>ppt_w</p:attrName>
                                        </p:attrNameLst>
                                      </p:cBhvr>
                                      <p:tavLst>
                                        <p:tav tm="0">
                                          <p:val>
                                            <p:fltVal val="0"/>
                                          </p:val>
                                        </p:tav>
                                        <p:tav tm="100000">
                                          <p:val>
                                            <p:strVal val="#ppt_w"/>
                                          </p:val>
                                        </p:tav>
                                      </p:tavLst>
                                    </p:anim>
                                    <p:anim calcmode="lin" valueType="num">
                                      <p:cBhvr>
                                        <p:cTn id="153" dur="500" fill="hold"/>
                                        <p:tgtEl>
                                          <p:spTgt spid="41"/>
                                        </p:tgtEl>
                                        <p:attrNameLst>
                                          <p:attrName>ppt_h</p:attrName>
                                        </p:attrNameLst>
                                      </p:cBhvr>
                                      <p:tavLst>
                                        <p:tav tm="0">
                                          <p:val>
                                            <p:fltVal val="0"/>
                                          </p:val>
                                        </p:tav>
                                        <p:tav tm="100000">
                                          <p:val>
                                            <p:strVal val="#ppt_h"/>
                                          </p:val>
                                        </p:tav>
                                      </p:tavLst>
                                    </p:anim>
                                    <p:animEffect transition="in" filter="fade">
                                      <p:cBhvr>
                                        <p:cTn id="154" dur="500"/>
                                        <p:tgtEl>
                                          <p:spTgt spid="41"/>
                                        </p:tgtEl>
                                      </p:cBhvr>
                                    </p:animEffect>
                                  </p:childTnLst>
                                </p:cTn>
                              </p:par>
                            </p:childTnLst>
                          </p:cTn>
                        </p:par>
                      </p:childTnLst>
                    </p:cTn>
                  </p:par>
                  <p:par>
                    <p:cTn id="155" fill="hold">
                      <p:stCondLst>
                        <p:cond delay="indefinite"/>
                      </p:stCondLst>
                      <p:childTnLst>
                        <p:par>
                          <p:cTn id="156" fill="hold">
                            <p:stCondLst>
                              <p:cond delay="0"/>
                            </p:stCondLst>
                            <p:childTnLst>
                              <p:par>
                                <p:cTn id="157" presetID="53" presetClass="entr" presetSubtype="16" fill="hold" grpId="0" nodeType="clickEffect">
                                  <p:stCondLst>
                                    <p:cond delay="0"/>
                                  </p:stCondLst>
                                  <p:childTnLst>
                                    <p:set>
                                      <p:cBhvr>
                                        <p:cTn id="158" dur="1" fill="hold">
                                          <p:stCondLst>
                                            <p:cond delay="0"/>
                                          </p:stCondLst>
                                        </p:cTn>
                                        <p:tgtEl>
                                          <p:spTgt spid="42"/>
                                        </p:tgtEl>
                                        <p:attrNameLst>
                                          <p:attrName>style.visibility</p:attrName>
                                        </p:attrNameLst>
                                      </p:cBhvr>
                                      <p:to>
                                        <p:strVal val="visible"/>
                                      </p:to>
                                    </p:set>
                                    <p:anim calcmode="lin" valueType="num">
                                      <p:cBhvr>
                                        <p:cTn id="159" dur="500" fill="hold"/>
                                        <p:tgtEl>
                                          <p:spTgt spid="42"/>
                                        </p:tgtEl>
                                        <p:attrNameLst>
                                          <p:attrName>ppt_w</p:attrName>
                                        </p:attrNameLst>
                                      </p:cBhvr>
                                      <p:tavLst>
                                        <p:tav tm="0">
                                          <p:val>
                                            <p:fltVal val="0"/>
                                          </p:val>
                                        </p:tav>
                                        <p:tav tm="100000">
                                          <p:val>
                                            <p:strVal val="#ppt_w"/>
                                          </p:val>
                                        </p:tav>
                                      </p:tavLst>
                                    </p:anim>
                                    <p:anim calcmode="lin" valueType="num">
                                      <p:cBhvr>
                                        <p:cTn id="160" dur="500" fill="hold"/>
                                        <p:tgtEl>
                                          <p:spTgt spid="42"/>
                                        </p:tgtEl>
                                        <p:attrNameLst>
                                          <p:attrName>ppt_h</p:attrName>
                                        </p:attrNameLst>
                                      </p:cBhvr>
                                      <p:tavLst>
                                        <p:tav tm="0">
                                          <p:val>
                                            <p:fltVal val="0"/>
                                          </p:val>
                                        </p:tav>
                                        <p:tav tm="100000">
                                          <p:val>
                                            <p:strVal val="#ppt_h"/>
                                          </p:val>
                                        </p:tav>
                                      </p:tavLst>
                                    </p:anim>
                                    <p:animEffect transition="in" filter="fade">
                                      <p:cBhvr>
                                        <p:cTn id="161" dur="500"/>
                                        <p:tgtEl>
                                          <p:spTgt spid="42"/>
                                        </p:tgtEl>
                                      </p:cBhvr>
                                    </p:animEffect>
                                  </p:childTnLst>
                                </p:cTn>
                              </p:par>
                            </p:childTnLst>
                          </p:cTn>
                        </p:par>
                      </p:childTnLst>
                    </p:cTn>
                  </p:par>
                  <p:par>
                    <p:cTn id="162" fill="hold">
                      <p:stCondLst>
                        <p:cond delay="indefinite"/>
                      </p:stCondLst>
                      <p:childTnLst>
                        <p:par>
                          <p:cTn id="163" fill="hold">
                            <p:stCondLst>
                              <p:cond delay="0"/>
                            </p:stCondLst>
                            <p:childTnLst>
                              <p:par>
                                <p:cTn id="164" presetID="53" presetClass="entr" presetSubtype="16" fill="hold" grpId="0" nodeType="clickEffect">
                                  <p:stCondLst>
                                    <p:cond delay="0"/>
                                  </p:stCondLst>
                                  <p:childTnLst>
                                    <p:set>
                                      <p:cBhvr>
                                        <p:cTn id="165" dur="1" fill="hold">
                                          <p:stCondLst>
                                            <p:cond delay="0"/>
                                          </p:stCondLst>
                                        </p:cTn>
                                        <p:tgtEl>
                                          <p:spTgt spid="43"/>
                                        </p:tgtEl>
                                        <p:attrNameLst>
                                          <p:attrName>style.visibility</p:attrName>
                                        </p:attrNameLst>
                                      </p:cBhvr>
                                      <p:to>
                                        <p:strVal val="visible"/>
                                      </p:to>
                                    </p:set>
                                    <p:anim calcmode="lin" valueType="num">
                                      <p:cBhvr>
                                        <p:cTn id="166" dur="500" fill="hold"/>
                                        <p:tgtEl>
                                          <p:spTgt spid="43"/>
                                        </p:tgtEl>
                                        <p:attrNameLst>
                                          <p:attrName>ppt_w</p:attrName>
                                        </p:attrNameLst>
                                      </p:cBhvr>
                                      <p:tavLst>
                                        <p:tav tm="0">
                                          <p:val>
                                            <p:fltVal val="0"/>
                                          </p:val>
                                        </p:tav>
                                        <p:tav tm="100000">
                                          <p:val>
                                            <p:strVal val="#ppt_w"/>
                                          </p:val>
                                        </p:tav>
                                      </p:tavLst>
                                    </p:anim>
                                    <p:anim calcmode="lin" valueType="num">
                                      <p:cBhvr>
                                        <p:cTn id="167" dur="500" fill="hold"/>
                                        <p:tgtEl>
                                          <p:spTgt spid="43"/>
                                        </p:tgtEl>
                                        <p:attrNameLst>
                                          <p:attrName>ppt_h</p:attrName>
                                        </p:attrNameLst>
                                      </p:cBhvr>
                                      <p:tavLst>
                                        <p:tav tm="0">
                                          <p:val>
                                            <p:fltVal val="0"/>
                                          </p:val>
                                        </p:tav>
                                        <p:tav tm="100000">
                                          <p:val>
                                            <p:strVal val="#ppt_h"/>
                                          </p:val>
                                        </p:tav>
                                      </p:tavLst>
                                    </p:anim>
                                    <p:animEffect transition="in" filter="fade">
                                      <p:cBhvr>
                                        <p:cTn id="168" dur="500"/>
                                        <p:tgtEl>
                                          <p:spTgt spid="43"/>
                                        </p:tgtEl>
                                      </p:cBhvr>
                                    </p:animEffect>
                                  </p:childTnLst>
                                </p:cTn>
                              </p:par>
                            </p:childTnLst>
                          </p:cTn>
                        </p:par>
                      </p:childTnLst>
                    </p:cTn>
                  </p:par>
                  <p:par>
                    <p:cTn id="169" fill="hold">
                      <p:stCondLst>
                        <p:cond delay="indefinite"/>
                      </p:stCondLst>
                      <p:childTnLst>
                        <p:par>
                          <p:cTn id="170" fill="hold">
                            <p:stCondLst>
                              <p:cond delay="0"/>
                            </p:stCondLst>
                            <p:childTnLst>
                              <p:par>
                                <p:cTn id="171" presetID="53" presetClass="entr" presetSubtype="16" fill="hold" grpId="0" nodeType="clickEffect">
                                  <p:stCondLst>
                                    <p:cond delay="0"/>
                                  </p:stCondLst>
                                  <p:childTnLst>
                                    <p:set>
                                      <p:cBhvr>
                                        <p:cTn id="172" dur="1" fill="hold">
                                          <p:stCondLst>
                                            <p:cond delay="0"/>
                                          </p:stCondLst>
                                        </p:cTn>
                                        <p:tgtEl>
                                          <p:spTgt spid="44"/>
                                        </p:tgtEl>
                                        <p:attrNameLst>
                                          <p:attrName>style.visibility</p:attrName>
                                        </p:attrNameLst>
                                      </p:cBhvr>
                                      <p:to>
                                        <p:strVal val="visible"/>
                                      </p:to>
                                    </p:set>
                                    <p:anim calcmode="lin" valueType="num">
                                      <p:cBhvr>
                                        <p:cTn id="173" dur="500" fill="hold"/>
                                        <p:tgtEl>
                                          <p:spTgt spid="44"/>
                                        </p:tgtEl>
                                        <p:attrNameLst>
                                          <p:attrName>ppt_w</p:attrName>
                                        </p:attrNameLst>
                                      </p:cBhvr>
                                      <p:tavLst>
                                        <p:tav tm="0">
                                          <p:val>
                                            <p:fltVal val="0"/>
                                          </p:val>
                                        </p:tav>
                                        <p:tav tm="100000">
                                          <p:val>
                                            <p:strVal val="#ppt_w"/>
                                          </p:val>
                                        </p:tav>
                                      </p:tavLst>
                                    </p:anim>
                                    <p:anim calcmode="lin" valueType="num">
                                      <p:cBhvr>
                                        <p:cTn id="174" dur="500" fill="hold"/>
                                        <p:tgtEl>
                                          <p:spTgt spid="44"/>
                                        </p:tgtEl>
                                        <p:attrNameLst>
                                          <p:attrName>ppt_h</p:attrName>
                                        </p:attrNameLst>
                                      </p:cBhvr>
                                      <p:tavLst>
                                        <p:tav tm="0">
                                          <p:val>
                                            <p:fltVal val="0"/>
                                          </p:val>
                                        </p:tav>
                                        <p:tav tm="100000">
                                          <p:val>
                                            <p:strVal val="#ppt_h"/>
                                          </p:val>
                                        </p:tav>
                                      </p:tavLst>
                                    </p:anim>
                                    <p:animEffect transition="in" filter="fade">
                                      <p:cBhvr>
                                        <p:cTn id="175" dur="500"/>
                                        <p:tgtEl>
                                          <p:spTgt spid="44"/>
                                        </p:tgtEl>
                                      </p:cBhvr>
                                    </p:animEffect>
                                  </p:childTnLst>
                                </p:cTn>
                              </p:par>
                            </p:childTnLst>
                          </p:cTn>
                        </p:par>
                      </p:childTnLst>
                    </p:cTn>
                  </p:par>
                  <p:par>
                    <p:cTn id="176" fill="hold">
                      <p:stCondLst>
                        <p:cond delay="indefinite"/>
                      </p:stCondLst>
                      <p:childTnLst>
                        <p:par>
                          <p:cTn id="177" fill="hold">
                            <p:stCondLst>
                              <p:cond delay="0"/>
                            </p:stCondLst>
                            <p:childTnLst>
                              <p:par>
                                <p:cTn id="178" presetID="53" presetClass="entr" presetSubtype="16" fill="hold" grpId="0" nodeType="clickEffect">
                                  <p:stCondLst>
                                    <p:cond delay="0"/>
                                  </p:stCondLst>
                                  <p:childTnLst>
                                    <p:set>
                                      <p:cBhvr>
                                        <p:cTn id="179" dur="1" fill="hold">
                                          <p:stCondLst>
                                            <p:cond delay="0"/>
                                          </p:stCondLst>
                                        </p:cTn>
                                        <p:tgtEl>
                                          <p:spTgt spid="46"/>
                                        </p:tgtEl>
                                        <p:attrNameLst>
                                          <p:attrName>style.visibility</p:attrName>
                                        </p:attrNameLst>
                                      </p:cBhvr>
                                      <p:to>
                                        <p:strVal val="visible"/>
                                      </p:to>
                                    </p:set>
                                    <p:anim calcmode="lin" valueType="num">
                                      <p:cBhvr>
                                        <p:cTn id="180" dur="500" fill="hold"/>
                                        <p:tgtEl>
                                          <p:spTgt spid="46"/>
                                        </p:tgtEl>
                                        <p:attrNameLst>
                                          <p:attrName>ppt_w</p:attrName>
                                        </p:attrNameLst>
                                      </p:cBhvr>
                                      <p:tavLst>
                                        <p:tav tm="0">
                                          <p:val>
                                            <p:fltVal val="0"/>
                                          </p:val>
                                        </p:tav>
                                        <p:tav tm="100000">
                                          <p:val>
                                            <p:strVal val="#ppt_w"/>
                                          </p:val>
                                        </p:tav>
                                      </p:tavLst>
                                    </p:anim>
                                    <p:anim calcmode="lin" valueType="num">
                                      <p:cBhvr>
                                        <p:cTn id="181" dur="500" fill="hold"/>
                                        <p:tgtEl>
                                          <p:spTgt spid="46"/>
                                        </p:tgtEl>
                                        <p:attrNameLst>
                                          <p:attrName>ppt_h</p:attrName>
                                        </p:attrNameLst>
                                      </p:cBhvr>
                                      <p:tavLst>
                                        <p:tav tm="0">
                                          <p:val>
                                            <p:fltVal val="0"/>
                                          </p:val>
                                        </p:tav>
                                        <p:tav tm="100000">
                                          <p:val>
                                            <p:strVal val="#ppt_h"/>
                                          </p:val>
                                        </p:tav>
                                      </p:tavLst>
                                    </p:anim>
                                    <p:animEffect transition="in" filter="fade">
                                      <p:cBhvr>
                                        <p:cTn id="182" dur="500"/>
                                        <p:tgtEl>
                                          <p:spTgt spid="46"/>
                                        </p:tgtEl>
                                      </p:cBhvr>
                                    </p:animEffect>
                                  </p:childTnLst>
                                </p:cTn>
                              </p:par>
                            </p:childTnLst>
                          </p:cTn>
                        </p:par>
                      </p:childTnLst>
                    </p:cTn>
                  </p:par>
                  <p:par>
                    <p:cTn id="183" fill="hold">
                      <p:stCondLst>
                        <p:cond delay="indefinite"/>
                      </p:stCondLst>
                      <p:childTnLst>
                        <p:par>
                          <p:cTn id="184" fill="hold">
                            <p:stCondLst>
                              <p:cond delay="0"/>
                            </p:stCondLst>
                            <p:childTnLst>
                              <p:par>
                                <p:cTn id="185" presetID="53" presetClass="entr" presetSubtype="16" fill="hold" grpId="0" nodeType="clickEffect">
                                  <p:stCondLst>
                                    <p:cond delay="0"/>
                                  </p:stCondLst>
                                  <p:childTnLst>
                                    <p:set>
                                      <p:cBhvr>
                                        <p:cTn id="186" dur="1" fill="hold">
                                          <p:stCondLst>
                                            <p:cond delay="0"/>
                                          </p:stCondLst>
                                        </p:cTn>
                                        <p:tgtEl>
                                          <p:spTgt spid="45"/>
                                        </p:tgtEl>
                                        <p:attrNameLst>
                                          <p:attrName>style.visibility</p:attrName>
                                        </p:attrNameLst>
                                      </p:cBhvr>
                                      <p:to>
                                        <p:strVal val="visible"/>
                                      </p:to>
                                    </p:set>
                                    <p:anim calcmode="lin" valueType="num">
                                      <p:cBhvr>
                                        <p:cTn id="187" dur="500" fill="hold"/>
                                        <p:tgtEl>
                                          <p:spTgt spid="45"/>
                                        </p:tgtEl>
                                        <p:attrNameLst>
                                          <p:attrName>ppt_w</p:attrName>
                                        </p:attrNameLst>
                                      </p:cBhvr>
                                      <p:tavLst>
                                        <p:tav tm="0">
                                          <p:val>
                                            <p:fltVal val="0"/>
                                          </p:val>
                                        </p:tav>
                                        <p:tav tm="100000">
                                          <p:val>
                                            <p:strVal val="#ppt_w"/>
                                          </p:val>
                                        </p:tav>
                                      </p:tavLst>
                                    </p:anim>
                                    <p:anim calcmode="lin" valueType="num">
                                      <p:cBhvr>
                                        <p:cTn id="188" dur="500" fill="hold"/>
                                        <p:tgtEl>
                                          <p:spTgt spid="45"/>
                                        </p:tgtEl>
                                        <p:attrNameLst>
                                          <p:attrName>ppt_h</p:attrName>
                                        </p:attrNameLst>
                                      </p:cBhvr>
                                      <p:tavLst>
                                        <p:tav tm="0">
                                          <p:val>
                                            <p:fltVal val="0"/>
                                          </p:val>
                                        </p:tav>
                                        <p:tav tm="100000">
                                          <p:val>
                                            <p:strVal val="#ppt_h"/>
                                          </p:val>
                                        </p:tav>
                                      </p:tavLst>
                                    </p:anim>
                                    <p:animEffect transition="in" filter="fade">
                                      <p:cBhvr>
                                        <p:cTn id="189" dur="500"/>
                                        <p:tgtEl>
                                          <p:spTgt spid="45"/>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1" fill="hold" grpId="0" nodeType="clickEffect">
                                  <p:stCondLst>
                                    <p:cond delay="0"/>
                                  </p:stCondLst>
                                  <p:childTnLst>
                                    <p:set>
                                      <p:cBhvr>
                                        <p:cTn id="193" dur="1" fill="hold">
                                          <p:stCondLst>
                                            <p:cond delay="0"/>
                                          </p:stCondLst>
                                        </p:cTn>
                                        <p:tgtEl>
                                          <p:spTgt spid="15"/>
                                        </p:tgtEl>
                                        <p:attrNameLst>
                                          <p:attrName>style.visibility</p:attrName>
                                        </p:attrNameLst>
                                      </p:cBhvr>
                                      <p:to>
                                        <p:strVal val="visible"/>
                                      </p:to>
                                    </p:set>
                                    <p:animEffect transition="in" filter="wipe(up)">
                                      <p:cBhvr>
                                        <p:cTn id="194" dur="500"/>
                                        <p:tgtEl>
                                          <p:spTgt spid="15"/>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1" fill="hold" grpId="0" nodeType="clickEffect">
                                  <p:stCondLst>
                                    <p:cond delay="0"/>
                                  </p:stCondLst>
                                  <p:childTnLst>
                                    <p:set>
                                      <p:cBhvr>
                                        <p:cTn id="198" dur="1" fill="hold">
                                          <p:stCondLst>
                                            <p:cond delay="0"/>
                                          </p:stCondLst>
                                        </p:cTn>
                                        <p:tgtEl>
                                          <p:spTgt spid="47"/>
                                        </p:tgtEl>
                                        <p:attrNameLst>
                                          <p:attrName>style.visibility</p:attrName>
                                        </p:attrNameLst>
                                      </p:cBhvr>
                                      <p:to>
                                        <p:strVal val="visible"/>
                                      </p:to>
                                    </p:set>
                                    <p:animEffect transition="in" filter="wipe(up)">
                                      <p:cBhvr>
                                        <p:cTn id="199" dur="500"/>
                                        <p:tgtEl>
                                          <p:spTgt spid="47"/>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1" fill="hold" grpId="0" nodeType="clickEffect">
                                  <p:stCondLst>
                                    <p:cond delay="0"/>
                                  </p:stCondLst>
                                  <p:childTnLst>
                                    <p:set>
                                      <p:cBhvr>
                                        <p:cTn id="203" dur="1" fill="hold">
                                          <p:stCondLst>
                                            <p:cond delay="0"/>
                                          </p:stCondLst>
                                        </p:cTn>
                                        <p:tgtEl>
                                          <p:spTgt spid="48"/>
                                        </p:tgtEl>
                                        <p:attrNameLst>
                                          <p:attrName>style.visibility</p:attrName>
                                        </p:attrNameLst>
                                      </p:cBhvr>
                                      <p:to>
                                        <p:strVal val="visible"/>
                                      </p:to>
                                    </p:set>
                                    <p:animEffect transition="in" filter="wipe(up)">
                                      <p:cBhvr>
                                        <p:cTn id="204" dur="500"/>
                                        <p:tgtEl>
                                          <p:spTgt spid="48"/>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1" fill="hold" grpId="0" nodeType="clickEffect">
                                  <p:stCondLst>
                                    <p:cond delay="0"/>
                                  </p:stCondLst>
                                  <p:childTnLst>
                                    <p:set>
                                      <p:cBhvr>
                                        <p:cTn id="208" dur="1" fill="hold">
                                          <p:stCondLst>
                                            <p:cond delay="0"/>
                                          </p:stCondLst>
                                        </p:cTn>
                                        <p:tgtEl>
                                          <p:spTgt spid="49"/>
                                        </p:tgtEl>
                                        <p:attrNameLst>
                                          <p:attrName>style.visibility</p:attrName>
                                        </p:attrNameLst>
                                      </p:cBhvr>
                                      <p:to>
                                        <p:strVal val="visible"/>
                                      </p:to>
                                    </p:set>
                                    <p:animEffect transition="in" filter="wipe(up)">
                                      <p:cBhvr>
                                        <p:cTn id="209" dur="500"/>
                                        <p:tgtEl>
                                          <p:spTgt spid="49"/>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1" fill="hold" grpId="0" nodeType="clickEffect">
                                  <p:stCondLst>
                                    <p:cond delay="0"/>
                                  </p:stCondLst>
                                  <p:childTnLst>
                                    <p:set>
                                      <p:cBhvr>
                                        <p:cTn id="213" dur="1" fill="hold">
                                          <p:stCondLst>
                                            <p:cond delay="0"/>
                                          </p:stCondLst>
                                        </p:cTn>
                                        <p:tgtEl>
                                          <p:spTgt spid="16"/>
                                        </p:tgtEl>
                                        <p:attrNameLst>
                                          <p:attrName>style.visibility</p:attrName>
                                        </p:attrNameLst>
                                      </p:cBhvr>
                                      <p:to>
                                        <p:strVal val="visible"/>
                                      </p:to>
                                    </p:set>
                                    <p:animEffect transition="in" filter="wipe(up)">
                                      <p:cBhvr>
                                        <p:cTn id="214" dur="500"/>
                                        <p:tgtEl>
                                          <p:spTgt spid="16"/>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1" fill="hold" grpId="0" nodeType="clickEffect">
                                  <p:stCondLst>
                                    <p:cond delay="0"/>
                                  </p:stCondLst>
                                  <p:childTnLst>
                                    <p:set>
                                      <p:cBhvr>
                                        <p:cTn id="218" dur="1" fill="hold">
                                          <p:stCondLst>
                                            <p:cond delay="0"/>
                                          </p:stCondLst>
                                        </p:cTn>
                                        <p:tgtEl>
                                          <p:spTgt spid="51"/>
                                        </p:tgtEl>
                                        <p:attrNameLst>
                                          <p:attrName>style.visibility</p:attrName>
                                        </p:attrNameLst>
                                      </p:cBhvr>
                                      <p:to>
                                        <p:strVal val="visible"/>
                                      </p:to>
                                    </p:set>
                                    <p:animEffect transition="in" filter="wipe(up)">
                                      <p:cBhvr>
                                        <p:cTn id="219" dur="500"/>
                                        <p:tgtEl>
                                          <p:spTgt spid="51"/>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1" fill="hold" grpId="0" nodeType="clickEffect">
                                  <p:stCondLst>
                                    <p:cond delay="0"/>
                                  </p:stCondLst>
                                  <p:childTnLst>
                                    <p:set>
                                      <p:cBhvr>
                                        <p:cTn id="223" dur="1" fill="hold">
                                          <p:stCondLst>
                                            <p:cond delay="0"/>
                                          </p:stCondLst>
                                        </p:cTn>
                                        <p:tgtEl>
                                          <p:spTgt spid="50"/>
                                        </p:tgtEl>
                                        <p:attrNameLst>
                                          <p:attrName>style.visibility</p:attrName>
                                        </p:attrNameLst>
                                      </p:cBhvr>
                                      <p:to>
                                        <p:strVal val="visible"/>
                                      </p:to>
                                    </p:set>
                                    <p:animEffect transition="in" filter="wipe(up)">
                                      <p:cBhvr>
                                        <p:cTn id="224" dur="500"/>
                                        <p:tgtEl>
                                          <p:spTgt spid="50"/>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1" fill="hold" grpId="0" nodeType="clickEffect">
                                  <p:stCondLst>
                                    <p:cond delay="0"/>
                                  </p:stCondLst>
                                  <p:childTnLst>
                                    <p:set>
                                      <p:cBhvr>
                                        <p:cTn id="228" dur="1" fill="hold">
                                          <p:stCondLst>
                                            <p:cond delay="0"/>
                                          </p:stCondLst>
                                        </p:cTn>
                                        <p:tgtEl>
                                          <p:spTgt spid="20"/>
                                        </p:tgtEl>
                                        <p:attrNameLst>
                                          <p:attrName>style.visibility</p:attrName>
                                        </p:attrNameLst>
                                      </p:cBhvr>
                                      <p:to>
                                        <p:strVal val="visible"/>
                                      </p:to>
                                    </p:set>
                                    <p:animEffect transition="in" filter="wipe(up)">
                                      <p:cBhvr>
                                        <p:cTn id="229" dur="500"/>
                                        <p:tgtEl>
                                          <p:spTgt spid="20"/>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1" fill="hold" grpId="0" nodeType="clickEffect">
                                  <p:stCondLst>
                                    <p:cond delay="0"/>
                                  </p:stCondLst>
                                  <p:childTnLst>
                                    <p:set>
                                      <p:cBhvr>
                                        <p:cTn id="233" dur="1" fill="hold">
                                          <p:stCondLst>
                                            <p:cond delay="0"/>
                                          </p:stCondLst>
                                        </p:cTn>
                                        <p:tgtEl>
                                          <p:spTgt spid="17"/>
                                        </p:tgtEl>
                                        <p:attrNameLst>
                                          <p:attrName>style.visibility</p:attrName>
                                        </p:attrNameLst>
                                      </p:cBhvr>
                                      <p:to>
                                        <p:strVal val="visible"/>
                                      </p:to>
                                    </p:set>
                                    <p:animEffect transition="in" filter="wipe(up)">
                                      <p:cBhvr>
                                        <p:cTn id="234" dur="500"/>
                                        <p:tgtEl>
                                          <p:spTgt spid="17"/>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1" fill="hold" grpId="0" nodeType="clickEffect">
                                  <p:stCondLst>
                                    <p:cond delay="0"/>
                                  </p:stCondLst>
                                  <p:childTnLst>
                                    <p:set>
                                      <p:cBhvr>
                                        <p:cTn id="238" dur="1" fill="hold">
                                          <p:stCondLst>
                                            <p:cond delay="0"/>
                                          </p:stCondLst>
                                        </p:cTn>
                                        <p:tgtEl>
                                          <p:spTgt spid="52"/>
                                        </p:tgtEl>
                                        <p:attrNameLst>
                                          <p:attrName>style.visibility</p:attrName>
                                        </p:attrNameLst>
                                      </p:cBhvr>
                                      <p:to>
                                        <p:strVal val="visible"/>
                                      </p:to>
                                    </p:set>
                                    <p:animEffect transition="in" filter="wipe(up)">
                                      <p:cBhvr>
                                        <p:cTn id="239" dur="500"/>
                                        <p:tgtEl>
                                          <p:spTgt spid="52"/>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1" fill="hold" grpId="0" nodeType="clickEffect">
                                  <p:stCondLst>
                                    <p:cond delay="0"/>
                                  </p:stCondLst>
                                  <p:childTnLst>
                                    <p:set>
                                      <p:cBhvr>
                                        <p:cTn id="243" dur="1" fill="hold">
                                          <p:stCondLst>
                                            <p:cond delay="0"/>
                                          </p:stCondLst>
                                        </p:cTn>
                                        <p:tgtEl>
                                          <p:spTgt spid="53"/>
                                        </p:tgtEl>
                                        <p:attrNameLst>
                                          <p:attrName>style.visibility</p:attrName>
                                        </p:attrNameLst>
                                      </p:cBhvr>
                                      <p:to>
                                        <p:strVal val="visible"/>
                                      </p:to>
                                    </p:set>
                                    <p:animEffect transition="in" filter="wipe(up)">
                                      <p:cBhvr>
                                        <p:cTn id="244" dur="500"/>
                                        <p:tgtEl>
                                          <p:spTgt spid="53"/>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1" fill="hold" grpId="0" nodeType="clickEffect">
                                  <p:stCondLst>
                                    <p:cond delay="0"/>
                                  </p:stCondLst>
                                  <p:childTnLst>
                                    <p:set>
                                      <p:cBhvr>
                                        <p:cTn id="248" dur="1" fill="hold">
                                          <p:stCondLst>
                                            <p:cond delay="0"/>
                                          </p:stCondLst>
                                        </p:cTn>
                                        <p:tgtEl>
                                          <p:spTgt spid="54"/>
                                        </p:tgtEl>
                                        <p:attrNameLst>
                                          <p:attrName>style.visibility</p:attrName>
                                        </p:attrNameLst>
                                      </p:cBhvr>
                                      <p:to>
                                        <p:strVal val="visible"/>
                                      </p:to>
                                    </p:set>
                                    <p:animEffect transition="in" filter="wipe(up)">
                                      <p:cBhvr>
                                        <p:cTn id="249" dur="500"/>
                                        <p:tgtEl>
                                          <p:spTgt spid="54"/>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1" fill="hold" grpId="0" nodeType="clickEffect">
                                  <p:stCondLst>
                                    <p:cond delay="0"/>
                                  </p:stCondLst>
                                  <p:childTnLst>
                                    <p:set>
                                      <p:cBhvr>
                                        <p:cTn id="253" dur="1" fill="hold">
                                          <p:stCondLst>
                                            <p:cond delay="0"/>
                                          </p:stCondLst>
                                        </p:cTn>
                                        <p:tgtEl>
                                          <p:spTgt spid="18"/>
                                        </p:tgtEl>
                                        <p:attrNameLst>
                                          <p:attrName>style.visibility</p:attrName>
                                        </p:attrNameLst>
                                      </p:cBhvr>
                                      <p:to>
                                        <p:strVal val="visible"/>
                                      </p:to>
                                    </p:set>
                                    <p:animEffect transition="in" filter="wipe(up)">
                                      <p:cBhvr>
                                        <p:cTn id="254" dur="500"/>
                                        <p:tgtEl>
                                          <p:spTgt spid="18"/>
                                        </p:tgtEl>
                                      </p:cBhvr>
                                    </p:animEffect>
                                  </p:childTnLst>
                                </p:cTn>
                              </p:par>
                            </p:childTnLst>
                          </p:cTn>
                        </p:par>
                      </p:childTnLst>
                    </p:cTn>
                  </p:par>
                  <p:par>
                    <p:cTn id="255" fill="hold">
                      <p:stCondLst>
                        <p:cond delay="indefinite"/>
                      </p:stCondLst>
                      <p:childTnLst>
                        <p:par>
                          <p:cTn id="256" fill="hold">
                            <p:stCondLst>
                              <p:cond delay="0"/>
                            </p:stCondLst>
                            <p:childTnLst>
                              <p:par>
                                <p:cTn id="257" presetID="22" presetClass="entr" presetSubtype="1" fill="hold" grpId="0" nodeType="clickEffect">
                                  <p:stCondLst>
                                    <p:cond delay="0"/>
                                  </p:stCondLst>
                                  <p:childTnLst>
                                    <p:set>
                                      <p:cBhvr>
                                        <p:cTn id="258" dur="1" fill="hold">
                                          <p:stCondLst>
                                            <p:cond delay="0"/>
                                          </p:stCondLst>
                                        </p:cTn>
                                        <p:tgtEl>
                                          <p:spTgt spid="56"/>
                                        </p:tgtEl>
                                        <p:attrNameLst>
                                          <p:attrName>style.visibility</p:attrName>
                                        </p:attrNameLst>
                                      </p:cBhvr>
                                      <p:to>
                                        <p:strVal val="visible"/>
                                      </p:to>
                                    </p:set>
                                    <p:animEffect transition="in" filter="wipe(up)">
                                      <p:cBhvr>
                                        <p:cTn id="259" dur="500"/>
                                        <p:tgtEl>
                                          <p:spTgt spid="56"/>
                                        </p:tgtEl>
                                      </p:cBhvr>
                                    </p:animEffect>
                                  </p:childTnLst>
                                </p:cTn>
                              </p:par>
                            </p:childTnLst>
                          </p:cTn>
                        </p:par>
                      </p:childTnLst>
                    </p:cTn>
                  </p:par>
                  <p:par>
                    <p:cTn id="260" fill="hold">
                      <p:stCondLst>
                        <p:cond delay="indefinite"/>
                      </p:stCondLst>
                      <p:childTnLst>
                        <p:par>
                          <p:cTn id="261" fill="hold">
                            <p:stCondLst>
                              <p:cond delay="0"/>
                            </p:stCondLst>
                            <p:childTnLst>
                              <p:par>
                                <p:cTn id="262" presetID="22" presetClass="entr" presetSubtype="1" fill="hold" grpId="0" nodeType="clickEffect">
                                  <p:stCondLst>
                                    <p:cond delay="0"/>
                                  </p:stCondLst>
                                  <p:childTnLst>
                                    <p:set>
                                      <p:cBhvr>
                                        <p:cTn id="263" dur="1" fill="hold">
                                          <p:stCondLst>
                                            <p:cond delay="0"/>
                                          </p:stCondLst>
                                        </p:cTn>
                                        <p:tgtEl>
                                          <p:spTgt spid="57"/>
                                        </p:tgtEl>
                                        <p:attrNameLst>
                                          <p:attrName>style.visibility</p:attrName>
                                        </p:attrNameLst>
                                      </p:cBhvr>
                                      <p:to>
                                        <p:strVal val="visible"/>
                                      </p:to>
                                    </p:set>
                                    <p:animEffect transition="in" filter="wipe(up)">
                                      <p:cBhvr>
                                        <p:cTn id="264" dur="500"/>
                                        <p:tgtEl>
                                          <p:spTgt spid="57"/>
                                        </p:tgtEl>
                                      </p:cBhvr>
                                    </p:animEffect>
                                  </p:childTnLst>
                                </p:cTn>
                              </p:par>
                            </p:childTnLst>
                          </p:cTn>
                        </p:par>
                      </p:childTnLst>
                    </p:cTn>
                  </p:par>
                  <p:par>
                    <p:cTn id="265" fill="hold">
                      <p:stCondLst>
                        <p:cond delay="indefinite"/>
                      </p:stCondLst>
                      <p:childTnLst>
                        <p:par>
                          <p:cTn id="266" fill="hold">
                            <p:stCondLst>
                              <p:cond delay="0"/>
                            </p:stCondLst>
                            <p:childTnLst>
                              <p:par>
                                <p:cTn id="267" presetID="22" presetClass="entr" presetSubtype="1" fill="hold" grpId="0" nodeType="clickEffect">
                                  <p:stCondLst>
                                    <p:cond delay="0"/>
                                  </p:stCondLst>
                                  <p:childTnLst>
                                    <p:set>
                                      <p:cBhvr>
                                        <p:cTn id="268" dur="1" fill="hold">
                                          <p:stCondLst>
                                            <p:cond delay="0"/>
                                          </p:stCondLst>
                                        </p:cTn>
                                        <p:tgtEl>
                                          <p:spTgt spid="58"/>
                                        </p:tgtEl>
                                        <p:attrNameLst>
                                          <p:attrName>style.visibility</p:attrName>
                                        </p:attrNameLst>
                                      </p:cBhvr>
                                      <p:to>
                                        <p:strVal val="visible"/>
                                      </p:to>
                                    </p:set>
                                    <p:animEffect transition="in" filter="wipe(up)">
                                      <p:cBhvr>
                                        <p:cTn id="269" dur="500"/>
                                        <p:tgtEl>
                                          <p:spTgt spid="58"/>
                                        </p:tgtEl>
                                      </p:cBhvr>
                                    </p:animEffect>
                                  </p:childTnLst>
                                </p:cTn>
                              </p:par>
                            </p:childTnLst>
                          </p:cTn>
                        </p:par>
                      </p:childTnLst>
                    </p:cTn>
                  </p:par>
                  <p:par>
                    <p:cTn id="270" fill="hold">
                      <p:stCondLst>
                        <p:cond delay="indefinite"/>
                      </p:stCondLst>
                      <p:childTnLst>
                        <p:par>
                          <p:cTn id="271" fill="hold">
                            <p:stCondLst>
                              <p:cond delay="0"/>
                            </p:stCondLst>
                            <p:childTnLst>
                              <p:par>
                                <p:cTn id="272" presetID="31" presetClass="entr" presetSubtype="0" fill="hold" grpId="0" nodeType="clickEffect">
                                  <p:stCondLst>
                                    <p:cond delay="0"/>
                                  </p:stCondLst>
                                  <p:childTnLst>
                                    <p:set>
                                      <p:cBhvr>
                                        <p:cTn id="273" dur="1" fill="hold">
                                          <p:stCondLst>
                                            <p:cond delay="0"/>
                                          </p:stCondLst>
                                        </p:cTn>
                                        <p:tgtEl>
                                          <p:spTgt spid="59"/>
                                        </p:tgtEl>
                                        <p:attrNameLst>
                                          <p:attrName>style.visibility</p:attrName>
                                        </p:attrNameLst>
                                      </p:cBhvr>
                                      <p:to>
                                        <p:strVal val="visible"/>
                                      </p:to>
                                    </p:set>
                                    <p:anim calcmode="lin" valueType="num">
                                      <p:cBhvr>
                                        <p:cTn id="274" dur="1000" fill="hold"/>
                                        <p:tgtEl>
                                          <p:spTgt spid="59"/>
                                        </p:tgtEl>
                                        <p:attrNameLst>
                                          <p:attrName>ppt_w</p:attrName>
                                        </p:attrNameLst>
                                      </p:cBhvr>
                                      <p:tavLst>
                                        <p:tav tm="0">
                                          <p:val>
                                            <p:fltVal val="0"/>
                                          </p:val>
                                        </p:tav>
                                        <p:tav tm="100000">
                                          <p:val>
                                            <p:strVal val="#ppt_w"/>
                                          </p:val>
                                        </p:tav>
                                      </p:tavLst>
                                    </p:anim>
                                    <p:anim calcmode="lin" valueType="num">
                                      <p:cBhvr>
                                        <p:cTn id="275" dur="1000" fill="hold"/>
                                        <p:tgtEl>
                                          <p:spTgt spid="59"/>
                                        </p:tgtEl>
                                        <p:attrNameLst>
                                          <p:attrName>ppt_h</p:attrName>
                                        </p:attrNameLst>
                                      </p:cBhvr>
                                      <p:tavLst>
                                        <p:tav tm="0">
                                          <p:val>
                                            <p:fltVal val="0"/>
                                          </p:val>
                                        </p:tav>
                                        <p:tav tm="100000">
                                          <p:val>
                                            <p:strVal val="#ppt_h"/>
                                          </p:val>
                                        </p:tav>
                                      </p:tavLst>
                                    </p:anim>
                                    <p:anim calcmode="lin" valueType="num">
                                      <p:cBhvr>
                                        <p:cTn id="276" dur="1000" fill="hold"/>
                                        <p:tgtEl>
                                          <p:spTgt spid="59"/>
                                        </p:tgtEl>
                                        <p:attrNameLst>
                                          <p:attrName>style.rotation</p:attrName>
                                        </p:attrNameLst>
                                      </p:cBhvr>
                                      <p:tavLst>
                                        <p:tav tm="0">
                                          <p:val>
                                            <p:fltVal val="90"/>
                                          </p:val>
                                        </p:tav>
                                        <p:tav tm="100000">
                                          <p:val>
                                            <p:fltVal val="0"/>
                                          </p:val>
                                        </p:tav>
                                      </p:tavLst>
                                    </p:anim>
                                    <p:animEffect transition="in" filter="fade">
                                      <p:cBhvr>
                                        <p:cTn id="277"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8" grpId="0"/>
      <p:bldP spid="29" grpId="0"/>
      <p:bldP spid="30" grpId="0"/>
      <p:bldP spid="31" grpId="0"/>
      <p:bldP spid="32" grpId="0"/>
      <p:bldP spid="33" grpId="0"/>
      <p:bldP spid="6" grpId="0"/>
      <p:bldP spid="7" grpId="0"/>
      <p:bldP spid="9" grpId="0"/>
      <p:bldP spid="8" grpId="0"/>
      <p:bldP spid="10" grpId="0"/>
      <p:bldP spid="11" grpId="0"/>
      <p:bldP spid="12" grpId="0"/>
      <p:bldP spid="13" grpId="0"/>
      <p:bldP spid="21" grpId="0"/>
      <p:bldP spid="22" grpId="0"/>
      <p:bldP spid="23" grpId="0"/>
      <p:bldP spid="14" grpId="0"/>
      <p:bldP spid="27" grpId="0"/>
      <p:bldP spid="34" grpId="0"/>
      <p:bldP spid="35" grpId="0"/>
      <p:bldP spid="37" grpId="0"/>
      <p:bldP spid="38" grpId="0"/>
      <p:bldP spid="39" grpId="0"/>
      <p:bldP spid="41" grpId="0"/>
      <p:bldP spid="42" grpId="0"/>
      <p:bldP spid="43" grpId="0"/>
      <p:bldP spid="44" grpId="0"/>
      <p:bldP spid="45" grpId="0"/>
      <p:bldP spid="46" grpId="0"/>
      <p:bldP spid="15" grpId="0"/>
      <p:bldP spid="47" grpId="0"/>
      <p:bldP spid="48" grpId="0"/>
      <p:bldP spid="49" grpId="0"/>
      <p:bldP spid="16" grpId="0"/>
      <p:bldP spid="50" grpId="0"/>
      <p:bldP spid="51" grpId="0"/>
      <p:bldP spid="17" grpId="0"/>
      <p:bldP spid="52" grpId="0"/>
      <p:bldP spid="53" grpId="0"/>
      <p:bldP spid="54" grpId="0"/>
      <p:bldP spid="18" grpId="0"/>
      <p:bldP spid="56" grpId="0"/>
      <p:bldP spid="57" grpId="0"/>
      <p:bldP spid="58" grpId="0"/>
      <p:bldP spid="19" grpId="0"/>
      <p:bldP spid="20"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90668607"/>
              </p:ext>
            </p:extLst>
          </p:nvPr>
        </p:nvGraphicFramePr>
        <p:xfrm>
          <a:off x="1017767" y="500932"/>
          <a:ext cx="11028459" cy="5184251"/>
        </p:xfrm>
        <a:graphic>
          <a:graphicData uri="http://schemas.openxmlformats.org/drawingml/2006/table">
            <a:tbl>
              <a:tblPr firstRow="1" firstCol="1" lastCol="1">
                <a:tableStyleId>{2D5ABB26-0587-4C30-8999-92F81FD0307C}</a:tableStyleId>
              </a:tblPr>
              <a:tblGrid>
                <a:gridCol w="11028459">
                  <a:extLst>
                    <a:ext uri="{9D8B030D-6E8A-4147-A177-3AD203B41FA5}">
                      <a16:colId xmlns:a16="http://schemas.microsoft.com/office/drawing/2014/main" val="2143599021"/>
                    </a:ext>
                  </a:extLst>
                </a:gridCol>
              </a:tblGrid>
              <a:tr h="5184251">
                <a:tc>
                  <a:txBody>
                    <a:bodyPr/>
                    <a:lstStyle/>
                    <a:p>
                      <a:endParaRPr lang="en-US" dirty="0"/>
                    </a:p>
                  </a:txBody>
                  <a:tcPr/>
                </a:tc>
                <a:extLst>
                  <a:ext uri="{0D108BD9-81ED-4DB2-BD59-A6C34878D82A}">
                    <a16:rowId xmlns:a16="http://schemas.microsoft.com/office/drawing/2014/main" val="167369458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69386004"/>
              </p:ext>
            </p:extLst>
          </p:nvPr>
        </p:nvGraphicFramePr>
        <p:xfrm>
          <a:off x="0" y="0"/>
          <a:ext cx="12192000" cy="6858006"/>
        </p:xfrm>
        <a:graphic>
          <a:graphicData uri="http://schemas.openxmlformats.org/drawingml/2006/table">
            <a:tbl>
              <a:tblPr firstRow="1" bandRow="1">
                <a:tableStyleId>{D7AC3CCA-C797-4891-BE02-D94E43425B78}</a:tableStyleId>
              </a:tblPr>
              <a:tblGrid>
                <a:gridCol w="6096000">
                  <a:extLst>
                    <a:ext uri="{9D8B030D-6E8A-4147-A177-3AD203B41FA5}">
                      <a16:colId xmlns:a16="http://schemas.microsoft.com/office/drawing/2014/main" val="3844532965"/>
                    </a:ext>
                  </a:extLst>
                </a:gridCol>
                <a:gridCol w="6096000">
                  <a:extLst>
                    <a:ext uri="{9D8B030D-6E8A-4147-A177-3AD203B41FA5}">
                      <a16:colId xmlns:a16="http://schemas.microsoft.com/office/drawing/2014/main" val="1808702566"/>
                    </a:ext>
                  </a:extLst>
                </a:gridCol>
              </a:tblGrid>
              <a:tr h="594986">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THE COMING OF SATAN – AS ANTICHRIST</a:t>
                      </a:r>
                    </a:p>
                    <a:p>
                      <a:pPr algn="ctr"/>
                      <a:r>
                        <a:rPr lang="en-US" sz="1200" b="1" dirty="0">
                          <a:solidFill>
                            <a:srgbClr val="FF0000"/>
                          </a:solidFill>
                          <a:latin typeface="Times New Roman" panose="02020603050405020304" pitchFamily="18" charset="0"/>
                          <a:cs typeface="Times New Roman" panose="02020603050405020304" pitchFamily="18" charset="0"/>
                        </a:rPr>
                        <a:t>Revelation 6</a:t>
                      </a:r>
                    </a:p>
                  </a:txBody>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THE SECOND COMING OF JESUS</a:t>
                      </a:r>
                      <a:r>
                        <a:rPr lang="en-US" sz="2000" b="1" baseline="0" dirty="0">
                          <a:solidFill>
                            <a:schemeClr val="tx1"/>
                          </a:solidFill>
                          <a:latin typeface="Times New Roman" panose="02020603050405020304" pitchFamily="18" charset="0"/>
                          <a:cs typeface="Times New Roman" panose="02020603050405020304" pitchFamily="18" charset="0"/>
                        </a:rPr>
                        <a:t> CHRIST</a:t>
                      </a:r>
                      <a:endParaRPr lang="en-US" sz="2000" b="1" dirty="0">
                        <a:solidFill>
                          <a:schemeClr val="tx1"/>
                        </a:solidFill>
                        <a:latin typeface="Times New Roman" panose="02020603050405020304" pitchFamily="18" charset="0"/>
                        <a:cs typeface="Times New Roman" panose="02020603050405020304" pitchFamily="18" charset="0"/>
                      </a:endParaRPr>
                    </a:p>
                    <a:p>
                      <a:pPr algn="ctr"/>
                      <a:r>
                        <a:rPr lang="en-US" sz="1200" b="1" dirty="0">
                          <a:solidFill>
                            <a:srgbClr val="FF0000"/>
                          </a:solidFill>
                          <a:latin typeface="Times New Roman" panose="02020603050405020304" pitchFamily="18" charset="0"/>
                          <a:cs typeface="Times New Roman" panose="02020603050405020304" pitchFamily="18" charset="0"/>
                        </a:rPr>
                        <a:t>Revelation</a:t>
                      </a:r>
                      <a:r>
                        <a:rPr lang="en-US" sz="1200" b="1" baseline="0" dirty="0">
                          <a:solidFill>
                            <a:srgbClr val="FF0000"/>
                          </a:solidFill>
                          <a:latin typeface="Times New Roman" panose="02020603050405020304" pitchFamily="18" charset="0"/>
                          <a:cs typeface="Times New Roman" panose="02020603050405020304" pitchFamily="18" charset="0"/>
                        </a:rPr>
                        <a:t> 19</a:t>
                      </a:r>
                      <a:endParaRPr lang="en-US" sz="12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66430501"/>
                  </a:ext>
                </a:extLst>
              </a:tr>
              <a:tr h="313151">
                <a:tc>
                  <a:txBody>
                    <a:bodyPr/>
                    <a:lstStyle/>
                    <a:p>
                      <a:pPr algn="ctr"/>
                      <a:r>
                        <a:rPr lang="en-US" sz="1400" dirty="0">
                          <a:latin typeface="Times New Roman" panose="02020603050405020304" pitchFamily="18" charset="0"/>
                          <a:cs typeface="Times New Roman" panose="02020603050405020304" pitchFamily="18" charset="0"/>
                        </a:rPr>
                        <a:t>War follows his arrival – a war among</a:t>
                      </a:r>
                      <a:r>
                        <a:rPr lang="en-US" sz="1400" baseline="0" dirty="0">
                          <a:latin typeface="Times New Roman" panose="02020603050405020304" pitchFamily="18" charset="0"/>
                          <a:cs typeface="Times New Roman" panose="02020603050405020304" pitchFamily="18" charset="0"/>
                        </a:rPr>
                        <a:t> themselves!   </a:t>
                      </a:r>
                      <a:r>
                        <a:rPr lang="en-US" sz="1400" b="1" baseline="0" dirty="0">
                          <a:solidFill>
                            <a:srgbClr val="FF0000"/>
                          </a:solidFill>
                          <a:latin typeface="Times New Roman" panose="02020603050405020304" pitchFamily="18" charset="0"/>
                          <a:cs typeface="Times New Roman" panose="02020603050405020304" pitchFamily="18" charset="0"/>
                        </a:rPr>
                        <a:t>6:4</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In righteousness he doth judge and make war!</a:t>
                      </a:r>
                      <a:r>
                        <a:rPr lang="en-US" sz="1400" b="1" baseline="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a:t>
                      </a:r>
                      <a:r>
                        <a:rPr lang="en-US" sz="1400" b="1" dirty="0">
                          <a:solidFill>
                            <a:srgbClr val="FF0000"/>
                          </a:solidFill>
                          <a:latin typeface="Times New Roman" panose="02020603050405020304" pitchFamily="18" charset="0"/>
                          <a:cs typeface="Times New Roman" panose="02020603050405020304" pitchFamily="18" charset="0"/>
                        </a:rPr>
                        <a:t>19:11</a:t>
                      </a:r>
                    </a:p>
                  </a:txBody>
                  <a:tcPr/>
                </a:tc>
                <a:extLst>
                  <a:ext uri="{0D108BD9-81ED-4DB2-BD59-A6C34878D82A}">
                    <a16:rowId xmlns:a16="http://schemas.microsoft.com/office/drawing/2014/main" val="2659893279"/>
                  </a:ext>
                </a:extLst>
              </a:tr>
              <a:tr h="313151">
                <a:tc>
                  <a:txBody>
                    <a:bodyPr/>
                    <a:lstStyle/>
                    <a:p>
                      <a:pPr algn="ctr"/>
                      <a:r>
                        <a:rPr lang="en-US" sz="1400" dirty="0">
                          <a:latin typeface="Times New Roman" panose="02020603050405020304" pitchFamily="18" charset="0"/>
                          <a:cs typeface="Times New Roman" panose="02020603050405020304" pitchFamily="18" charset="0"/>
                        </a:rPr>
                        <a:t>His ministry ends up with the great day of God’s wrath!  </a:t>
                      </a:r>
                      <a:r>
                        <a:rPr lang="en-US" sz="1400" b="1" dirty="0">
                          <a:solidFill>
                            <a:srgbClr val="FF0000"/>
                          </a:solidFill>
                          <a:latin typeface="Times New Roman" panose="02020603050405020304" pitchFamily="18" charset="0"/>
                          <a:cs typeface="Times New Roman" panose="02020603050405020304" pitchFamily="18" charset="0"/>
                        </a:rPr>
                        <a:t>19:15</a:t>
                      </a:r>
                    </a:p>
                  </a:txBody>
                  <a:tcPr/>
                </a:tc>
                <a:tc>
                  <a:txBody>
                    <a:bodyPr/>
                    <a:lstStyle/>
                    <a:p>
                      <a:pPr algn="ctr"/>
                      <a:r>
                        <a:rPr lang="en-US" sz="1400" b="1" dirty="0">
                          <a:latin typeface="Times New Roman" panose="02020603050405020304" pitchFamily="18" charset="0"/>
                          <a:cs typeface="Times New Roman" panose="02020603050405020304" pitchFamily="18" charset="0"/>
                        </a:rPr>
                        <a:t>He is God’s wrath!</a:t>
                      </a:r>
                      <a:r>
                        <a:rPr lang="en-US" sz="1400" b="1" baseline="0" dirty="0">
                          <a:latin typeface="Times New Roman" panose="02020603050405020304" pitchFamily="18" charset="0"/>
                          <a:cs typeface="Times New Roman" panose="02020603050405020304" pitchFamily="18" charset="0"/>
                        </a:rPr>
                        <a:t>  </a:t>
                      </a:r>
                      <a:r>
                        <a:rPr lang="en-US" sz="1400" b="1" baseline="0" dirty="0">
                          <a:solidFill>
                            <a:srgbClr val="FF0000"/>
                          </a:solidFill>
                          <a:latin typeface="Times New Roman" panose="02020603050405020304" pitchFamily="18" charset="0"/>
                          <a:cs typeface="Times New Roman" panose="02020603050405020304" pitchFamily="18" charset="0"/>
                        </a:rPr>
                        <a:t>19:12-15</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38135245"/>
                  </a:ext>
                </a:extLst>
              </a:tr>
              <a:tr h="313151">
                <a:tc>
                  <a:txBody>
                    <a:bodyPr/>
                    <a:lstStyle/>
                    <a:p>
                      <a:pPr algn="ctr"/>
                      <a:r>
                        <a:rPr lang="en-US" sz="1400" dirty="0">
                          <a:latin typeface="Times New Roman" panose="02020603050405020304" pitchFamily="18" charset="0"/>
                          <a:cs typeface="Times New Roman" panose="02020603050405020304" pitchFamily="18" charset="0"/>
                        </a:rPr>
                        <a:t>Comes with a bow</a:t>
                      </a:r>
                      <a:r>
                        <a:rPr lang="en-US" sz="1400" b="0" dirty="0">
                          <a:solidFill>
                            <a:schemeClr val="tx1"/>
                          </a:solidFill>
                          <a:latin typeface="Times New Roman" panose="02020603050405020304" pitchFamily="18" charset="0"/>
                          <a:cs typeface="Times New Roman" panose="02020603050405020304" pitchFamily="18" charset="0"/>
                        </a:rPr>
                        <a:t>! </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a:solidFill>
                            <a:srgbClr val="FF0000"/>
                          </a:solidFill>
                          <a:latin typeface="Times New Roman" panose="02020603050405020304" pitchFamily="18" charset="0"/>
                          <a:cs typeface="Times New Roman" panose="02020603050405020304" pitchFamily="18" charset="0"/>
                        </a:rPr>
                        <a:t> 6:2</a:t>
                      </a:r>
                    </a:p>
                  </a:txBody>
                  <a:tcPr/>
                </a:tc>
                <a:tc>
                  <a:txBody>
                    <a:bodyPr/>
                    <a:lstStyle/>
                    <a:p>
                      <a:pPr algn="ctr"/>
                      <a:r>
                        <a:rPr lang="en-US" sz="1400" b="1" dirty="0">
                          <a:latin typeface="Times New Roman" panose="02020603050405020304" pitchFamily="18" charset="0"/>
                          <a:cs typeface="Times New Roman" panose="02020603050405020304" pitchFamily="18" charset="0"/>
                        </a:rPr>
                        <a:t>Comes with a sword!   </a:t>
                      </a:r>
                      <a:r>
                        <a:rPr lang="en-US" sz="1400" b="1" dirty="0">
                          <a:solidFill>
                            <a:srgbClr val="FF0000"/>
                          </a:solidFill>
                          <a:latin typeface="Times New Roman" panose="02020603050405020304" pitchFamily="18" charset="0"/>
                          <a:cs typeface="Times New Roman" panose="02020603050405020304" pitchFamily="18" charset="0"/>
                        </a:rPr>
                        <a:t>19:15</a:t>
                      </a:r>
                    </a:p>
                  </a:txBody>
                  <a:tcPr/>
                </a:tc>
                <a:extLst>
                  <a:ext uri="{0D108BD9-81ED-4DB2-BD59-A6C34878D82A}">
                    <a16:rowId xmlns:a16="http://schemas.microsoft.com/office/drawing/2014/main" val="124430467"/>
                  </a:ext>
                </a:extLst>
              </a:tr>
              <a:tr h="313151">
                <a:tc>
                  <a:txBody>
                    <a:bodyPr/>
                    <a:lstStyle/>
                    <a:p>
                      <a:pPr algn="ctr"/>
                      <a:r>
                        <a:rPr lang="en-US" sz="1400" dirty="0">
                          <a:latin typeface="Times New Roman" panose="02020603050405020304" pitchFamily="18" charset="0"/>
                          <a:cs typeface="Times New Roman" panose="02020603050405020304" pitchFamily="18" charset="0"/>
                        </a:rPr>
                        <a:t>Comes with no name!</a:t>
                      </a:r>
                    </a:p>
                  </a:txBody>
                  <a:tcPr/>
                </a:tc>
                <a:tc>
                  <a:txBody>
                    <a:bodyPr/>
                    <a:lstStyle/>
                    <a:p>
                      <a:pPr algn="ctr"/>
                      <a:r>
                        <a:rPr lang="en-US" sz="1400" b="1" dirty="0">
                          <a:latin typeface="Times New Roman" panose="02020603050405020304" pitchFamily="18" charset="0"/>
                          <a:cs typeface="Times New Roman" panose="02020603050405020304" pitchFamily="18" charset="0"/>
                        </a:rPr>
                        <a:t>Called Faithful and True!</a:t>
                      </a:r>
                      <a:r>
                        <a:rPr lang="en-US" sz="1400" b="1" baseline="0" dirty="0">
                          <a:latin typeface="Times New Roman" panose="02020603050405020304" pitchFamily="18" charset="0"/>
                          <a:cs typeface="Times New Roman" panose="02020603050405020304" pitchFamily="18" charset="0"/>
                        </a:rPr>
                        <a:t>   </a:t>
                      </a:r>
                      <a:r>
                        <a:rPr lang="en-US" sz="1400" b="1" baseline="0" dirty="0">
                          <a:solidFill>
                            <a:srgbClr val="FF0000"/>
                          </a:solidFill>
                          <a:latin typeface="Times New Roman" panose="02020603050405020304" pitchFamily="18" charset="0"/>
                          <a:cs typeface="Times New Roman" panose="02020603050405020304" pitchFamily="18" charset="0"/>
                        </a:rPr>
                        <a:t>19:11</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72332177"/>
                  </a:ext>
                </a:extLst>
              </a:tr>
              <a:tr h="313151">
                <a:tc>
                  <a:txBody>
                    <a:bodyPr/>
                    <a:lstStyle/>
                    <a:p>
                      <a:pPr algn="ctr"/>
                      <a:r>
                        <a:rPr lang="en-US" sz="1400" dirty="0">
                          <a:latin typeface="Times New Roman" panose="02020603050405020304" pitchFamily="18" charset="0"/>
                          <a:cs typeface="Times New Roman" panose="02020603050405020304" pitchFamily="18" charset="0"/>
                        </a:rPr>
                        <a:t>Crown is given to him!  </a:t>
                      </a:r>
                      <a:r>
                        <a:rPr lang="en-US" sz="1400" b="1" dirty="0">
                          <a:solidFill>
                            <a:srgbClr val="FF0000"/>
                          </a:solidFill>
                          <a:latin typeface="Times New Roman" panose="02020603050405020304" pitchFamily="18" charset="0"/>
                          <a:cs typeface="Times New Roman" panose="02020603050405020304" pitchFamily="18" charset="0"/>
                        </a:rPr>
                        <a:t>6:2</a:t>
                      </a:r>
                    </a:p>
                  </a:txBody>
                  <a:tcPr/>
                </a:tc>
                <a:tc>
                  <a:txBody>
                    <a:bodyPr/>
                    <a:lstStyle/>
                    <a:p>
                      <a:pPr algn="ctr"/>
                      <a:r>
                        <a:rPr lang="en-US" sz="1400" b="1" dirty="0">
                          <a:latin typeface="Times New Roman" panose="02020603050405020304" pitchFamily="18" charset="0"/>
                          <a:cs typeface="Times New Roman" panose="02020603050405020304" pitchFamily="18" charset="0"/>
                        </a:rPr>
                        <a:t>Comes with many crowns!  </a:t>
                      </a:r>
                      <a:r>
                        <a:rPr lang="en-US" sz="1400" b="1" dirty="0">
                          <a:solidFill>
                            <a:srgbClr val="FF0000"/>
                          </a:solidFill>
                          <a:latin typeface="Times New Roman" panose="02020603050405020304" pitchFamily="18" charset="0"/>
                          <a:cs typeface="Times New Roman" panose="02020603050405020304" pitchFamily="18" charset="0"/>
                        </a:rPr>
                        <a:t>19:12</a:t>
                      </a:r>
                    </a:p>
                  </a:txBody>
                  <a:tcPr/>
                </a:tc>
                <a:extLst>
                  <a:ext uri="{0D108BD9-81ED-4DB2-BD59-A6C34878D82A}">
                    <a16:rowId xmlns:a16="http://schemas.microsoft.com/office/drawing/2014/main" val="3663387121"/>
                  </a:ext>
                </a:extLst>
              </a:tr>
              <a:tr h="313151">
                <a:tc>
                  <a:txBody>
                    <a:bodyPr/>
                    <a:lstStyle/>
                    <a:p>
                      <a:pPr algn="ctr"/>
                      <a:r>
                        <a:rPr lang="en-US" sz="1400" dirty="0">
                          <a:latin typeface="Times New Roman" panose="02020603050405020304" pitchFamily="18" charset="0"/>
                          <a:cs typeface="Times New Roman" panose="02020603050405020304" pitchFamily="18" charset="0"/>
                        </a:rPr>
                        <a:t>Death and hell</a:t>
                      </a:r>
                      <a:r>
                        <a:rPr lang="en-US" sz="1400" baseline="0" dirty="0">
                          <a:latin typeface="Times New Roman" panose="02020603050405020304" pitchFamily="18" charset="0"/>
                          <a:cs typeface="Times New Roman" panose="02020603050405020304" pitchFamily="18" charset="0"/>
                        </a:rPr>
                        <a:t> as they fight against themselves!  </a:t>
                      </a:r>
                      <a:r>
                        <a:rPr lang="en-US" sz="1400" b="1" baseline="0" dirty="0">
                          <a:solidFill>
                            <a:srgbClr val="FF0000"/>
                          </a:solidFill>
                          <a:latin typeface="Times New Roman" panose="02020603050405020304" pitchFamily="18" charset="0"/>
                          <a:cs typeface="Times New Roman" panose="02020603050405020304" pitchFamily="18" charset="0"/>
                        </a:rPr>
                        <a:t>6:8</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Death and hell for those that fight against Him!   </a:t>
                      </a:r>
                      <a:r>
                        <a:rPr lang="en-US" sz="1400" b="1" dirty="0">
                          <a:solidFill>
                            <a:srgbClr val="FF0000"/>
                          </a:solidFill>
                          <a:latin typeface="Times New Roman" panose="02020603050405020304" pitchFamily="18" charset="0"/>
                          <a:cs typeface="Times New Roman" panose="02020603050405020304" pitchFamily="18" charset="0"/>
                        </a:rPr>
                        <a:t>19:17-21</a:t>
                      </a:r>
                    </a:p>
                  </a:txBody>
                  <a:tcPr/>
                </a:tc>
                <a:extLst>
                  <a:ext uri="{0D108BD9-81ED-4DB2-BD59-A6C34878D82A}">
                    <a16:rowId xmlns:a16="http://schemas.microsoft.com/office/drawing/2014/main" val="406350935"/>
                  </a:ext>
                </a:extLst>
              </a:tr>
              <a:tr h="313151">
                <a:tc>
                  <a:txBody>
                    <a:bodyPr/>
                    <a:lstStyle/>
                    <a:p>
                      <a:pPr algn="ctr"/>
                      <a:r>
                        <a:rPr lang="en-US" sz="1400" dirty="0">
                          <a:latin typeface="Times New Roman" panose="02020603050405020304" pitchFamily="18" charset="0"/>
                          <a:cs typeface="Times New Roman" panose="02020603050405020304" pitchFamily="18" charset="0"/>
                        </a:rPr>
                        <a:t>Comes to conquer!</a:t>
                      </a:r>
                      <a:r>
                        <a:rPr lang="en-US" sz="1400" baseline="0" dirty="0">
                          <a:latin typeface="Times New Roman" panose="02020603050405020304" pitchFamily="18" charset="0"/>
                          <a:cs typeface="Times New Roman" panose="02020603050405020304" pitchFamily="18" charset="0"/>
                        </a:rPr>
                        <a:t>   </a:t>
                      </a:r>
                      <a:r>
                        <a:rPr lang="en-US" sz="1400" b="1" baseline="0" dirty="0">
                          <a:solidFill>
                            <a:srgbClr val="FF0000"/>
                          </a:solidFill>
                          <a:latin typeface="Times New Roman" panose="02020603050405020304" pitchFamily="18" charset="0"/>
                          <a:cs typeface="Times New Roman" panose="02020603050405020304" pitchFamily="18" charset="0"/>
                        </a:rPr>
                        <a:t>6:2</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Has already</a:t>
                      </a:r>
                      <a:r>
                        <a:rPr lang="en-US" sz="1400" b="1" baseline="0" dirty="0">
                          <a:latin typeface="Times New Roman" panose="02020603050405020304" pitchFamily="18" charset="0"/>
                          <a:cs typeface="Times New Roman" panose="02020603050405020304" pitchFamily="18" charset="0"/>
                        </a:rPr>
                        <a:t> overcome!  His kingdoms are now!  </a:t>
                      </a:r>
                      <a:r>
                        <a:rPr lang="en-US" sz="1400" b="1" baseline="0" dirty="0">
                          <a:solidFill>
                            <a:srgbClr val="FF0000"/>
                          </a:solidFill>
                          <a:latin typeface="Times New Roman" panose="02020603050405020304" pitchFamily="18" charset="0"/>
                          <a:cs typeface="Times New Roman" panose="02020603050405020304" pitchFamily="18" charset="0"/>
                        </a:rPr>
                        <a:t>Jn 16:33; 5:45, Rev 11:15</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65327122"/>
                  </a:ext>
                </a:extLst>
              </a:tr>
              <a:tr h="313151">
                <a:tc>
                  <a:txBody>
                    <a:bodyPr/>
                    <a:lstStyle/>
                    <a:p>
                      <a:pPr algn="ctr"/>
                      <a:r>
                        <a:rPr lang="en-US" sz="1400" dirty="0">
                          <a:latin typeface="Times New Roman" panose="02020603050405020304" pitchFamily="18" charset="0"/>
                          <a:cs typeface="Times New Roman" panose="02020603050405020304" pitchFamily="18" charset="0"/>
                        </a:rPr>
                        <a:t>Takes peace from the earth!</a:t>
                      </a:r>
                      <a:r>
                        <a:rPr lang="en-US" sz="1400" baseline="0" dirty="0">
                          <a:latin typeface="Times New Roman" panose="02020603050405020304" pitchFamily="18" charset="0"/>
                          <a:cs typeface="Times New Roman" panose="02020603050405020304" pitchFamily="18" charset="0"/>
                        </a:rPr>
                        <a:t>  </a:t>
                      </a:r>
                      <a:r>
                        <a:rPr lang="en-US" sz="1400" b="1" baseline="0" dirty="0">
                          <a:solidFill>
                            <a:srgbClr val="FF0000"/>
                          </a:solidFill>
                          <a:latin typeface="Times New Roman" panose="02020603050405020304" pitchFamily="18" charset="0"/>
                          <a:cs typeface="Times New Roman" panose="02020603050405020304" pitchFamily="18" charset="0"/>
                        </a:rPr>
                        <a:t>6:4</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Makes peace on the</a:t>
                      </a:r>
                      <a:r>
                        <a:rPr lang="en-US" sz="1400" b="1" baseline="0" dirty="0">
                          <a:latin typeface="Times New Roman" panose="02020603050405020304" pitchFamily="18" charset="0"/>
                          <a:cs typeface="Times New Roman" panose="02020603050405020304" pitchFamily="18" charset="0"/>
                        </a:rPr>
                        <a:t> earth!   </a:t>
                      </a:r>
                      <a:r>
                        <a:rPr lang="en-US" sz="1400" b="1" baseline="0" dirty="0">
                          <a:solidFill>
                            <a:srgbClr val="FF0000"/>
                          </a:solidFill>
                          <a:latin typeface="Times New Roman" panose="02020603050405020304" pitchFamily="18" charset="0"/>
                          <a:cs typeface="Times New Roman" panose="02020603050405020304" pitchFamily="18" charset="0"/>
                        </a:rPr>
                        <a:t>19:15</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86138087"/>
                  </a:ext>
                </a:extLst>
              </a:tr>
              <a:tr h="313151">
                <a:tc>
                  <a:txBody>
                    <a:bodyPr/>
                    <a:lstStyle/>
                    <a:p>
                      <a:pPr algn="ctr"/>
                      <a:r>
                        <a:rPr lang="en-US" sz="1400" dirty="0">
                          <a:latin typeface="Times New Roman" panose="02020603050405020304" pitchFamily="18" charset="0"/>
                          <a:cs typeface="Times New Roman" panose="02020603050405020304" pitchFamily="18" charset="0"/>
                        </a:rPr>
                        <a:t>People make</a:t>
                      </a:r>
                      <a:r>
                        <a:rPr lang="en-US" sz="1400" baseline="0" dirty="0">
                          <a:latin typeface="Times New Roman" panose="02020603050405020304" pitchFamily="18" charset="0"/>
                          <a:cs typeface="Times New Roman" panose="02020603050405020304" pitchFamily="18" charset="0"/>
                        </a:rPr>
                        <a:t> war amongst themselves!  </a:t>
                      </a:r>
                      <a:r>
                        <a:rPr lang="en-US" sz="1400" b="1" baseline="0" dirty="0">
                          <a:solidFill>
                            <a:srgbClr val="FF0000"/>
                          </a:solidFill>
                          <a:latin typeface="Times New Roman" panose="02020603050405020304" pitchFamily="18" charset="0"/>
                          <a:cs typeface="Times New Roman" panose="02020603050405020304" pitchFamily="18" charset="0"/>
                        </a:rPr>
                        <a:t>6:8</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People</a:t>
                      </a:r>
                      <a:r>
                        <a:rPr lang="en-US" sz="1400" b="1" baseline="0" dirty="0">
                          <a:latin typeface="Times New Roman" panose="02020603050405020304" pitchFamily="18" charset="0"/>
                          <a:cs typeface="Times New Roman" panose="02020603050405020304" pitchFamily="18" charset="0"/>
                        </a:rPr>
                        <a:t> make war against Him!   </a:t>
                      </a:r>
                      <a:r>
                        <a:rPr lang="en-US" sz="1400" b="1" baseline="0" dirty="0">
                          <a:solidFill>
                            <a:srgbClr val="FF0000"/>
                          </a:solidFill>
                          <a:latin typeface="Times New Roman" panose="02020603050405020304" pitchFamily="18" charset="0"/>
                          <a:cs typeface="Times New Roman" panose="02020603050405020304" pitchFamily="18" charset="0"/>
                        </a:rPr>
                        <a:t>19:15</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92451693"/>
                  </a:ext>
                </a:extLst>
              </a:tr>
              <a:tr h="313151">
                <a:tc>
                  <a:txBody>
                    <a:bodyPr/>
                    <a:lstStyle/>
                    <a:p>
                      <a:pPr algn="ctr"/>
                      <a:r>
                        <a:rPr lang="en-US" sz="1400" dirty="0">
                          <a:latin typeface="Times New Roman" panose="02020603050405020304" pitchFamily="18" charset="0"/>
                          <a:cs typeface="Times New Roman" panose="02020603050405020304" pitchFamily="18" charset="0"/>
                        </a:rPr>
                        <a:t>A sword is given to him!   </a:t>
                      </a:r>
                      <a:r>
                        <a:rPr lang="en-US" sz="1400" b="1" dirty="0">
                          <a:solidFill>
                            <a:srgbClr val="FF0000"/>
                          </a:solidFill>
                          <a:latin typeface="Times New Roman" panose="02020603050405020304" pitchFamily="18" charset="0"/>
                          <a:cs typeface="Times New Roman" panose="02020603050405020304" pitchFamily="18" charset="0"/>
                        </a:rPr>
                        <a:t>6:4</a:t>
                      </a:r>
                    </a:p>
                  </a:txBody>
                  <a:tcPr/>
                </a:tc>
                <a:tc>
                  <a:txBody>
                    <a:bodyPr/>
                    <a:lstStyle/>
                    <a:p>
                      <a:pPr algn="ctr"/>
                      <a:r>
                        <a:rPr lang="en-US" sz="1400" b="1" dirty="0">
                          <a:latin typeface="Times New Roman" panose="02020603050405020304" pitchFamily="18" charset="0"/>
                          <a:cs typeface="Times New Roman" panose="02020603050405020304" pitchFamily="18" charset="0"/>
                        </a:rPr>
                        <a:t>Comes with a sharp</a:t>
                      </a:r>
                      <a:r>
                        <a:rPr lang="en-US" sz="1400" b="1" baseline="0" dirty="0">
                          <a:latin typeface="Times New Roman" panose="02020603050405020304" pitchFamily="18" charset="0"/>
                          <a:cs typeface="Times New Roman" panose="02020603050405020304" pitchFamily="18" charset="0"/>
                        </a:rPr>
                        <a:t> sword out of his mouth!   </a:t>
                      </a:r>
                      <a:r>
                        <a:rPr lang="en-US" sz="1400" b="1" baseline="0" dirty="0">
                          <a:solidFill>
                            <a:srgbClr val="FF0000"/>
                          </a:solidFill>
                          <a:latin typeface="Times New Roman" panose="02020603050405020304" pitchFamily="18" charset="0"/>
                          <a:cs typeface="Times New Roman" panose="02020603050405020304" pitchFamily="18" charset="0"/>
                        </a:rPr>
                        <a:t>19:15</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25250454"/>
                  </a:ext>
                </a:extLst>
              </a:tr>
              <a:tr h="313151">
                <a:tc>
                  <a:txBody>
                    <a:bodyPr/>
                    <a:lstStyle/>
                    <a:p>
                      <a:pPr algn="ctr"/>
                      <a:r>
                        <a:rPr lang="en-US" sz="1400" b="0" dirty="0">
                          <a:latin typeface="Times New Roman" panose="02020603050405020304" pitchFamily="18" charset="0"/>
                          <a:cs typeface="Times New Roman" panose="02020603050405020304" pitchFamily="18" charset="0"/>
                        </a:rPr>
                        <a:t>Measures out food… famine follows!   </a:t>
                      </a:r>
                      <a:r>
                        <a:rPr lang="en-US" sz="1400" b="1" dirty="0">
                          <a:solidFill>
                            <a:srgbClr val="FF0000"/>
                          </a:solidFill>
                          <a:latin typeface="Times New Roman" panose="02020603050405020304" pitchFamily="18" charset="0"/>
                          <a:cs typeface="Times New Roman" panose="02020603050405020304" pitchFamily="18" charset="0"/>
                        </a:rPr>
                        <a:t>6:5-8</a:t>
                      </a:r>
                    </a:p>
                  </a:txBody>
                  <a:tcPr/>
                </a:tc>
                <a:tc>
                  <a:txBody>
                    <a:bodyPr/>
                    <a:lstStyle/>
                    <a:p>
                      <a:pPr algn="ctr"/>
                      <a:r>
                        <a:rPr lang="en-US" sz="1400" b="1" dirty="0">
                          <a:latin typeface="Times New Roman" panose="02020603050405020304" pitchFamily="18" charset="0"/>
                          <a:cs typeface="Times New Roman" panose="02020603050405020304" pitchFamily="18" charset="0"/>
                        </a:rPr>
                        <a:t>Christ feeds</a:t>
                      </a:r>
                      <a:r>
                        <a:rPr lang="en-US" sz="1400" b="1" baseline="0" dirty="0">
                          <a:latin typeface="Times New Roman" panose="02020603050405020304" pitchFamily="18" charset="0"/>
                          <a:cs typeface="Times New Roman" panose="02020603050405020304" pitchFamily="18" charset="0"/>
                        </a:rPr>
                        <a:t> those people to the birds!   </a:t>
                      </a:r>
                      <a:r>
                        <a:rPr lang="en-US" sz="1400" b="1" baseline="0" dirty="0">
                          <a:solidFill>
                            <a:srgbClr val="FF0000"/>
                          </a:solidFill>
                          <a:latin typeface="Times New Roman" panose="02020603050405020304" pitchFamily="18" charset="0"/>
                          <a:cs typeface="Times New Roman" panose="02020603050405020304" pitchFamily="18" charset="0"/>
                        </a:rPr>
                        <a:t>19:17-18</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1358425"/>
                  </a:ext>
                </a:extLst>
              </a:tr>
              <a:tr h="313151">
                <a:tc>
                  <a:txBody>
                    <a:bodyPr/>
                    <a:lstStyle/>
                    <a:p>
                      <a:pPr algn="ctr"/>
                      <a:r>
                        <a:rPr lang="en-US" sz="1400" dirty="0">
                          <a:latin typeface="Times New Roman" panose="02020603050405020304" pitchFamily="18" charset="0"/>
                          <a:cs typeface="Times New Roman" panose="02020603050405020304" pitchFamily="18" charset="0"/>
                        </a:rPr>
                        <a:t>Kills</a:t>
                      </a:r>
                      <a:r>
                        <a:rPr lang="en-US" sz="1400" baseline="0" dirty="0">
                          <a:latin typeface="Times New Roman" panose="02020603050405020304" pitchFamily="18" charset="0"/>
                          <a:cs typeface="Times New Roman" panose="02020603050405020304" pitchFamily="18" charset="0"/>
                        </a:rPr>
                        <a:t> people for their testimony and the word of God!  </a:t>
                      </a:r>
                      <a:r>
                        <a:rPr lang="en-US" sz="1400" b="1" baseline="0" dirty="0">
                          <a:solidFill>
                            <a:srgbClr val="FF0000"/>
                          </a:solidFill>
                          <a:latin typeface="Times New Roman" panose="02020603050405020304" pitchFamily="18" charset="0"/>
                          <a:cs typeface="Times New Roman" panose="02020603050405020304" pitchFamily="18" charset="0"/>
                        </a:rPr>
                        <a:t>6:9-11</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His people are killed for their testimony</a:t>
                      </a:r>
                      <a:r>
                        <a:rPr lang="en-US" sz="1400" b="1" baseline="0" dirty="0">
                          <a:latin typeface="Times New Roman" panose="02020603050405020304" pitchFamily="18" charset="0"/>
                          <a:cs typeface="Times New Roman" panose="02020603050405020304" pitchFamily="18" charset="0"/>
                        </a:rPr>
                        <a:t> and His words!   </a:t>
                      </a:r>
                      <a:r>
                        <a:rPr lang="en-US" sz="1400" b="1" baseline="0" dirty="0">
                          <a:solidFill>
                            <a:srgbClr val="FF0000"/>
                          </a:solidFill>
                          <a:latin typeface="Times New Roman" panose="02020603050405020304" pitchFamily="18" charset="0"/>
                          <a:cs typeface="Times New Roman" panose="02020603050405020304" pitchFamily="18" charset="0"/>
                        </a:rPr>
                        <a:t>6:9-11</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48624768"/>
                  </a:ext>
                </a:extLst>
              </a:tr>
              <a:tr h="313151">
                <a:tc>
                  <a:txBody>
                    <a:bodyPr/>
                    <a:lstStyle/>
                    <a:p>
                      <a:pPr algn="ctr"/>
                      <a:r>
                        <a:rPr lang="en-US" sz="1400" dirty="0">
                          <a:latin typeface="Times New Roman" panose="02020603050405020304" pitchFamily="18" charset="0"/>
                          <a:cs typeface="Times New Roman" panose="02020603050405020304" pitchFamily="18" charset="0"/>
                        </a:rPr>
                        <a:t>Has a city who is a bride: Babylon!   </a:t>
                      </a:r>
                      <a:r>
                        <a:rPr lang="en-US" sz="1400" b="1" dirty="0">
                          <a:solidFill>
                            <a:srgbClr val="FF0000"/>
                          </a:solidFill>
                          <a:latin typeface="Times New Roman" panose="02020603050405020304" pitchFamily="18" charset="0"/>
                          <a:cs typeface="Times New Roman" panose="02020603050405020304" pitchFamily="18" charset="0"/>
                        </a:rPr>
                        <a:t>17:1-18</a:t>
                      </a:r>
                    </a:p>
                  </a:txBody>
                  <a:tcPr/>
                </a:tc>
                <a:tc>
                  <a:txBody>
                    <a:bodyPr/>
                    <a:lstStyle/>
                    <a:p>
                      <a:pPr algn="ctr"/>
                      <a:r>
                        <a:rPr lang="en-US" sz="1400" b="1" dirty="0">
                          <a:latin typeface="Times New Roman" panose="02020603050405020304" pitchFamily="18" charset="0"/>
                          <a:cs typeface="Times New Roman" panose="02020603050405020304" pitchFamily="18" charset="0"/>
                        </a:rPr>
                        <a:t>Has a city who is a bride!  </a:t>
                      </a:r>
                      <a:r>
                        <a:rPr lang="en-US" sz="1400" b="1" baseline="0" dirty="0">
                          <a:latin typeface="Times New Roman" panose="02020603050405020304" pitchFamily="18" charset="0"/>
                          <a:cs typeface="Times New Roman" panose="02020603050405020304" pitchFamily="18" charset="0"/>
                        </a:rPr>
                        <a:t> </a:t>
                      </a:r>
                      <a:r>
                        <a:rPr lang="en-US" sz="1400" b="1" baseline="0" dirty="0">
                          <a:solidFill>
                            <a:srgbClr val="FF0000"/>
                          </a:solidFill>
                          <a:latin typeface="Times New Roman" panose="02020603050405020304" pitchFamily="18" charset="0"/>
                          <a:cs typeface="Times New Roman" panose="02020603050405020304" pitchFamily="18" charset="0"/>
                        </a:rPr>
                        <a:t>21,22</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1790538"/>
                  </a:ext>
                </a:extLst>
              </a:tr>
              <a:tr h="3131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latin typeface="Times New Roman" panose="02020603050405020304" pitchFamily="18" charset="0"/>
                          <a:cs typeface="Times New Roman" panose="02020603050405020304" pitchFamily="18" charset="0"/>
                        </a:rPr>
                        <a:t>An ‘angel of light’!   </a:t>
                      </a:r>
                      <a:r>
                        <a:rPr lang="en-US" sz="1400" b="1" baseline="0" dirty="0">
                          <a:solidFill>
                            <a:srgbClr val="FF0000"/>
                          </a:solidFill>
                          <a:latin typeface="Times New Roman" panose="02020603050405020304" pitchFamily="18" charset="0"/>
                          <a:cs typeface="Times New Roman" panose="02020603050405020304" pitchFamily="18" charset="0"/>
                        </a:rPr>
                        <a:t>II Corinthians 11:14</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latin typeface="Times New Roman" panose="02020603050405020304" pitchFamily="18" charset="0"/>
                          <a:cs typeface="Times New Roman" panose="02020603050405020304" pitchFamily="18" charset="0"/>
                        </a:rPr>
                        <a:t>The “light of the world”!   </a:t>
                      </a:r>
                      <a:r>
                        <a:rPr lang="en-US" sz="1400" b="1" baseline="0" dirty="0">
                          <a:solidFill>
                            <a:srgbClr val="FF0000"/>
                          </a:solidFill>
                          <a:latin typeface="Times New Roman" panose="02020603050405020304" pitchFamily="18" charset="0"/>
                          <a:cs typeface="Times New Roman" panose="02020603050405020304" pitchFamily="18" charset="0"/>
                        </a:rPr>
                        <a:t>John 8:12; 9:5</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68865820"/>
                  </a:ext>
                </a:extLst>
              </a:tr>
              <a:tr h="313151">
                <a:tc>
                  <a:txBody>
                    <a:bodyPr/>
                    <a:lstStyle/>
                    <a:p>
                      <a:pPr algn="ctr"/>
                      <a:r>
                        <a:rPr lang="en-US" sz="1400" dirty="0">
                          <a:latin typeface="Times New Roman" panose="02020603050405020304" pitchFamily="18" charset="0"/>
                          <a:cs typeface="Times New Roman" panose="02020603050405020304" pitchFamily="18" charset="0"/>
                        </a:rPr>
                        <a:t>King</a:t>
                      </a:r>
                      <a:r>
                        <a:rPr lang="en-US" sz="1400" baseline="0" dirty="0">
                          <a:latin typeface="Times New Roman" panose="02020603050405020304" pitchFamily="18" charset="0"/>
                          <a:cs typeface="Times New Roman" panose="02020603050405020304" pitchFamily="18" charset="0"/>
                        </a:rPr>
                        <a:t> over all the children of pride</a:t>
                      </a:r>
                      <a:r>
                        <a:rPr lang="en-US" sz="1400" b="0" baseline="0" dirty="0">
                          <a:solidFill>
                            <a:schemeClr val="tx1"/>
                          </a:solidFill>
                          <a:latin typeface="Times New Roman" panose="02020603050405020304" pitchFamily="18" charset="0"/>
                          <a:cs typeface="Times New Roman" panose="02020603050405020304" pitchFamily="18" charset="0"/>
                        </a:rPr>
                        <a:t>! </a:t>
                      </a:r>
                      <a:r>
                        <a:rPr lang="en-US" sz="1400" b="1" baseline="0" dirty="0">
                          <a:solidFill>
                            <a:srgbClr val="FF0000"/>
                          </a:solidFill>
                          <a:latin typeface="Times New Roman" panose="02020603050405020304" pitchFamily="18" charset="0"/>
                          <a:cs typeface="Times New Roman" panose="02020603050405020304" pitchFamily="18" charset="0"/>
                        </a:rPr>
                        <a:t>  Job 41:34</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King of Kings!   </a:t>
                      </a:r>
                      <a:r>
                        <a:rPr lang="en-US" sz="1400" b="1" dirty="0">
                          <a:solidFill>
                            <a:srgbClr val="FF0000"/>
                          </a:solidFill>
                          <a:latin typeface="Times New Roman" panose="02020603050405020304" pitchFamily="18" charset="0"/>
                          <a:cs typeface="Times New Roman" panose="02020603050405020304" pitchFamily="18" charset="0"/>
                        </a:rPr>
                        <a:t>19:16</a:t>
                      </a:r>
                    </a:p>
                  </a:txBody>
                  <a:tcPr/>
                </a:tc>
                <a:extLst>
                  <a:ext uri="{0D108BD9-81ED-4DB2-BD59-A6C34878D82A}">
                    <a16:rowId xmlns:a16="http://schemas.microsoft.com/office/drawing/2014/main" val="4043435406"/>
                  </a:ext>
                </a:extLst>
              </a:tr>
              <a:tr h="313151">
                <a:tc>
                  <a:txBody>
                    <a:bodyPr/>
                    <a:lstStyle/>
                    <a:p>
                      <a:pPr algn="ctr"/>
                      <a:r>
                        <a:rPr lang="en-US" sz="1400" dirty="0">
                          <a:latin typeface="Times New Roman" panose="02020603050405020304" pitchFamily="18" charset="0"/>
                          <a:cs typeface="Times New Roman" panose="02020603050405020304" pitchFamily="18" charset="0"/>
                        </a:rPr>
                        <a:t>“Prince</a:t>
                      </a:r>
                      <a:r>
                        <a:rPr lang="en-US" sz="1400" baseline="0" dirty="0">
                          <a:latin typeface="Times New Roman" panose="02020603050405020304" pitchFamily="18" charset="0"/>
                          <a:cs typeface="Times New Roman" panose="02020603050405020304" pitchFamily="18" charset="0"/>
                        </a:rPr>
                        <a:t> of this world!”   </a:t>
                      </a:r>
                      <a:r>
                        <a:rPr lang="en-US" sz="1400" b="1" baseline="0" dirty="0">
                          <a:solidFill>
                            <a:srgbClr val="FF0000"/>
                          </a:solidFill>
                          <a:latin typeface="Times New Roman" panose="02020603050405020304" pitchFamily="18" charset="0"/>
                          <a:cs typeface="Times New Roman" panose="02020603050405020304" pitchFamily="18" charset="0"/>
                        </a:rPr>
                        <a:t>John 14:30</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“Prince of Peace!”   </a:t>
                      </a:r>
                      <a:r>
                        <a:rPr lang="en-US" sz="1400" b="1" dirty="0">
                          <a:solidFill>
                            <a:srgbClr val="FF0000"/>
                          </a:solidFill>
                          <a:latin typeface="Times New Roman" panose="02020603050405020304" pitchFamily="18" charset="0"/>
                          <a:cs typeface="Times New Roman" panose="02020603050405020304" pitchFamily="18" charset="0"/>
                        </a:rPr>
                        <a:t>Isaiah 9:6</a:t>
                      </a:r>
                    </a:p>
                  </a:txBody>
                  <a:tcPr/>
                </a:tc>
                <a:extLst>
                  <a:ext uri="{0D108BD9-81ED-4DB2-BD59-A6C34878D82A}">
                    <a16:rowId xmlns:a16="http://schemas.microsoft.com/office/drawing/2014/main" val="2067733447"/>
                  </a:ext>
                </a:extLst>
              </a:tr>
              <a:tr h="313151">
                <a:tc>
                  <a:txBody>
                    <a:bodyPr/>
                    <a:lstStyle/>
                    <a:p>
                      <a:pPr algn="ctr"/>
                      <a:r>
                        <a:rPr lang="en-US" sz="1400" dirty="0">
                          <a:latin typeface="Times New Roman" panose="02020603050405020304" pitchFamily="18" charset="0"/>
                          <a:cs typeface="Times New Roman" panose="02020603050405020304" pitchFamily="18" charset="0"/>
                        </a:rPr>
                        <a:t>The “god of this world”!   </a:t>
                      </a:r>
                      <a:r>
                        <a:rPr lang="en-US" sz="1400" b="1" dirty="0">
                          <a:solidFill>
                            <a:srgbClr val="FF0000"/>
                          </a:solidFill>
                          <a:latin typeface="Times New Roman" panose="02020603050405020304" pitchFamily="18" charset="0"/>
                          <a:cs typeface="Times New Roman" panose="02020603050405020304" pitchFamily="18" charset="0"/>
                        </a:rPr>
                        <a:t>II Corinthians 4:4</a:t>
                      </a:r>
                    </a:p>
                  </a:txBody>
                  <a:tcPr/>
                </a:tc>
                <a:tc>
                  <a:txBody>
                    <a:bodyPr/>
                    <a:lstStyle/>
                    <a:p>
                      <a:pPr algn="ctr"/>
                      <a:r>
                        <a:rPr lang="en-US" sz="1400" b="1" dirty="0">
                          <a:latin typeface="Times New Roman" panose="02020603050405020304" pitchFamily="18" charset="0"/>
                          <a:cs typeface="Times New Roman" panose="02020603050405020304" pitchFamily="18" charset="0"/>
                        </a:rPr>
                        <a:t>“My Lord and God”!   </a:t>
                      </a:r>
                      <a:r>
                        <a:rPr lang="en-US" sz="1400" b="1" dirty="0">
                          <a:solidFill>
                            <a:srgbClr val="FF0000"/>
                          </a:solidFill>
                          <a:latin typeface="Times New Roman" panose="02020603050405020304" pitchFamily="18" charset="0"/>
                          <a:cs typeface="Times New Roman" panose="02020603050405020304" pitchFamily="18" charset="0"/>
                        </a:rPr>
                        <a:t>John 20:28</a:t>
                      </a:r>
                    </a:p>
                  </a:txBody>
                  <a:tcPr/>
                </a:tc>
                <a:extLst>
                  <a:ext uri="{0D108BD9-81ED-4DB2-BD59-A6C34878D82A}">
                    <a16:rowId xmlns:a16="http://schemas.microsoft.com/office/drawing/2014/main" val="3663409404"/>
                  </a:ext>
                </a:extLst>
              </a:tr>
              <a:tr h="313151">
                <a:tc>
                  <a:txBody>
                    <a:bodyPr/>
                    <a:lstStyle/>
                    <a:p>
                      <a:pPr algn="ctr"/>
                      <a:r>
                        <a:rPr lang="en-US" sz="1400" dirty="0">
                          <a:latin typeface="Times New Roman" panose="02020603050405020304" pitchFamily="18" charset="0"/>
                          <a:cs typeface="Times New Roman" panose="02020603050405020304" pitchFamily="18" charset="0"/>
                        </a:rPr>
                        <a:t>He</a:t>
                      </a:r>
                      <a:r>
                        <a:rPr lang="en-US" sz="1400" baseline="0" dirty="0">
                          <a:latin typeface="Times New Roman" panose="02020603050405020304" pitchFamily="18" charset="0"/>
                          <a:cs typeface="Times New Roman" panose="02020603050405020304" pitchFamily="18" charset="0"/>
                        </a:rPr>
                        <a:t> corrupted Scriptures by saying, “It is written…”!   </a:t>
                      </a:r>
                      <a:r>
                        <a:rPr lang="en-US" sz="1400" b="1" baseline="0" dirty="0">
                          <a:solidFill>
                            <a:srgbClr val="FF0000"/>
                          </a:solidFill>
                          <a:latin typeface="Times New Roman" panose="02020603050405020304" pitchFamily="18" charset="0"/>
                          <a:cs typeface="Times New Roman" panose="02020603050405020304" pitchFamily="18" charset="0"/>
                        </a:rPr>
                        <a:t>Luke 4:10</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He quoted Scriptures to Satan</a:t>
                      </a:r>
                      <a:r>
                        <a:rPr lang="en-US" sz="1400" b="1" baseline="0" dirty="0">
                          <a:latin typeface="Times New Roman" panose="02020603050405020304" pitchFamily="18" charset="0"/>
                          <a:cs typeface="Times New Roman" panose="02020603050405020304" pitchFamily="18" charset="0"/>
                        </a:rPr>
                        <a:t> saying, “It is written…”! </a:t>
                      </a:r>
                      <a:r>
                        <a:rPr lang="en-US" sz="1400" b="1" baseline="0" dirty="0">
                          <a:solidFill>
                            <a:srgbClr val="FF0000"/>
                          </a:solidFill>
                          <a:latin typeface="Times New Roman" panose="02020603050405020304" pitchFamily="18" charset="0"/>
                          <a:cs typeface="Times New Roman" panose="02020603050405020304" pitchFamily="18" charset="0"/>
                        </a:rPr>
                        <a:t> Luke 4:4,8</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87921499"/>
                  </a:ext>
                </a:extLst>
              </a:tr>
              <a:tr h="313151">
                <a:tc>
                  <a:txBody>
                    <a:bodyPr/>
                    <a:lstStyle/>
                    <a:p>
                      <a:pPr algn="ctr"/>
                      <a:r>
                        <a:rPr lang="en-US" sz="1400" dirty="0">
                          <a:latin typeface="Times New Roman" panose="02020603050405020304" pitchFamily="18" charset="0"/>
                          <a:cs typeface="Times New Roman" panose="02020603050405020304" pitchFamily="18" charset="0"/>
                        </a:rPr>
                        <a:t>“Adversary – as a roaring lion”! </a:t>
                      </a:r>
                      <a:r>
                        <a:rPr lang="en-US" sz="1400" b="1" dirty="0">
                          <a:solidFill>
                            <a:srgbClr val="FF0000"/>
                          </a:solidFill>
                          <a:latin typeface="Times New Roman" panose="02020603050405020304" pitchFamily="18" charset="0"/>
                          <a:cs typeface="Times New Roman" panose="02020603050405020304" pitchFamily="18" charset="0"/>
                        </a:rPr>
                        <a:t> I Peter 5:8</a:t>
                      </a:r>
                    </a:p>
                  </a:txBody>
                  <a:tcPr/>
                </a:tc>
                <a:tc>
                  <a:txBody>
                    <a:bodyPr/>
                    <a:lstStyle/>
                    <a:p>
                      <a:pPr algn="ctr"/>
                      <a:r>
                        <a:rPr lang="en-US" sz="1400" b="1" dirty="0">
                          <a:latin typeface="Times New Roman" panose="02020603050405020304" pitchFamily="18" charset="0"/>
                          <a:cs typeface="Times New Roman" panose="02020603050405020304" pitchFamily="18" charset="0"/>
                        </a:rPr>
                        <a:t>“Lion of the Tribe</a:t>
                      </a:r>
                      <a:r>
                        <a:rPr lang="en-US" sz="1400" b="1" baseline="0" dirty="0">
                          <a:latin typeface="Times New Roman" panose="02020603050405020304" pitchFamily="18" charset="0"/>
                          <a:cs typeface="Times New Roman" panose="02020603050405020304" pitchFamily="18" charset="0"/>
                        </a:rPr>
                        <a:t> of Judah”!   </a:t>
                      </a:r>
                      <a:r>
                        <a:rPr lang="en-US" sz="1400" b="1" baseline="0" dirty="0">
                          <a:solidFill>
                            <a:srgbClr val="FF0000"/>
                          </a:solidFill>
                          <a:latin typeface="Times New Roman" panose="02020603050405020304" pitchFamily="18" charset="0"/>
                          <a:cs typeface="Times New Roman" panose="02020603050405020304" pitchFamily="18" charset="0"/>
                        </a:rPr>
                        <a:t>5:5</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26443466"/>
                  </a:ext>
                </a:extLst>
              </a:tr>
              <a:tr h="313151">
                <a:tc>
                  <a:txBody>
                    <a:bodyPr/>
                    <a:lstStyle/>
                    <a:p>
                      <a:pPr algn="ctr"/>
                      <a:r>
                        <a:rPr lang="en-US" sz="1400" dirty="0">
                          <a:latin typeface="Times New Roman" panose="02020603050405020304" pitchFamily="18" charset="0"/>
                          <a:cs typeface="Times New Roman" panose="02020603050405020304" pitchFamily="18" charset="0"/>
                        </a:rPr>
                        <a:t>Author</a:t>
                      </a:r>
                      <a:r>
                        <a:rPr lang="en-US" sz="1400" baseline="0" dirty="0">
                          <a:latin typeface="Times New Roman" panose="02020603050405020304" pitchFamily="18" charset="0"/>
                          <a:cs typeface="Times New Roman" panose="02020603050405020304" pitchFamily="18" charset="0"/>
                        </a:rPr>
                        <a:t> of all modern bibles!   </a:t>
                      </a:r>
                      <a:r>
                        <a:rPr lang="en-US" sz="1400" b="1" baseline="0" dirty="0">
                          <a:solidFill>
                            <a:srgbClr val="FF0000"/>
                          </a:solidFill>
                          <a:latin typeface="Times New Roman" panose="02020603050405020304" pitchFamily="18" charset="0"/>
                          <a:cs typeface="Times New Roman" panose="02020603050405020304" pitchFamily="18" charset="0"/>
                        </a:rPr>
                        <a:t>John 8:44</a:t>
                      </a:r>
                      <a:endParaRPr lang="en-US" sz="1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400" b="1" dirty="0">
                          <a:latin typeface="Times New Roman" panose="02020603050405020304" pitchFamily="18" charset="0"/>
                          <a:cs typeface="Times New Roman" panose="02020603050405020304" pitchFamily="18" charset="0"/>
                        </a:rPr>
                        <a:t>Author of King James 1611 Bible    </a:t>
                      </a:r>
                      <a:r>
                        <a:rPr lang="en-US" sz="1400" b="1" dirty="0">
                          <a:solidFill>
                            <a:srgbClr val="FF0000"/>
                          </a:solidFill>
                          <a:latin typeface="Times New Roman" panose="02020603050405020304" pitchFamily="18" charset="0"/>
                          <a:cs typeface="Times New Roman" panose="02020603050405020304" pitchFamily="18" charset="0"/>
                        </a:rPr>
                        <a:t>I</a:t>
                      </a:r>
                      <a:r>
                        <a:rPr lang="en-US" sz="1400" b="1" baseline="0" dirty="0">
                          <a:solidFill>
                            <a:srgbClr val="FF0000"/>
                          </a:solidFill>
                          <a:latin typeface="Times New Roman" panose="02020603050405020304" pitchFamily="18" charset="0"/>
                          <a:cs typeface="Times New Roman" panose="02020603050405020304" pitchFamily="18" charset="0"/>
                        </a:rPr>
                        <a:t> Corinthians 13:8-10</a:t>
                      </a:r>
                      <a:endParaRPr lang="en-US" sz="14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19512917"/>
                  </a:ext>
                </a:extLst>
              </a:tr>
            </a:tbl>
          </a:graphicData>
        </a:graphic>
      </p:graphicFrame>
      <p:sp>
        <p:nvSpPr>
          <p:cNvPr id="3" name="Rectangle 2">
            <a:extLst>
              <a:ext uri="{FF2B5EF4-FFF2-40B4-BE49-F238E27FC236}">
                <a16:creationId xmlns:a16="http://schemas.microsoft.com/office/drawing/2014/main" id="{E4C5DC63-E3C2-41CE-B3B8-A6C0637945E8}"/>
              </a:ext>
            </a:extLst>
          </p:cNvPr>
          <p:cNvSpPr/>
          <p:nvPr/>
        </p:nvSpPr>
        <p:spPr>
          <a:xfrm>
            <a:off x="0" y="0"/>
            <a:ext cx="12192000" cy="6858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80582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mountain, drawing&#10;&#10;Description automatically generated">
            <a:extLst>
              <a:ext uri="{FF2B5EF4-FFF2-40B4-BE49-F238E27FC236}">
                <a16:creationId xmlns:a16="http://schemas.microsoft.com/office/drawing/2014/main" id="{9A1F9C81-5ADE-4F4B-8C64-C19510D95073}"/>
              </a:ext>
            </a:extLst>
          </p:cNvPr>
          <p:cNvPicPr>
            <a:picLocks noChangeAspect="1"/>
          </p:cNvPicPr>
          <p:nvPr/>
        </p:nvPicPr>
        <p:blipFill rotWithShape="1">
          <a:blip r:embed="rId2">
            <a:extLst>
              <a:ext uri="{28A0092B-C50C-407E-A947-70E740481C1C}">
                <a14:useLocalDpi xmlns:a14="http://schemas.microsoft.com/office/drawing/2010/main" val="0"/>
              </a:ext>
            </a:extLst>
          </a:blip>
          <a:srcRect b="5461"/>
          <a:stretch/>
        </p:blipFill>
        <p:spPr>
          <a:xfrm>
            <a:off x="0" y="-1"/>
            <a:ext cx="12188472" cy="6942339"/>
          </a:xfrm>
          <a:prstGeom prst="rect">
            <a:avLst/>
          </a:prstGeom>
        </p:spPr>
      </p:pic>
      <p:sp>
        <p:nvSpPr>
          <p:cNvPr id="4" name="TextBox 3"/>
          <p:cNvSpPr txBox="1"/>
          <p:nvPr/>
        </p:nvSpPr>
        <p:spPr>
          <a:xfrm>
            <a:off x="600075" y="238188"/>
            <a:ext cx="11020425" cy="1569660"/>
          </a:xfrm>
          <a:prstGeom prst="rect">
            <a:avLst/>
          </a:prstGeom>
          <a:noFill/>
        </p:spPr>
        <p:txBody>
          <a:bodyPr wrap="square" rtlCol="0">
            <a:spAutoFit/>
          </a:bodyPr>
          <a:lstStyle/>
          <a:p>
            <a:r>
              <a:rPr lang="en-US" sz="9600" dirty="0">
                <a:ln w="38100">
                  <a:solidFill>
                    <a:schemeClr val="tx1"/>
                  </a:solidFill>
                </a:ln>
                <a:solidFill>
                  <a:srgbClr val="009900"/>
                </a:solidFill>
                <a:latin typeface="Arial Black" panose="020B0A04020102020204" pitchFamily="34" charset="0"/>
              </a:rPr>
              <a:t>A World Without    </a:t>
            </a:r>
          </a:p>
        </p:txBody>
      </p:sp>
      <p:sp>
        <p:nvSpPr>
          <p:cNvPr id="2" name="TextBox 1"/>
          <p:cNvSpPr txBox="1"/>
          <p:nvPr/>
        </p:nvSpPr>
        <p:spPr>
          <a:xfrm>
            <a:off x="2170087" y="6208291"/>
            <a:ext cx="4624759" cy="461665"/>
          </a:xfrm>
          <a:prstGeom prst="rect">
            <a:avLst/>
          </a:prstGeom>
          <a:noFill/>
        </p:spPr>
        <p:txBody>
          <a:bodyPr wrap="square" rtlCol="0">
            <a:spAutoFit/>
          </a:bodyPr>
          <a:lstStyle/>
          <a:p>
            <a:pPr algn="ctr"/>
            <a:r>
              <a:rPr lang="en-US" sz="2400" b="1" dirty="0">
                <a:ln>
                  <a:solidFill>
                    <a:schemeClr val="bg1"/>
                  </a:solidFill>
                </a:ln>
                <a:latin typeface="Arial Black" panose="020B0A04020102020204" pitchFamily="34" charset="0"/>
              </a:rPr>
              <a:t>A Religion is Never Truth</a:t>
            </a:r>
          </a:p>
        </p:txBody>
      </p:sp>
      <p:sp>
        <p:nvSpPr>
          <p:cNvPr id="3" name="TextBox 2"/>
          <p:cNvSpPr txBox="1"/>
          <p:nvPr/>
        </p:nvSpPr>
        <p:spPr>
          <a:xfrm>
            <a:off x="5397155" y="6210356"/>
            <a:ext cx="4624758" cy="461665"/>
          </a:xfrm>
          <a:prstGeom prst="rect">
            <a:avLst/>
          </a:prstGeom>
          <a:noFill/>
        </p:spPr>
        <p:txBody>
          <a:bodyPr wrap="square" rtlCol="0">
            <a:spAutoFit/>
          </a:bodyPr>
          <a:lstStyle/>
          <a:p>
            <a:pPr algn="ctr"/>
            <a:r>
              <a:rPr lang="en-US" sz="2400" b="1" dirty="0">
                <a:ln w="3175">
                  <a:solidFill>
                    <a:schemeClr val="tx1"/>
                  </a:solidFill>
                </a:ln>
                <a:solidFill>
                  <a:srgbClr val="C00000"/>
                </a:solidFill>
                <a:latin typeface="Arial Black" panose="020B0A04020102020204" pitchFamily="34" charset="0"/>
              </a:rPr>
              <a:t>Truth is Never a Religion</a:t>
            </a:r>
            <a:endParaRPr lang="en-US" sz="2400" dirty="0">
              <a:ln w="3175">
                <a:solidFill>
                  <a:schemeClr val="tx1"/>
                </a:solidFill>
              </a:ln>
              <a:solidFill>
                <a:srgbClr val="C00000"/>
              </a:solidFill>
            </a:endParaRPr>
          </a:p>
        </p:txBody>
      </p:sp>
      <p:sp>
        <p:nvSpPr>
          <p:cNvPr id="7" name="Rectangle 6">
            <a:extLst>
              <a:ext uri="{FF2B5EF4-FFF2-40B4-BE49-F238E27FC236}">
                <a16:creationId xmlns:a16="http://schemas.microsoft.com/office/drawing/2014/main" id="{DA2A4180-475F-4CF7-8938-5F816C9B7127}"/>
              </a:ext>
            </a:extLst>
          </p:cNvPr>
          <p:cNvSpPr/>
          <p:nvPr/>
        </p:nvSpPr>
        <p:spPr>
          <a:xfrm>
            <a:off x="0" y="0"/>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2C8EDAF-C9F8-4317-B141-75AF65558DE8}"/>
              </a:ext>
            </a:extLst>
          </p:cNvPr>
          <p:cNvSpPr txBox="1"/>
          <p:nvPr/>
        </p:nvSpPr>
        <p:spPr>
          <a:xfrm>
            <a:off x="965947" y="3019462"/>
            <a:ext cx="10299814" cy="1323439"/>
          </a:xfrm>
          <a:prstGeom prst="rect">
            <a:avLst/>
          </a:prstGeom>
          <a:noFill/>
        </p:spPr>
        <p:txBody>
          <a:bodyPr wrap="square" rtlCol="0">
            <a:spAutoFit/>
          </a:bodyPr>
          <a:lstStyle/>
          <a:p>
            <a:pPr algn="ctr"/>
            <a:r>
              <a:rPr lang="en-US" sz="8000" b="1" dirty="0">
                <a:ln w="3175">
                  <a:solidFill>
                    <a:schemeClr val="tx1"/>
                  </a:solidFill>
                </a:ln>
                <a:solidFill>
                  <a:srgbClr val="FF0000"/>
                </a:solidFill>
                <a:latin typeface="Chiller" panose="04020404031007020602" pitchFamily="82" charset="0"/>
              </a:rPr>
              <a:t>Will Worship the ‘Imitation’ god!</a:t>
            </a:r>
          </a:p>
        </p:txBody>
      </p:sp>
      <p:sp>
        <p:nvSpPr>
          <p:cNvPr id="10" name="TextBox 9">
            <a:extLst>
              <a:ext uri="{FF2B5EF4-FFF2-40B4-BE49-F238E27FC236}">
                <a16:creationId xmlns:a16="http://schemas.microsoft.com/office/drawing/2014/main" id="{BA4805B6-76FC-4447-8AD2-9B4001515B00}"/>
              </a:ext>
            </a:extLst>
          </p:cNvPr>
          <p:cNvSpPr txBox="1"/>
          <p:nvPr/>
        </p:nvSpPr>
        <p:spPr>
          <a:xfrm>
            <a:off x="393252" y="4208016"/>
            <a:ext cx="11434069" cy="1938992"/>
          </a:xfrm>
          <a:prstGeom prst="rect">
            <a:avLst/>
          </a:prstGeom>
          <a:noFill/>
        </p:spPr>
        <p:txBody>
          <a:bodyPr wrap="square" rtlCol="0">
            <a:spAutoFit/>
          </a:bodyPr>
          <a:lstStyle/>
          <a:p>
            <a:pPr algn="just"/>
            <a:r>
              <a:rPr lang="en-US" sz="2000" b="1" i="1" dirty="0">
                <a:ln w="3175">
                  <a:solidFill>
                    <a:schemeClr val="tx1"/>
                  </a:solidFill>
                </a:ln>
                <a:solidFill>
                  <a:srgbClr val="CC6600"/>
                </a:solidFill>
              </a:rPr>
              <a:t>And he had power to give life unto the image of the beast, that the image of the beast should both speak, and cause that as many as would not worship the image of the beast should be killed. And he </a:t>
            </a:r>
            <a:r>
              <a:rPr lang="en-US" sz="2000" b="1" i="1" dirty="0" err="1">
                <a:ln w="3175">
                  <a:solidFill>
                    <a:schemeClr val="tx1"/>
                  </a:solidFill>
                </a:ln>
                <a:solidFill>
                  <a:srgbClr val="CC6600"/>
                </a:solidFill>
              </a:rPr>
              <a:t>causeth</a:t>
            </a:r>
            <a:r>
              <a:rPr lang="en-US" sz="2000" b="1" i="1" dirty="0">
                <a:ln w="3175">
                  <a:solidFill>
                    <a:schemeClr val="tx1"/>
                  </a:solidFill>
                </a:ln>
                <a:solidFill>
                  <a:srgbClr val="CC6600"/>
                </a:solidFill>
              </a:rPr>
              <a:t> all, both small and great, rich and poor, free and bond, to receive a mark in their right hand, or in their foreheads: And that no man might buy or sell, save he that had the mark, or the name of the beast, or the number of his name. Here is wisdom. Let him that hath understanding count the number of the beast: for it is the number of a man; and his number is Six hundred threescore and six. </a:t>
            </a:r>
          </a:p>
        </p:txBody>
      </p:sp>
      <p:sp>
        <p:nvSpPr>
          <p:cNvPr id="11" name="TextBox 10">
            <a:extLst>
              <a:ext uri="{FF2B5EF4-FFF2-40B4-BE49-F238E27FC236}">
                <a16:creationId xmlns:a16="http://schemas.microsoft.com/office/drawing/2014/main" id="{42D29AAD-D26B-4974-8AF5-488735556BE5}"/>
              </a:ext>
            </a:extLst>
          </p:cNvPr>
          <p:cNvSpPr txBox="1"/>
          <p:nvPr/>
        </p:nvSpPr>
        <p:spPr>
          <a:xfrm>
            <a:off x="1177645" y="1530299"/>
            <a:ext cx="9986262" cy="1569660"/>
          </a:xfrm>
          <a:prstGeom prst="rect">
            <a:avLst/>
          </a:prstGeom>
          <a:noFill/>
        </p:spPr>
        <p:txBody>
          <a:bodyPr wrap="square" rtlCol="0">
            <a:spAutoFit/>
          </a:bodyPr>
          <a:lstStyle/>
          <a:p>
            <a:pPr algn="ctr"/>
            <a:r>
              <a:rPr lang="en-US" sz="9600" dirty="0">
                <a:ln w="38100">
                  <a:solidFill>
                    <a:schemeClr val="tx1"/>
                  </a:solidFill>
                </a:ln>
                <a:solidFill>
                  <a:srgbClr val="009900"/>
                </a:solidFill>
                <a:latin typeface="Arial Black" panose="020B0A04020102020204" pitchFamily="34" charset="0"/>
              </a:rPr>
              <a:t>the Living God</a:t>
            </a:r>
            <a:endParaRPr lang="en-US" sz="9600" dirty="0"/>
          </a:p>
        </p:txBody>
      </p:sp>
    </p:spTree>
    <p:extLst>
      <p:ext uri="{BB962C8B-B14F-4D97-AF65-F5344CB8AC3E}">
        <p14:creationId xmlns:p14="http://schemas.microsoft.com/office/powerpoint/2010/main" val="202371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0" fill="hold"/>
                                        <p:tgtEl>
                                          <p:spTgt spid="5"/>
                                        </p:tgtEl>
                                        <p:attrNameLst>
                                          <p:attrName>ppt_w</p:attrName>
                                        </p:attrNameLst>
                                      </p:cBhvr>
                                      <p:tavLst>
                                        <p:tav tm="0">
                                          <p:val>
                                            <p:fltVal val="0"/>
                                          </p:val>
                                        </p:tav>
                                        <p:tav tm="100000">
                                          <p:val>
                                            <p:strVal val="#ppt_w"/>
                                          </p:val>
                                        </p:tav>
                                      </p:tavLst>
                                    </p:anim>
                                    <p:anim calcmode="lin" valueType="num">
                                      <p:cBhvr>
                                        <p:cTn id="8" dur="2500" fill="hold"/>
                                        <p:tgtEl>
                                          <p:spTgt spid="5"/>
                                        </p:tgtEl>
                                        <p:attrNameLst>
                                          <p:attrName>ppt_h</p:attrName>
                                        </p:attrNameLst>
                                      </p:cBhvr>
                                      <p:tavLst>
                                        <p:tav tm="0">
                                          <p:val>
                                            <p:fltVal val="0"/>
                                          </p:val>
                                        </p:tav>
                                        <p:tav tm="100000">
                                          <p:val>
                                            <p:strVal val="#ppt_h"/>
                                          </p:val>
                                        </p:tav>
                                      </p:tavLst>
                                    </p:anim>
                                    <p:animEffect transition="in" filter="fade">
                                      <p:cBhvr>
                                        <p:cTn id="9" dur="2500"/>
                                        <p:tgtEl>
                                          <p:spTgt spid="5"/>
                                        </p:tgtEl>
                                      </p:cBhvr>
                                    </p:animEffect>
                                  </p:childTnLst>
                                </p:cTn>
                              </p:par>
                            </p:childTnLst>
                          </p:cTn>
                        </p:par>
                        <p:par>
                          <p:cTn id="10" fill="hold">
                            <p:stCondLst>
                              <p:cond delay="2500"/>
                            </p:stCondLst>
                            <p:childTnLst>
                              <p:par>
                                <p:cTn id="11" presetID="22"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3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fill="hold"/>
                                        <p:tgtEl>
                                          <p:spTgt spid="2"/>
                                        </p:tgtEl>
                                        <p:attrNameLst>
                                          <p:attrName>ppt_x</p:attrName>
                                        </p:attrNameLst>
                                      </p:cBhvr>
                                      <p:tavLst>
                                        <p:tav tm="0">
                                          <p:val>
                                            <p:strVal val="0-#ppt_w/2"/>
                                          </p:val>
                                        </p:tav>
                                        <p:tav tm="100000">
                                          <p:val>
                                            <p:strVal val="#ppt_x"/>
                                          </p:val>
                                        </p:tav>
                                      </p:tavLst>
                                    </p:anim>
                                    <p:anim calcmode="lin" valueType="num">
                                      <p:cBhvr additive="base">
                                        <p:cTn id="19"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5496</TotalTime>
  <Words>4928</Words>
  <Application>Microsoft Office PowerPoint</Application>
  <PresentationFormat>Widescreen</PresentationFormat>
  <Paragraphs>316</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Arial Black</vt:lpstr>
      <vt:lpstr>Calibri</vt:lpstr>
      <vt:lpstr>Calibri Light</vt:lpstr>
      <vt:lpstr>Chiller</vt:lpstr>
      <vt:lpstr>Jivetalk</vt:lpstr>
      <vt:lpstr>Old English Text MT</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Trout</dc:creator>
  <cp:lastModifiedBy>Rick Trout</cp:lastModifiedBy>
  <cp:revision>225</cp:revision>
  <dcterms:created xsi:type="dcterms:W3CDTF">2016-06-08T18:01:46Z</dcterms:created>
  <dcterms:modified xsi:type="dcterms:W3CDTF">2020-10-16T07:30:04Z</dcterms:modified>
</cp:coreProperties>
</file>