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318" r:id="rId5"/>
    <p:sldId id="303" r:id="rId6"/>
    <p:sldId id="304" r:id="rId7"/>
    <p:sldId id="305" r:id="rId8"/>
    <p:sldId id="319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54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3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B8992-E91C-4F92-90AF-F5AB82D71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80826-18B2-4296-9645-E3715C646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C0149-C167-4AA0-96A4-B10B858B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82BB-EF99-44A3-B282-6CC3F2021B30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D1F0-84D3-4A66-97AE-1E0834F8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AC788-DB89-4DB8-98E2-72F165F5E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B30D-50A9-4580-87A8-35AB805F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4059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229DF-8689-45AC-B877-2C1821D1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6DA312-3BD8-43E8-B0D3-F9DE159E2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CC04E-FD69-4715-8599-1656D8A7A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82BB-EF99-44A3-B282-6CC3F2021B30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A7FD7-4D7C-4E2C-90A8-FD19BB035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07F6D-E0A0-434A-92BF-9A81BC49D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B30D-50A9-4580-87A8-35AB805F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3277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C0C5F1-BFA9-49F3-B47A-924CF867B2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02090-8E97-46C9-9832-B19B978A3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151DC-98D5-4A87-9B58-5CB1AA8E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82BB-EF99-44A3-B282-6CC3F2021B30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DF6AA-1C75-487E-B20E-90495BFDF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FE00E-41DF-46DD-BE0A-13AB3736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B30D-50A9-4580-87A8-35AB805F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1268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C779-5F50-4F34-8CCF-D6ECBF801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C0099-A760-4E07-B1B3-805A59A26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34922-F56A-42D5-B75A-3ACF3301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82BB-EF99-44A3-B282-6CC3F2021B30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B8175-2070-464A-977E-1238EE1C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48BB-DAE7-4DA4-9039-E17618D64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B30D-50A9-4580-87A8-35AB805F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4594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B70A0-B03E-4029-A570-8C38BAC9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5CC58-C537-401E-8856-9F2A637B6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399FB-183D-45CF-A996-8CA9F4D9D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82BB-EF99-44A3-B282-6CC3F2021B30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15594-FA78-4200-AB8F-E16F6232B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FD48F-D2D0-4701-915E-71DBD519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B30D-50A9-4580-87A8-35AB805F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5474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F6A02-0323-43FB-8A35-90964A61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31A83-3A90-4ACA-A49F-168C8C61E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A8556-DB2D-4080-A481-5956EB635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8AD4A-1780-4F34-BB6D-7D6B02B6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82BB-EF99-44A3-B282-6CC3F2021B30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4201B-2EE1-44DC-AD58-E85A65DF2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7CD9D-B752-40DD-B3BE-204471703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B30D-50A9-4580-87A8-35AB805F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0209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02297-4C96-4752-B515-8B3861383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3290C-DE97-4340-964E-8E2C0D3D6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91E47-EDAF-467C-98AA-0966518F4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D59EEA-534A-4376-95F5-52EBC77D0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474B6-0E77-4CF9-92DB-E16522F48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1061D9-B2CE-4FBB-B36A-178877871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82BB-EF99-44A3-B282-6CC3F2021B30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BDC868-B824-4F8E-8A42-D1F4E0C73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9D68A-836A-479C-B109-93E6EF2B0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B30D-50A9-4580-87A8-35AB805F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8480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D0684-542D-47EC-AC18-E1B5415D9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7E9CCE-0FA2-41E9-982E-3AD27285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82BB-EF99-44A3-B282-6CC3F2021B30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20CB1-258E-45A5-9012-5FD6C148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6AD6CD-7E4D-49B9-A734-2C162E348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B30D-50A9-4580-87A8-35AB805F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7680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08146F-40B7-4EBF-9228-C68B908E9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82BB-EF99-44A3-B282-6CC3F2021B30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795741-1BB1-410E-80E2-702C14D5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D8F4D-F310-4DD7-8BBE-CD4ED33A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B30D-50A9-4580-87A8-35AB805F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489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0D85C-6190-4B00-B39F-12CB895F8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D9C08-F256-4D03-AE59-FEF9F7FBD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D4DBB-DA02-406C-860B-EDBB10D53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7D400-05D2-4EE2-AAFF-0A3A03643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82BB-EF99-44A3-B282-6CC3F2021B30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ED2AA-A8F4-4555-B920-6013BEE09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AFF83-9585-42CE-925C-F5AC57B1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B30D-50A9-4580-87A8-35AB805F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3224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B0496-9509-41D3-A003-27012F49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1E3953-33FA-4139-81DC-25739BDC5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D5586A-7A83-46CB-B8F2-7E879D5AD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E89C2-6486-40DA-92C5-098D2A88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82BB-EF99-44A3-B282-6CC3F2021B30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E4EA4-7203-422C-B25F-7156C3B0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3E5E8-026F-4ADA-90EC-690CD9D39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B30D-50A9-4580-87A8-35AB805F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3661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3B85B1-8FB3-49DA-82A3-6BA48C6DD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66680-5779-448B-AD9E-13210A0E8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D31A7-9A48-4673-A9C7-18CFED3CB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482BB-EF99-44A3-B282-6CC3F2021B30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4E164-9C1F-46A6-B389-4BF4EA7B7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412BA-EF40-4954-B5E6-CA40613B2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B30D-50A9-4580-87A8-35AB805F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8945E8F-8130-498F-AEAE-1928CE7B98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book on a table&#10;&#10;Description automatically generated with medium confidence">
            <a:extLst>
              <a:ext uri="{FF2B5EF4-FFF2-40B4-BE49-F238E27FC236}">
                <a16:creationId xmlns:a16="http://schemas.microsoft.com/office/drawing/2014/main" id="{A348E104-88FE-43EF-945E-C6E9776F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75"/>
            <a:ext cx="12192000" cy="6861675"/>
          </a:xfrm>
          <a:prstGeom prst="rect">
            <a:avLst/>
          </a:prstGeom>
          <a:ln w="38100">
            <a:solidFill>
              <a:srgbClr val="CC6600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CE770E3-F34F-46E7-87FF-08C5CB2C7508}"/>
              </a:ext>
            </a:extLst>
          </p:cNvPr>
          <p:cNvSpPr txBox="1"/>
          <p:nvPr/>
        </p:nvSpPr>
        <p:spPr>
          <a:xfrm>
            <a:off x="640078" y="6113417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Teaching the ‘</a:t>
            </a:r>
            <a:r>
              <a:rPr lang="en-US" b="1" i="1" dirty="0">
                <a:solidFill>
                  <a:srgbClr val="00B0F0"/>
                </a:solidFill>
              </a:rPr>
              <a:t>Greater Commission</a:t>
            </a:r>
            <a:r>
              <a:rPr lang="en-US" b="1" dirty="0">
                <a:solidFill>
                  <a:srgbClr val="00B0F0"/>
                </a:solidFill>
              </a:rPr>
              <a:t>’ According to the Apostle </a:t>
            </a:r>
            <a:r>
              <a:rPr lang="en-US" b="1" i="1" dirty="0">
                <a:solidFill>
                  <a:srgbClr val="00B0F0"/>
                </a:solidFill>
              </a:rPr>
              <a:t>Paul</a:t>
            </a:r>
            <a:r>
              <a:rPr lang="en-US" b="1" dirty="0">
                <a:solidFill>
                  <a:srgbClr val="00B0F0"/>
                </a:solidFill>
              </a:rPr>
              <a:t>!</a:t>
            </a:r>
          </a:p>
          <a:p>
            <a:pPr algn="ctr"/>
            <a:r>
              <a:rPr lang="en-US" b="1" dirty="0">
                <a:solidFill>
                  <a:srgbClr val="00B0F0"/>
                </a:solidFill>
              </a:rPr>
              <a:t>Emphasizing the ‘</a:t>
            </a:r>
            <a:r>
              <a:rPr lang="en-US" b="1" i="1" dirty="0">
                <a:solidFill>
                  <a:srgbClr val="00B0F0"/>
                </a:solidFill>
              </a:rPr>
              <a:t>Goodness of God</a:t>
            </a:r>
            <a:r>
              <a:rPr lang="en-US" b="1" dirty="0">
                <a:solidFill>
                  <a:srgbClr val="00B0F0"/>
                </a:solidFill>
              </a:rPr>
              <a:t>’ During Today’s “</a:t>
            </a:r>
            <a:r>
              <a:rPr lang="en-US" b="1" i="1" dirty="0">
                <a:solidFill>
                  <a:srgbClr val="00B0F0"/>
                </a:solidFill>
              </a:rPr>
              <a:t>Dispensation of the Grace of God</a:t>
            </a:r>
            <a:r>
              <a:rPr lang="en-US" b="1" dirty="0">
                <a:solidFill>
                  <a:srgbClr val="00B0F0"/>
                </a:solidFill>
              </a:rPr>
              <a:t>.”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0EAB9E-F135-468F-9464-2741C3B74F43}"/>
              </a:ext>
            </a:extLst>
          </p:cNvPr>
          <p:cNvSpPr txBox="1"/>
          <p:nvPr/>
        </p:nvSpPr>
        <p:spPr>
          <a:xfrm>
            <a:off x="457200" y="98252"/>
            <a:ext cx="113516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12700">
                  <a:solidFill>
                    <a:srgbClr val="CC6600"/>
                  </a:solidFill>
                </a:ln>
                <a:solidFill>
                  <a:srgbClr val="FFFF00"/>
                </a:solidFill>
              </a:rPr>
              <a:t>…Praise thy name for thy lovingkindness and for thy truth:</a:t>
            </a:r>
          </a:p>
          <a:p>
            <a:pPr algn="ctr"/>
            <a:r>
              <a:rPr lang="en-US" sz="3200" b="1" dirty="0">
                <a:ln w="12700">
                  <a:solidFill>
                    <a:srgbClr val="CC660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for Thou Hast Magnified Thy Word Above All Thy Name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90A98B-265F-40BB-A5D7-30B91B64E1D6}"/>
              </a:ext>
            </a:extLst>
          </p:cNvPr>
          <p:cNvSpPr txBox="1"/>
          <p:nvPr/>
        </p:nvSpPr>
        <p:spPr>
          <a:xfrm>
            <a:off x="1042585" y="4685064"/>
            <a:ext cx="2964176" cy="1015663"/>
          </a:xfrm>
          <a:prstGeom prst="rect">
            <a:avLst/>
          </a:prstGeom>
          <a:solidFill>
            <a:schemeClr val="tx1"/>
          </a:solidFill>
          <a:ln w="38100" cmpd="thickThin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n>
                  <a:solidFill>
                    <a:srgbClr val="CC660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Rightly Dividing </a:t>
            </a:r>
          </a:p>
          <a:p>
            <a:pPr algn="ctr"/>
            <a:r>
              <a:rPr lang="en-US" sz="2000" b="1" dirty="0">
                <a:ln>
                  <a:solidFill>
                    <a:srgbClr val="CC660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 Word of Truth</a:t>
            </a:r>
          </a:p>
          <a:p>
            <a:pPr algn="ctr"/>
            <a:r>
              <a:rPr lang="en-US" sz="2000" b="1" dirty="0">
                <a:ln>
                  <a:solidFill>
                    <a:srgbClr val="CC660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by the Apostle Paul Only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2A72FF-EA97-4B90-B1F2-160ABCD883C8}"/>
              </a:ext>
            </a:extLst>
          </p:cNvPr>
          <p:cNvSpPr txBox="1"/>
          <p:nvPr/>
        </p:nvSpPr>
        <p:spPr>
          <a:xfrm>
            <a:off x="8168069" y="4693611"/>
            <a:ext cx="3418318" cy="1015663"/>
          </a:xfrm>
          <a:prstGeom prst="rect">
            <a:avLst/>
          </a:prstGeom>
          <a:solidFill>
            <a:schemeClr val="tx1"/>
          </a:solidFill>
          <a:ln w="38100" cmpd="thickThin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n>
                  <a:solidFill>
                    <a:srgbClr val="CC660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Bible Studies from the        Risen Saviour Jesus Christ </a:t>
            </a:r>
          </a:p>
          <a:p>
            <a:pPr algn="ctr"/>
            <a:r>
              <a:rPr lang="en-US" sz="2000" b="1" dirty="0">
                <a:ln>
                  <a:solidFill>
                    <a:srgbClr val="CC660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from a King James 1611 Bible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58162D-B7AD-499F-8B73-03ACB3B601BA}"/>
              </a:ext>
            </a:extLst>
          </p:cNvPr>
          <p:cNvSpPr txBox="1"/>
          <p:nvPr/>
        </p:nvSpPr>
        <p:spPr>
          <a:xfrm>
            <a:off x="4454554" y="3997234"/>
            <a:ext cx="3265722" cy="1919865"/>
          </a:xfrm>
          <a:prstGeom prst="rect">
            <a:avLst/>
          </a:prstGeom>
          <a:solidFill>
            <a:schemeClr val="tx1"/>
          </a:solidFill>
          <a:ln w="76200" cmpd="thickThin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72A9D2-EF91-424D-A362-E5912F492EED}"/>
              </a:ext>
            </a:extLst>
          </p:cNvPr>
          <p:cNvSpPr txBox="1"/>
          <p:nvPr/>
        </p:nvSpPr>
        <p:spPr>
          <a:xfrm>
            <a:off x="4563088" y="4101737"/>
            <a:ext cx="303058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latin typeface="Palatino Linotype" panose="02040502050505030304" pitchFamily="18" charset="0"/>
                <a:cs typeface="Quire Sans" panose="020B0502040204020203" pitchFamily="34" charset="0"/>
              </a:rPr>
              <a:t>Mikel Paulson</a:t>
            </a:r>
          </a:p>
          <a:p>
            <a:pPr algn="ctr"/>
            <a:r>
              <a:rPr lang="en-US" sz="12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Gretchen Ln., Bella Vista, AR  72715</a:t>
            </a:r>
          </a:p>
          <a:p>
            <a:pPr algn="ctr"/>
            <a:endParaRPr lang="en-US" sz="700" b="1" dirty="0">
              <a:ln w="3175">
                <a:noFill/>
              </a:ln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ln w="3175">
                  <a:noFill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sousaman1611@cox.net</a:t>
            </a:r>
          </a:p>
          <a:p>
            <a:pPr algn="ctr"/>
            <a:r>
              <a:rPr lang="en-US" sz="1200" b="1" dirty="0">
                <a:ln w="3175">
                  <a:noFill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www.scatteredchristians.org</a:t>
            </a:r>
          </a:p>
          <a:p>
            <a:pPr algn="ctr"/>
            <a:r>
              <a:rPr lang="en-US" sz="1200" b="1" dirty="0">
                <a:ln w="3175">
                  <a:noFill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www.paulson1611rd.org</a:t>
            </a:r>
          </a:p>
          <a:p>
            <a:pPr algn="ctr"/>
            <a:endParaRPr lang="en-US" sz="700" b="1" dirty="0">
              <a:ln w="3175">
                <a:noFill/>
              </a:ln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ln w="3175">
                  <a:noFill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YouTube – “</a:t>
            </a:r>
            <a:r>
              <a:rPr lang="en-US" sz="1200" b="1" i="1" dirty="0">
                <a:ln w="3175">
                  <a:noFill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Retired Music Educator</a:t>
            </a:r>
            <a:r>
              <a:rPr lang="en-US" sz="1200" b="1" dirty="0">
                <a:ln w="3175">
                  <a:noFill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1100" b="1" dirty="0">
              <a:ln w="3175">
                <a:noFill/>
              </a:ln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AAA7F4-9D18-41DA-AD79-AC32F2A6DCDF}"/>
              </a:ext>
            </a:extLst>
          </p:cNvPr>
          <p:cNvSpPr txBox="1"/>
          <p:nvPr/>
        </p:nvSpPr>
        <p:spPr>
          <a:xfrm>
            <a:off x="4989254" y="1174287"/>
            <a:ext cx="221362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 cmpd="tri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Thessalonians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7541F0-607E-403B-8862-1A348FBD4721}"/>
              </a:ext>
            </a:extLst>
          </p:cNvPr>
          <p:cNvSpPr txBox="1"/>
          <p:nvPr/>
        </p:nvSpPr>
        <p:spPr>
          <a:xfrm>
            <a:off x="3746885" y="1642911"/>
            <a:ext cx="4709057" cy="1323439"/>
          </a:xfrm>
          <a:prstGeom prst="rect">
            <a:avLst/>
          </a:prstGeom>
          <a:solidFill>
            <a:schemeClr val="tx1"/>
          </a:solidFill>
          <a:ln w="76200" cmpd="thickThin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we just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CLOSER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we are actually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9D65ED-C8AF-4F4F-B395-DE277DA1CA39}"/>
              </a:ext>
            </a:extLst>
          </p:cNvPr>
          <p:cNvSpPr txBox="1"/>
          <p:nvPr/>
        </p:nvSpPr>
        <p:spPr>
          <a:xfrm>
            <a:off x="3150604" y="3551880"/>
            <a:ext cx="5895649" cy="338554"/>
          </a:xfrm>
          <a:prstGeom prst="rect">
            <a:avLst/>
          </a:prstGeom>
          <a:solidFill>
            <a:schemeClr val="bg1"/>
          </a:solidFill>
          <a:ln w="38100" cmpd="thickThin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…only he who now letteth will let, until he be taken out of the way.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82529C-025E-4ED7-85DA-1F2C97060DE7}"/>
              </a:ext>
            </a:extLst>
          </p:cNvPr>
          <p:cNvSpPr txBox="1"/>
          <p:nvPr/>
        </p:nvSpPr>
        <p:spPr>
          <a:xfrm>
            <a:off x="2777377" y="3101650"/>
            <a:ext cx="6648632" cy="369332"/>
          </a:xfrm>
          <a:prstGeom prst="rect">
            <a:avLst/>
          </a:prstGeom>
          <a:solidFill>
            <a:schemeClr val="bg1"/>
          </a:solidFill>
          <a:ln w="38100" cmpd="thickThin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…for that day shall not come, except there come a falling away first,</a:t>
            </a:r>
          </a:p>
        </p:txBody>
      </p:sp>
    </p:spTree>
    <p:extLst>
      <p:ext uri="{BB962C8B-B14F-4D97-AF65-F5344CB8AC3E}">
        <p14:creationId xmlns:p14="http://schemas.microsoft.com/office/powerpoint/2010/main" val="32262169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30DFBC-9A25-4054-A05F-6A1B442F0CA0}"/>
              </a:ext>
            </a:extLst>
          </p:cNvPr>
          <p:cNvSpPr txBox="1"/>
          <p:nvPr/>
        </p:nvSpPr>
        <p:spPr>
          <a:xfrm>
            <a:off x="1270887" y="345761"/>
            <a:ext cx="9667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we beseech you, brethren, by the coming of our Lord Jesus Christ, and by our gathering together unto him,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C1DFB2-33EA-4A74-8E11-29DF8D9254B5}"/>
              </a:ext>
            </a:extLst>
          </p:cNvPr>
          <p:cNvSpPr txBox="1"/>
          <p:nvPr/>
        </p:nvSpPr>
        <p:spPr>
          <a:xfrm>
            <a:off x="5144030" y="8878"/>
            <a:ext cx="2317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Thessalonians 2:1-12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8826A6-4293-4D08-8386-7E7B09A0A5FA}"/>
              </a:ext>
            </a:extLst>
          </p:cNvPr>
          <p:cNvSpPr txBox="1"/>
          <p:nvPr/>
        </p:nvSpPr>
        <p:spPr>
          <a:xfrm>
            <a:off x="2885245" y="1287262"/>
            <a:ext cx="6436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no man deceive you by any means: for that day shall not come,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except there come a falling away first,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that man of sin be revealed, the son of perdition;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EC897F-1DD7-42D2-9E34-6046F26EFE32}"/>
              </a:ext>
            </a:extLst>
          </p:cNvPr>
          <p:cNvSpPr txBox="1"/>
          <p:nvPr/>
        </p:nvSpPr>
        <p:spPr>
          <a:xfrm>
            <a:off x="1315277" y="2109318"/>
            <a:ext cx="9595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opposeth and exalteth himself above all that is called God, or that is worshipped;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that he as God sitteth in the temple of God, shewing himself that he is God.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9C4C90-00C1-4CB5-AF4D-4467829B4257}"/>
              </a:ext>
            </a:extLst>
          </p:cNvPr>
          <p:cNvSpPr txBox="1"/>
          <p:nvPr/>
        </p:nvSpPr>
        <p:spPr>
          <a:xfrm>
            <a:off x="754599" y="2734315"/>
            <a:ext cx="10697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Remember ye not, that, when I was yet with you, I told you these things?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9F61A8-5D23-4B6B-8EDB-1063A8643241}"/>
              </a:ext>
            </a:extLst>
          </p:cNvPr>
          <p:cNvSpPr txBox="1"/>
          <p:nvPr/>
        </p:nvSpPr>
        <p:spPr>
          <a:xfrm>
            <a:off x="1107440" y="3416120"/>
            <a:ext cx="9977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mystery of iniquity doth already work:</a:t>
            </a:r>
            <a:endParaRPr lang="en-US" sz="1600" b="1" i="1" dirty="0">
              <a:solidFill>
                <a:srgbClr val="CC66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he who now letteth will let, until he be taken out of the way.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1E310-2114-4B12-BFD0-03FC3216180A}"/>
              </a:ext>
            </a:extLst>
          </p:cNvPr>
          <p:cNvSpPr txBox="1"/>
          <p:nvPr/>
        </p:nvSpPr>
        <p:spPr>
          <a:xfrm>
            <a:off x="2799096" y="3077015"/>
            <a:ext cx="6571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now ye know what withholdeth that he might be revealed in his time.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AE47F7-B020-46DE-9C25-CBCE1C742F79}"/>
              </a:ext>
            </a:extLst>
          </p:cNvPr>
          <p:cNvSpPr txBox="1"/>
          <p:nvPr/>
        </p:nvSpPr>
        <p:spPr>
          <a:xfrm>
            <a:off x="752670" y="4018067"/>
            <a:ext cx="10520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then shall that Wicked be revealed,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CE06EC-A192-4983-965C-4989CD092E64}"/>
              </a:ext>
            </a:extLst>
          </p:cNvPr>
          <p:cNvSpPr txBox="1"/>
          <p:nvPr/>
        </p:nvSpPr>
        <p:spPr>
          <a:xfrm>
            <a:off x="1873352" y="4618201"/>
            <a:ext cx="8456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Even him, whose coming is after the working of Satan with all power and signs and lying wonders,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23D5E1-5334-4495-AF22-60B084A686DA}"/>
              </a:ext>
            </a:extLst>
          </p:cNvPr>
          <p:cNvSpPr txBox="1"/>
          <p:nvPr/>
        </p:nvSpPr>
        <p:spPr>
          <a:xfrm>
            <a:off x="2901849" y="4994594"/>
            <a:ext cx="6396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with all deceivableness of unrighteousness in them that perish;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C1AC5C-6C1C-478A-8018-254EB69C0912}"/>
              </a:ext>
            </a:extLst>
          </p:cNvPr>
          <p:cNvSpPr txBox="1"/>
          <p:nvPr/>
        </p:nvSpPr>
        <p:spPr>
          <a:xfrm>
            <a:off x="1447058" y="5619568"/>
            <a:ext cx="930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for this cause God shall send them strong delusion, that they should believe a lie: </a:t>
            </a:r>
          </a:p>
          <a:p>
            <a:pPr algn="ctr"/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they all might be damned who believed not the truth,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FC68D7-4BFC-45B2-A99D-6F00B3A81055}"/>
              </a:ext>
            </a:extLst>
          </p:cNvPr>
          <p:cNvSpPr txBox="1"/>
          <p:nvPr/>
        </p:nvSpPr>
        <p:spPr>
          <a:xfrm>
            <a:off x="967663" y="679580"/>
            <a:ext cx="10264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ye be not soon shaken in mind, or be troubled, neither by spirit, nor by word, nor by letter as from us,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that the day of Christ is at hand.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DB36CB-E9B7-446A-9B4B-10563AD2E50B}"/>
              </a:ext>
            </a:extLst>
          </p:cNvPr>
          <p:cNvSpPr txBox="1"/>
          <p:nvPr/>
        </p:nvSpPr>
        <p:spPr>
          <a:xfrm>
            <a:off x="3373514" y="6186684"/>
            <a:ext cx="5468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had pleasure in unrighteousness.</a:t>
            </a:r>
            <a:endParaRPr lang="en-US" sz="1600" b="1" i="1" dirty="0">
              <a:solidFill>
                <a:srgbClr val="CC66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5A183B-7901-484B-99B7-00DAB6EE383B}"/>
              </a:ext>
            </a:extLst>
          </p:cNvPr>
          <p:cNvSpPr/>
          <p:nvPr/>
        </p:nvSpPr>
        <p:spPr>
          <a:xfrm>
            <a:off x="0" y="8878"/>
            <a:ext cx="12192000" cy="6840244"/>
          </a:xfrm>
          <a:prstGeom prst="rect">
            <a:avLst/>
          </a:prstGeom>
          <a:noFill/>
          <a:ln w="762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333266-BC95-48C4-8BA5-17D678A03A98}"/>
              </a:ext>
            </a:extLst>
          </p:cNvPr>
          <p:cNvSpPr txBox="1"/>
          <p:nvPr/>
        </p:nvSpPr>
        <p:spPr>
          <a:xfrm>
            <a:off x="8391425" y="1631209"/>
            <a:ext cx="36646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PERDI'TION</a:t>
            </a:r>
            <a:r>
              <a:rPr lang="en-US" sz="1050" b="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1050" b="0" i="1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en-US" sz="1050" b="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[Latin </a:t>
            </a:r>
            <a:r>
              <a:rPr lang="en-US" sz="1050" b="0" i="0" dirty="0" err="1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perditio</a:t>
            </a:r>
            <a:r>
              <a:rPr lang="en-US" sz="1050" b="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from </a:t>
            </a:r>
            <a:r>
              <a:rPr lang="en-US" sz="1050" b="0" i="0" dirty="0" err="1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perdo</a:t>
            </a:r>
            <a:r>
              <a:rPr lang="en-US" sz="1050" b="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to lose, to ruin.]  </a:t>
            </a:r>
            <a:r>
              <a:rPr lang="en-US" sz="1050" b="1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050" b="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Entire loss or ruin; utter destruction; </a:t>
            </a:r>
            <a:r>
              <a:rPr lang="en-US" sz="1050" b="1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1050" b="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 utter loss of the soul or of final happiness in a future state; eternal death.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1F39AE-E232-4191-82A4-87462619D3B1}"/>
              </a:ext>
            </a:extLst>
          </p:cNvPr>
          <p:cNvSpPr txBox="1"/>
          <p:nvPr/>
        </p:nvSpPr>
        <p:spPr>
          <a:xfrm>
            <a:off x="7563248" y="968084"/>
            <a:ext cx="1275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 19:11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D1FAE4-54F8-4A0B-ADC1-46FF691BDDFD}"/>
              </a:ext>
            </a:extLst>
          </p:cNvPr>
          <p:cNvSpPr txBox="1"/>
          <p:nvPr/>
        </p:nvSpPr>
        <p:spPr>
          <a:xfrm>
            <a:off x="10836555" y="387561"/>
            <a:ext cx="1267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Thess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4:13-18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DAC11E-A7CB-45D1-B0E4-BA271577EF22}"/>
              </a:ext>
            </a:extLst>
          </p:cNvPr>
          <p:cNvSpPr txBox="1"/>
          <p:nvPr/>
        </p:nvSpPr>
        <p:spPr>
          <a:xfrm>
            <a:off x="9370332" y="2406751"/>
            <a:ext cx="1345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Isaiah 14:12-16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5FE0FB-BE8D-4090-9BF7-283A9B4E77E8}"/>
              </a:ext>
            </a:extLst>
          </p:cNvPr>
          <p:cNvSpPr txBox="1"/>
          <p:nvPr/>
        </p:nvSpPr>
        <p:spPr>
          <a:xfrm>
            <a:off x="10623611" y="4328560"/>
            <a:ext cx="1480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 19:11-21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5A09FC-DF3B-42B7-A829-8540882060CC}"/>
              </a:ext>
            </a:extLst>
          </p:cNvPr>
          <p:cNvSpPr txBox="1"/>
          <p:nvPr/>
        </p:nvSpPr>
        <p:spPr>
          <a:xfrm>
            <a:off x="10228455" y="4669271"/>
            <a:ext cx="1585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 16:13,14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09C770-AFB4-417B-A591-6D7F38E80918}"/>
              </a:ext>
            </a:extLst>
          </p:cNvPr>
          <p:cNvSpPr txBox="1"/>
          <p:nvPr/>
        </p:nvSpPr>
        <p:spPr>
          <a:xfrm>
            <a:off x="8463849" y="5911955"/>
            <a:ext cx="1304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 14:12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A48CD1-ACE0-461A-B9F7-E753C4D1DB03}"/>
              </a:ext>
            </a:extLst>
          </p:cNvPr>
          <p:cNvSpPr txBox="1"/>
          <p:nvPr/>
        </p:nvSpPr>
        <p:spPr>
          <a:xfrm>
            <a:off x="7731746" y="6225279"/>
            <a:ext cx="1825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1:28-32 to 2:1-5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F507FA-2942-4A05-BCA0-7F807575370A}"/>
              </a:ext>
            </a:extLst>
          </p:cNvPr>
          <p:cNvSpPr txBox="1"/>
          <p:nvPr/>
        </p:nvSpPr>
        <p:spPr>
          <a:xfrm>
            <a:off x="9141018" y="5303299"/>
            <a:ext cx="2362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10:9-13, Ephesians 2:5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C15868-6153-4A66-8782-F229E9828DBC}"/>
              </a:ext>
            </a:extLst>
          </p:cNvPr>
          <p:cNvSpPr txBox="1"/>
          <p:nvPr/>
        </p:nvSpPr>
        <p:spPr>
          <a:xfrm>
            <a:off x="9185016" y="3127312"/>
            <a:ext cx="2046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 6:1-5; I Peter 5:8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634C96-FABD-4459-9274-A976AC61E32F}"/>
              </a:ext>
            </a:extLst>
          </p:cNvPr>
          <p:cNvSpPr txBox="1"/>
          <p:nvPr/>
        </p:nvSpPr>
        <p:spPr>
          <a:xfrm>
            <a:off x="7641215" y="4060550"/>
            <a:ext cx="2127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 6:1-5; I Peter 5:8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03F6B45-B6CA-48E8-A785-6A51EDD87838}"/>
              </a:ext>
            </a:extLst>
          </p:cNvPr>
          <p:cNvSpPr txBox="1"/>
          <p:nvPr/>
        </p:nvSpPr>
        <p:spPr>
          <a:xfrm>
            <a:off x="135803" y="76195"/>
            <a:ext cx="11173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BESEECH</a:t>
            </a:r>
            <a:r>
              <a:rPr lang="en-US" sz="1050" b="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US" sz="1050" b="1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entreat</a:t>
            </a:r>
            <a:r>
              <a:rPr lang="en-US" sz="1050" b="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to </a:t>
            </a:r>
            <a:r>
              <a:rPr lang="en-US" sz="1050" b="1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supplicate</a:t>
            </a:r>
            <a:r>
              <a:rPr lang="en-US" sz="1050" b="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ctr"/>
            <a:r>
              <a:rPr lang="en-US" sz="1050" b="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implore; </a:t>
            </a:r>
          </a:p>
          <a:p>
            <a:pPr algn="ctr"/>
            <a:r>
              <a:rPr lang="en-US" sz="1050" b="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ask or pray with urgency;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CC8E43-3371-4CE6-84E4-6288C5FF4EDE}"/>
              </a:ext>
            </a:extLst>
          </p:cNvPr>
          <p:cNvSpPr txBox="1"/>
          <p:nvPr/>
        </p:nvSpPr>
        <p:spPr>
          <a:xfrm>
            <a:off x="118047" y="1102511"/>
            <a:ext cx="119723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ENTREAT</a:t>
            </a:r>
            <a:r>
              <a:rPr lang="en-US" sz="1050" b="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to make an earnest petition or request.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A53B08-91C3-47A0-B567-1375B3E351C3}"/>
              </a:ext>
            </a:extLst>
          </p:cNvPr>
          <p:cNvSpPr txBox="1"/>
          <p:nvPr/>
        </p:nvSpPr>
        <p:spPr>
          <a:xfrm>
            <a:off x="97408" y="1677891"/>
            <a:ext cx="12178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SUPPLICATE </a:t>
            </a:r>
            <a:r>
              <a:rPr lang="en-US" sz="105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050" b="0" i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entreat for; to seek by earnest prayer;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CCFB1F-C089-4125-AD6C-D48839CE758F}"/>
              </a:ext>
            </a:extLst>
          </p:cNvPr>
          <p:cNvSpPr txBox="1"/>
          <p:nvPr/>
        </p:nvSpPr>
        <p:spPr>
          <a:xfrm>
            <a:off x="9063660" y="2777398"/>
            <a:ext cx="1772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Thessalonians 4:13-18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01D303-D302-412B-905E-FEFC38D39B2E}"/>
              </a:ext>
            </a:extLst>
          </p:cNvPr>
          <p:cNvSpPr txBox="1"/>
          <p:nvPr/>
        </p:nvSpPr>
        <p:spPr>
          <a:xfrm>
            <a:off x="9896434" y="186734"/>
            <a:ext cx="7242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‘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9DDD66-965C-4AA6-A9AF-C0D91152B39F}"/>
              </a:ext>
            </a:extLst>
          </p:cNvPr>
          <p:cNvSpPr txBox="1"/>
          <p:nvPr/>
        </p:nvSpPr>
        <p:spPr>
          <a:xfrm>
            <a:off x="10538234" y="760491"/>
            <a:ext cx="15658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bibles, preachers, etc.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E99393-12C0-4E1E-B498-6D04A19F636F}"/>
              </a:ext>
            </a:extLst>
          </p:cNvPr>
          <p:cNvSpPr txBox="1"/>
          <p:nvPr/>
        </p:nvSpPr>
        <p:spPr>
          <a:xfrm>
            <a:off x="8912143" y="3702951"/>
            <a:ext cx="2540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5:9; 11:22; Ephesians 1:13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0FCF6B1-50AE-4E85-8060-5257068DE1A4}"/>
              </a:ext>
            </a:extLst>
          </p:cNvPr>
          <p:cNvSpPr txBox="1"/>
          <p:nvPr/>
        </p:nvSpPr>
        <p:spPr>
          <a:xfrm>
            <a:off x="9768690" y="5540729"/>
            <a:ext cx="23353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truth today is </a:t>
            </a:r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0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 16:16-20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3DCEA56-802B-4558-B7B8-DB993505DE71}"/>
              </a:ext>
            </a:extLst>
          </p:cNvPr>
          <p:cNvSpPr txBox="1"/>
          <p:nvPr/>
        </p:nvSpPr>
        <p:spPr>
          <a:xfrm>
            <a:off x="9768689" y="5722221"/>
            <a:ext cx="235983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Jews required ‘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10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2:18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Gentiles are expected to use their brain… </a:t>
            </a:r>
            <a:r>
              <a:rPr lang="en-US" sz="10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Corinthians 1:22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thus the need for ONE Bible – in English, not a million modern versions! 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BBEB4ED-4851-446F-A1EF-BEC59439FB82}"/>
              </a:ext>
            </a:extLst>
          </p:cNvPr>
          <p:cNvSpPr txBox="1"/>
          <p:nvPr/>
        </p:nvSpPr>
        <p:spPr>
          <a:xfrm>
            <a:off x="9003952" y="5048912"/>
            <a:ext cx="1353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1:28-2:4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AE0D8A6-7A42-409A-B93A-3BE8077922CE}"/>
              </a:ext>
            </a:extLst>
          </p:cNvPr>
          <p:cNvSpPr txBox="1"/>
          <p:nvPr/>
        </p:nvSpPr>
        <p:spPr>
          <a:xfrm>
            <a:off x="1216079" y="4283295"/>
            <a:ext cx="9536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whom the Lord shall consume with the spirit of his mouth, and shall destroy with the brightness of his coming: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124AFAC-0CB3-447C-95EB-3AD051519EA3}"/>
              </a:ext>
            </a:extLst>
          </p:cNvPr>
          <p:cNvSpPr txBox="1"/>
          <p:nvPr/>
        </p:nvSpPr>
        <p:spPr>
          <a:xfrm>
            <a:off x="2553030" y="5263227"/>
            <a:ext cx="7094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they received not the love of the truth, that they might be saved.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7AFAEDA-66F8-425C-AB92-12E1F0E21D06}"/>
              </a:ext>
            </a:extLst>
          </p:cNvPr>
          <p:cNvSpPr txBox="1"/>
          <p:nvPr/>
        </p:nvSpPr>
        <p:spPr>
          <a:xfrm>
            <a:off x="9813953" y="6552397"/>
            <a:ext cx="23353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 study folks – and understand!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D3A905-9A57-4868-8514-CC735F97D919}"/>
              </a:ext>
            </a:extLst>
          </p:cNvPr>
          <p:cNvSpPr txBox="1"/>
          <p:nvPr/>
        </p:nvSpPr>
        <p:spPr>
          <a:xfrm>
            <a:off x="1" y="6534291"/>
            <a:ext cx="9813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441846A-129F-41B9-8161-A4D4D3B1390E}"/>
              </a:ext>
            </a:extLst>
          </p:cNvPr>
          <p:cNvSpPr txBox="1"/>
          <p:nvPr/>
        </p:nvSpPr>
        <p:spPr>
          <a:xfrm>
            <a:off x="507000" y="6534291"/>
            <a:ext cx="9110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shew thyself approved unto God, a workman that needeth not to be ashamed, rightly dividing the word of truth</a:t>
            </a:r>
            <a:r>
              <a:rPr lang="en-US" sz="900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Tim 2:15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5024002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2" grpId="0"/>
      <p:bldP spid="3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2B21512-D4E9-483F-B52C-552760817470}"/>
              </a:ext>
            </a:extLst>
          </p:cNvPr>
          <p:cNvSpPr/>
          <p:nvPr/>
        </p:nvSpPr>
        <p:spPr>
          <a:xfrm>
            <a:off x="0" y="8878"/>
            <a:ext cx="12192000" cy="6840244"/>
          </a:xfrm>
          <a:prstGeom prst="rect">
            <a:avLst/>
          </a:prstGeom>
          <a:noFill/>
          <a:ln w="762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047BCE-8047-49EE-94B1-59E0F336127F}"/>
              </a:ext>
            </a:extLst>
          </p:cNvPr>
          <p:cNvSpPr txBox="1"/>
          <p:nvPr/>
        </p:nvSpPr>
        <p:spPr>
          <a:xfrm>
            <a:off x="1946497" y="479836"/>
            <a:ext cx="830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0E538E-7D68-41DE-8837-849A512B336A}"/>
              </a:ext>
            </a:extLst>
          </p:cNvPr>
          <p:cNvSpPr txBox="1"/>
          <p:nvPr/>
        </p:nvSpPr>
        <p:spPr>
          <a:xfrm>
            <a:off x="5144030" y="8878"/>
            <a:ext cx="2317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Thessalonians 2:13-17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B1BA8-FB28-47CD-B0DC-6C8E32EFA492}"/>
              </a:ext>
            </a:extLst>
          </p:cNvPr>
          <p:cNvSpPr txBox="1"/>
          <p:nvPr/>
        </p:nvSpPr>
        <p:spPr>
          <a:xfrm>
            <a:off x="1339911" y="878182"/>
            <a:ext cx="9515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…we are bound to give thanks alway to God for you, brethren beloved of the Lord,</a:t>
            </a:r>
          </a:p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God hath from the beginning chosen you to salvation</a:t>
            </a:r>
          </a:p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sanctification of the Spirit and belief of the truth: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443288-7618-4427-9D9B-099BFFBBD79C}"/>
              </a:ext>
            </a:extLst>
          </p:cNvPr>
          <p:cNvSpPr txBox="1"/>
          <p:nvPr/>
        </p:nvSpPr>
        <p:spPr>
          <a:xfrm>
            <a:off x="1430452" y="1819908"/>
            <a:ext cx="935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Whereunto he called you by our gospel,</a:t>
            </a:r>
          </a:p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obtaining of the glory of our Lord Jesus Christ.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7A923D-3D64-4BB2-80A5-888A04793D68}"/>
              </a:ext>
            </a:extLst>
          </p:cNvPr>
          <p:cNvSpPr txBox="1"/>
          <p:nvPr/>
        </p:nvSpPr>
        <p:spPr>
          <a:xfrm>
            <a:off x="1539090" y="2544024"/>
            <a:ext cx="9125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brethren,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2A37D2-03B7-420F-B179-E01B849E4129}"/>
              </a:ext>
            </a:extLst>
          </p:cNvPr>
          <p:cNvSpPr txBox="1"/>
          <p:nvPr/>
        </p:nvSpPr>
        <p:spPr>
          <a:xfrm>
            <a:off x="1231268" y="3766244"/>
            <a:ext cx="9732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our Lord Jesus Christ himself, </a:t>
            </a:r>
          </a:p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God, even our Father,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86436A-5BD8-41B2-8BAE-250CB493B068}"/>
              </a:ext>
            </a:extLst>
          </p:cNvPr>
          <p:cNvSpPr txBox="1"/>
          <p:nvPr/>
        </p:nvSpPr>
        <p:spPr>
          <a:xfrm>
            <a:off x="2426326" y="4382189"/>
            <a:ext cx="734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hath loved us,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789652-254C-4216-ABDD-5D8721BE71AE}"/>
              </a:ext>
            </a:extLst>
          </p:cNvPr>
          <p:cNvSpPr txBox="1"/>
          <p:nvPr/>
        </p:nvSpPr>
        <p:spPr>
          <a:xfrm>
            <a:off x="2471597" y="4640779"/>
            <a:ext cx="725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hath given us everlasting consolation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595AC0-DCA9-4D75-B2B7-0963119C5DF5}"/>
              </a:ext>
            </a:extLst>
          </p:cNvPr>
          <p:cNvSpPr txBox="1"/>
          <p:nvPr/>
        </p:nvSpPr>
        <p:spPr>
          <a:xfrm>
            <a:off x="2580243" y="4925098"/>
            <a:ext cx="7025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good hope through grace,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D45173-C220-411A-A905-6B089BE9F5E0}"/>
              </a:ext>
            </a:extLst>
          </p:cNvPr>
          <p:cNvSpPr txBox="1"/>
          <p:nvPr/>
        </p:nvSpPr>
        <p:spPr>
          <a:xfrm>
            <a:off x="2860900" y="5436605"/>
            <a:ext cx="646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Comfort your hearts,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9B8CF7-5907-4B99-B585-94EFD3A8BA09}"/>
              </a:ext>
            </a:extLst>
          </p:cNvPr>
          <p:cNvSpPr txBox="1"/>
          <p:nvPr/>
        </p:nvSpPr>
        <p:spPr>
          <a:xfrm>
            <a:off x="2924274" y="5721801"/>
            <a:ext cx="6364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stablish you in every good word and work.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0C21AD-C246-416F-98C2-8E907AAC9848}"/>
              </a:ext>
            </a:extLst>
          </p:cNvPr>
          <p:cNvSpPr txBox="1"/>
          <p:nvPr/>
        </p:nvSpPr>
        <p:spPr>
          <a:xfrm>
            <a:off x="5251013" y="2843184"/>
            <a:ext cx="1689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 fast,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B1CDDB-B2AC-40AA-BBAC-478F965F1B87}"/>
              </a:ext>
            </a:extLst>
          </p:cNvPr>
          <p:cNvSpPr txBox="1"/>
          <p:nvPr/>
        </p:nvSpPr>
        <p:spPr>
          <a:xfrm>
            <a:off x="4485993" y="3389201"/>
            <a:ext cx="3204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 by word, or our epistle.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499F32-528D-44FB-A37E-C302F7935E5A}"/>
              </a:ext>
            </a:extLst>
          </p:cNvPr>
          <p:cNvSpPr txBox="1"/>
          <p:nvPr/>
        </p:nvSpPr>
        <p:spPr>
          <a:xfrm>
            <a:off x="3001221" y="3097372"/>
            <a:ext cx="619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hold the traditions which ye have been taught,</a:t>
            </a:r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019D675-6DDC-4C62-9232-3771B4170DA4}"/>
              </a:ext>
            </a:extLst>
          </p:cNvPr>
          <p:cNvSpPr/>
          <p:nvPr/>
        </p:nvSpPr>
        <p:spPr>
          <a:xfrm>
            <a:off x="3069127" y="2895250"/>
            <a:ext cx="6076387" cy="861939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9985954-1FAD-49A2-9B92-17CC63C7C8A9}"/>
              </a:ext>
            </a:extLst>
          </p:cNvPr>
          <p:cNvSpPr/>
          <p:nvPr/>
        </p:nvSpPr>
        <p:spPr>
          <a:xfrm>
            <a:off x="3911846" y="4412575"/>
            <a:ext cx="4363021" cy="889100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258E536-F2DE-4835-85A8-A69D966930CB}"/>
              </a:ext>
            </a:extLst>
          </p:cNvPr>
          <p:cNvSpPr/>
          <p:nvPr/>
        </p:nvSpPr>
        <p:spPr>
          <a:xfrm>
            <a:off x="3793395" y="5439755"/>
            <a:ext cx="4607455" cy="671335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661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book on a table&#10;&#10;Description automatically generated with medium confidence">
            <a:extLst>
              <a:ext uri="{FF2B5EF4-FFF2-40B4-BE49-F238E27FC236}">
                <a16:creationId xmlns:a16="http://schemas.microsoft.com/office/drawing/2014/main" id="{AA795E31-7EF2-431A-9674-659EBEE0E60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6"/>
            <a:ext cx="12192000" cy="683929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7246EB9-24AE-4546-9756-5B008FFDCE59}"/>
              </a:ext>
            </a:extLst>
          </p:cNvPr>
          <p:cNvSpPr txBox="1"/>
          <p:nvPr/>
        </p:nvSpPr>
        <p:spPr>
          <a:xfrm>
            <a:off x="6818299" y="1240699"/>
            <a:ext cx="1446964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800" dirty="0">
                <a:solidFill>
                  <a:srgbClr val="FFFF99"/>
                </a:solidFill>
                <a:latin typeface="Times New Roman" panose="02020603050405020304" pitchFamily="18" charset="0"/>
              </a:rPr>
              <a:t>Prepared and presented by: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800" dirty="0">
              <a:solidFill>
                <a:srgbClr val="FFFF99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800" dirty="0">
              <a:solidFill>
                <a:srgbClr val="FFFF99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800" dirty="0">
              <a:solidFill>
                <a:srgbClr val="FFFF99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200" dirty="0">
              <a:solidFill>
                <a:srgbClr val="FFFF99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9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1FFEFE-3E6D-49F7-B773-E4BE9D0D5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46" y="3474204"/>
            <a:ext cx="3595734" cy="21667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Frame 2">
            <a:extLst>
              <a:ext uri="{FF2B5EF4-FFF2-40B4-BE49-F238E27FC236}">
                <a16:creationId xmlns:a16="http://schemas.microsoft.com/office/drawing/2014/main" id="{B7687362-90CF-4C67-BFE9-AC274C5857B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CC6600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9C8E16-86D1-4F52-A38A-3C1DC355CDBC}"/>
              </a:ext>
            </a:extLst>
          </p:cNvPr>
          <p:cNvSpPr txBox="1"/>
          <p:nvPr/>
        </p:nvSpPr>
        <p:spPr>
          <a:xfrm>
            <a:off x="1225874" y="952361"/>
            <a:ext cx="477367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Because of the “</a:t>
            </a:r>
            <a:r>
              <a:rPr lang="en-US" sz="1600" b="1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goodness of God</a:t>
            </a:r>
            <a:r>
              <a:rPr lang="en-US" sz="1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” that is taught only by Paul and found only in a King James 1611 Bible, I do sincerely hope this video presentation Bible study has brought you to a new level of Biblical and life understanding.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Or… maybe you need to experience a ‘</a:t>
            </a:r>
            <a:r>
              <a:rPr lang="en-US" sz="1600" b="1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new beginning</a:t>
            </a:r>
            <a:r>
              <a:rPr lang="en-US" sz="1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’ in your life based on what you have just learned from the Risen Christ, through Paul, and found only in the King James 1611 Bible.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25508C-A8FF-4DA3-BE98-5F64F6CEF571}"/>
              </a:ext>
            </a:extLst>
          </p:cNvPr>
          <p:cNvSpPr txBox="1"/>
          <p:nvPr/>
        </p:nvSpPr>
        <p:spPr>
          <a:xfrm>
            <a:off x="4729789" y="4353670"/>
            <a:ext cx="4642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is </a:t>
            </a:r>
            <a:r>
              <a:rPr lang="en-US" b="1" i="1" dirty="0">
                <a:ln w="0"/>
                <a:solidFill>
                  <a:srgbClr val="CC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‘Goodness of God’                                  that leadeth ‘thee’ to repentance </a:t>
            </a:r>
            <a:r>
              <a:rPr lang="en-US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today,             and it is a joyful repentance with </a:t>
            </a:r>
            <a:r>
              <a:rPr lang="en-US" b="1" i="1" dirty="0">
                <a:ln w="0"/>
                <a:solidFill>
                  <a:srgbClr val="CC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riches of the full assurance of understanding </a:t>
            </a:r>
            <a:r>
              <a:rPr lang="en-US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 </a:t>
            </a:r>
            <a:r>
              <a:rPr lang="en-US" b="1" i="1" dirty="0">
                <a:ln w="0"/>
                <a:solidFill>
                  <a:srgbClr val="CC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  <a:r>
              <a:rPr lang="en-US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i="1" dirty="0">
                <a:ln w="0"/>
                <a:solidFill>
                  <a:srgbClr val="CC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peace of God that </a:t>
            </a:r>
            <a:r>
              <a:rPr lang="en-US" b="1" i="1" dirty="0" err="1">
                <a:ln w="0"/>
                <a:solidFill>
                  <a:srgbClr val="CC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passeth</a:t>
            </a:r>
            <a:r>
              <a:rPr lang="en-US" b="1" i="1" dirty="0">
                <a:ln w="0"/>
                <a:solidFill>
                  <a:srgbClr val="CC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all understanding</a:t>
            </a:r>
            <a:r>
              <a:rPr lang="en-US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53C8CC-E88E-450F-9B69-D17B5813BDA6}"/>
              </a:ext>
            </a:extLst>
          </p:cNvPr>
          <p:cNvSpPr txBox="1"/>
          <p:nvPr/>
        </p:nvSpPr>
        <p:spPr>
          <a:xfrm>
            <a:off x="5186225" y="3453234"/>
            <a:ext cx="2735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b="1" i="1" dirty="0">
                <a:solidFill>
                  <a:srgbClr val="FFFF00"/>
                </a:solidFill>
                <a:latin typeface="Times New Roman" panose="02020603050405020304" pitchFamily="18" charset="0"/>
              </a:rPr>
              <a:t>Remember, it is NOT the ‘severity of God’ that will lead anyone to repentance today.</a:t>
            </a:r>
          </a:p>
        </p:txBody>
      </p:sp>
      <p:pic>
        <p:nvPicPr>
          <p:cNvPr id="14" name="Picture 13" descr="A picture containing person, indoor, crowd&#10;&#10;Description automatically generated">
            <a:extLst>
              <a:ext uri="{FF2B5EF4-FFF2-40B4-BE49-F238E27FC236}">
                <a16:creationId xmlns:a16="http://schemas.microsoft.com/office/drawing/2014/main" id="{9035FD03-7EB6-43A9-9FB7-4D93233844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440" y="1377037"/>
            <a:ext cx="1446964" cy="1747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A50AA0-9D91-48CE-A516-7C4B45E81536}"/>
              </a:ext>
            </a:extLst>
          </p:cNvPr>
          <p:cNvSpPr txBox="1"/>
          <p:nvPr/>
        </p:nvSpPr>
        <p:spPr>
          <a:xfrm>
            <a:off x="9421250" y="4446003"/>
            <a:ext cx="16024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FFFF00"/>
                </a:solidFill>
              </a:rPr>
              <a:t>The goodness of God is ‘still in place’ ‘for’ and ‘to’ us during today’s Dispensation of the Grace of God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33D1CA-6228-4AE5-9E2A-52F4200F673F}"/>
              </a:ext>
            </a:extLst>
          </p:cNvPr>
          <p:cNvSpPr txBox="1"/>
          <p:nvPr/>
        </p:nvSpPr>
        <p:spPr>
          <a:xfrm>
            <a:off x="8265263" y="3388783"/>
            <a:ext cx="3018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solidFill>
                  <a:srgbClr val="FFFF00"/>
                </a:solidFill>
              </a:rPr>
              <a:t>However, during the time of the coming great tribulation, the severity of God returns… and it does appear to be coming sooner than later!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6D9BE0-ADBE-43D7-A7E3-0BFA1D04D82F}"/>
              </a:ext>
            </a:extLst>
          </p:cNvPr>
          <p:cNvSpPr txBox="1"/>
          <p:nvPr/>
        </p:nvSpPr>
        <p:spPr>
          <a:xfrm>
            <a:off x="8552885" y="1230645"/>
            <a:ext cx="24708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Mikel Paulson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 Gretchen Ln, Bella Vista, AR  72715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509-876-1611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www.scatteredchristians.org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www.paulson1611rd.org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sousaman1611@cox.net</a:t>
            </a:r>
            <a:endParaRPr lang="en-US" sz="1400" b="1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338CB56-62FE-4325-B411-40D232FC2301}"/>
              </a:ext>
            </a:extLst>
          </p:cNvPr>
          <p:cNvSpPr/>
          <p:nvPr/>
        </p:nvSpPr>
        <p:spPr>
          <a:xfrm>
            <a:off x="6427960" y="1033838"/>
            <a:ext cx="4642335" cy="2155085"/>
          </a:xfrm>
          <a:prstGeom prst="roundRect">
            <a:avLst/>
          </a:prstGeom>
          <a:noFill/>
          <a:ln w="28575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717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6" grpId="0"/>
      <p:bldP spid="12" grpId="0"/>
      <p:bldP spid="11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58DE97-EE3F-4EE8-9642-DBACD81F7431}"/>
              </a:ext>
            </a:extLst>
          </p:cNvPr>
          <p:cNvSpPr txBox="1"/>
          <p:nvPr/>
        </p:nvSpPr>
        <p:spPr>
          <a:xfrm>
            <a:off x="3508655" y="2770458"/>
            <a:ext cx="51746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 to the brethren,</a:t>
            </a:r>
          </a:p>
          <a:p>
            <a:pPr algn="ctr"/>
            <a:r>
              <a:rPr lang="en-US" sz="2000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love with faith,</a:t>
            </a:r>
          </a:p>
          <a:p>
            <a:pPr algn="ctr"/>
            <a:r>
              <a:rPr lang="en-US" sz="2000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God the Father </a:t>
            </a:r>
          </a:p>
          <a:p>
            <a:pPr algn="ctr"/>
            <a:r>
              <a:rPr lang="en-US" sz="2000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Lord Jesus Christ.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823E70-E6D4-48DE-AD45-1ABE725E042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CC66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ook on a table&#10;&#10;Description automatically generated with medium confidence">
            <a:extLst>
              <a:ext uri="{FF2B5EF4-FFF2-40B4-BE49-F238E27FC236}">
                <a16:creationId xmlns:a16="http://schemas.microsoft.com/office/drawing/2014/main" id="{1A203E8E-E449-45DE-B1EE-B131E5E1374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6"/>
            <a:ext cx="12192000" cy="6839293"/>
          </a:xfrm>
          <a:prstGeom prst="rect">
            <a:avLst/>
          </a:prstGeom>
        </p:spPr>
      </p:pic>
      <p:sp>
        <p:nvSpPr>
          <p:cNvPr id="5" name="Frame 4">
            <a:extLst>
              <a:ext uri="{FF2B5EF4-FFF2-40B4-BE49-F238E27FC236}">
                <a16:creationId xmlns:a16="http://schemas.microsoft.com/office/drawing/2014/main" id="{5A581601-E389-4505-A097-E662FAD97698}"/>
              </a:ext>
            </a:extLst>
          </p:cNvPr>
          <p:cNvSpPr/>
          <p:nvPr/>
        </p:nvSpPr>
        <p:spPr>
          <a:xfrm>
            <a:off x="0" y="18705"/>
            <a:ext cx="12192000" cy="6858000"/>
          </a:xfrm>
          <a:prstGeom prst="frame">
            <a:avLst/>
          </a:prstGeom>
          <a:solidFill>
            <a:srgbClr val="CC6600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104674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C304BA-AD1B-4855-9CF4-DB8B17318D53}"/>
              </a:ext>
            </a:extLst>
          </p:cNvPr>
          <p:cNvSpPr txBox="1"/>
          <p:nvPr/>
        </p:nvSpPr>
        <p:spPr>
          <a:xfrm>
            <a:off x="4353209" y="2777170"/>
            <a:ext cx="3485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be with all them</a:t>
            </a:r>
          </a:p>
          <a:p>
            <a:pPr algn="ctr"/>
            <a:r>
              <a:rPr lang="en-US" sz="2000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love our Lord Jesus Christ in sincerity.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A46307-174B-476A-87B5-04FEDC6B1DF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CC66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ook on a table&#10;&#10;Description automatically generated with medium confidence">
            <a:extLst>
              <a:ext uri="{FF2B5EF4-FFF2-40B4-BE49-F238E27FC236}">
                <a16:creationId xmlns:a16="http://schemas.microsoft.com/office/drawing/2014/main" id="{A3FDBB21-D739-4EC2-8621-B5C0580217A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6"/>
            <a:ext cx="12192000" cy="6839293"/>
          </a:xfrm>
          <a:prstGeom prst="rect">
            <a:avLst/>
          </a:prstGeom>
        </p:spPr>
      </p:pic>
      <p:sp>
        <p:nvSpPr>
          <p:cNvPr id="5" name="Frame 4">
            <a:extLst>
              <a:ext uri="{FF2B5EF4-FFF2-40B4-BE49-F238E27FC236}">
                <a16:creationId xmlns:a16="http://schemas.microsoft.com/office/drawing/2014/main" id="{D756D729-3B1C-4646-A9C1-44BB0635A802}"/>
              </a:ext>
            </a:extLst>
          </p:cNvPr>
          <p:cNvSpPr/>
          <p:nvPr/>
        </p:nvSpPr>
        <p:spPr>
          <a:xfrm>
            <a:off x="0" y="18705"/>
            <a:ext cx="12192000" cy="6858000"/>
          </a:xfrm>
          <a:prstGeom prst="frame">
            <a:avLst/>
          </a:prstGeom>
          <a:solidFill>
            <a:srgbClr val="CC6600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115805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23D8C7-E6A3-41A1-9638-136AC468E90D}"/>
              </a:ext>
            </a:extLst>
          </p:cNvPr>
          <p:cNvSpPr txBox="1"/>
          <p:nvPr/>
        </p:nvSpPr>
        <p:spPr>
          <a:xfrm>
            <a:off x="5350599" y="3141556"/>
            <a:ext cx="1502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6E5E43-D30A-4597-927C-8778C1FB0FB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CC66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573ACD-8DB4-496D-8873-46A73B66A6B7}"/>
              </a:ext>
            </a:extLst>
          </p:cNvPr>
          <p:cNvSpPr txBox="1"/>
          <p:nvPr/>
        </p:nvSpPr>
        <p:spPr>
          <a:xfrm>
            <a:off x="5260063" y="3811509"/>
            <a:ext cx="16567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Ephesians 6:23,24</a:t>
            </a:r>
          </a:p>
        </p:txBody>
      </p:sp>
    </p:spTree>
    <p:extLst>
      <p:ext uri="{BB962C8B-B14F-4D97-AF65-F5344CB8AC3E}">
        <p14:creationId xmlns:p14="http://schemas.microsoft.com/office/powerpoint/2010/main" val="160281428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22983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1097</Words>
  <Application>Microsoft Office PowerPoint</Application>
  <PresentationFormat>Widescreen</PresentationFormat>
  <Paragraphs>112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Palatino Linotype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Trout</dc:creator>
  <cp:lastModifiedBy>Rick Trout</cp:lastModifiedBy>
  <cp:revision>14</cp:revision>
  <cp:lastPrinted>2021-08-23T18:40:51Z</cp:lastPrinted>
  <dcterms:created xsi:type="dcterms:W3CDTF">2021-08-20T13:54:53Z</dcterms:created>
  <dcterms:modified xsi:type="dcterms:W3CDTF">2021-08-24T14:53:56Z</dcterms:modified>
</cp:coreProperties>
</file>