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258" r:id="rId3"/>
    <p:sldId id="275" r:id="rId4"/>
    <p:sldId id="260" r:id="rId5"/>
    <p:sldId id="261" r:id="rId6"/>
    <p:sldId id="273" r:id="rId7"/>
    <p:sldId id="276"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266" r:id="rId25"/>
    <p:sldId id="267" r:id="rId26"/>
    <p:sldId id="268" r:id="rId27"/>
    <p:sldId id="270" r:id="rId28"/>
    <p:sldId id="271" r:id="rId29"/>
    <p:sldId id="272" r:id="rId30"/>
    <p:sldId id="26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0000FF"/>
    <a:srgbClr val="FFC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99" autoAdjust="0"/>
    <p:restoredTop sz="94660"/>
  </p:normalViewPr>
  <p:slideViewPr>
    <p:cSldViewPr snapToGrid="0" showGuides="1">
      <p:cViewPr varScale="1">
        <p:scale>
          <a:sx n="108" d="100"/>
          <a:sy n="108" d="100"/>
        </p:scale>
        <p:origin x="120"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120F20-2C23-4F6E-9ECA-81598604CCDB}" type="datetimeFigureOut">
              <a:rPr lang="en-US" smtClean="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97F97F-643F-4B20-ABF6-3AFFDE157872}" type="slidenum">
              <a:rPr lang="en-US" smtClean="0"/>
              <a:t>‹#›</a:t>
            </a:fld>
            <a:endParaRPr lang="en-US" dirty="0"/>
          </a:p>
        </p:txBody>
      </p:sp>
    </p:spTree>
    <p:extLst>
      <p:ext uri="{BB962C8B-B14F-4D97-AF65-F5344CB8AC3E}">
        <p14:creationId xmlns:p14="http://schemas.microsoft.com/office/powerpoint/2010/main" val="3278431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120F20-2C23-4F6E-9ECA-81598604CCDB}" type="datetimeFigureOut">
              <a:rPr lang="en-US" smtClean="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97F97F-643F-4B20-ABF6-3AFFDE157872}" type="slidenum">
              <a:rPr lang="en-US" smtClean="0"/>
              <a:t>‹#›</a:t>
            </a:fld>
            <a:endParaRPr lang="en-US" dirty="0"/>
          </a:p>
        </p:txBody>
      </p:sp>
    </p:spTree>
    <p:extLst>
      <p:ext uri="{BB962C8B-B14F-4D97-AF65-F5344CB8AC3E}">
        <p14:creationId xmlns:p14="http://schemas.microsoft.com/office/powerpoint/2010/main" val="2385066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120F20-2C23-4F6E-9ECA-81598604CCDB}" type="datetimeFigureOut">
              <a:rPr lang="en-US" smtClean="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97F97F-643F-4B20-ABF6-3AFFDE157872}" type="slidenum">
              <a:rPr lang="en-US" smtClean="0"/>
              <a:t>‹#›</a:t>
            </a:fld>
            <a:endParaRPr lang="en-US" dirty="0"/>
          </a:p>
        </p:txBody>
      </p:sp>
    </p:spTree>
    <p:extLst>
      <p:ext uri="{BB962C8B-B14F-4D97-AF65-F5344CB8AC3E}">
        <p14:creationId xmlns:p14="http://schemas.microsoft.com/office/powerpoint/2010/main" val="3660362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120F20-2C23-4F6E-9ECA-81598604CCDB}" type="datetimeFigureOut">
              <a:rPr lang="en-US" smtClean="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97F97F-643F-4B20-ABF6-3AFFDE157872}" type="slidenum">
              <a:rPr lang="en-US" smtClean="0"/>
              <a:t>‹#›</a:t>
            </a:fld>
            <a:endParaRPr lang="en-US" dirty="0"/>
          </a:p>
        </p:txBody>
      </p:sp>
    </p:spTree>
    <p:extLst>
      <p:ext uri="{BB962C8B-B14F-4D97-AF65-F5344CB8AC3E}">
        <p14:creationId xmlns:p14="http://schemas.microsoft.com/office/powerpoint/2010/main" val="693694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120F20-2C23-4F6E-9ECA-81598604CCDB}" type="datetimeFigureOut">
              <a:rPr lang="en-US" smtClean="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97F97F-643F-4B20-ABF6-3AFFDE157872}" type="slidenum">
              <a:rPr lang="en-US" smtClean="0"/>
              <a:t>‹#›</a:t>
            </a:fld>
            <a:endParaRPr lang="en-US" dirty="0"/>
          </a:p>
        </p:txBody>
      </p:sp>
    </p:spTree>
    <p:extLst>
      <p:ext uri="{BB962C8B-B14F-4D97-AF65-F5344CB8AC3E}">
        <p14:creationId xmlns:p14="http://schemas.microsoft.com/office/powerpoint/2010/main" val="104466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120F20-2C23-4F6E-9ECA-81598604CCDB}" type="datetimeFigureOut">
              <a:rPr lang="en-US" smtClean="0"/>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97F97F-643F-4B20-ABF6-3AFFDE157872}" type="slidenum">
              <a:rPr lang="en-US" smtClean="0"/>
              <a:t>‹#›</a:t>
            </a:fld>
            <a:endParaRPr lang="en-US" dirty="0"/>
          </a:p>
        </p:txBody>
      </p:sp>
    </p:spTree>
    <p:extLst>
      <p:ext uri="{BB962C8B-B14F-4D97-AF65-F5344CB8AC3E}">
        <p14:creationId xmlns:p14="http://schemas.microsoft.com/office/powerpoint/2010/main" val="331887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120F20-2C23-4F6E-9ECA-81598604CCDB}" type="datetimeFigureOut">
              <a:rPr lang="en-US" smtClean="0"/>
              <a:t>10/17/2020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97F97F-643F-4B20-ABF6-3AFFDE157872}" type="slidenum">
              <a:rPr lang="en-US" smtClean="0"/>
              <a:t>‹#›</a:t>
            </a:fld>
            <a:endParaRPr lang="en-US" dirty="0"/>
          </a:p>
        </p:txBody>
      </p:sp>
    </p:spTree>
    <p:extLst>
      <p:ext uri="{BB962C8B-B14F-4D97-AF65-F5344CB8AC3E}">
        <p14:creationId xmlns:p14="http://schemas.microsoft.com/office/powerpoint/2010/main" val="243901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120F20-2C23-4F6E-9ECA-81598604CCDB}" type="datetimeFigureOut">
              <a:rPr lang="en-US" smtClean="0"/>
              <a:t>10/17/2020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97F97F-643F-4B20-ABF6-3AFFDE157872}" type="slidenum">
              <a:rPr lang="en-US" smtClean="0"/>
              <a:t>‹#›</a:t>
            </a:fld>
            <a:endParaRPr lang="en-US" dirty="0"/>
          </a:p>
        </p:txBody>
      </p:sp>
    </p:spTree>
    <p:extLst>
      <p:ext uri="{BB962C8B-B14F-4D97-AF65-F5344CB8AC3E}">
        <p14:creationId xmlns:p14="http://schemas.microsoft.com/office/powerpoint/2010/main" val="23172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20F20-2C23-4F6E-9ECA-81598604CCDB}" type="datetimeFigureOut">
              <a:rPr lang="en-US" smtClean="0"/>
              <a:t>10/17/2020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97F97F-643F-4B20-ABF6-3AFFDE157872}" type="slidenum">
              <a:rPr lang="en-US" smtClean="0"/>
              <a:t>‹#›</a:t>
            </a:fld>
            <a:endParaRPr lang="en-US" dirty="0"/>
          </a:p>
        </p:txBody>
      </p:sp>
    </p:spTree>
    <p:extLst>
      <p:ext uri="{BB962C8B-B14F-4D97-AF65-F5344CB8AC3E}">
        <p14:creationId xmlns:p14="http://schemas.microsoft.com/office/powerpoint/2010/main" val="53154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120F20-2C23-4F6E-9ECA-81598604CCDB}" type="datetimeFigureOut">
              <a:rPr lang="en-US" smtClean="0"/>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97F97F-643F-4B20-ABF6-3AFFDE157872}" type="slidenum">
              <a:rPr lang="en-US" smtClean="0"/>
              <a:t>‹#›</a:t>
            </a:fld>
            <a:endParaRPr lang="en-US" dirty="0"/>
          </a:p>
        </p:txBody>
      </p:sp>
    </p:spTree>
    <p:extLst>
      <p:ext uri="{BB962C8B-B14F-4D97-AF65-F5344CB8AC3E}">
        <p14:creationId xmlns:p14="http://schemas.microsoft.com/office/powerpoint/2010/main" val="94357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120F20-2C23-4F6E-9ECA-81598604CCDB}" type="datetimeFigureOut">
              <a:rPr lang="en-US" smtClean="0"/>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97F97F-643F-4B20-ABF6-3AFFDE157872}" type="slidenum">
              <a:rPr lang="en-US" smtClean="0"/>
              <a:t>‹#›</a:t>
            </a:fld>
            <a:endParaRPr lang="en-US" dirty="0"/>
          </a:p>
        </p:txBody>
      </p:sp>
    </p:spTree>
    <p:extLst>
      <p:ext uri="{BB962C8B-B14F-4D97-AF65-F5344CB8AC3E}">
        <p14:creationId xmlns:p14="http://schemas.microsoft.com/office/powerpoint/2010/main" val="334155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20F20-2C23-4F6E-9ECA-81598604CCDB}" type="datetimeFigureOut">
              <a:rPr lang="en-US" smtClean="0"/>
              <a:t>10/17/2020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7F97F-643F-4B20-ABF6-3AFFDE157872}" type="slidenum">
              <a:rPr lang="en-US" smtClean="0"/>
              <a:t>‹#›</a:t>
            </a:fld>
            <a:endParaRPr lang="en-US" dirty="0"/>
          </a:p>
        </p:txBody>
      </p:sp>
    </p:spTree>
    <p:extLst>
      <p:ext uri="{BB962C8B-B14F-4D97-AF65-F5344CB8AC3E}">
        <p14:creationId xmlns:p14="http://schemas.microsoft.com/office/powerpoint/2010/main" val="1126462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g"/><Relationship Id="rId18" Type="http://schemas.openxmlformats.org/officeDocument/2006/relationships/image" Target="../media/image19.jp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png"/><Relationship Id="rId17" Type="http://schemas.openxmlformats.org/officeDocument/2006/relationships/image" Target="../media/image18.jpg"/><Relationship Id="rId2" Type="http://schemas.openxmlformats.org/officeDocument/2006/relationships/image" Target="../media/image3.jpg"/><Relationship Id="rId16" Type="http://schemas.openxmlformats.org/officeDocument/2006/relationships/image" Target="../media/image17.jpg"/><Relationship Id="rId20"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5" Type="http://schemas.openxmlformats.org/officeDocument/2006/relationships/image" Target="../media/image16.jpg"/><Relationship Id="rId10" Type="http://schemas.openxmlformats.org/officeDocument/2006/relationships/image" Target="../media/image11.JP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g"/><Relationship Id="rId14" Type="http://schemas.openxmlformats.org/officeDocument/2006/relationships/image" Target="../media/image15.jp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g"/><Relationship Id="rId18" Type="http://schemas.openxmlformats.org/officeDocument/2006/relationships/image" Target="../media/image19.jp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png"/><Relationship Id="rId17" Type="http://schemas.openxmlformats.org/officeDocument/2006/relationships/image" Target="../media/image18.jpg"/><Relationship Id="rId2" Type="http://schemas.openxmlformats.org/officeDocument/2006/relationships/image" Target="../media/image3.jpg"/><Relationship Id="rId16" Type="http://schemas.openxmlformats.org/officeDocument/2006/relationships/image" Target="../media/image17.jpg"/><Relationship Id="rId20"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5" Type="http://schemas.openxmlformats.org/officeDocument/2006/relationships/image" Target="../media/image16.jpg"/><Relationship Id="rId10" Type="http://schemas.openxmlformats.org/officeDocument/2006/relationships/image" Target="../media/image11.JP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g"/><Relationship Id="rId14" Type="http://schemas.openxmlformats.org/officeDocument/2006/relationships/image" Target="../media/image15.jpg"/></Relationships>
</file>

<file path=ppt/slides/_rels/slide30.xml.rels><?xml version="1.0" encoding="UTF-8" standalone="yes"?>
<Relationships xmlns="http://schemas.openxmlformats.org/package/2006/relationships"><Relationship Id="rId3" Type="http://schemas.openxmlformats.org/officeDocument/2006/relationships/hyperlink" Target="http://www.paulson1611rd.org/" TargetMode="External"/><Relationship Id="rId2" Type="http://schemas.openxmlformats.org/officeDocument/2006/relationships/hyperlink" Target="http://www.scatteredchristians.org/" TargetMode="Externa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E5FEEF0-1D70-4E54-8F55-B053ADA5E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1316"/>
          </a:xfrm>
          <a:prstGeom prst="rect">
            <a:avLst/>
          </a:prstGeom>
        </p:spPr>
      </p:pic>
      <p:sp>
        <p:nvSpPr>
          <p:cNvPr id="4" name="TextBox 3">
            <a:extLst>
              <a:ext uri="{FF2B5EF4-FFF2-40B4-BE49-F238E27FC236}">
                <a16:creationId xmlns:a16="http://schemas.microsoft.com/office/drawing/2014/main" id="{B3FF17DF-BC46-4936-B982-F9DE2F2D7ADB}"/>
              </a:ext>
            </a:extLst>
          </p:cNvPr>
          <p:cNvSpPr txBox="1"/>
          <p:nvPr/>
        </p:nvSpPr>
        <p:spPr>
          <a:xfrm>
            <a:off x="2432478" y="1695635"/>
            <a:ext cx="7368468" cy="1877437"/>
          </a:xfrm>
          <a:prstGeom prst="rect">
            <a:avLst/>
          </a:prstGeom>
          <a:solidFill>
            <a:srgbClr val="FFC000">
              <a:alpha val="45882"/>
            </a:srgbClr>
          </a:solidFill>
          <a:effectLst>
            <a:glow rad="228600">
              <a:schemeClr val="accent4">
                <a:satMod val="175000"/>
                <a:alpha val="40000"/>
              </a:schemeClr>
            </a:glow>
          </a:effectLst>
        </p:spPr>
        <p:txBody>
          <a:bodyPr wrap="square" rtlCol="0">
            <a:spAutoFit/>
          </a:bodyPr>
          <a:lstStyle/>
          <a:p>
            <a:pPr algn="ctr"/>
            <a:r>
              <a:rPr lang="en-US" sz="4400" b="1" i="1" dirty="0">
                <a:ln>
                  <a:solidFill>
                    <a:schemeClr val="bg1"/>
                  </a:solidFill>
                </a:ln>
              </a:rPr>
              <a:t>“That Which is Perfect…”</a:t>
            </a:r>
          </a:p>
          <a:p>
            <a:pPr algn="ctr"/>
            <a:r>
              <a:rPr lang="en-US" sz="3200" b="1" dirty="0">
                <a:ln>
                  <a:solidFill>
                    <a:schemeClr val="bg1"/>
                  </a:solidFill>
                </a:ln>
              </a:rPr>
              <a:t>Jesus’ Second Coming?  Us in Eternity? </a:t>
            </a:r>
          </a:p>
          <a:p>
            <a:pPr algn="ctr"/>
            <a:r>
              <a:rPr lang="en-US" sz="4000" b="1" dirty="0">
                <a:ln>
                  <a:solidFill>
                    <a:schemeClr val="bg1"/>
                  </a:solidFill>
                </a:ln>
              </a:rPr>
              <a:t>The King James 1611 Bible Today?</a:t>
            </a:r>
            <a:endParaRPr lang="en-US" sz="3200" b="1" dirty="0">
              <a:ln>
                <a:solidFill>
                  <a:schemeClr val="bg1"/>
                </a:solidFill>
              </a:ln>
            </a:endParaRPr>
          </a:p>
        </p:txBody>
      </p:sp>
    </p:spTree>
    <p:extLst>
      <p:ext uri="{BB962C8B-B14F-4D97-AF65-F5344CB8AC3E}">
        <p14:creationId xmlns:p14="http://schemas.microsoft.com/office/powerpoint/2010/main" val="302493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8" y="5"/>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40415" y="378078"/>
            <a:ext cx="4835769"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Now, before we go any further with that thought,</a:t>
            </a:r>
          </a:p>
          <a:p>
            <a:pPr algn="ctr"/>
            <a:r>
              <a:rPr lang="en-US" sz="1400" dirty="0">
                <a:latin typeface="Times New Roman" panose="02020603050405020304" pitchFamily="18" charset="0"/>
                <a:cs typeface="Times New Roman" panose="02020603050405020304" pitchFamily="18" charset="0"/>
              </a:rPr>
              <a:t>let’s move on to our second point - </a:t>
            </a:r>
            <a:r>
              <a:rPr lang="en-US" sz="1400" b="1" i="1" dirty="0">
                <a:solidFill>
                  <a:srgbClr val="CC6600"/>
                </a:solidFill>
                <a:latin typeface="Times New Roman" panose="02020603050405020304" pitchFamily="18" charset="0"/>
                <a:cs typeface="Times New Roman" panose="02020603050405020304" pitchFamily="18" charset="0"/>
              </a:rPr>
              <a:t>in part.</a:t>
            </a:r>
          </a:p>
        </p:txBody>
      </p:sp>
      <p:sp>
        <p:nvSpPr>
          <p:cNvPr id="6" name="TextBox 5"/>
          <p:cNvSpPr txBox="1"/>
          <p:nvPr/>
        </p:nvSpPr>
        <p:spPr>
          <a:xfrm>
            <a:off x="6778870" y="833138"/>
            <a:ext cx="4985237"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For this one, we just have to go back a few verses:  </a:t>
            </a:r>
            <a:r>
              <a:rPr lang="en-US" sz="1400" b="1" dirty="0">
                <a:solidFill>
                  <a:srgbClr val="FF0000"/>
                </a:solidFill>
                <a:latin typeface="Times New Roman" panose="02020603050405020304" pitchFamily="18" charset="0"/>
                <a:cs typeface="Times New Roman" panose="02020603050405020304" pitchFamily="18" charset="0"/>
              </a:rPr>
              <a:t>verses 8,9</a:t>
            </a:r>
            <a:r>
              <a:rPr lang="en-US" sz="14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6957671" y="1107835"/>
            <a:ext cx="4604212" cy="738664"/>
          </a:xfrm>
          <a:prstGeom prst="rect">
            <a:avLst/>
          </a:prstGeom>
          <a:noFill/>
        </p:spPr>
        <p:txBody>
          <a:bodyPr wrap="square" rtlCol="0">
            <a:spAutoFit/>
          </a:bodyPr>
          <a:lstStyle/>
          <a:p>
            <a:pPr algn="ctr"/>
            <a:r>
              <a:rPr lang="en-US" sz="1400" b="1" i="1" dirty="0">
                <a:solidFill>
                  <a:srgbClr val="CC6600"/>
                </a:solidFill>
                <a:latin typeface="Times New Roman" panose="02020603050405020304" pitchFamily="18" charset="0"/>
                <a:cs typeface="Times New Roman" panose="02020603050405020304" pitchFamily="18" charset="0"/>
              </a:rPr>
              <a:t>…but whether there be prophecies, they shall fail; </a:t>
            </a:r>
          </a:p>
          <a:p>
            <a:pPr algn="ctr"/>
            <a:r>
              <a:rPr lang="en-US" sz="1400" b="1" i="1" dirty="0">
                <a:solidFill>
                  <a:srgbClr val="CC6600"/>
                </a:solidFill>
                <a:latin typeface="Times New Roman" panose="02020603050405020304" pitchFamily="18" charset="0"/>
                <a:cs typeface="Times New Roman" panose="02020603050405020304" pitchFamily="18" charset="0"/>
              </a:rPr>
              <a:t>whether there be tongues, they shall cease; </a:t>
            </a:r>
          </a:p>
          <a:p>
            <a:pPr algn="ctr"/>
            <a:r>
              <a:rPr lang="en-US" sz="1400" b="1" i="1" dirty="0">
                <a:solidFill>
                  <a:srgbClr val="CC6600"/>
                </a:solidFill>
                <a:latin typeface="Times New Roman" panose="02020603050405020304" pitchFamily="18" charset="0"/>
                <a:cs typeface="Times New Roman" panose="02020603050405020304" pitchFamily="18" charset="0"/>
              </a:rPr>
              <a:t>whether there be knowledge, it shall vanish away.</a:t>
            </a:r>
          </a:p>
        </p:txBody>
      </p:sp>
      <p:sp>
        <p:nvSpPr>
          <p:cNvPr id="8" name="TextBox 7"/>
          <p:cNvSpPr txBox="1"/>
          <p:nvPr/>
        </p:nvSpPr>
        <p:spPr>
          <a:xfrm>
            <a:off x="6427435" y="1802439"/>
            <a:ext cx="5752729"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So that which was already existing during the time of Paul would someday…</a:t>
            </a:r>
            <a:endParaRPr lang="en-US" dirty="0"/>
          </a:p>
        </p:txBody>
      </p:sp>
      <p:sp>
        <p:nvSpPr>
          <p:cNvPr id="10" name="TextBox 9"/>
          <p:cNvSpPr txBox="1"/>
          <p:nvPr/>
        </p:nvSpPr>
        <p:spPr>
          <a:xfrm>
            <a:off x="6682152" y="5690903"/>
            <a:ext cx="5178668" cy="738664"/>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Knowledge</a:t>
            </a:r>
            <a:r>
              <a:rPr lang="en-US" sz="1400" dirty="0">
                <a:latin typeface="Times New Roman" panose="02020603050405020304" pitchFamily="18" charset="0"/>
                <a:cs typeface="Times New Roman" panose="02020603050405020304" pitchFamily="18" charset="0"/>
              </a:rPr>
              <a:t> - Was ‘all’ knowledge going to vanish away someday?  Of course not – but the means of obtaining knowledge directly from God was going to vanish – stop - when </a:t>
            </a:r>
            <a:r>
              <a:rPr lang="en-US" sz="1400" b="1" i="1" dirty="0">
                <a:solidFill>
                  <a:srgbClr val="CC6600"/>
                </a:solidFill>
                <a:latin typeface="Times New Roman" panose="02020603050405020304" pitchFamily="18" charset="0"/>
                <a:cs typeface="Times New Roman" panose="02020603050405020304" pitchFamily="18" charset="0"/>
              </a:rPr>
              <a:t>that which is perfect</a:t>
            </a:r>
            <a:r>
              <a:rPr lang="en-US" sz="1400" dirty="0">
                <a:latin typeface="Times New Roman" panose="02020603050405020304" pitchFamily="18" charset="0"/>
                <a:cs typeface="Times New Roman" panose="02020603050405020304" pitchFamily="18" charset="0"/>
              </a:rPr>
              <a:t> arrived. </a:t>
            </a:r>
          </a:p>
        </p:txBody>
      </p:sp>
      <p:sp>
        <p:nvSpPr>
          <p:cNvPr id="11" name="TextBox 10"/>
          <p:cNvSpPr txBox="1"/>
          <p:nvPr/>
        </p:nvSpPr>
        <p:spPr>
          <a:xfrm>
            <a:off x="6708528" y="2257906"/>
            <a:ext cx="5152291" cy="523220"/>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Prophecies</a:t>
            </a:r>
            <a:r>
              <a:rPr lang="en-US" sz="1400" dirty="0">
                <a:latin typeface="Times New Roman" panose="02020603050405020304" pitchFamily="18" charset="0"/>
                <a:cs typeface="Times New Roman" panose="02020603050405020304" pitchFamily="18" charset="0"/>
              </a:rPr>
              <a:t>  to define prophecies is to understand that it means much more than just ‘foreseeing into the future’ as folks tend to believe.</a:t>
            </a:r>
          </a:p>
        </p:txBody>
      </p:sp>
      <p:sp>
        <p:nvSpPr>
          <p:cNvPr id="12" name="TextBox 11"/>
          <p:cNvSpPr txBox="1"/>
          <p:nvPr/>
        </p:nvSpPr>
        <p:spPr>
          <a:xfrm>
            <a:off x="8861128" y="4129084"/>
            <a:ext cx="801622" cy="307777"/>
          </a:xfrm>
          <a:prstGeom prst="rect">
            <a:avLst/>
          </a:prstGeom>
          <a:noFill/>
        </p:spPr>
        <p:txBody>
          <a:bodyPr wrap="square" rtlCol="0">
            <a:spAutoFit/>
          </a:bodyPr>
          <a:lstStyle/>
          <a:p>
            <a:pPr algn="ctr"/>
            <a:r>
              <a:rPr lang="en-US" sz="1400" b="1" i="1" dirty="0">
                <a:solidFill>
                  <a:srgbClr val="CC6600"/>
                </a:solidFill>
                <a:latin typeface="Times New Roman" panose="02020603050405020304" pitchFamily="18" charset="0"/>
                <a:cs typeface="Times New Roman" panose="02020603050405020304" pitchFamily="18" charset="0"/>
              </a:rPr>
              <a:t>Cease</a:t>
            </a:r>
          </a:p>
        </p:txBody>
      </p:sp>
      <p:sp>
        <p:nvSpPr>
          <p:cNvPr id="13" name="TextBox 12"/>
          <p:cNvSpPr txBox="1"/>
          <p:nvPr/>
        </p:nvSpPr>
        <p:spPr>
          <a:xfrm>
            <a:off x="8579822" y="5462518"/>
            <a:ext cx="1373068" cy="307777"/>
          </a:xfrm>
          <a:prstGeom prst="rect">
            <a:avLst/>
          </a:prstGeom>
          <a:noFill/>
        </p:spPr>
        <p:txBody>
          <a:bodyPr wrap="square" rtlCol="0">
            <a:spAutoFit/>
          </a:bodyPr>
          <a:lstStyle/>
          <a:p>
            <a:pPr algn="ctr"/>
            <a:r>
              <a:rPr lang="en-US" sz="1400" b="1" i="1" dirty="0">
                <a:solidFill>
                  <a:srgbClr val="CC6600"/>
                </a:solidFill>
                <a:latin typeface="Times New Roman" panose="02020603050405020304" pitchFamily="18" charset="0"/>
                <a:cs typeface="Times New Roman" panose="02020603050405020304" pitchFamily="18" charset="0"/>
              </a:rPr>
              <a:t>Vanish Away</a:t>
            </a:r>
          </a:p>
        </p:txBody>
      </p:sp>
      <p:sp>
        <p:nvSpPr>
          <p:cNvPr id="14" name="TextBox 13"/>
          <p:cNvSpPr txBox="1"/>
          <p:nvPr/>
        </p:nvSpPr>
        <p:spPr>
          <a:xfrm>
            <a:off x="6822831" y="2699257"/>
            <a:ext cx="4914900"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Prophecies in a biblical sense is ‘speaking’ of spiritual subjects, i.e.. Preaching; speaking; teaching; sermons, etc.</a:t>
            </a:r>
          </a:p>
        </p:txBody>
      </p:sp>
      <p:sp>
        <p:nvSpPr>
          <p:cNvPr id="15" name="TextBox 14"/>
          <p:cNvSpPr txBox="1"/>
          <p:nvPr/>
        </p:nvSpPr>
        <p:spPr>
          <a:xfrm>
            <a:off x="6629999" y="3169595"/>
            <a:ext cx="5249007" cy="1015663"/>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Does this mean then that sermons are done – failed!, etc.  Nice try, but the answer is NO!  It means that before </a:t>
            </a:r>
            <a:r>
              <a:rPr lang="en-US" sz="1200" b="1" i="1" dirty="0">
                <a:solidFill>
                  <a:srgbClr val="CC6600"/>
                </a:solidFill>
                <a:latin typeface="Times New Roman" panose="02020603050405020304" pitchFamily="18" charset="0"/>
                <a:cs typeface="Times New Roman" panose="02020603050405020304" pitchFamily="18" charset="0"/>
              </a:rPr>
              <a:t>that which is perfect</a:t>
            </a:r>
            <a:r>
              <a:rPr lang="en-US" sz="1200" dirty="0">
                <a:latin typeface="Times New Roman" panose="02020603050405020304" pitchFamily="18" charset="0"/>
                <a:cs typeface="Times New Roman" panose="02020603050405020304" pitchFamily="18" charset="0"/>
              </a:rPr>
              <a:t> was going to come, the ‘sermons’ and ‘teachings,’ etc. had to come from God directly – either through a prophet, preacher, pastor, teacher, or at times, even from God Himself through the Holy Spirit – </a:t>
            </a:r>
            <a:r>
              <a:rPr lang="en-US" sz="1200" b="1" dirty="0">
                <a:solidFill>
                  <a:srgbClr val="FF0000"/>
                </a:solidFill>
                <a:latin typeface="Times New Roman" panose="02020603050405020304" pitchFamily="18" charset="0"/>
                <a:cs typeface="Times New Roman" panose="02020603050405020304" pitchFamily="18" charset="0"/>
              </a:rPr>
              <a:t>John 14</a:t>
            </a:r>
            <a:r>
              <a:rPr lang="en-US" sz="1200" dirty="0">
                <a:latin typeface="Times New Roman" panose="02020603050405020304" pitchFamily="18" charset="0"/>
                <a:cs typeface="Times New Roman" panose="02020603050405020304" pitchFamily="18" charset="0"/>
              </a:rPr>
              <a:t>. That was all going to ‘fail’ – stop - sometime in the future.</a:t>
            </a:r>
          </a:p>
        </p:txBody>
      </p:sp>
      <p:sp>
        <p:nvSpPr>
          <p:cNvPr id="16" name="TextBox 15"/>
          <p:cNvSpPr txBox="1"/>
          <p:nvPr/>
        </p:nvSpPr>
        <p:spPr>
          <a:xfrm>
            <a:off x="6682153" y="4363578"/>
            <a:ext cx="5178667" cy="738664"/>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Tongues - </a:t>
            </a:r>
            <a:r>
              <a:rPr lang="en-US" sz="1400" dirty="0">
                <a:latin typeface="Times New Roman" panose="02020603050405020304" pitchFamily="18" charset="0"/>
                <a:cs typeface="Times New Roman" panose="02020603050405020304" pitchFamily="18" charset="0"/>
              </a:rPr>
              <a:t>Tongues would obviously be referring to what we call ‘speaking in tongues’ today, not just speaking period!.  Tongues was going to cease – stop - when </a:t>
            </a:r>
            <a:r>
              <a:rPr lang="en-US" sz="1400" b="1" i="1" dirty="0">
                <a:solidFill>
                  <a:srgbClr val="CC6600"/>
                </a:solidFill>
                <a:latin typeface="Times New Roman" panose="02020603050405020304" pitchFamily="18" charset="0"/>
                <a:cs typeface="Times New Roman" panose="02020603050405020304" pitchFamily="18" charset="0"/>
              </a:rPr>
              <a:t>that which is perfect</a:t>
            </a:r>
            <a:r>
              <a:rPr lang="en-US" sz="1400" dirty="0">
                <a:latin typeface="Times New Roman" panose="02020603050405020304" pitchFamily="18" charset="0"/>
                <a:cs typeface="Times New Roman" panose="02020603050405020304" pitchFamily="18" charset="0"/>
              </a:rPr>
              <a:t> arrives.</a:t>
            </a:r>
          </a:p>
        </p:txBody>
      </p:sp>
      <p:sp>
        <p:nvSpPr>
          <p:cNvPr id="17" name="TextBox 16"/>
          <p:cNvSpPr txBox="1"/>
          <p:nvPr/>
        </p:nvSpPr>
        <p:spPr>
          <a:xfrm>
            <a:off x="8950571" y="2022292"/>
            <a:ext cx="635973" cy="307777"/>
          </a:xfrm>
          <a:prstGeom prst="rect">
            <a:avLst/>
          </a:prstGeom>
          <a:noFill/>
        </p:spPr>
        <p:txBody>
          <a:bodyPr wrap="square" rtlCol="0">
            <a:spAutoFit/>
          </a:bodyPr>
          <a:lstStyle/>
          <a:p>
            <a:pPr algn="ctr"/>
            <a:r>
              <a:rPr lang="en-US" sz="1400" b="1" i="1" dirty="0">
                <a:solidFill>
                  <a:srgbClr val="CC6600"/>
                </a:solidFill>
                <a:latin typeface="Times New Roman" panose="02020603050405020304" pitchFamily="18" charset="0"/>
                <a:cs typeface="Times New Roman" panose="02020603050405020304" pitchFamily="18" charset="0"/>
              </a:rPr>
              <a:t>Fail</a:t>
            </a:r>
          </a:p>
        </p:txBody>
      </p:sp>
      <p:sp>
        <p:nvSpPr>
          <p:cNvPr id="18" name="TextBox 17"/>
          <p:cNvSpPr txBox="1"/>
          <p:nvPr/>
        </p:nvSpPr>
        <p:spPr>
          <a:xfrm>
            <a:off x="6646991" y="5023114"/>
            <a:ext cx="5249007"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Do you see now why even Paul had a chapter on ‘tongues’?  During his day, </a:t>
            </a:r>
          </a:p>
          <a:p>
            <a:pPr algn="ctr"/>
            <a:r>
              <a:rPr lang="en-US" sz="1200" dirty="0">
                <a:latin typeface="Times New Roman" panose="02020603050405020304" pitchFamily="18" charset="0"/>
                <a:cs typeface="Times New Roman" panose="02020603050405020304" pitchFamily="18" charset="0"/>
              </a:rPr>
              <a:t>tongues took place.  But today!  NO!  But more on that in a few moments.</a:t>
            </a:r>
          </a:p>
        </p:txBody>
      </p:sp>
    </p:spTree>
    <p:extLst>
      <p:ext uri="{BB962C8B-B14F-4D97-AF65-F5344CB8AC3E}">
        <p14:creationId xmlns:p14="http://schemas.microsoft.com/office/powerpoint/2010/main" val="174969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75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175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175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175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75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175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175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75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up)">
                                      <p:cBhvr>
                                        <p:cTn id="62"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270457" y="435443"/>
            <a:ext cx="4026878"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Then it goes on in </a:t>
            </a:r>
            <a:r>
              <a:rPr lang="en-US" sz="1400" b="1" dirty="0">
                <a:solidFill>
                  <a:srgbClr val="FF0000"/>
                </a:solidFill>
                <a:latin typeface="Times New Roman" panose="02020603050405020304" pitchFamily="18" charset="0"/>
                <a:cs typeface="Times New Roman" panose="02020603050405020304" pitchFamily="18" charset="0"/>
              </a:rPr>
              <a:t>verse 9</a:t>
            </a:r>
            <a:r>
              <a:rPr lang="en-US" sz="1400" dirty="0">
                <a:latin typeface="Times New Roman" panose="02020603050405020304" pitchFamily="18" charset="0"/>
                <a:cs typeface="Times New Roman" panose="02020603050405020304" pitchFamily="18" charset="0"/>
              </a:rPr>
              <a:t>…</a:t>
            </a:r>
          </a:p>
          <a:p>
            <a:pPr algn="ctr"/>
            <a:r>
              <a:rPr lang="en-US" sz="1400" b="1" i="1" dirty="0">
                <a:solidFill>
                  <a:srgbClr val="CC6600"/>
                </a:solidFill>
                <a:latin typeface="Times New Roman" panose="02020603050405020304" pitchFamily="18" charset="0"/>
                <a:cs typeface="Times New Roman" panose="02020603050405020304" pitchFamily="18" charset="0"/>
              </a:rPr>
              <a:t>For we know in part, and we prophesy in part…</a:t>
            </a:r>
          </a:p>
        </p:txBody>
      </p:sp>
      <p:sp>
        <p:nvSpPr>
          <p:cNvPr id="7" name="TextBox 6"/>
          <p:cNvSpPr txBox="1"/>
          <p:nvPr/>
        </p:nvSpPr>
        <p:spPr>
          <a:xfrm>
            <a:off x="7025466" y="914273"/>
            <a:ext cx="4481475"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The third thing we are going to look at is </a:t>
            </a:r>
            <a:r>
              <a:rPr lang="en-US" sz="1400" b="1" i="1" dirty="0">
                <a:solidFill>
                  <a:srgbClr val="CC6600"/>
                </a:solidFill>
                <a:latin typeface="Times New Roman" panose="02020603050405020304" pitchFamily="18" charset="0"/>
                <a:cs typeface="Times New Roman" panose="02020603050405020304" pitchFamily="18" charset="0"/>
              </a:rPr>
              <a:t>in part</a:t>
            </a:r>
            <a:r>
              <a:rPr lang="en-US" sz="1400"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6689767" y="1224502"/>
            <a:ext cx="5132780" cy="461665"/>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PS - Note the time frame of all this.  Paul was talking about what goes on during his day, but </a:t>
            </a:r>
            <a:r>
              <a:rPr lang="en-US" sz="1200" i="1" dirty="0">
                <a:latin typeface="Times New Roman" panose="02020603050405020304" pitchFamily="18" charset="0"/>
                <a:cs typeface="Times New Roman" panose="02020603050405020304" pitchFamily="18" charset="0"/>
              </a:rPr>
              <a:t>then</a:t>
            </a:r>
            <a:r>
              <a:rPr lang="en-US" sz="1200" dirty="0">
                <a:latin typeface="Times New Roman" panose="02020603050405020304" pitchFamily="18" charset="0"/>
                <a:cs typeface="Times New Roman" panose="02020603050405020304" pitchFamily="18" charset="0"/>
              </a:rPr>
              <a:t> he starts talking about something that is coming in the future.</a:t>
            </a:r>
          </a:p>
        </p:txBody>
      </p:sp>
      <p:sp>
        <p:nvSpPr>
          <p:cNvPr id="10" name="TextBox 9"/>
          <p:cNvSpPr txBox="1"/>
          <p:nvPr/>
        </p:nvSpPr>
        <p:spPr>
          <a:xfrm>
            <a:off x="7095539" y="1645723"/>
            <a:ext cx="4336627"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Paul mentions that which is going on during his time will then will no longer take place when </a:t>
            </a:r>
            <a:r>
              <a:rPr lang="en-US" sz="1400" b="1" i="1" dirty="0">
                <a:solidFill>
                  <a:srgbClr val="CC6600"/>
                </a:solidFill>
                <a:latin typeface="Times New Roman" panose="02020603050405020304" pitchFamily="18" charset="0"/>
                <a:cs typeface="Times New Roman" panose="02020603050405020304" pitchFamily="18" charset="0"/>
              </a:rPr>
              <a:t>that which is perfect</a:t>
            </a:r>
            <a:r>
              <a:rPr lang="en-US" sz="1400" dirty="0">
                <a:latin typeface="Times New Roman" panose="02020603050405020304" pitchFamily="18" charset="0"/>
                <a:cs typeface="Times New Roman" panose="02020603050405020304" pitchFamily="18" charset="0"/>
              </a:rPr>
              <a:t> comes because what they are doing then is only ‘</a:t>
            </a:r>
            <a:r>
              <a:rPr lang="en-US" sz="1400" b="1" i="1" dirty="0">
                <a:solidFill>
                  <a:srgbClr val="CC6600"/>
                </a:solidFill>
                <a:latin typeface="Times New Roman" panose="02020603050405020304" pitchFamily="18" charset="0"/>
                <a:cs typeface="Times New Roman" panose="02020603050405020304" pitchFamily="18" charset="0"/>
              </a:rPr>
              <a:t>in part.’</a:t>
            </a:r>
          </a:p>
        </p:txBody>
      </p:sp>
      <p:sp>
        <p:nvSpPr>
          <p:cNvPr id="11" name="TextBox 10"/>
          <p:cNvSpPr txBox="1"/>
          <p:nvPr/>
        </p:nvSpPr>
        <p:spPr>
          <a:xfrm>
            <a:off x="6970641" y="2357213"/>
            <a:ext cx="4562934" cy="954107"/>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H</a:t>
            </a:r>
            <a:r>
              <a:rPr lang="en-US" sz="1400" dirty="0">
                <a:latin typeface="Times New Roman" panose="02020603050405020304" pitchFamily="18" charset="0"/>
                <a:cs typeface="Times New Roman" panose="02020603050405020304" pitchFamily="18" charset="0"/>
              </a:rPr>
              <a:t>e also talks about his own ‘before’ and his ‘now’ time, comparing it all to what is coming and what it will be like when </a:t>
            </a:r>
            <a:r>
              <a:rPr lang="en-US" sz="1400" b="1" i="1" dirty="0">
                <a:solidFill>
                  <a:srgbClr val="CC6600"/>
                </a:solidFill>
                <a:latin typeface="Times New Roman" panose="02020603050405020304" pitchFamily="18" charset="0"/>
                <a:cs typeface="Times New Roman" panose="02020603050405020304" pitchFamily="18" charset="0"/>
              </a:rPr>
              <a:t>that which is perfect</a:t>
            </a:r>
            <a:r>
              <a:rPr lang="en-US" sz="1400" dirty="0">
                <a:latin typeface="Times New Roman" panose="02020603050405020304" pitchFamily="18" charset="0"/>
                <a:cs typeface="Times New Roman" panose="02020603050405020304" pitchFamily="18" charset="0"/>
              </a:rPr>
              <a:t> comes’.  But again, we will talk about that stuff in </a:t>
            </a:r>
            <a:r>
              <a:rPr lang="en-US" sz="1400" b="1" dirty="0">
                <a:solidFill>
                  <a:srgbClr val="FF0000"/>
                </a:solidFill>
                <a:latin typeface="Times New Roman" panose="02020603050405020304" pitchFamily="18" charset="0"/>
                <a:cs typeface="Times New Roman" panose="02020603050405020304" pitchFamily="18" charset="0"/>
              </a:rPr>
              <a:t>verses 11,12 </a:t>
            </a:r>
            <a:r>
              <a:rPr lang="en-US" sz="1400" dirty="0">
                <a:latin typeface="Times New Roman" panose="02020603050405020304" pitchFamily="18" charset="0"/>
                <a:cs typeface="Times New Roman" panose="02020603050405020304" pitchFamily="18" charset="0"/>
              </a:rPr>
              <a:t>later in this presentation.</a:t>
            </a:r>
          </a:p>
        </p:txBody>
      </p:sp>
      <p:sp>
        <p:nvSpPr>
          <p:cNvPr id="12" name="TextBox 11"/>
          <p:cNvSpPr txBox="1"/>
          <p:nvPr/>
        </p:nvSpPr>
        <p:spPr>
          <a:xfrm>
            <a:off x="6790082" y="3278795"/>
            <a:ext cx="4934138" cy="338554"/>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Let’s just do a quick &amp; early summary and review:</a:t>
            </a:r>
          </a:p>
        </p:txBody>
      </p:sp>
      <p:sp>
        <p:nvSpPr>
          <p:cNvPr id="13" name="TextBox 12"/>
          <p:cNvSpPr txBox="1"/>
          <p:nvPr/>
        </p:nvSpPr>
        <p:spPr>
          <a:xfrm>
            <a:off x="7169800" y="3562594"/>
            <a:ext cx="4200220"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Those things we read in Corinthians that were  being done in Paul’s day - prophecies, tongues and knowledge – will eventually stop – be over.  </a:t>
            </a:r>
          </a:p>
        </p:txBody>
      </p:sp>
      <p:sp>
        <p:nvSpPr>
          <p:cNvPr id="14" name="TextBox 13"/>
          <p:cNvSpPr txBox="1"/>
          <p:nvPr/>
        </p:nvSpPr>
        <p:spPr>
          <a:xfrm>
            <a:off x="6509441" y="4349465"/>
            <a:ext cx="5513560"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Whenever </a:t>
            </a:r>
            <a:r>
              <a:rPr lang="en-US" sz="1600" b="1" i="1" dirty="0">
                <a:solidFill>
                  <a:srgbClr val="CC6600"/>
                </a:solidFill>
                <a:latin typeface="Times New Roman" panose="02020603050405020304" pitchFamily="18" charset="0"/>
                <a:cs typeface="Times New Roman" panose="02020603050405020304" pitchFamily="18" charset="0"/>
              </a:rPr>
              <a:t>that which is perfect</a:t>
            </a:r>
            <a:r>
              <a:rPr lang="en-US" sz="1600" dirty="0">
                <a:latin typeface="Times New Roman" panose="02020603050405020304" pitchFamily="18" charset="0"/>
                <a:cs typeface="Times New Roman" panose="02020603050405020304" pitchFamily="18" charset="0"/>
              </a:rPr>
              <a:t> was to come,</a:t>
            </a:r>
          </a:p>
          <a:p>
            <a:pPr algn="ctr"/>
            <a:r>
              <a:rPr lang="en-US" sz="1600" dirty="0">
                <a:latin typeface="Times New Roman" panose="02020603050405020304" pitchFamily="18" charset="0"/>
                <a:cs typeface="Times New Roman" panose="02020603050405020304" pitchFamily="18" charset="0"/>
              </a:rPr>
              <a:t>then all those things that were being done in part will stop.</a:t>
            </a:r>
            <a:endParaRPr lang="en-US" sz="1600" dirty="0"/>
          </a:p>
        </p:txBody>
      </p:sp>
      <p:sp>
        <p:nvSpPr>
          <p:cNvPr id="15" name="TextBox 14"/>
          <p:cNvSpPr txBox="1"/>
          <p:nvPr/>
        </p:nvSpPr>
        <p:spPr>
          <a:xfrm>
            <a:off x="6944006" y="4899065"/>
            <a:ext cx="4689697"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Those things will fail, cease and vanish away - stop.</a:t>
            </a:r>
            <a:endParaRPr lang="en-US" sz="1600" dirty="0"/>
          </a:p>
        </p:txBody>
      </p:sp>
      <p:sp>
        <p:nvSpPr>
          <p:cNvPr id="16" name="TextBox 15"/>
          <p:cNvSpPr txBox="1"/>
          <p:nvPr/>
        </p:nvSpPr>
        <p:spPr>
          <a:xfrm>
            <a:off x="6527550" y="5182449"/>
            <a:ext cx="5495451" cy="1323439"/>
          </a:xfrm>
          <a:prstGeom prst="rect">
            <a:avLst/>
          </a:prstGeom>
          <a:noFill/>
        </p:spPr>
        <p:txBody>
          <a:bodyPr wrap="square" rtlCol="0">
            <a:spAutoFit/>
          </a:bodyPr>
          <a:lstStyle/>
          <a:p>
            <a:pPr algn="just"/>
            <a:r>
              <a:rPr lang="en-US" sz="1600" dirty="0"/>
              <a:t>Are you with me so far? </a:t>
            </a:r>
            <a:r>
              <a:rPr lang="en-US" sz="1600" i="1" dirty="0"/>
              <a:t>Paul is telling those folks that something will come some day that will put a stop to the manner that God is doing those things – in part. That would involve teaching, preaching, speaking in tongues and having God impart knowledge to them directly from Him.</a:t>
            </a:r>
          </a:p>
        </p:txBody>
      </p:sp>
    </p:spTree>
    <p:extLst>
      <p:ext uri="{BB962C8B-B14F-4D97-AF65-F5344CB8AC3E}">
        <p14:creationId xmlns:p14="http://schemas.microsoft.com/office/powerpoint/2010/main" val="382096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1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7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17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750" fill="hold"/>
                                        <p:tgtEl>
                                          <p:spTgt spid="12"/>
                                        </p:tgtEl>
                                        <p:attrNameLst>
                                          <p:attrName>ppt_w</p:attrName>
                                        </p:attrNameLst>
                                      </p:cBhvr>
                                      <p:tavLst>
                                        <p:tav tm="0">
                                          <p:val>
                                            <p:fltVal val="0"/>
                                          </p:val>
                                        </p:tav>
                                        <p:tav tm="100000">
                                          <p:val>
                                            <p:strVal val="#ppt_w"/>
                                          </p:val>
                                        </p:tav>
                                      </p:tavLst>
                                    </p:anim>
                                    <p:anim calcmode="lin" valueType="num">
                                      <p:cBhvr>
                                        <p:cTn id="28" dur="1750" fill="hold"/>
                                        <p:tgtEl>
                                          <p:spTgt spid="12"/>
                                        </p:tgtEl>
                                        <p:attrNameLst>
                                          <p:attrName>ppt_h</p:attrName>
                                        </p:attrNameLst>
                                      </p:cBhvr>
                                      <p:tavLst>
                                        <p:tav tm="0">
                                          <p:val>
                                            <p:fltVal val="0"/>
                                          </p:val>
                                        </p:tav>
                                        <p:tav tm="100000">
                                          <p:val>
                                            <p:strVal val="#ppt_h"/>
                                          </p:val>
                                        </p:tav>
                                      </p:tavLst>
                                    </p:anim>
                                    <p:animEffect transition="in" filter="fade">
                                      <p:cBhvr>
                                        <p:cTn id="29" dur="17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175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175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175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15609" y="688080"/>
            <a:ext cx="407659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1.  If </a:t>
            </a:r>
            <a:r>
              <a:rPr lang="en-US" b="1" i="1" dirty="0">
                <a:solidFill>
                  <a:srgbClr val="CC6600"/>
                </a:solidFill>
                <a:latin typeface="Times New Roman" panose="02020603050405020304" pitchFamily="18" charset="0"/>
                <a:cs typeface="Times New Roman" panose="02020603050405020304" pitchFamily="18" charset="0"/>
              </a:rPr>
              <a:t>that which is perfect</a:t>
            </a:r>
            <a:r>
              <a:rPr lang="en-US" dirty="0">
                <a:latin typeface="Times New Roman" panose="02020603050405020304" pitchFamily="18" charset="0"/>
                <a:cs typeface="Times New Roman" panose="02020603050405020304" pitchFamily="18" charset="0"/>
              </a:rPr>
              <a:t> is…</a:t>
            </a:r>
          </a:p>
        </p:txBody>
      </p:sp>
      <p:sp>
        <p:nvSpPr>
          <p:cNvPr id="8" name="TextBox 7"/>
          <p:cNvSpPr txBox="1"/>
          <p:nvPr/>
        </p:nvSpPr>
        <p:spPr>
          <a:xfrm>
            <a:off x="6844417" y="1298283"/>
            <a:ext cx="4839081"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Then it fits all facts historically, doctrinally, spiritually and it even makes common sense!</a:t>
            </a:r>
          </a:p>
        </p:txBody>
      </p:sp>
      <p:sp>
        <p:nvSpPr>
          <p:cNvPr id="9" name="TextBox 8"/>
          <p:cNvSpPr txBox="1"/>
          <p:nvPr/>
        </p:nvSpPr>
        <p:spPr>
          <a:xfrm>
            <a:off x="6845682" y="1864088"/>
            <a:ext cx="4816447"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There was nothing written down that was finished until 1611.</a:t>
            </a:r>
          </a:p>
        </p:txBody>
      </p:sp>
      <p:sp>
        <p:nvSpPr>
          <p:cNvPr id="10" name="TextBox 9"/>
          <p:cNvSpPr txBox="1"/>
          <p:nvPr/>
        </p:nvSpPr>
        <p:spPr>
          <a:xfrm>
            <a:off x="6645239" y="3233984"/>
            <a:ext cx="5228388" cy="95410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Contrary to all the pastors and publishers, etc. today, there has never been a need, there is still no need and there will never be a need since 1611 for any new ‘translation’ to be printed today - ever.  The KJB may be 400+ years old but it fits today as if it were just written today.</a:t>
            </a:r>
          </a:p>
        </p:txBody>
      </p:sp>
      <p:sp>
        <p:nvSpPr>
          <p:cNvPr id="11" name="TextBox 10"/>
          <p:cNvSpPr txBox="1"/>
          <p:nvPr/>
        </p:nvSpPr>
        <p:spPr>
          <a:xfrm>
            <a:off x="7129608" y="2093208"/>
            <a:ext cx="4273239"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Yes, there were many manuscripts, pieces, copies, etc. </a:t>
            </a:r>
          </a:p>
          <a:p>
            <a:pPr algn="ctr"/>
            <a:r>
              <a:rPr lang="en-US" sz="1200" dirty="0">
                <a:latin typeface="Times New Roman" panose="02020603050405020304" pitchFamily="18" charset="0"/>
                <a:cs typeface="Times New Roman" panose="02020603050405020304" pitchFamily="18" charset="0"/>
              </a:rPr>
              <a:t>that existed before 1611, but…</a:t>
            </a:r>
          </a:p>
        </p:txBody>
      </p:sp>
      <p:sp>
        <p:nvSpPr>
          <p:cNvPr id="12" name="TextBox 11"/>
          <p:cNvSpPr txBox="1"/>
          <p:nvPr/>
        </p:nvSpPr>
        <p:spPr>
          <a:xfrm>
            <a:off x="6758421" y="2485991"/>
            <a:ext cx="5006570"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Yes, there were 6 other English Bibles printed before 1611, but…</a:t>
            </a:r>
          </a:p>
        </p:txBody>
      </p:sp>
      <p:sp>
        <p:nvSpPr>
          <p:cNvPr id="13" name="TextBox 12"/>
          <p:cNvSpPr txBox="1"/>
          <p:nvPr/>
        </p:nvSpPr>
        <p:spPr>
          <a:xfrm>
            <a:off x="6719127" y="2749852"/>
            <a:ext cx="5060895"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…but NONE OF THEM WERE THE FINISHED PRODUCT!</a:t>
            </a:r>
          </a:p>
          <a:p>
            <a:pPr algn="ctr"/>
            <a:r>
              <a:rPr lang="en-US" sz="1400" dirty="0">
                <a:latin typeface="Times New Roman" panose="02020603050405020304" pitchFamily="18" charset="0"/>
                <a:cs typeface="Times New Roman" panose="02020603050405020304" pitchFamily="18" charset="0"/>
              </a:rPr>
              <a:t>They were not perfected – they were not ‘perfect’!</a:t>
            </a:r>
          </a:p>
        </p:txBody>
      </p:sp>
      <p:sp>
        <p:nvSpPr>
          <p:cNvPr id="14" name="TextBox 13"/>
          <p:cNvSpPr txBox="1"/>
          <p:nvPr/>
        </p:nvSpPr>
        <p:spPr>
          <a:xfrm>
            <a:off x="6645239" y="4117245"/>
            <a:ext cx="5134783"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Since 1611, as the KJB was given out around the world, </a:t>
            </a:r>
          </a:p>
          <a:p>
            <a:pPr algn="ctr"/>
            <a:r>
              <a:rPr lang="en-US" sz="1400" dirty="0">
                <a:latin typeface="Times New Roman" panose="02020603050405020304" pitchFamily="18" charset="0"/>
                <a:cs typeface="Times New Roman" panose="02020603050405020304" pitchFamily="18" charset="0"/>
              </a:rPr>
              <a:t>God has been able to speak to anyone through the written Scriptures.  </a:t>
            </a:r>
          </a:p>
        </p:txBody>
      </p:sp>
      <p:sp>
        <p:nvSpPr>
          <p:cNvPr id="15" name="TextBox 14"/>
          <p:cNvSpPr txBox="1"/>
          <p:nvPr/>
        </p:nvSpPr>
        <p:spPr>
          <a:xfrm>
            <a:off x="6657871" y="4813032"/>
            <a:ext cx="3815942" cy="307777"/>
          </a:xfrm>
          <a:prstGeom prst="rect">
            <a:avLst/>
          </a:prstGeom>
          <a:noFill/>
        </p:spPr>
        <p:txBody>
          <a:bodyPr wrap="square" rtlCol="0">
            <a:spAutoFit/>
          </a:bodyPr>
          <a:lstStyle/>
          <a:p>
            <a:r>
              <a:rPr lang="en-US" sz="1400" b="1" i="1" dirty="0">
                <a:solidFill>
                  <a:srgbClr val="CC6600"/>
                </a:solidFill>
                <a:latin typeface="Times New Roman" panose="02020603050405020304" pitchFamily="18" charset="0"/>
                <a:cs typeface="Times New Roman" panose="02020603050405020304" pitchFamily="18" charset="0"/>
              </a:rPr>
              <a:t>Tongues </a:t>
            </a:r>
            <a:r>
              <a:rPr lang="en-US" sz="1400" dirty="0">
                <a:latin typeface="Times New Roman" panose="02020603050405020304" pitchFamily="18" charset="0"/>
                <a:cs typeface="Times New Roman" panose="02020603050405020304" pitchFamily="18" charset="0"/>
              </a:rPr>
              <a:t>ceased doctrinally after1611.</a:t>
            </a:r>
          </a:p>
        </p:txBody>
      </p:sp>
      <p:sp>
        <p:nvSpPr>
          <p:cNvPr id="16" name="TextBox 15"/>
          <p:cNvSpPr txBox="1"/>
          <p:nvPr/>
        </p:nvSpPr>
        <p:spPr>
          <a:xfrm>
            <a:off x="6657871" y="5053774"/>
            <a:ext cx="5413973" cy="307777"/>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Prophecy </a:t>
            </a:r>
            <a:r>
              <a:rPr lang="en-US" sz="1400" dirty="0">
                <a:latin typeface="Times New Roman" panose="02020603050405020304" pitchFamily="18" charset="0"/>
                <a:cs typeface="Times New Roman" panose="02020603050405020304" pitchFamily="18" charset="0"/>
              </a:rPr>
              <a:t>from anyone and everyone must come from the KJB.</a:t>
            </a:r>
          </a:p>
        </p:txBody>
      </p:sp>
      <p:sp>
        <p:nvSpPr>
          <p:cNvPr id="17" name="TextBox 16"/>
          <p:cNvSpPr txBox="1"/>
          <p:nvPr/>
        </p:nvSpPr>
        <p:spPr>
          <a:xfrm>
            <a:off x="6762943" y="380246"/>
            <a:ext cx="5006571" cy="369332"/>
          </a:xfrm>
          <a:prstGeom prst="rect">
            <a:avLst/>
          </a:prstGeom>
          <a:noFill/>
        </p:spPr>
        <p:txBody>
          <a:bodyPr wrap="square" rtlCol="0">
            <a:spAutoFit/>
          </a:bodyPr>
          <a:lstStyle/>
          <a:p>
            <a:r>
              <a:rPr lang="en-US" dirty="0"/>
              <a:t>Let’s take a short look at three possible conclusions:</a:t>
            </a:r>
          </a:p>
        </p:txBody>
      </p:sp>
      <p:sp>
        <p:nvSpPr>
          <p:cNvPr id="18" name="TextBox 17"/>
          <p:cNvSpPr txBox="1"/>
          <p:nvPr/>
        </p:nvSpPr>
        <p:spPr>
          <a:xfrm>
            <a:off x="7588201" y="984988"/>
            <a:ext cx="3349085"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The 1611 King James Bible?</a:t>
            </a:r>
            <a:endParaRPr lang="en-US" sz="2000" dirty="0"/>
          </a:p>
        </p:txBody>
      </p:sp>
      <p:sp>
        <p:nvSpPr>
          <p:cNvPr id="19" name="TextBox 18"/>
          <p:cNvSpPr txBox="1"/>
          <p:nvPr/>
        </p:nvSpPr>
        <p:spPr>
          <a:xfrm>
            <a:off x="6669351" y="4579218"/>
            <a:ext cx="5041192" cy="307777"/>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Knowledge</a:t>
            </a:r>
            <a:r>
              <a:rPr lang="en-US" sz="1400" dirty="0">
                <a:latin typeface="Times New Roman" panose="02020603050405020304" pitchFamily="18" charset="0"/>
                <a:cs typeface="Times New Roman" panose="02020603050405020304" pitchFamily="18" charset="0"/>
              </a:rPr>
              <a:t> of and from God vanished away except within the KJB. </a:t>
            </a:r>
          </a:p>
        </p:txBody>
      </p:sp>
      <p:sp>
        <p:nvSpPr>
          <p:cNvPr id="2" name="TextBox 1">
            <a:extLst>
              <a:ext uri="{FF2B5EF4-FFF2-40B4-BE49-F238E27FC236}">
                <a16:creationId xmlns:a16="http://schemas.microsoft.com/office/drawing/2014/main" id="{D58C7879-9451-4444-A932-12C2F3E8C659}"/>
              </a:ext>
            </a:extLst>
          </p:cNvPr>
          <p:cNvSpPr txBox="1"/>
          <p:nvPr/>
        </p:nvSpPr>
        <p:spPr>
          <a:xfrm>
            <a:off x="6669351" y="6000358"/>
            <a:ext cx="5228388"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After 1611, the devil had to start creating all the new bibles and </a:t>
            </a:r>
          </a:p>
          <a:p>
            <a:pPr algn="ctr"/>
            <a:r>
              <a:rPr lang="en-US" sz="1400" dirty="0">
                <a:latin typeface="Times New Roman" panose="02020603050405020304" pitchFamily="18" charset="0"/>
                <a:cs typeface="Times New Roman" panose="02020603050405020304" pitchFamily="18" charset="0"/>
              </a:rPr>
              <a:t>all of his new doctrines and signs were taught subtly from them.</a:t>
            </a:r>
            <a:endParaRPr lang="en-US" sz="1400" dirty="0"/>
          </a:p>
        </p:txBody>
      </p:sp>
      <p:sp>
        <p:nvSpPr>
          <p:cNvPr id="4" name="TextBox 3">
            <a:extLst>
              <a:ext uri="{FF2B5EF4-FFF2-40B4-BE49-F238E27FC236}">
                <a16:creationId xmlns:a16="http://schemas.microsoft.com/office/drawing/2014/main" id="{F8FF3EA0-5C31-4E99-A6BA-F04529A1D2B9}"/>
              </a:ext>
            </a:extLst>
          </p:cNvPr>
          <p:cNvSpPr txBox="1"/>
          <p:nvPr/>
        </p:nvSpPr>
        <p:spPr>
          <a:xfrm>
            <a:off x="6645239" y="5305768"/>
            <a:ext cx="5228388" cy="738664"/>
          </a:xfrm>
          <a:prstGeom prst="rect">
            <a:avLst/>
          </a:prstGeom>
          <a:noFill/>
        </p:spPr>
        <p:txBody>
          <a:bodyPr wrap="square" rtlCol="0">
            <a:spAutoFit/>
          </a:bodyPr>
          <a:lstStyle/>
          <a:p>
            <a:pPr algn="ctr"/>
            <a:r>
              <a:rPr lang="en-US" sz="1400" b="1" i="1" dirty="0">
                <a:solidFill>
                  <a:srgbClr val="CC6600"/>
                </a:solidFill>
              </a:rPr>
              <a:t>How then shall they call on him in whom they have not believed? and how shall they believe in him of whom they have not heard? and how shall they hear without a preacher? </a:t>
            </a:r>
            <a:r>
              <a:rPr lang="en-US" sz="1200" b="1" dirty="0">
                <a:solidFill>
                  <a:srgbClr val="FF0000"/>
                </a:solidFill>
              </a:rPr>
              <a:t>Romans 10:14 </a:t>
            </a:r>
            <a:endParaRPr lang="en-US" sz="1200" b="1" i="1" dirty="0">
              <a:solidFill>
                <a:srgbClr val="CC6600"/>
              </a:solidFill>
            </a:endParaRPr>
          </a:p>
        </p:txBody>
      </p:sp>
    </p:spTree>
    <p:extLst>
      <p:ext uri="{BB962C8B-B14F-4D97-AF65-F5344CB8AC3E}">
        <p14:creationId xmlns:p14="http://schemas.microsoft.com/office/powerpoint/2010/main" val="260060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175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125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125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75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175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175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ircle(out)">
                                      <p:cBhvr>
                                        <p:cTn id="52" dur="175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32"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ircle(out)">
                                      <p:cBhvr>
                                        <p:cTn id="57" dur="175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32"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circle(out)">
                                      <p:cBhvr>
                                        <p:cTn id="62" dur="175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2000" fill="hold"/>
                                        <p:tgtEl>
                                          <p:spTgt spid="4"/>
                                        </p:tgtEl>
                                        <p:attrNameLst>
                                          <p:attrName>ppt_w</p:attrName>
                                        </p:attrNameLst>
                                      </p:cBhvr>
                                      <p:tavLst>
                                        <p:tav tm="0">
                                          <p:val>
                                            <p:fltVal val="0"/>
                                          </p:val>
                                        </p:tav>
                                        <p:tav tm="100000">
                                          <p:val>
                                            <p:strVal val="#ppt_w"/>
                                          </p:val>
                                        </p:tav>
                                      </p:tavLst>
                                    </p:anim>
                                    <p:anim calcmode="lin" valueType="num">
                                      <p:cBhvr>
                                        <p:cTn id="68" dur="2000" fill="hold"/>
                                        <p:tgtEl>
                                          <p:spTgt spid="4"/>
                                        </p:tgtEl>
                                        <p:attrNameLst>
                                          <p:attrName>ppt_h</p:attrName>
                                        </p:attrNameLst>
                                      </p:cBhvr>
                                      <p:tavLst>
                                        <p:tav tm="0">
                                          <p:val>
                                            <p:fltVal val="0"/>
                                          </p:val>
                                        </p:tav>
                                        <p:tav tm="100000">
                                          <p:val>
                                            <p:strVal val="#ppt_h"/>
                                          </p:val>
                                        </p:tav>
                                      </p:tavLst>
                                    </p:anim>
                                    <p:animEffect transition="in" filter="fade">
                                      <p:cBhvr>
                                        <p:cTn id="69" dur="2000"/>
                                        <p:tgtEl>
                                          <p:spTgt spid="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fade">
                                      <p:cBhvr>
                                        <p:cTn id="74"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P spid="16" grpId="0"/>
      <p:bldP spid="18" grpId="0"/>
      <p:bldP spid="19" grpId="0"/>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62938" y="486132"/>
            <a:ext cx="5051834" cy="800219"/>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No wonder we see pastors, professors, teachers, etc. today change &amp; disobey the 1611 King James Bible!</a:t>
            </a:r>
          </a:p>
          <a:p>
            <a:pPr algn="ctr"/>
            <a:r>
              <a:rPr lang="en-US" sz="1400" dirty="0">
                <a:latin typeface="Times New Roman" panose="02020603050405020304" pitchFamily="18" charset="0"/>
                <a:cs typeface="Times New Roman" panose="02020603050405020304" pitchFamily="18" charset="0"/>
              </a:rPr>
              <a:t>The 1611 KJB tells truthful pastors to:</a:t>
            </a:r>
          </a:p>
        </p:txBody>
      </p:sp>
      <p:sp>
        <p:nvSpPr>
          <p:cNvPr id="7" name="TextBox 6"/>
          <p:cNvSpPr txBox="1"/>
          <p:nvPr/>
        </p:nvSpPr>
        <p:spPr>
          <a:xfrm>
            <a:off x="6948540" y="1219840"/>
            <a:ext cx="4635375" cy="523220"/>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Preach the word; be instant in season, out of season; reprove, rebuke, exhort with all longsuffering and doctrine. </a:t>
            </a:r>
            <a:endParaRPr lang="en-US" sz="11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841377" y="4002915"/>
            <a:ext cx="4846631" cy="954107"/>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For the time will come when they will not endure sound doctrine; but after their own lusts shall they heap to themselves teachers, having itching ears; And they shall turn away their ears from the truth, and shall be turned unto fables.</a:t>
            </a:r>
          </a:p>
        </p:txBody>
      </p:sp>
      <p:sp>
        <p:nvSpPr>
          <p:cNvPr id="9" name="TextBox 8"/>
          <p:cNvSpPr txBox="1"/>
          <p:nvPr/>
        </p:nvSpPr>
        <p:spPr>
          <a:xfrm>
            <a:off x="6801555" y="3451421"/>
            <a:ext cx="4782360" cy="584775"/>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No wonder we see more and more people today </a:t>
            </a:r>
          </a:p>
          <a:p>
            <a:pPr algn="ctr"/>
            <a:r>
              <a:rPr lang="en-US" sz="1600" b="1" dirty="0">
                <a:latin typeface="Times New Roman" panose="02020603050405020304" pitchFamily="18" charset="0"/>
                <a:cs typeface="Times New Roman" panose="02020603050405020304" pitchFamily="18" charset="0"/>
              </a:rPr>
              <a:t>who hate the 1611 King James Bible!</a:t>
            </a:r>
          </a:p>
        </p:txBody>
      </p:sp>
      <p:sp>
        <p:nvSpPr>
          <p:cNvPr id="10" name="TextBox 9"/>
          <p:cNvSpPr txBox="1"/>
          <p:nvPr/>
        </p:nvSpPr>
        <p:spPr>
          <a:xfrm>
            <a:off x="6853469" y="1751588"/>
            <a:ext cx="4820976" cy="800219"/>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No wonder modern pastors, professors, teachers, etc. today also hate the 1611 King James Bible!</a:t>
            </a:r>
          </a:p>
          <a:p>
            <a:pPr algn="ctr"/>
            <a:r>
              <a:rPr lang="en-US" sz="1400" dirty="0">
                <a:latin typeface="Times New Roman" panose="02020603050405020304" pitchFamily="18" charset="0"/>
                <a:cs typeface="Times New Roman" panose="02020603050405020304" pitchFamily="18" charset="0"/>
              </a:rPr>
              <a:t>The 1611 KJB says of the ‘fake’ pastors that don’t use the KJB:</a:t>
            </a:r>
          </a:p>
        </p:txBody>
      </p:sp>
      <p:sp>
        <p:nvSpPr>
          <p:cNvPr id="11" name="TextBox 10"/>
          <p:cNvSpPr txBox="1"/>
          <p:nvPr/>
        </p:nvSpPr>
        <p:spPr>
          <a:xfrm>
            <a:off x="6609033" y="2497314"/>
            <a:ext cx="5314385" cy="954107"/>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He is proud, knowing nothing, but doting about questions and strifes of words, whereof cometh envy, strife, railings, evil surmisings, Perverse disputings of men of corrupt minds, and destitute of the truth, supposing that gain is godliness: from such withdraw thyself. </a:t>
            </a:r>
          </a:p>
        </p:txBody>
      </p:sp>
      <p:sp>
        <p:nvSpPr>
          <p:cNvPr id="2" name="TextBox 1">
            <a:extLst>
              <a:ext uri="{FF2B5EF4-FFF2-40B4-BE49-F238E27FC236}">
                <a16:creationId xmlns:a16="http://schemas.microsoft.com/office/drawing/2014/main" id="{B2749F19-DCFC-4E39-8154-5CE66EC917EF}"/>
              </a:ext>
            </a:extLst>
          </p:cNvPr>
          <p:cNvSpPr txBox="1"/>
          <p:nvPr/>
        </p:nvSpPr>
        <p:spPr>
          <a:xfrm>
            <a:off x="6648855" y="4942549"/>
            <a:ext cx="5078975" cy="584775"/>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No wonder God describes the scholars, correctors </a:t>
            </a:r>
          </a:p>
          <a:p>
            <a:pPr algn="ctr"/>
            <a:r>
              <a:rPr lang="en-US" sz="1600" b="1" dirty="0">
                <a:latin typeface="Times New Roman" panose="02020603050405020304" pitchFamily="18" charset="0"/>
                <a:cs typeface="Times New Roman" panose="02020603050405020304" pitchFamily="18" charset="0"/>
              </a:rPr>
              <a:t>publishers and modern pastors like this, in the KJB!</a:t>
            </a:r>
          </a:p>
        </p:txBody>
      </p:sp>
      <p:sp>
        <p:nvSpPr>
          <p:cNvPr id="4" name="TextBox 3">
            <a:extLst>
              <a:ext uri="{FF2B5EF4-FFF2-40B4-BE49-F238E27FC236}">
                <a16:creationId xmlns:a16="http://schemas.microsoft.com/office/drawing/2014/main" id="{582E7425-BFE2-47BF-93AD-BFB14C49DC9F}"/>
              </a:ext>
            </a:extLst>
          </p:cNvPr>
          <p:cNvSpPr txBox="1"/>
          <p:nvPr/>
        </p:nvSpPr>
        <p:spPr>
          <a:xfrm>
            <a:off x="6864098" y="5527324"/>
            <a:ext cx="4950674" cy="954107"/>
          </a:xfrm>
          <a:prstGeom prst="rect">
            <a:avLst/>
          </a:prstGeom>
          <a:noFill/>
        </p:spPr>
        <p:txBody>
          <a:bodyPr wrap="square" rtlCol="0">
            <a:spAutoFit/>
          </a:bodyPr>
          <a:lstStyle/>
          <a:p>
            <a:pPr algn="ctr"/>
            <a:r>
              <a:rPr lang="en-US" sz="1400" b="1" i="1" dirty="0">
                <a:solidFill>
                  <a:srgbClr val="CC6600"/>
                </a:solidFill>
                <a:latin typeface="Times New Roman" panose="02020603050405020304" pitchFamily="18" charset="0"/>
                <a:cs typeface="Times New Roman" panose="02020603050405020304" pitchFamily="18" charset="0"/>
              </a:rPr>
              <a:t>But evil men and seducers shall wax worse and worse, </a:t>
            </a:r>
          </a:p>
          <a:p>
            <a:pPr algn="ctr"/>
            <a:r>
              <a:rPr lang="en-US" sz="1400" b="1" i="1" dirty="0">
                <a:solidFill>
                  <a:srgbClr val="CC6600"/>
                </a:solidFill>
                <a:latin typeface="Times New Roman" panose="02020603050405020304" pitchFamily="18" charset="0"/>
                <a:cs typeface="Times New Roman" panose="02020603050405020304" pitchFamily="18" charset="0"/>
              </a:rPr>
              <a:t>deceiving, and being deceived. </a:t>
            </a:r>
          </a:p>
          <a:p>
            <a:pPr algn="ctr"/>
            <a:r>
              <a:rPr lang="en-US" sz="1400" b="1" i="1" dirty="0">
                <a:solidFill>
                  <a:srgbClr val="CC6600"/>
                </a:solidFill>
                <a:latin typeface="Times New Roman" panose="02020603050405020304" pitchFamily="18" charset="0"/>
                <a:cs typeface="Times New Roman" panose="02020603050405020304" pitchFamily="18" charset="0"/>
              </a:rPr>
              <a:t>…these also resist the truth:</a:t>
            </a:r>
          </a:p>
          <a:p>
            <a:pPr algn="ctr"/>
            <a:r>
              <a:rPr lang="en-US" sz="1400" b="1" i="1" dirty="0">
                <a:solidFill>
                  <a:srgbClr val="CC6600"/>
                </a:solidFill>
                <a:latin typeface="Times New Roman" panose="02020603050405020304" pitchFamily="18" charset="0"/>
                <a:cs typeface="Times New Roman" panose="02020603050405020304" pitchFamily="18" charset="0"/>
              </a:rPr>
              <a:t>men of corrupt minds, reprobate concerning the faith. </a:t>
            </a:r>
          </a:p>
        </p:txBody>
      </p:sp>
    </p:spTree>
    <p:extLst>
      <p:ext uri="{BB962C8B-B14F-4D97-AF65-F5344CB8AC3E}">
        <p14:creationId xmlns:p14="http://schemas.microsoft.com/office/powerpoint/2010/main" val="258550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7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75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75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33966" y="6058949"/>
            <a:ext cx="5571920" cy="523220"/>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Then</a:t>
            </a:r>
            <a:r>
              <a:rPr lang="en-US" sz="1400" dirty="0">
                <a:latin typeface="Times New Roman" panose="02020603050405020304" pitchFamily="18" charset="0"/>
                <a:cs typeface="Times New Roman" panose="02020603050405020304" pitchFamily="18" charset="0"/>
              </a:rPr>
              <a:t> you could think you are ‘</a:t>
            </a:r>
            <a:r>
              <a:rPr lang="en-US" sz="1400" i="1" dirty="0">
                <a:latin typeface="Times New Roman" panose="02020603050405020304" pitchFamily="18" charset="0"/>
                <a:cs typeface="Times New Roman" panose="02020603050405020304" pitchFamily="18" charset="0"/>
              </a:rPr>
              <a:t>born again</a:t>
            </a:r>
            <a:r>
              <a:rPr lang="en-US" sz="1400" dirty="0">
                <a:latin typeface="Times New Roman" panose="02020603050405020304" pitchFamily="18" charset="0"/>
                <a:cs typeface="Times New Roman" panose="02020603050405020304" pitchFamily="18" charset="0"/>
              </a:rPr>
              <a:t>’ yet not realizing you are not ‘quickened’ and that you are actually waiting for the antichrist in </a:t>
            </a:r>
            <a:r>
              <a:rPr lang="en-US" sz="1400" b="1" dirty="0">
                <a:solidFill>
                  <a:srgbClr val="FF0000"/>
                </a:solidFill>
                <a:latin typeface="Times New Roman" panose="02020603050405020304" pitchFamily="18" charset="0"/>
                <a:cs typeface="Times New Roman" panose="02020603050405020304" pitchFamily="18" charset="0"/>
              </a:rPr>
              <a:t>Rev 6</a:t>
            </a:r>
            <a:r>
              <a:rPr lang="en-US" sz="1400"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6844427" y="307820"/>
            <a:ext cx="4834550" cy="584775"/>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2.  So, what if </a:t>
            </a:r>
            <a:r>
              <a:rPr lang="en-US" sz="1600" b="1" i="1" dirty="0">
                <a:solidFill>
                  <a:srgbClr val="CC6600"/>
                </a:solidFill>
                <a:latin typeface="Times New Roman" panose="02020603050405020304" pitchFamily="18" charset="0"/>
                <a:cs typeface="Times New Roman" panose="02020603050405020304" pitchFamily="18" charset="0"/>
              </a:rPr>
              <a:t>that which is perfect</a:t>
            </a:r>
            <a:r>
              <a:rPr lang="en-US" sz="1600" b="1" dirty="0">
                <a:latin typeface="Times New Roman" panose="02020603050405020304" pitchFamily="18" charset="0"/>
                <a:cs typeface="Times New Roman" panose="02020603050405020304" pitchFamily="18" charset="0"/>
              </a:rPr>
              <a:t> is actually referring to the second coming of Jesus Christ?</a:t>
            </a:r>
          </a:p>
        </p:txBody>
      </p:sp>
      <p:sp>
        <p:nvSpPr>
          <p:cNvPr id="7" name="TextBox 6"/>
          <p:cNvSpPr txBox="1"/>
          <p:nvPr/>
        </p:nvSpPr>
        <p:spPr>
          <a:xfrm>
            <a:off x="6444658" y="1034574"/>
            <a:ext cx="5450266"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Then</a:t>
            </a:r>
            <a:r>
              <a:rPr lang="en-US" sz="1400" dirty="0">
                <a:latin typeface="Times New Roman" panose="02020603050405020304" pitchFamily="18" charset="0"/>
                <a:cs typeface="Times New Roman" panose="02020603050405020304" pitchFamily="18" charset="0"/>
              </a:rPr>
              <a:t> </a:t>
            </a:r>
            <a:r>
              <a:rPr lang="en-US" sz="1400" b="1" i="1" dirty="0">
                <a:solidFill>
                  <a:srgbClr val="CC6600"/>
                </a:solidFill>
                <a:latin typeface="Times New Roman" panose="02020603050405020304" pitchFamily="18" charset="0"/>
                <a:cs typeface="Times New Roman" panose="02020603050405020304" pitchFamily="18" charset="0"/>
              </a:rPr>
              <a:t>prophecies</a:t>
            </a:r>
            <a:r>
              <a:rPr lang="en-US" sz="1400" dirty="0">
                <a:latin typeface="Times New Roman" panose="02020603050405020304" pitchFamily="18" charset="0"/>
                <a:cs typeface="Times New Roman" panose="02020603050405020304" pitchFamily="18" charset="0"/>
              </a:rPr>
              <a:t> with ‘any’ bible and anyone would still be fine, today!</a:t>
            </a:r>
          </a:p>
        </p:txBody>
      </p:sp>
      <p:sp>
        <p:nvSpPr>
          <p:cNvPr id="8" name="TextBox 7"/>
          <p:cNvSpPr txBox="1"/>
          <p:nvPr/>
        </p:nvSpPr>
        <p:spPr>
          <a:xfrm>
            <a:off x="6357987" y="810944"/>
            <a:ext cx="5588097"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Then</a:t>
            </a:r>
            <a:r>
              <a:rPr lang="en-US" sz="1400" dirty="0">
                <a:latin typeface="Times New Roman" panose="02020603050405020304" pitchFamily="18" charset="0"/>
                <a:cs typeface="Times New Roman" panose="02020603050405020304" pitchFamily="18" charset="0"/>
              </a:rPr>
              <a:t> </a:t>
            </a:r>
            <a:r>
              <a:rPr lang="en-US" sz="1400" b="1" i="1" dirty="0">
                <a:solidFill>
                  <a:srgbClr val="CC6600"/>
                </a:solidFill>
                <a:latin typeface="Times New Roman" panose="02020603050405020304" pitchFamily="18" charset="0"/>
                <a:cs typeface="Times New Roman" panose="02020603050405020304" pitchFamily="18" charset="0"/>
              </a:rPr>
              <a:t>that which is perfect </a:t>
            </a:r>
            <a:r>
              <a:rPr lang="en-US" sz="1400" dirty="0">
                <a:latin typeface="Times New Roman" panose="02020603050405020304" pitchFamily="18" charset="0"/>
                <a:cs typeface="Times New Roman" panose="02020603050405020304" pitchFamily="18" charset="0"/>
              </a:rPr>
              <a:t>hasn’t come and info would still be </a:t>
            </a:r>
            <a:r>
              <a:rPr lang="en-US" sz="1400" b="1" i="1" dirty="0">
                <a:solidFill>
                  <a:srgbClr val="CC6600"/>
                </a:solidFill>
                <a:latin typeface="Times New Roman" panose="02020603050405020304" pitchFamily="18" charset="0"/>
                <a:cs typeface="Times New Roman" panose="02020603050405020304" pitchFamily="18" charset="0"/>
              </a:rPr>
              <a:t>in part..</a:t>
            </a:r>
          </a:p>
        </p:txBody>
      </p:sp>
      <p:sp>
        <p:nvSpPr>
          <p:cNvPr id="10" name="TextBox 9"/>
          <p:cNvSpPr txBox="1"/>
          <p:nvPr/>
        </p:nvSpPr>
        <p:spPr>
          <a:xfrm>
            <a:off x="6313652" y="1264127"/>
            <a:ext cx="4789285"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Then</a:t>
            </a:r>
            <a:r>
              <a:rPr lang="en-US" sz="1400" dirty="0">
                <a:latin typeface="Times New Roman" panose="02020603050405020304" pitchFamily="18" charset="0"/>
                <a:cs typeface="Times New Roman" panose="02020603050405020304" pitchFamily="18" charset="0"/>
              </a:rPr>
              <a:t> ‘speaking in </a:t>
            </a:r>
            <a:r>
              <a:rPr lang="en-US" sz="1400" b="1" i="1" dirty="0">
                <a:solidFill>
                  <a:srgbClr val="CC6600"/>
                </a:solidFill>
                <a:latin typeface="Times New Roman" panose="02020603050405020304" pitchFamily="18" charset="0"/>
                <a:cs typeface="Times New Roman" panose="02020603050405020304" pitchFamily="18" charset="0"/>
              </a:rPr>
              <a:t>tongues</a:t>
            </a:r>
            <a:r>
              <a:rPr lang="en-US" sz="1400" dirty="0">
                <a:latin typeface="Times New Roman" panose="02020603050405020304" pitchFamily="18" charset="0"/>
                <a:cs typeface="Times New Roman" panose="02020603050405020304" pitchFamily="18" charset="0"/>
              </a:rPr>
              <a:t>’ would still be fine today </a:t>
            </a:r>
            <a:r>
              <a:rPr lang="en-US" sz="1100" i="1" dirty="0">
                <a:latin typeface="Times New Roman" panose="02020603050405020304" pitchFamily="18" charset="0"/>
                <a:cs typeface="Times New Roman" panose="02020603050405020304" pitchFamily="18" charset="0"/>
              </a:rPr>
              <a:t>(IF…)!</a:t>
            </a:r>
            <a:endParaRPr lang="en-US" sz="1400" i="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527722" y="1502752"/>
            <a:ext cx="5453873" cy="738664"/>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Then</a:t>
            </a:r>
            <a:r>
              <a:rPr lang="en-US" sz="1400" dirty="0">
                <a:latin typeface="Times New Roman" panose="02020603050405020304" pitchFamily="18" charset="0"/>
                <a:cs typeface="Times New Roman" panose="02020603050405020304" pitchFamily="18" charset="0"/>
              </a:rPr>
              <a:t> all that </a:t>
            </a:r>
            <a:r>
              <a:rPr lang="en-US" sz="1400" b="1" i="1" dirty="0">
                <a:solidFill>
                  <a:srgbClr val="CC6600"/>
                </a:solidFill>
                <a:latin typeface="Times New Roman" panose="02020603050405020304" pitchFamily="18" charset="0"/>
                <a:cs typeface="Times New Roman" panose="02020603050405020304" pitchFamily="18" charset="0"/>
              </a:rPr>
              <a:t>knowledge</a:t>
            </a:r>
            <a:r>
              <a:rPr lang="en-US" sz="1400" dirty="0">
                <a:latin typeface="Times New Roman" panose="02020603050405020304" pitchFamily="18" charset="0"/>
                <a:cs typeface="Times New Roman" panose="02020603050405020304" pitchFamily="18" charset="0"/>
              </a:rPr>
              <a:t> and wisdom you are ‘feeling’ and ‘believing’ could really be from God; you wouldn’t have any specific Bible so the confusion of hundreds of bibles and denominations would still be normal.</a:t>
            </a:r>
          </a:p>
        </p:txBody>
      </p:sp>
      <p:sp>
        <p:nvSpPr>
          <p:cNvPr id="12" name="TextBox 11"/>
          <p:cNvSpPr txBox="1"/>
          <p:nvPr/>
        </p:nvSpPr>
        <p:spPr>
          <a:xfrm>
            <a:off x="6525092" y="2175236"/>
            <a:ext cx="5409089" cy="523220"/>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Then</a:t>
            </a:r>
            <a:r>
              <a:rPr lang="en-US" sz="1400" dirty="0">
                <a:latin typeface="Times New Roman" panose="02020603050405020304" pitchFamily="18" charset="0"/>
                <a:cs typeface="Times New Roman" panose="02020603050405020304" pitchFamily="18" charset="0"/>
              </a:rPr>
              <a:t> any preacher preaching the ‘love of Jesus’ from the gospels or any bible, book, video, etc. creating confusion would still be pleasing to God.</a:t>
            </a:r>
          </a:p>
        </p:txBody>
      </p:sp>
      <p:sp>
        <p:nvSpPr>
          <p:cNvPr id="13" name="TextBox 12"/>
          <p:cNvSpPr txBox="1"/>
          <p:nvPr/>
        </p:nvSpPr>
        <p:spPr>
          <a:xfrm>
            <a:off x="6451719" y="2636166"/>
            <a:ext cx="5592021"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Then</a:t>
            </a:r>
            <a:r>
              <a:rPr lang="en-US" sz="1400" dirty="0">
                <a:latin typeface="Times New Roman" panose="02020603050405020304" pitchFamily="18" charset="0"/>
                <a:cs typeface="Times New Roman" panose="02020603050405020304" pitchFamily="18" charset="0"/>
              </a:rPr>
              <a:t> the books of the KJB that Paul wrote could be taken out of the KJB.</a:t>
            </a:r>
          </a:p>
        </p:txBody>
      </p:sp>
      <p:sp>
        <p:nvSpPr>
          <p:cNvPr id="14" name="TextBox 13"/>
          <p:cNvSpPr txBox="1"/>
          <p:nvPr/>
        </p:nvSpPr>
        <p:spPr>
          <a:xfrm>
            <a:off x="6527722" y="2869669"/>
            <a:ext cx="5480507" cy="738664"/>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Then</a:t>
            </a:r>
            <a:r>
              <a:rPr lang="en-US" sz="1400" dirty="0">
                <a:latin typeface="Times New Roman" panose="02020603050405020304" pitchFamily="18" charset="0"/>
                <a:cs typeface="Times New Roman" panose="02020603050405020304" pitchFamily="18" charset="0"/>
              </a:rPr>
              <a:t> the thousands of ‘changes’ from a King James Bible to all these hundreds of modern bibles would be fine;  even if all those things that are different, some opposite and some even missing, would still seem ok.</a:t>
            </a:r>
          </a:p>
        </p:txBody>
      </p:sp>
      <p:sp>
        <p:nvSpPr>
          <p:cNvPr id="15" name="TextBox 14"/>
          <p:cNvSpPr txBox="1"/>
          <p:nvPr/>
        </p:nvSpPr>
        <p:spPr>
          <a:xfrm>
            <a:off x="6507336" y="3552758"/>
            <a:ext cx="5278165" cy="523220"/>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Then</a:t>
            </a:r>
            <a:r>
              <a:rPr lang="en-US" sz="1400" dirty="0">
                <a:latin typeface="Times New Roman" panose="02020603050405020304" pitchFamily="18" charset="0"/>
                <a:cs typeface="Times New Roman" panose="02020603050405020304" pitchFamily="18" charset="0"/>
              </a:rPr>
              <a:t> you could be your own final authority as to which bible, religion denomination, local assembly – if any - you would want to ‘own.’</a:t>
            </a:r>
          </a:p>
        </p:txBody>
      </p:sp>
      <p:sp>
        <p:nvSpPr>
          <p:cNvPr id="16" name="TextBox 15"/>
          <p:cNvSpPr txBox="1"/>
          <p:nvPr/>
        </p:nvSpPr>
        <p:spPr>
          <a:xfrm>
            <a:off x="6535770" y="3975635"/>
            <a:ext cx="5354021" cy="738664"/>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Then</a:t>
            </a:r>
            <a:r>
              <a:rPr lang="en-US" sz="1400" dirty="0">
                <a:latin typeface="Times New Roman" panose="02020603050405020304" pitchFamily="18" charset="0"/>
                <a:cs typeface="Times New Roman" panose="02020603050405020304" pitchFamily="18" charset="0"/>
              </a:rPr>
              <a:t> you would be able to choose any denomination / local church, etc. to attend – even church hop – and you could base your decision on the music, the worship team, the building, the people, the pastor, etc.</a:t>
            </a:r>
          </a:p>
        </p:txBody>
      </p:sp>
      <p:sp>
        <p:nvSpPr>
          <p:cNvPr id="17" name="TextBox 16"/>
          <p:cNvSpPr txBox="1"/>
          <p:nvPr/>
        </p:nvSpPr>
        <p:spPr>
          <a:xfrm>
            <a:off x="6509580" y="4668335"/>
            <a:ext cx="5380212"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Then</a:t>
            </a:r>
            <a:r>
              <a:rPr lang="en-US" sz="1400" dirty="0">
                <a:latin typeface="Times New Roman" panose="02020603050405020304" pitchFamily="18" charset="0"/>
                <a:cs typeface="Times New Roman" panose="02020603050405020304" pitchFamily="18" charset="0"/>
              </a:rPr>
              <a:t> you could do anything you want; just confess ‘all’ those sins later.</a:t>
            </a:r>
          </a:p>
        </p:txBody>
      </p:sp>
      <p:sp>
        <p:nvSpPr>
          <p:cNvPr id="18" name="TextBox 17"/>
          <p:cNvSpPr txBox="1"/>
          <p:nvPr/>
        </p:nvSpPr>
        <p:spPr>
          <a:xfrm>
            <a:off x="6526181" y="4910212"/>
            <a:ext cx="5222748"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Then</a:t>
            </a:r>
            <a:r>
              <a:rPr lang="en-US" sz="1400" dirty="0">
                <a:latin typeface="Times New Roman" panose="02020603050405020304" pitchFamily="18" charset="0"/>
                <a:cs typeface="Times New Roman" panose="02020603050405020304" pitchFamily="18" charset="0"/>
              </a:rPr>
              <a:t> you could be any kind of modern ‘Christian’ you wanted to be.</a:t>
            </a:r>
            <a:endParaRPr lang="en-US" sz="1400" dirty="0"/>
          </a:p>
        </p:txBody>
      </p:sp>
      <p:sp>
        <p:nvSpPr>
          <p:cNvPr id="19" name="TextBox 18"/>
          <p:cNvSpPr txBox="1"/>
          <p:nvPr/>
        </p:nvSpPr>
        <p:spPr>
          <a:xfrm>
            <a:off x="6536599" y="5146876"/>
            <a:ext cx="5471629" cy="523220"/>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Then</a:t>
            </a:r>
            <a:r>
              <a:rPr lang="en-US" sz="1400" dirty="0">
                <a:latin typeface="Times New Roman" panose="02020603050405020304" pitchFamily="18" charset="0"/>
                <a:cs typeface="Times New Roman" panose="02020603050405020304" pitchFamily="18" charset="0"/>
              </a:rPr>
              <a:t> you ladies could be preachers, pastors, rulers in your own home, CEO’s &amp; soldiers; you could dress, talk and act anyway you choose, etc.</a:t>
            </a:r>
          </a:p>
        </p:txBody>
      </p:sp>
      <p:sp>
        <p:nvSpPr>
          <p:cNvPr id="20" name="TextBox 19"/>
          <p:cNvSpPr txBox="1"/>
          <p:nvPr/>
        </p:nvSpPr>
        <p:spPr>
          <a:xfrm>
            <a:off x="6525092" y="5602913"/>
            <a:ext cx="5076442" cy="523220"/>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Then</a:t>
            </a:r>
            <a:r>
              <a:rPr lang="en-US" sz="1400" dirty="0">
                <a:latin typeface="Times New Roman" panose="02020603050405020304" pitchFamily="18" charset="0"/>
                <a:cs typeface="Times New Roman" panose="02020603050405020304" pitchFamily="18" charset="0"/>
              </a:rPr>
              <a:t> you would think there is revival in America because of all the smiling loving preachers on tv with their thousands of followers.</a:t>
            </a:r>
          </a:p>
        </p:txBody>
      </p:sp>
      <p:sp>
        <p:nvSpPr>
          <p:cNvPr id="4" name="Rectangle: Rounded Corners 3">
            <a:extLst>
              <a:ext uri="{FF2B5EF4-FFF2-40B4-BE49-F238E27FC236}">
                <a16:creationId xmlns:a16="http://schemas.microsoft.com/office/drawing/2014/main" id="{C62E515A-20AF-4656-A7CC-1C6DBAF6131B}"/>
              </a:ext>
            </a:extLst>
          </p:cNvPr>
          <p:cNvSpPr/>
          <p:nvPr/>
        </p:nvSpPr>
        <p:spPr>
          <a:xfrm>
            <a:off x="6986726" y="329099"/>
            <a:ext cx="4563123" cy="5231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2700">
                <a:solidFill>
                  <a:schemeClr val="tx1"/>
                </a:solidFill>
              </a:ln>
            </a:endParaRPr>
          </a:p>
        </p:txBody>
      </p:sp>
    </p:spTree>
    <p:extLst>
      <p:ext uri="{BB962C8B-B14F-4D97-AF65-F5344CB8AC3E}">
        <p14:creationId xmlns:p14="http://schemas.microsoft.com/office/powerpoint/2010/main" val="337646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17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17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175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175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175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175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175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175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175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up)">
                                      <p:cBhvr>
                                        <p:cTn id="62" dur="175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175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up)">
                                      <p:cBhvr>
                                        <p:cTn id="72"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11" grpId="0"/>
      <p:bldP spid="12" grpId="0"/>
      <p:bldP spid="13" grpId="0"/>
      <p:bldP spid="14" grpId="0"/>
      <p:bldP spid="15"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25889" y="444497"/>
            <a:ext cx="4689695" cy="830997"/>
          </a:xfrm>
          <a:prstGeom prst="rect">
            <a:avLst/>
          </a:prstGeom>
          <a:noFill/>
          <a:ln w="12700">
            <a:solidFill>
              <a:schemeClr val="tx1"/>
            </a:solidFill>
          </a:ln>
        </p:spPr>
        <p:txBody>
          <a:bodyPr wrap="square" rtlCol="0">
            <a:spAutoFit/>
          </a:bodyPr>
          <a:lstStyle/>
          <a:p>
            <a:pPr algn="just"/>
            <a:r>
              <a:rPr lang="en-US" sz="1600" b="1" dirty="0">
                <a:latin typeface="Times New Roman" panose="02020603050405020304" pitchFamily="18" charset="0"/>
                <a:cs typeface="Times New Roman" panose="02020603050405020304" pitchFamily="18" charset="0"/>
              </a:rPr>
              <a:t>3.  And for the final possibility, some folks think </a:t>
            </a:r>
            <a:r>
              <a:rPr lang="en-US" sz="1600" b="1" i="1" dirty="0">
                <a:solidFill>
                  <a:srgbClr val="CC6600"/>
                </a:solidFill>
                <a:latin typeface="Times New Roman" panose="02020603050405020304" pitchFamily="18" charset="0"/>
                <a:cs typeface="Times New Roman" panose="02020603050405020304" pitchFamily="18" charset="0"/>
              </a:rPr>
              <a:t>that which is perfect </a:t>
            </a:r>
            <a:r>
              <a:rPr lang="en-US" sz="1600" b="1" dirty="0">
                <a:latin typeface="Times New Roman" panose="02020603050405020304" pitchFamily="18" charset="0"/>
                <a:cs typeface="Times New Roman" panose="02020603050405020304" pitchFamily="18" charset="0"/>
              </a:rPr>
              <a:t>is about ‘</a:t>
            </a:r>
            <a:r>
              <a:rPr lang="en-US" sz="1600" b="1" u="sng" dirty="0">
                <a:latin typeface="Times New Roman" panose="02020603050405020304" pitchFamily="18" charset="0"/>
                <a:cs typeface="Times New Roman" panose="02020603050405020304" pitchFamily="18" charset="0"/>
              </a:rPr>
              <a:t>them</a:t>
            </a:r>
            <a:r>
              <a:rPr lang="en-US" sz="1600" b="1" dirty="0">
                <a:latin typeface="Times New Roman" panose="02020603050405020304" pitchFamily="18" charset="0"/>
                <a:cs typeface="Times New Roman" panose="02020603050405020304" pitchFamily="18" charset="0"/>
              </a:rPr>
              <a:t>’ – the people – when they ‘get to heaven,’ then they will be perfect.</a:t>
            </a:r>
          </a:p>
        </p:txBody>
      </p:sp>
      <p:sp>
        <p:nvSpPr>
          <p:cNvPr id="6" name="TextBox 5"/>
          <p:cNvSpPr txBox="1"/>
          <p:nvPr/>
        </p:nvSpPr>
        <p:spPr>
          <a:xfrm>
            <a:off x="6791417" y="2245542"/>
            <a:ext cx="4994181" cy="276999"/>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And… here are a few more ‘official’ thoughts on it being </a:t>
            </a:r>
            <a:r>
              <a:rPr lang="en-US" sz="1200" b="1" u="sng" dirty="0">
                <a:latin typeface="Times New Roman" panose="02020603050405020304" pitchFamily="18" charset="0"/>
                <a:cs typeface="Times New Roman" panose="02020603050405020304" pitchFamily="18" charset="0"/>
              </a:rPr>
              <a:t>the people</a:t>
            </a:r>
            <a:r>
              <a:rPr lang="en-US" sz="1200" b="1"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6609031" y="1268300"/>
            <a:ext cx="5332491"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That just really doesn’t make sense if you read all the other verses </a:t>
            </a:r>
          </a:p>
          <a:p>
            <a:pPr algn="ctr"/>
            <a:r>
              <a:rPr lang="en-US" sz="1200" dirty="0">
                <a:latin typeface="Times New Roman" panose="02020603050405020304" pitchFamily="18" charset="0"/>
                <a:cs typeface="Times New Roman" panose="02020603050405020304" pitchFamily="18" charset="0"/>
              </a:rPr>
              <a:t>before and after </a:t>
            </a:r>
            <a:r>
              <a:rPr lang="en-US" sz="1100" b="1" dirty="0">
                <a:solidFill>
                  <a:srgbClr val="FF0000"/>
                </a:solidFill>
                <a:latin typeface="Times New Roman" panose="02020603050405020304" pitchFamily="18" charset="0"/>
                <a:cs typeface="Times New Roman" panose="02020603050405020304" pitchFamily="18" charset="0"/>
              </a:rPr>
              <a:t>I Corinthians 13:10 </a:t>
            </a:r>
            <a:r>
              <a:rPr lang="en-US" sz="1200" dirty="0">
                <a:latin typeface="Times New Roman" panose="02020603050405020304" pitchFamily="18" charset="0"/>
                <a:cs typeface="Times New Roman" panose="02020603050405020304" pitchFamily="18" charset="0"/>
              </a:rPr>
              <a:t>– which we will do in a few moments.</a:t>
            </a:r>
            <a:endParaRPr lang="en-US" sz="1200" dirty="0"/>
          </a:p>
        </p:txBody>
      </p:sp>
      <p:sp>
        <p:nvSpPr>
          <p:cNvPr id="8" name="TextBox 7"/>
          <p:cNvSpPr txBox="1"/>
          <p:nvPr/>
        </p:nvSpPr>
        <p:spPr>
          <a:xfrm>
            <a:off x="6590930" y="1666582"/>
            <a:ext cx="5350592" cy="646331"/>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It would be that we people would be like Paul, living in a time when everything is still ‘</a:t>
            </a:r>
            <a:r>
              <a:rPr lang="en-US" sz="1200" b="1" i="1" dirty="0">
                <a:solidFill>
                  <a:srgbClr val="CC6600"/>
                </a:solidFill>
                <a:latin typeface="Times New Roman" panose="02020603050405020304" pitchFamily="18" charset="0"/>
                <a:cs typeface="Times New Roman" panose="02020603050405020304" pitchFamily="18" charset="0"/>
              </a:rPr>
              <a:t>in part</a:t>
            </a:r>
            <a:r>
              <a:rPr lang="en-US" sz="1200" dirty="0">
                <a:latin typeface="Times New Roman" panose="02020603050405020304" pitchFamily="18" charset="0"/>
                <a:cs typeface="Times New Roman" panose="02020603050405020304" pitchFamily="18" charset="0"/>
              </a:rPr>
              <a:t>.’  One would never have that full assurance and scriptural confidence and would be confessing their sins every day – or least once a week, anyway.</a:t>
            </a:r>
          </a:p>
        </p:txBody>
      </p:sp>
      <p:sp>
        <p:nvSpPr>
          <p:cNvPr id="9" name="TextBox 8"/>
          <p:cNvSpPr txBox="1"/>
          <p:nvPr/>
        </p:nvSpPr>
        <p:spPr>
          <a:xfrm>
            <a:off x="7258835" y="2496421"/>
            <a:ext cx="4039902"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There would still be ‘</a:t>
            </a:r>
            <a:r>
              <a:rPr lang="en-US" sz="1400" b="1" i="1" dirty="0">
                <a:solidFill>
                  <a:srgbClr val="CC6600"/>
                </a:solidFill>
                <a:latin typeface="Times New Roman" panose="02020603050405020304" pitchFamily="18" charset="0"/>
                <a:cs typeface="Times New Roman" panose="02020603050405020304" pitchFamily="18" charset="0"/>
              </a:rPr>
              <a:t>prophecies</a:t>
            </a:r>
            <a:r>
              <a:rPr lang="en-US" sz="1400" b="1" dirty="0">
                <a:latin typeface="Times New Roman" panose="02020603050405020304" pitchFamily="18" charset="0"/>
                <a:cs typeface="Times New Roman" panose="02020603050405020304" pitchFamily="18" charset="0"/>
              </a:rPr>
              <a:t>’ going on!</a:t>
            </a:r>
            <a:endParaRPr lang="en-US" sz="1400" i="1" dirty="0">
              <a:solidFill>
                <a:srgbClr val="CC66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257326" y="4220734"/>
            <a:ext cx="3996146"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There would still be</a:t>
            </a:r>
            <a:r>
              <a:rPr lang="en-US" sz="1400" b="1" i="1" dirty="0">
                <a:latin typeface="Times New Roman" panose="02020603050405020304" pitchFamily="18" charset="0"/>
                <a:cs typeface="Times New Roman" panose="02020603050405020304" pitchFamily="18" charset="0"/>
              </a:rPr>
              <a:t> </a:t>
            </a:r>
            <a:r>
              <a:rPr lang="en-US" sz="1400" b="1" i="1" dirty="0">
                <a:solidFill>
                  <a:srgbClr val="CC6600"/>
                </a:solidFill>
                <a:latin typeface="Times New Roman" panose="02020603050405020304" pitchFamily="18" charset="0"/>
                <a:cs typeface="Times New Roman" panose="02020603050405020304" pitchFamily="18" charset="0"/>
              </a:rPr>
              <a:t>tongues</a:t>
            </a:r>
            <a:r>
              <a:rPr lang="en-US" sz="1400" b="1" dirty="0">
                <a:latin typeface="Times New Roman" panose="02020603050405020304" pitchFamily="18" charset="0"/>
                <a:cs typeface="Times New Roman" panose="02020603050405020304" pitchFamily="18" charset="0"/>
              </a:rPr>
              <a:t>! </a:t>
            </a:r>
          </a:p>
        </p:txBody>
      </p:sp>
      <p:sp>
        <p:nvSpPr>
          <p:cNvPr id="11" name="TextBox 10"/>
          <p:cNvSpPr txBox="1"/>
          <p:nvPr/>
        </p:nvSpPr>
        <p:spPr>
          <a:xfrm>
            <a:off x="6712709" y="3122865"/>
            <a:ext cx="5125131" cy="1015663"/>
          </a:xfrm>
          <a:prstGeom prst="rect">
            <a:avLst/>
          </a:prstGeom>
          <a:noFill/>
        </p:spPr>
        <p:txBody>
          <a:bodyPr wrap="square" rtlCol="0">
            <a:spAutoFit/>
          </a:bodyPr>
          <a:lstStyle/>
          <a:p>
            <a:pPr algn="just"/>
            <a:r>
              <a:rPr lang="en-US" sz="1200" i="1" dirty="0">
                <a:latin typeface="Times New Roman" panose="02020603050405020304" pitchFamily="18" charset="0"/>
                <a:cs typeface="Times New Roman" panose="02020603050405020304" pitchFamily="18" charset="0"/>
              </a:rPr>
              <a:t>Hey wait:  That is ‘exactly’ what the pastors and preachers are doing these days.  “IF’ they use any bible in their ‘talks’ at all, they pick and choose from over 400 bibles – and they all say different things.  And because of all that edjukated scholarship and confusion, they mostly just ‘speak from their heart.’  And if they don’t speak much, they replace it with worship music – all kinds of music.</a:t>
            </a:r>
          </a:p>
        </p:txBody>
      </p:sp>
      <p:sp>
        <p:nvSpPr>
          <p:cNvPr id="12" name="TextBox 11"/>
          <p:cNvSpPr txBox="1"/>
          <p:nvPr/>
        </p:nvSpPr>
        <p:spPr>
          <a:xfrm>
            <a:off x="7016430" y="4460725"/>
            <a:ext cx="4517691" cy="646331"/>
          </a:xfrm>
          <a:prstGeom prst="rect">
            <a:avLst/>
          </a:prstGeom>
          <a:noFill/>
        </p:spPr>
        <p:txBody>
          <a:bodyPr wrap="square" rtlCol="0">
            <a:spAutoFit/>
          </a:bodyPr>
          <a:lstStyle/>
          <a:p>
            <a:pPr algn="just"/>
            <a:r>
              <a:rPr lang="en-US" sz="1200" i="1" dirty="0">
                <a:latin typeface="Times New Roman" panose="02020603050405020304" pitchFamily="18" charset="0"/>
                <a:cs typeface="Times New Roman" panose="02020603050405020304" pitchFamily="18" charset="0"/>
              </a:rPr>
              <a:t>Hey wait:  There is still ‘speaking in tongues going on today.  However, they don’t follow what Paul said in </a:t>
            </a:r>
            <a:r>
              <a:rPr lang="en-US" sz="1100" b="1" i="1" dirty="0">
                <a:solidFill>
                  <a:srgbClr val="FF0000"/>
                </a:solidFill>
                <a:latin typeface="Times New Roman" panose="02020603050405020304" pitchFamily="18" charset="0"/>
                <a:cs typeface="Times New Roman" panose="02020603050405020304" pitchFamily="18" charset="0"/>
              </a:rPr>
              <a:t>I Corinthians 14 </a:t>
            </a:r>
            <a:r>
              <a:rPr lang="en-US" sz="1200" i="1" dirty="0">
                <a:latin typeface="Times New Roman" panose="02020603050405020304" pitchFamily="18" charset="0"/>
                <a:cs typeface="Times New Roman" panose="02020603050405020304" pitchFamily="18" charset="0"/>
              </a:rPr>
              <a:t>when it comes to ‘tongues’ so it certainly still isn’t God’s directed way today.</a:t>
            </a:r>
          </a:p>
        </p:txBody>
      </p:sp>
      <p:sp>
        <p:nvSpPr>
          <p:cNvPr id="13" name="TextBox 12"/>
          <p:cNvSpPr txBox="1"/>
          <p:nvPr/>
        </p:nvSpPr>
        <p:spPr>
          <a:xfrm>
            <a:off x="6728368" y="2722896"/>
            <a:ext cx="5057230" cy="461665"/>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They would be without the KJB’s foundation of knowledge and word direction.  After all, EVERY modern bible likes to compare it to the KJB as ‘improved.’</a:t>
            </a:r>
          </a:p>
        </p:txBody>
      </p:sp>
      <p:sp>
        <p:nvSpPr>
          <p:cNvPr id="14" name="TextBox 13"/>
          <p:cNvSpPr txBox="1"/>
          <p:nvPr/>
        </p:nvSpPr>
        <p:spPr>
          <a:xfrm>
            <a:off x="6791417" y="5194794"/>
            <a:ext cx="4994181" cy="307777"/>
          </a:xfrm>
          <a:prstGeom prst="rect">
            <a:avLst/>
          </a:prstGeom>
          <a:noFill/>
        </p:spPr>
        <p:txBody>
          <a:bodyPr wrap="square" rtlCol="0">
            <a:spAutoFit/>
          </a:bodyPr>
          <a:lstStyle/>
          <a:p>
            <a:pPr algn="ctr"/>
            <a:r>
              <a:rPr lang="en-US" sz="1400" b="1" i="1" dirty="0">
                <a:solidFill>
                  <a:srgbClr val="CC6600"/>
                </a:solidFill>
                <a:latin typeface="Times New Roman" panose="02020603050405020304" pitchFamily="18" charset="0"/>
                <a:cs typeface="Times New Roman" panose="02020603050405020304" pitchFamily="18" charset="0"/>
              </a:rPr>
              <a:t>Knowledge</a:t>
            </a:r>
            <a:r>
              <a:rPr lang="en-US" sz="1400" b="1" dirty="0">
                <a:latin typeface="Times New Roman" panose="02020603050405020304" pitchFamily="18" charset="0"/>
                <a:cs typeface="Times New Roman" panose="02020603050405020304" pitchFamily="18" charset="0"/>
              </a:rPr>
              <a:t> would still just be happening – but </a:t>
            </a:r>
            <a:r>
              <a:rPr lang="en-US" sz="1400" b="1" i="1" dirty="0">
                <a:solidFill>
                  <a:srgbClr val="CC6600"/>
                </a:solidFill>
                <a:latin typeface="Times New Roman" panose="02020603050405020304" pitchFamily="18" charset="0"/>
                <a:cs typeface="Times New Roman" panose="02020603050405020304" pitchFamily="18" charset="0"/>
              </a:rPr>
              <a:t>in part</a:t>
            </a:r>
            <a:endParaRPr lang="en-US" sz="14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7052479" y="5442065"/>
            <a:ext cx="4450212" cy="1015663"/>
          </a:xfrm>
          <a:prstGeom prst="rect">
            <a:avLst/>
          </a:prstGeom>
          <a:noFill/>
        </p:spPr>
        <p:txBody>
          <a:bodyPr wrap="square" rtlCol="0">
            <a:spAutoFit/>
          </a:bodyPr>
          <a:lstStyle/>
          <a:p>
            <a:pPr algn="just"/>
            <a:r>
              <a:rPr lang="en-US" sz="1200" i="1" dirty="0">
                <a:latin typeface="Times New Roman" panose="02020603050405020304" pitchFamily="18" charset="0"/>
                <a:cs typeface="Times New Roman" panose="02020603050405020304" pitchFamily="18" charset="0"/>
              </a:rPr>
              <a:t>Hey wait:  People already think they can only get their ‘knowledge’ of God, etc. from preachers, pastors, modern apostles, healers, etc. and that they must all have an education from some seminary, college, institute or worked under some famous ‘big time’ personality – or even be baptized from the line all the away back to John himself.</a:t>
            </a:r>
          </a:p>
        </p:txBody>
      </p:sp>
      <p:sp>
        <p:nvSpPr>
          <p:cNvPr id="17" name="Rectangle: Rounded Corners 16">
            <a:extLst>
              <a:ext uri="{FF2B5EF4-FFF2-40B4-BE49-F238E27FC236}">
                <a16:creationId xmlns:a16="http://schemas.microsoft.com/office/drawing/2014/main" id="{5BBD51A6-8B4E-45E7-BC59-E78A155AC224}"/>
              </a:ext>
            </a:extLst>
          </p:cNvPr>
          <p:cNvSpPr/>
          <p:nvPr/>
        </p:nvSpPr>
        <p:spPr>
          <a:xfrm>
            <a:off x="6712709" y="5191418"/>
            <a:ext cx="5156736" cy="126631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65F4137A-82C8-48F8-9443-A000746A822D}"/>
              </a:ext>
            </a:extLst>
          </p:cNvPr>
          <p:cNvSpPr/>
          <p:nvPr/>
        </p:nvSpPr>
        <p:spPr>
          <a:xfrm>
            <a:off x="6712709" y="4220734"/>
            <a:ext cx="5156736" cy="88632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BDB459D-37D0-4846-86AB-7BF9AEB07D4F}"/>
              </a:ext>
            </a:extLst>
          </p:cNvPr>
          <p:cNvSpPr/>
          <p:nvPr/>
        </p:nvSpPr>
        <p:spPr>
          <a:xfrm>
            <a:off x="6712709" y="2531418"/>
            <a:ext cx="5125131" cy="160495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97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75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750" fill="hold"/>
                                        <p:tgtEl>
                                          <p:spTgt spid="9"/>
                                        </p:tgtEl>
                                        <p:attrNameLst>
                                          <p:attrName>ppt_w</p:attrName>
                                        </p:attrNameLst>
                                      </p:cBhvr>
                                      <p:tavLst>
                                        <p:tav tm="0">
                                          <p:val>
                                            <p:fltVal val="0"/>
                                          </p:val>
                                        </p:tav>
                                        <p:tav tm="100000">
                                          <p:val>
                                            <p:strVal val="#ppt_w"/>
                                          </p:val>
                                        </p:tav>
                                      </p:tavLst>
                                    </p:anim>
                                    <p:anim calcmode="lin" valueType="num">
                                      <p:cBhvr>
                                        <p:cTn id="28" dur="1750" fill="hold"/>
                                        <p:tgtEl>
                                          <p:spTgt spid="9"/>
                                        </p:tgtEl>
                                        <p:attrNameLst>
                                          <p:attrName>ppt_h</p:attrName>
                                        </p:attrNameLst>
                                      </p:cBhvr>
                                      <p:tavLst>
                                        <p:tav tm="0">
                                          <p:val>
                                            <p:fltVal val="0"/>
                                          </p:val>
                                        </p:tav>
                                        <p:tav tm="100000">
                                          <p:val>
                                            <p:strVal val="#ppt_h"/>
                                          </p:val>
                                        </p:tav>
                                      </p:tavLst>
                                    </p:anim>
                                    <p:animEffect transition="in" filter="fade">
                                      <p:cBhvr>
                                        <p:cTn id="29" dur="175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1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175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175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750" fill="hold"/>
                                        <p:tgtEl>
                                          <p:spTgt spid="10"/>
                                        </p:tgtEl>
                                        <p:attrNameLst>
                                          <p:attrName>ppt_w</p:attrName>
                                        </p:attrNameLst>
                                      </p:cBhvr>
                                      <p:tavLst>
                                        <p:tav tm="0">
                                          <p:val>
                                            <p:fltVal val="0"/>
                                          </p:val>
                                        </p:tav>
                                        <p:tav tm="100000">
                                          <p:val>
                                            <p:strVal val="#ppt_w"/>
                                          </p:val>
                                        </p:tav>
                                      </p:tavLst>
                                    </p:anim>
                                    <p:anim calcmode="lin" valueType="num">
                                      <p:cBhvr>
                                        <p:cTn id="48" dur="1750" fill="hold"/>
                                        <p:tgtEl>
                                          <p:spTgt spid="10"/>
                                        </p:tgtEl>
                                        <p:attrNameLst>
                                          <p:attrName>ppt_h</p:attrName>
                                        </p:attrNameLst>
                                      </p:cBhvr>
                                      <p:tavLst>
                                        <p:tav tm="0">
                                          <p:val>
                                            <p:fltVal val="0"/>
                                          </p:val>
                                        </p:tav>
                                        <p:tav tm="100000">
                                          <p:val>
                                            <p:strVal val="#ppt_h"/>
                                          </p:val>
                                        </p:tav>
                                      </p:tavLst>
                                    </p:anim>
                                    <p:animEffect transition="in" filter="fade">
                                      <p:cBhvr>
                                        <p:cTn id="49" dur="1750"/>
                                        <p:tgtEl>
                                          <p:spTgt spid="10"/>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up)">
                                      <p:cBhvr>
                                        <p:cTn id="52" dur="1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up)">
                                      <p:cBhvr>
                                        <p:cTn id="57" dur="175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1750" fill="hold"/>
                                        <p:tgtEl>
                                          <p:spTgt spid="14"/>
                                        </p:tgtEl>
                                        <p:attrNameLst>
                                          <p:attrName>ppt_w</p:attrName>
                                        </p:attrNameLst>
                                      </p:cBhvr>
                                      <p:tavLst>
                                        <p:tav tm="0">
                                          <p:val>
                                            <p:fltVal val="0"/>
                                          </p:val>
                                        </p:tav>
                                        <p:tav tm="100000">
                                          <p:val>
                                            <p:strVal val="#ppt_w"/>
                                          </p:val>
                                        </p:tav>
                                      </p:tavLst>
                                    </p:anim>
                                    <p:anim calcmode="lin" valueType="num">
                                      <p:cBhvr>
                                        <p:cTn id="63" dur="1750" fill="hold"/>
                                        <p:tgtEl>
                                          <p:spTgt spid="14"/>
                                        </p:tgtEl>
                                        <p:attrNameLst>
                                          <p:attrName>ppt_h</p:attrName>
                                        </p:attrNameLst>
                                      </p:cBhvr>
                                      <p:tavLst>
                                        <p:tav tm="0">
                                          <p:val>
                                            <p:fltVal val="0"/>
                                          </p:val>
                                        </p:tav>
                                        <p:tav tm="100000">
                                          <p:val>
                                            <p:strVal val="#ppt_h"/>
                                          </p:val>
                                        </p:tav>
                                      </p:tavLst>
                                    </p:anim>
                                    <p:animEffect transition="in" filter="fade">
                                      <p:cBhvr>
                                        <p:cTn id="64" dur="1750"/>
                                        <p:tgtEl>
                                          <p:spTgt spid="14"/>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up)">
                                      <p:cBhvr>
                                        <p:cTn id="67" dur="1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up)">
                                      <p:cBhvr>
                                        <p:cTn id="72" dur="1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P spid="14" grpId="0"/>
      <p:bldP spid="15" grpId="0"/>
      <p:bldP spid="17"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44833" y="325936"/>
            <a:ext cx="4916034" cy="923330"/>
          </a:xfrm>
          <a:prstGeom prst="rect">
            <a:avLst/>
          </a:prstGeom>
          <a:noFill/>
        </p:spPr>
        <p:txBody>
          <a:bodyPr wrap="square" rtlCol="0">
            <a:spAutoFit/>
          </a:bodyPr>
          <a:lstStyle/>
          <a:p>
            <a:pPr algn="just"/>
            <a:r>
              <a:rPr lang="en-US" b="1" dirty="0">
                <a:latin typeface="Times New Roman" panose="02020603050405020304" pitchFamily="18" charset="0"/>
                <a:cs typeface="Times New Roman" panose="02020603050405020304" pitchFamily="18" charset="0"/>
              </a:rPr>
              <a:t>Are you now able to see, understand, believe, etc. that </a:t>
            </a:r>
            <a:r>
              <a:rPr lang="en-US" b="1" i="1" dirty="0">
                <a:solidFill>
                  <a:srgbClr val="CC6600"/>
                </a:solidFill>
                <a:latin typeface="Times New Roman" panose="02020603050405020304" pitchFamily="18" charset="0"/>
                <a:cs typeface="Times New Roman" panose="02020603050405020304" pitchFamily="18" charset="0"/>
              </a:rPr>
              <a:t>that which is perfect </a:t>
            </a:r>
            <a:r>
              <a:rPr lang="en-US" b="1" dirty="0">
                <a:latin typeface="Times New Roman" panose="02020603050405020304" pitchFamily="18" charset="0"/>
                <a:cs typeface="Times New Roman" panose="02020603050405020304" pitchFamily="18" charset="0"/>
              </a:rPr>
              <a:t>has already come, just like Paul said it would?  </a:t>
            </a:r>
          </a:p>
        </p:txBody>
      </p:sp>
      <p:sp>
        <p:nvSpPr>
          <p:cNvPr id="6" name="TextBox 5"/>
          <p:cNvSpPr txBox="1"/>
          <p:nvPr/>
        </p:nvSpPr>
        <p:spPr>
          <a:xfrm>
            <a:off x="7357765" y="2096358"/>
            <a:ext cx="3877398"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And when it came, </a:t>
            </a:r>
            <a:r>
              <a:rPr lang="en-US" sz="1400" b="1" i="1" dirty="0">
                <a:solidFill>
                  <a:srgbClr val="CC6600"/>
                </a:solidFill>
                <a:latin typeface="Times New Roman" panose="02020603050405020304" pitchFamily="18" charset="0"/>
                <a:cs typeface="Times New Roman" panose="02020603050405020304" pitchFamily="18" charset="0"/>
              </a:rPr>
              <a:t>prophecies</a:t>
            </a:r>
            <a:r>
              <a:rPr lang="en-US" sz="1400" dirty="0">
                <a:latin typeface="Times New Roman" panose="02020603050405020304" pitchFamily="18" charset="0"/>
                <a:cs typeface="Times New Roman" panose="02020603050405020304" pitchFamily="18" charset="0"/>
              </a:rPr>
              <a:t> were done away.</a:t>
            </a:r>
          </a:p>
        </p:txBody>
      </p:sp>
      <p:sp>
        <p:nvSpPr>
          <p:cNvPr id="8" name="TextBox 7"/>
          <p:cNvSpPr txBox="1"/>
          <p:nvPr/>
        </p:nvSpPr>
        <p:spPr>
          <a:xfrm>
            <a:off x="7253240" y="2328739"/>
            <a:ext cx="3877398"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And when it came, </a:t>
            </a:r>
            <a:r>
              <a:rPr lang="en-US" sz="1400" b="1" i="1" dirty="0">
                <a:solidFill>
                  <a:srgbClr val="CC6600"/>
                </a:solidFill>
                <a:latin typeface="Times New Roman" panose="02020603050405020304" pitchFamily="18" charset="0"/>
                <a:cs typeface="Times New Roman" panose="02020603050405020304" pitchFamily="18" charset="0"/>
              </a:rPr>
              <a:t>tongues</a:t>
            </a:r>
            <a:r>
              <a:rPr lang="en-US" sz="1400" dirty="0">
                <a:latin typeface="Times New Roman" panose="02020603050405020304" pitchFamily="18" charset="0"/>
                <a:cs typeface="Times New Roman" panose="02020603050405020304" pitchFamily="18" charset="0"/>
              </a:rPr>
              <a:t> were done away.</a:t>
            </a:r>
          </a:p>
        </p:txBody>
      </p:sp>
      <p:sp>
        <p:nvSpPr>
          <p:cNvPr id="9" name="TextBox 8"/>
          <p:cNvSpPr txBox="1"/>
          <p:nvPr/>
        </p:nvSpPr>
        <p:spPr>
          <a:xfrm>
            <a:off x="7324276" y="2553588"/>
            <a:ext cx="3877398"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And when it came, </a:t>
            </a:r>
            <a:r>
              <a:rPr lang="en-US" sz="1400" b="1" i="1" dirty="0">
                <a:solidFill>
                  <a:srgbClr val="CC6600"/>
                </a:solidFill>
                <a:latin typeface="Times New Roman" panose="02020603050405020304" pitchFamily="18" charset="0"/>
                <a:cs typeface="Times New Roman" panose="02020603050405020304" pitchFamily="18" charset="0"/>
              </a:rPr>
              <a:t>knowledge</a:t>
            </a:r>
            <a:r>
              <a:rPr lang="en-US" sz="1400" dirty="0">
                <a:latin typeface="Times New Roman" panose="02020603050405020304" pitchFamily="18" charset="0"/>
                <a:cs typeface="Times New Roman" panose="02020603050405020304" pitchFamily="18" charset="0"/>
              </a:rPr>
              <a:t> was done away.</a:t>
            </a:r>
          </a:p>
        </p:txBody>
      </p:sp>
      <p:sp>
        <p:nvSpPr>
          <p:cNvPr id="10" name="TextBox 9"/>
          <p:cNvSpPr txBox="1"/>
          <p:nvPr/>
        </p:nvSpPr>
        <p:spPr>
          <a:xfrm>
            <a:off x="6786111" y="5395246"/>
            <a:ext cx="5216301" cy="523220"/>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You don’t need </a:t>
            </a:r>
            <a:r>
              <a:rPr lang="en-US" sz="1400" dirty="0">
                <a:latin typeface="Times New Roman" panose="02020603050405020304" pitchFamily="18" charset="0"/>
                <a:cs typeface="Times New Roman" panose="02020603050405020304" pitchFamily="18" charset="0"/>
              </a:rPr>
              <a:t>somebody to worship for you, no matter where your talent lies or even if you don’t have any talent.</a:t>
            </a:r>
          </a:p>
        </p:txBody>
      </p:sp>
      <p:sp>
        <p:nvSpPr>
          <p:cNvPr id="11" name="TextBox 10"/>
          <p:cNvSpPr txBox="1"/>
          <p:nvPr/>
        </p:nvSpPr>
        <p:spPr>
          <a:xfrm>
            <a:off x="6788974" y="2800293"/>
            <a:ext cx="4777207" cy="584775"/>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So now, you can read from your own 1611 King James Bible and see for yourself  that…</a:t>
            </a:r>
          </a:p>
        </p:txBody>
      </p:sp>
      <p:sp>
        <p:nvSpPr>
          <p:cNvPr id="12" name="TextBox 11"/>
          <p:cNvSpPr txBox="1"/>
          <p:nvPr/>
        </p:nvSpPr>
        <p:spPr>
          <a:xfrm>
            <a:off x="6773738" y="3318672"/>
            <a:ext cx="480086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You don’t need </a:t>
            </a:r>
            <a:r>
              <a:rPr lang="en-US" sz="1400" dirty="0">
                <a:latin typeface="Times New Roman" panose="02020603050405020304" pitchFamily="18" charset="0"/>
                <a:cs typeface="Times New Roman" panose="02020603050405020304" pitchFamily="18" charset="0"/>
              </a:rPr>
              <a:t>to say or do ‘fancy prayers’, prayer chains, etc.!</a:t>
            </a:r>
          </a:p>
        </p:txBody>
      </p:sp>
      <p:sp>
        <p:nvSpPr>
          <p:cNvPr id="13" name="TextBox 12"/>
          <p:cNvSpPr txBox="1"/>
          <p:nvPr/>
        </p:nvSpPr>
        <p:spPr>
          <a:xfrm>
            <a:off x="6771007" y="3552374"/>
            <a:ext cx="4774446"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You don’t need </a:t>
            </a:r>
            <a:r>
              <a:rPr lang="en-US" sz="1400" dirty="0">
                <a:latin typeface="Times New Roman" panose="02020603050405020304" pitchFamily="18" charset="0"/>
                <a:cs typeface="Times New Roman" panose="02020603050405020304" pitchFamily="18" charset="0"/>
              </a:rPr>
              <a:t>to have a water baptism before, during or after!</a:t>
            </a:r>
          </a:p>
        </p:txBody>
      </p:sp>
      <p:sp>
        <p:nvSpPr>
          <p:cNvPr id="14" name="TextBox 13"/>
          <p:cNvSpPr txBox="1"/>
          <p:nvPr/>
        </p:nvSpPr>
        <p:spPr>
          <a:xfrm>
            <a:off x="6759154" y="3794957"/>
            <a:ext cx="5088046" cy="523220"/>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You don’t need </a:t>
            </a:r>
            <a:r>
              <a:rPr lang="en-US" sz="1400" dirty="0">
                <a:latin typeface="Times New Roman" panose="02020603050405020304" pitchFamily="18" charset="0"/>
                <a:cs typeface="Times New Roman" panose="02020603050405020304" pitchFamily="18" charset="0"/>
              </a:rPr>
              <a:t>to participate in a daily, weekly, monthly or yearly holy or non-holy communion, Lord’s supper to commune with God!</a:t>
            </a:r>
          </a:p>
        </p:txBody>
      </p:sp>
      <p:sp>
        <p:nvSpPr>
          <p:cNvPr id="15" name="TextBox 14"/>
          <p:cNvSpPr txBox="1"/>
          <p:nvPr/>
        </p:nvSpPr>
        <p:spPr>
          <a:xfrm>
            <a:off x="6709320" y="4239283"/>
            <a:ext cx="5230946"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You don’t need </a:t>
            </a:r>
            <a:r>
              <a:rPr lang="en-US" sz="1400" dirty="0">
                <a:latin typeface="Times New Roman" panose="02020603050405020304" pitchFamily="18" charset="0"/>
                <a:cs typeface="Times New Roman" panose="02020603050405020304" pitchFamily="18" charset="0"/>
              </a:rPr>
              <a:t>to be seeking signs, healings, miracles and wonders. </a:t>
            </a:r>
          </a:p>
        </p:txBody>
      </p:sp>
      <p:sp>
        <p:nvSpPr>
          <p:cNvPr id="16" name="TextBox 15"/>
          <p:cNvSpPr txBox="1"/>
          <p:nvPr/>
        </p:nvSpPr>
        <p:spPr>
          <a:xfrm>
            <a:off x="6786111" y="4484084"/>
            <a:ext cx="5216302" cy="738664"/>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You don’t need </a:t>
            </a:r>
            <a:r>
              <a:rPr lang="en-US" sz="1400" dirty="0">
                <a:latin typeface="Times New Roman" panose="02020603050405020304" pitchFamily="18" charset="0"/>
                <a:cs typeface="Times New Roman" panose="02020603050405020304" pitchFamily="18" charset="0"/>
              </a:rPr>
              <a:t>to seek Pentecostal type gifts from </a:t>
            </a:r>
            <a:r>
              <a:rPr lang="en-US" sz="1200" b="1" dirty="0">
                <a:solidFill>
                  <a:srgbClr val="FF0000"/>
                </a:solidFill>
                <a:latin typeface="Times New Roman" panose="02020603050405020304" pitchFamily="18" charset="0"/>
                <a:cs typeface="Times New Roman" panose="02020603050405020304" pitchFamily="18" charset="0"/>
              </a:rPr>
              <a:t>I Cor 12 </a:t>
            </a:r>
            <a:r>
              <a:rPr lang="en-US" sz="1400" dirty="0">
                <a:latin typeface="Times New Roman" panose="02020603050405020304" pitchFamily="18" charset="0"/>
                <a:cs typeface="Times New Roman" panose="02020603050405020304" pitchFamily="18" charset="0"/>
              </a:rPr>
              <a:t>instead of </a:t>
            </a:r>
            <a:r>
              <a:rPr lang="en-US" sz="1200" b="1" dirty="0">
                <a:solidFill>
                  <a:srgbClr val="FF0000"/>
                </a:solidFill>
                <a:latin typeface="Times New Roman" panose="02020603050405020304" pitchFamily="18" charset="0"/>
                <a:cs typeface="Times New Roman" panose="02020603050405020304" pitchFamily="18" charset="0"/>
              </a:rPr>
              <a:t>Romans 12; </a:t>
            </a:r>
            <a:r>
              <a:rPr lang="en-US" sz="1400" dirty="0">
                <a:latin typeface="Times New Roman" panose="02020603050405020304" pitchFamily="18" charset="0"/>
                <a:cs typeface="Times New Roman" panose="02020603050405020304" pitchFamily="18" charset="0"/>
              </a:rPr>
              <a:t>you can see that the gibberish chicken scratch </a:t>
            </a:r>
            <a:r>
              <a:rPr lang="en-US" sz="1400" dirty="0" err="1">
                <a:latin typeface="Times New Roman" panose="02020603050405020304" pitchFamily="18" charset="0"/>
                <a:cs typeface="Times New Roman" panose="02020603050405020304" pitchFamily="18" charset="0"/>
              </a:rPr>
              <a:t>gobblygook</a:t>
            </a:r>
            <a:r>
              <a:rPr lang="en-US" sz="1400" dirty="0">
                <a:latin typeface="Times New Roman" panose="02020603050405020304" pitchFamily="18" charset="0"/>
                <a:cs typeface="Times New Roman" panose="02020603050405020304" pitchFamily="18" charset="0"/>
              </a:rPr>
              <a:t> so-called ‘speaking in tongues’ today is not from God and never was!</a:t>
            </a:r>
          </a:p>
        </p:txBody>
      </p:sp>
      <p:sp>
        <p:nvSpPr>
          <p:cNvPr id="17" name="TextBox 16"/>
          <p:cNvSpPr txBox="1"/>
          <p:nvPr/>
        </p:nvSpPr>
        <p:spPr>
          <a:xfrm>
            <a:off x="6713466" y="5160299"/>
            <a:ext cx="5528650"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You don’t need </a:t>
            </a:r>
            <a:r>
              <a:rPr lang="en-US" sz="1400" dirty="0">
                <a:latin typeface="Times New Roman" panose="02020603050405020304" pitchFamily="18" charset="0"/>
                <a:cs typeface="Times New Roman" panose="02020603050405020304" pitchFamily="18" charset="0"/>
              </a:rPr>
              <a:t>to check for pastoral final approval in your personal life.</a:t>
            </a:r>
          </a:p>
        </p:txBody>
      </p:sp>
      <p:sp>
        <p:nvSpPr>
          <p:cNvPr id="18" name="TextBox 17"/>
          <p:cNvSpPr txBox="1"/>
          <p:nvPr/>
        </p:nvSpPr>
        <p:spPr>
          <a:xfrm>
            <a:off x="6761905" y="5851452"/>
            <a:ext cx="5024678" cy="738664"/>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You don’t even ‘have’ </a:t>
            </a:r>
            <a:r>
              <a:rPr lang="en-US" sz="1400" dirty="0">
                <a:latin typeface="Times New Roman" panose="02020603050405020304" pitchFamily="18" charset="0"/>
                <a:cs typeface="Times New Roman" panose="02020603050405020304" pitchFamily="18" charset="0"/>
              </a:rPr>
              <a:t>to go to a local church assembly if that pastor doesn’t guide the church according to the risen Saviour’s words through a rightly divided KJB along with Paul ONLY,  etc.</a:t>
            </a:r>
          </a:p>
        </p:txBody>
      </p:sp>
      <p:sp>
        <p:nvSpPr>
          <p:cNvPr id="21" name="TextBox 20"/>
          <p:cNvSpPr txBox="1"/>
          <p:nvPr/>
        </p:nvSpPr>
        <p:spPr>
          <a:xfrm>
            <a:off x="6572821" y="1185895"/>
            <a:ext cx="5377750" cy="276999"/>
          </a:xfrm>
          <a:prstGeom prst="rect">
            <a:avLst/>
          </a:prstGeom>
          <a:noFill/>
        </p:spPr>
        <p:txBody>
          <a:bodyPr wrap="square" rtlCol="0">
            <a:spAutoFit/>
          </a:bodyPr>
          <a:lstStyle/>
          <a:p>
            <a:pPr algn="ctr"/>
            <a:r>
              <a:rPr lang="en-US" sz="1200" b="1" dirty="0"/>
              <a:t>And it is still the same today as it was then – just as God promised in </a:t>
            </a:r>
            <a:r>
              <a:rPr lang="en-US" sz="1200" b="1" dirty="0">
                <a:solidFill>
                  <a:srgbClr val="FF0000"/>
                </a:solidFill>
              </a:rPr>
              <a:t>Ps 12:6,7</a:t>
            </a:r>
            <a:r>
              <a:rPr lang="en-US" sz="1200" b="1" dirty="0"/>
              <a:t>.</a:t>
            </a:r>
          </a:p>
        </p:txBody>
      </p:sp>
      <p:sp>
        <p:nvSpPr>
          <p:cNvPr id="22" name="TextBox 21"/>
          <p:cNvSpPr txBox="1"/>
          <p:nvPr/>
        </p:nvSpPr>
        <p:spPr>
          <a:xfrm>
            <a:off x="6717670" y="1405432"/>
            <a:ext cx="5088046" cy="738664"/>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The words of the LORD are pure words: as silver tried in a furnace of earth, purified seven times.  Thou shalt keep them, O LORD, thou shalt preserve them from this generation for ever.</a:t>
            </a:r>
          </a:p>
        </p:txBody>
      </p:sp>
      <p:sp>
        <p:nvSpPr>
          <p:cNvPr id="24" name="TextBox 23"/>
          <p:cNvSpPr txBox="1"/>
          <p:nvPr/>
        </p:nvSpPr>
        <p:spPr>
          <a:xfrm>
            <a:off x="9613268" y="876066"/>
            <a:ext cx="1868783"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It came in 1611.</a:t>
            </a:r>
            <a:endParaRPr lang="en-US" dirty="0"/>
          </a:p>
        </p:txBody>
      </p:sp>
      <p:cxnSp>
        <p:nvCxnSpPr>
          <p:cNvPr id="26" name="Straight Connector 25"/>
          <p:cNvCxnSpPr/>
          <p:nvPr/>
        </p:nvCxnSpPr>
        <p:spPr>
          <a:xfrm>
            <a:off x="7161267" y="1662545"/>
            <a:ext cx="1567097"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083636" y="1874982"/>
            <a:ext cx="39841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779163" y="2082800"/>
            <a:ext cx="398415"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36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750" fill="hold"/>
                                        <p:tgtEl>
                                          <p:spTgt spid="24"/>
                                        </p:tgtEl>
                                        <p:attrNameLst>
                                          <p:attrName>ppt_w</p:attrName>
                                        </p:attrNameLst>
                                      </p:cBhvr>
                                      <p:tavLst>
                                        <p:tav tm="0">
                                          <p:val>
                                            <p:fltVal val="0"/>
                                          </p:val>
                                        </p:tav>
                                        <p:tav tm="100000">
                                          <p:val>
                                            <p:strVal val="#ppt_w"/>
                                          </p:val>
                                        </p:tav>
                                      </p:tavLst>
                                    </p:anim>
                                    <p:anim calcmode="lin" valueType="num">
                                      <p:cBhvr>
                                        <p:cTn id="13" dur="1750" fill="hold"/>
                                        <p:tgtEl>
                                          <p:spTgt spid="24"/>
                                        </p:tgtEl>
                                        <p:attrNameLst>
                                          <p:attrName>ppt_h</p:attrName>
                                        </p:attrNameLst>
                                      </p:cBhvr>
                                      <p:tavLst>
                                        <p:tav tm="0">
                                          <p:val>
                                            <p:fltVal val="0"/>
                                          </p:val>
                                        </p:tav>
                                        <p:tav tm="100000">
                                          <p:val>
                                            <p:strVal val="#ppt_h"/>
                                          </p:val>
                                        </p:tav>
                                      </p:tavLst>
                                    </p:anim>
                                    <p:animEffect transition="in" filter="fade">
                                      <p:cBhvr>
                                        <p:cTn id="14" dur="175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750"/>
                                        <p:tgtEl>
                                          <p:spTgt spid="21"/>
                                        </p:tgtEl>
                                      </p:cBhvr>
                                    </p:animEffect>
                                  </p:childTnLst>
                                </p:cTn>
                              </p:par>
                            </p:childTnLst>
                          </p:cTn>
                        </p:par>
                        <p:par>
                          <p:cTn id="20" fill="hold">
                            <p:stCondLst>
                              <p:cond delay="1750"/>
                            </p:stCondLst>
                            <p:childTnLst>
                              <p:par>
                                <p:cTn id="21" presetID="10" presetClass="entr" presetSubtype="0" fill="hold" grpId="0" nodeType="afterEffect">
                                  <p:stCondLst>
                                    <p:cond delay="25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750"/>
                                        <p:tgtEl>
                                          <p:spTgt spid="22"/>
                                        </p:tgtEl>
                                      </p:cBhvr>
                                    </p:animEffect>
                                  </p:childTnLst>
                                </p:cTn>
                              </p:par>
                              <p:par>
                                <p:cTn id="24" presetID="22" presetClass="entr" presetSubtype="8" fill="hold" nodeType="withEffect">
                                  <p:stCondLst>
                                    <p:cond delay="25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1500"/>
                                        <p:tgtEl>
                                          <p:spTgt spid="26"/>
                                        </p:tgtEl>
                                      </p:cBhvr>
                                    </p:animEffect>
                                  </p:childTnLst>
                                </p:cTn>
                              </p:par>
                              <p:par>
                                <p:cTn id="27" presetID="22" presetClass="entr" presetSubtype="8" fill="hold" nodeType="withEffect">
                                  <p:stCondLst>
                                    <p:cond delay="25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1500"/>
                                        <p:tgtEl>
                                          <p:spTgt spid="28"/>
                                        </p:tgtEl>
                                      </p:cBhvr>
                                    </p:animEffect>
                                  </p:childTnLst>
                                </p:cTn>
                              </p:par>
                              <p:par>
                                <p:cTn id="30" presetID="22" presetClass="entr" presetSubtype="8" fill="hold" nodeType="withEffect">
                                  <p:stCondLst>
                                    <p:cond delay="25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1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175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175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175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75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up)">
                                      <p:cBhvr>
                                        <p:cTn id="57" dur="175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up)">
                                      <p:cBhvr>
                                        <p:cTn id="62" dur="175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up)">
                                      <p:cBhvr>
                                        <p:cTn id="67" dur="175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up)">
                                      <p:cBhvr>
                                        <p:cTn id="72" dur="175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up)">
                                      <p:cBhvr>
                                        <p:cTn id="77" dur="175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up)">
                                      <p:cBhvr>
                                        <p:cTn id="82" dur="175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up)">
                                      <p:cBhvr>
                                        <p:cTn id="87" dur="175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wipe(up)">
                                      <p:cBhvr>
                                        <p:cTn id="92" dur="1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P spid="10" grpId="0"/>
      <p:bldP spid="11" grpId="0"/>
      <p:bldP spid="12" grpId="0"/>
      <p:bldP spid="13" grpId="0"/>
      <p:bldP spid="14" grpId="0"/>
      <p:bldP spid="15" grpId="0"/>
      <p:bldP spid="16" grpId="0"/>
      <p:bldP spid="17" grpId="0"/>
      <p:bldP spid="18" grpId="0"/>
      <p:bldP spid="21" grpId="0"/>
      <p:bldP spid="22"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32078" y="389299"/>
            <a:ext cx="4078182" cy="1077218"/>
          </a:xfrm>
          <a:prstGeom prst="rect">
            <a:avLst/>
          </a:prstGeom>
          <a:noFill/>
          <a:ln w="28575">
            <a:solidFill>
              <a:schemeClr val="tx1"/>
            </a:solidFill>
          </a:ln>
        </p:spPr>
        <p:txBody>
          <a:bodyPr wrap="square" rtlCol="0">
            <a:spAutoFit/>
          </a:bodyPr>
          <a:lstStyle/>
          <a:p>
            <a:pPr algn="just"/>
            <a:r>
              <a:rPr lang="en-US" sz="1600" b="1" dirty="0">
                <a:latin typeface="Times New Roman" panose="02020603050405020304" pitchFamily="18" charset="0"/>
                <a:cs typeface="Times New Roman" panose="02020603050405020304" pitchFamily="18" charset="0"/>
              </a:rPr>
              <a:t>Let’s finish this study up with an epilogue of sorts by looking at the last few verses where Paul compares ‘his days’ to what it will be like </a:t>
            </a:r>
            <a:r>
              <a:rPr lang="en-US" sz="1600" b="1" i="1" dirty="0">
                <a:solidFill>
                  <a:srgbClr val="CC6600"/>
                </a:solidFill>
                <a:latin typeface="Times New Roman" panose="02020603050405020304" pitchFamily="18" charset="0"/>
                <a:cs typeface="Times New Roman" panose="02020603050405020304" pitchFamily="18" charset="0"/>
              </a:rPr>
              <a:t>when that which is perfect </a:t>
            </a:r>
            <a:r>
              <a:rPr lang="en-US" sz="1600" b="1" dirty="0">
                <a:latin typeface="Times New Roman" panose="02020603050405020304" pitchFamily="18" charset="0"/>
                <a:cs typeface="Times New Roman" panose="02020603050405020304" pitchFamily="18" charset="0"/>
              </a:rPr>
              <a:t>comes.</a:t>
            </a:r>
          </a:p>
        </p:txBody>
      </p:sp>
      <p:sp>
        <p:nvSpPr>
          <p:cNvPr id="6" name="TextBox 5"/>
          <p:cNvSpPr txBox="1"/>
          <p:nvPr/>
        </p:nvSpPr>
        <p:spPr>
          <a:xfrm>
            <a:off x="7315200" y="2372882"/>
            <a:ext cx="3902041" cy="1384995"/>
          </a:xfrm>
          <a:prstGeom prst="rect">
            <a:avLst/>
          </a:prstGeom>
          <a:noFill/>
        </p:spPr>
        <p:txBody>
          <a:bodyPr wrap="square" rtlCol="0">
            <a:spAutoFit/>
          </a:bodyPr>
          <a:lstStyle/>
          <a:p>
            <a:pPr algn="just"/>
            <a:r>
              <a:rPr lang="en-US" sz="1400" b="1" dirty="0">
                <a:solidFill>
                  <a:srgbClr val="FF0000"/>
                </a:solidFill>
                <a:latin typeface="Times New Roman" panose="02020603050405020304" pitchFamily="18" charset="0"/>
                <a:cs typeface="Times New Roman" panose="02020603050405020304" pitchFamily="18" charset="0"/>
              </a:rPr>
              <a:t>11 - </a:t>
            </a:r>
            <a:r>
              <a:rPr lang="en-US" sz="1400" b="1" i="1" dirty="0">
                <a:solidFill>
                  <a:srgbClr val="CC6600"/>
                </a:solidFill>
                <a:latin typeface="Times New Roman" panose="02020603050405020304" pitchFamily="18" charset="0"/>
                <a:cs typeface="Times New Roman" panose="02020603050405020304" pitchFamily="18" charset="0"/>
              </a:rPr>
              <a:t>When I was a child, I spake as a child, I understood as a child, I thought as a child: but when I became a man, I put away childish things. </a:t>
            </a:r>
          </a:p>
          <a:p>
            <a:pPr algn="just"/>
            <a:r>
              <a:rPr lang="en-US" sz="1400" b="1" dirty="0">
                <a:solidFill>
                  <a:srgbClr val="FF0000"/>
                </a:solidFill>
                <a:latin typeface="Times New Roman" panose="02020603050405020304" pitchFamily="18" charset="0"/>
                <a:cs typeface="Times New Roman" panose="02020603050405020304" pitchFamily="18" charset="0"/>
              </a:rPr>
              <a:t>12 - </a:t>
            </a:r>
            <a:r>
              <a:rPr lang="en-US" sz="1400" b="1" i="1" dirty="0">
                <a:solidFill>
                  <a:srgbClr val="CC6600"/>
                </a:solidFill>
                <a:latin typeface="Times New Roman" panose="02020603050405020304" pitchFamily="18" charset="0"/>
                <a:cs typeface="Times New Roman" panose="02020603050405020304" pitchFamily="18" charset="0"/>
              </a:rPr>
              <a:t>For now we see through a glass, darkly; but then face to face: now I know in part; but then shall I know even as also I am known. </a:t>
            </a:r>
          </a:p>
        </p:txBody>
      </p:sp>
      <p:sp>
        <p:nvSpPr>
          <p:cNvPr id="7" name="TextBox 6"/>
          <p:cNvSpPr txBox="1"/>
          <p:nvPr/>
        </p:nvSpPr>
        <p:spPr>
          <a:xfrm>
            <a:off x="6747029" y="1484144"/>
            <a:ext cx="4859503"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In other words, </a:t>
            </a:r>
            <a:r>
              <a:rPr lang="en-US" sz="1400" u="sng" dirty="0">
                <a:latin typeface="Times New Roman" panose="02020603050405020304" pitchFamily="18" charset="0"/>
                <a:cs typeface="Times New Roman" panose="02020603050405020304" pitchFamily="18" charset="0"/>
              </a:rPr>
              <a:t>what does Paul say it will be like for us today because we are able to have </a:t>
            </a:r>
            <a:r>
              <a:rPr lang="en-US" sz="1400" b="1" i="1" u="sng" dirty="0">
                <a:solidFill>
                  <a:srgbClr val="CC6600"/>
                </a:solidFill>
                <a:latin typeface="Times New Roman" panose="02020603050405020304" pitchFamily="18" charset="0"/>
                <a:cs typeface="Times New Roman" panose="02020603050405020304" pitchFamily="18" charset="0"/>
              </a:rPr>
              <a:t>that which is perfect </a:t>
            </a:r>
            <a:r>
              <a:rPr lang="en-US" sz="1400" dirty="0">
                <a:latin typeface="Times New Roman" panose="02020603050405020304" pitchFamily="18" charset="0"/>
                <a:cs typeface="Times New Roman" panose="02020603050405020304" pitchFamily="18" charset="0"/>
              </a:rPr>
              <a:t>- the very inspired and preserved words of God - </a:t>
            </a:r>
            <a:r>
              <a:rPr lang="en-US" sz="1400" b="1" dirty="0">
                <a:latin typeface="Times New Roman" panose="02020603050405020304" pitchFamily="18" charset="0"/>
                <a:cs typeface="Times New Roman" panose="02020603050405020304" pitchFamily="18" charset="0"/>
              </a:rPr>
              <a:t>1611 King James Bible</a:t>
            </a:r>
            <a:r>
              <a:rPr lang="en-US" sz="14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7844831" y="2155552"/>
            <a:ext cx="2842788"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I Corinthians 13:11,12 </a:t>
            </a:r>
          </a:p>
        </p:txBody>
      </p:sp>
      <p:sp>
        <p:nvSpPr>
          <p:cNvPr id="9" name="TextBox 8"/>
          <p:cNvSpPr txBox="1"/>
          <p:nvPr/>
        </p:nvSpPr>
        <p:spPr>
          <a:xfrm>
            <a:off x="7351413" y="3949938"/>
            <a:ext cx="3829614" cy="954107"/>
          </a:xfrm>
          <a:prstGeom prst="rect">
            <a:avLst/>
          </a:prstGeom>
          <a:noFill/>
        </p:spPr>
        <p:txBody>
          <a:bodyPr wrap="square" rtlCol="0">
            <a:spAutoFit/>
          </a:bodyPr>
          <a:lstStyle/>
          <a:p>
            <a:pPr algn="just"/>
            <a:r>
              <a:rPr lang="en-US" sz="1400" b="1" dirty="0">
                <a:solidFill>
                  <a:srgbClr val="FF0000"/>
                </a:solidFill>
                <a:latin typeface="Times New Roman" panose="02020603050405020304" pitchFamily="18" charset="0"/>
                <a:cs typeface="Times New Roman" panose="02020603050405020304" pitchFamily="18" charset="0"/>
              </a:rPr>
              <a:t>13:13 - </a:t>
            </a:r>
            <a:r>
              <a:rPr lang="en-US" sz="1400" b="1" i="1" dirty="0">
                <a:solidFill>
                  <a:srgbClr val="CC6600"/>
                </a:solidFill>
                <a:latin typeface="Times New Roman" panose="02020603050405020304" pitchFamily="18" charset="0"/>
                <a:cs typeface="Times New Roman" panose="02020603050405020304" pitchFamily="18" charset="0"/>
              </a:rPr>
              <a:t>And now abideth faith, hope, charity, these three; but the greatest of these is charity. </a:t>
            </a:r>
          </a:p>
          <a:p>
            <a:pPr algn="just"/>
            <a:r>
              <a:rPr lang="en-US" sz="1400" b="1" i="1" dirty="0">
                <a:solidFill>
                  <a:srgbClr val="CC6600"/>
                </a:solidFill>
                <a:latin typeface="Times New Roman" panose="02020603050405020304" pitchFamily="18" charset="0"/>
                <a:cs typeface="Times New Roman" panose="02020603050405020304" pitchFamily="18" charset="0"/>
              </a:rPr>
              <a:t> </a:t>
            </a:r>
            <a:r>
              <a:rPr lang="en-US" sz="1400" b="1" dirty="0">
                <a:solidFill>
                  <a:srgbClr val="FF0000"/>
                </a:solidFill>
                <a:latin typeface="Times New Roman" panose="02020603050405020304" pitchFamily="18" charset="0"/>
                <a:cs typeface="Times New Roman" panose="02020603050405020304" pitchFamily="18" charset="0"/>
              </a:rPr>
              <a:t>14:1</a:t>
            </a:r>
            <a:r>
              <a:rPr lang="en-US" sz="1400" b="1" i="1" dirty="0">
                <a:solidFill>
                  <a:srgbClr val="CC6600"/>
                </a:solidFill>
                <a:latin typeface="Times New Roman" panose="02020603050405020304" pitchFamily="18" charset="0"/>
                <a:cs typeface="Times New Roman" panose="02020603050405020304" pitchFamily="18" charset="0"/>
              </a:rPr>
              <a:t> - Follow after charity, and desire spiritual gifts, but rather that ye may prophesy. </a:t>
            </a:r>
          </a:p>
        </p:txBody>
      </p:sp>
      <p:sp>
        <p:nvSpPr>
          <p:cNvPr id="10" name="TextBox 9"/>
          <p:cNvSpPr txBox="1"/>
          <p:nvPr/>
        </p:nvSpPr>
        <p:spPr>
          <a:xfrm>
            <a:off x="7853874" y="3714193"/>
            <a:ext cx="2842788" cy="276999"/>
          </a:xfrm>
          <a:prstGeom prst="rect">
            <a:avLst/>
          </a:prstGeom>
          <a:no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I Corinthians 13:13; 14:1</a:t>
            </a:r>
          </a:p>
        </p:txBody>
      </p:sp>
      <p:sp>
        <p:nvSpPr>
          <p:cNvPr id="11" name="TextBox 10"/>
          <p:cNvSpPr txBox="1"/>
          <p:nvPr/>
        </p:nvSpPr>
        <p:spPr>
          <a:xfrm>
            <a:off x="7072160" y="4866468"/>
            <a:ext cx="4424515" cy="769441"/>
          </a:xfrm>
          <a:prstGeom prst="rect">
            <a:avLst/>
          </a:prstGeom>
          <a:noFill/>
        </p:spPr>
        <p:txBody>
          <a:bodyPr wrap="square" rtlCol="0">
            <a:spAutoFit/>
          </a:bodyPr>
          <a:lstStyle/>
          <a:p>
            <a:pPr algn="just"/>
            <a:r>
              <a:rPr lang="en-US" sz="1100" dirty="0">
                <a:latin typeface="Times New Roman" panose="02020603050405020304" pitchFamily="18" charset="0"/>
                <a:cs typeface="Times New Roman" panose="02020603050405020304" pitchFamily="18" charset="0"/>
              </a:rPr>
              <a:t>Side Comment</a:t>
            </a:r>
            <a:r>
              <a:rPr lang="en-US" sz="1100" i="1" dirty="0">
                <a:latin typeface="Times New Roman" panose="02020603050405020304" pitchFamily="18" charset="0"/>
                <a:cs typeface="Times New Roman" panose="02020603050405020304" pitchFamily="18" charset="0"/>
              </a:rPr>
              <a:t>:  If Paul was persecuted because of what he knew and said, then I am sure he knew what he was talking about when he said … </a:t>
            </a:r>
            <a:r>
              <a:rPr lang="en-US" sz="1100" b="1" i="1" dirty="0">
                <a:solidFill>
                  <a:srgbClr val="CC6600"/>
                </a:solidFill>
                <a:latin typeface="Times New Roman" panose="02020603050405020304" pitchFamily="18" charset="0"/>
                <a:cs typeface="Times New Roman" panose="02020603050405020304" pitchFamily="18" charset="0"/>
              </a:rPr>
              <a:t>all that will live godly in Christ Jesus shall suffer persecution </a:t>
            </a:r>
            <a:r>
              <a:rPr lang="en-US" sz="1100" i="1" dirty="0">
                <a:latin typeface="Times New Roman" panose="02020603050405020304" pitchFamily="18" charset="0"/>
                <a:cs typeface="Times New Roman" panose="02020603050405020304" pitchFamily="18" charset="0"/>
              </a:rPr>
              <a:t>– a persecution that we have today we have what he knew by having our own King James Bible.</a:t>
            </a:r>
          </a:p>
        </p:txBody>
      </p:sp>
      <p:sp>
        <p:nvSpPr>
          <p:cNvPr id="12" name="TextBox 11"/>
          <p:cNvSpPr txBox="1"/>
          <p:nvPr/>
        </p:nvSpPr>
        <p:spPr>
          <a:xfrm>
            <a:off x="7306130" y="6091404"/>
            <a:ext cx="3920167"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Ok, now let’s get on to the conclusion…</a:t>
            </a:r>
          </a:p>
        </p:txBody>
      </p:sp>
      <p:sp>
        <p:nvSpPr>
          <p:cNvPr id="4" name="TextBox 3">
            <a:extLst>
              <a:ext uri="{FF2B5EF4-FFF2-40B4-BE49-F238E27FC236}">
                <a16:creationId xmlns:a16="http://schemas.microsoft.com/office/drawing/2014/main" id="{0C0B27FF-39B6-4CCA-839E-79D83370BA31}"/>
              </a:ext>
            </a:extLst>
          </p:cNvPr>
          <p:cNvSpPr txBox="1"/>
          <p:nvPr/>
        </p:nvSpPr>
        <p:spPr>
          <a:xfrm>
            <a:off x="7072159" y="5578498"/>
            <a:ext cx="4779529" cy="430887"/>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And… we read it and study it to show ourselves </a:t>
            </a:r>
            <a:r>
              <a:rPr lang="en-US" sz="1100" b="1" i="1" dirty="0">
                <a:solidFill>
                  <a:srgbClr val="CC6600"/>
                </a:solidFill>
                <a:latin typeface="Times New Roman" panose="02020603050405020304" pitchFamily="18" charset="0"/>
                <a:cs typeface="Times New Roman" panose="02020603050405020304" pitchFamily="18" charset="0"/>
              </a:rPr>
              <a:t>approved unto God, a workman that </a:t>
            </a:r>
            <a:r>
              <a:rPr lang="en-US" sz="1100" b="1" i="1" dirty="0" err="1">
                <a:solidFill>
                  <a:srgbClr val="CC6600"/>
                </a:solidFill>
                <a:latin typeface="Times New Roman" panose="02020603050405020304" pitchFamily="18" charset="0"/>
                <a:cs typeface="Times New Roman" panose="02020603050405020304" pitchFamily="18" charset="0"/>
              </a:rPr>
              <a:t>needeth</a:t>
            </a:r>
            <a:r>
              <a:rPr lang="en-US" sz="1100" b="1" i="1" dirty="0">
                <a:solidFill>
                  <a:srgbClr val="CC6600"/>
                </a:solidFill>
                <a:latin typeface="Times New Roman" panose="02020603050405020304" pitchFamily="18" charset="0"/>
                <a:cs typeface="Times New Roman" panose="02020603050405020304" pitchFamily="18" charset="0"/>
              </a:rPr>
              <a:t> not to be ashamed, rightly dividing the word of truth. </a:t>
            </a:r>
          </a:p>
        </p:txBody>
      </p:sp>
    </p:spTree>
    <p:extLst>
      <p:ext uri="{BB962C8B-B14F-4D97-AF65-F5344CB8AC3E}">
        <p14:creationId xmlns:p14="http://schemas.microsoft.com/office/powerpoint/2010/main" val="365874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750" fill="hold"/>
                                        <p:tgtEl>
                                          <p:spTgt spid="6"/>
                                        </p:tgtEl>
                                        <p:attrNameLst>
                                          <p:attrName>ppt_w</p:attrName>
                                        </p:attrNameLst>
                                      </p:cBhvr>
                                      <p:tavLst>
                                        <p:tav tm="0">
                                          <p:val>
                                            <p:fltVal val="0"/>
                                          </p:val>
                                        </p:tav>
                                        <p:tav tm="100000">
                                          <p:val>
                                            <p:strVal val="#ppt_w"/>
                                          </p:val>
                                        </p:tav>
                                      </p:tavLst>
                                    </p:anim>
                                    <p:anim calcmode="lin" valueType="num">
                                      <p:cBhvr>
                                        <p:cTn id="17" dur="1750" fill="hold"/>
                                        <p:tgtEl>
                                          <p:spTgt spid="6"/>
                                        </p:tgtEl>
                                        <p:attrNameLst>
                                          <p:attrName>ppt_h</p:attrName>
                                        </p:attrNameLst>
                                      </p:cBhvr>
                                      <p:tavLst>
                                        <p:tav tm="0">
                                          <p:val>
                                            <p:fltVal val="0"/>
                                          </p:val>
                                        </p:tav>
                                        <p:tav tm="100000">
                                          <p:val>
                                            <p:strVal val="#ppt_h"/>
                                          </p:val>
                                        </p:tav>
                                      </p:tavLst>
                                    </p:anim>
                                    <p:animEffect transition="in" filter="fade">
                                      <p:cBhvr>
                                        <p:cTn id="18" dur="175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750" fill="hold"/>
                                        <p:tgtEl>
                                          <p:spTgt spid="9"/>
                                        </p:tgtEl>
                                        <p:attrNameLst>
                                          <p:attrName>ppt_w</p:attrName>
                                        </p:attrNameLst>
                                      </p:cBhvr>
                                      <p:tavLst>
                                        <p:tav tm="0">
                                          <p:val>
                                            <p:fltVal val="0"/>
                                          </p:val>
                                        </p:tav>
                                        <p:tav tm="100000">
                                          <p:val>
                                            <p:strVal val="#ppt_w"/>
                                          </p:val>
                                        </p:tav>
                                      </p:tavLst>
                                    </p:anim>
                                    <p:anim calcmode="lin" valueType="num">
                                      <p:cBhvr>
                                        <p:cTn id="28" dur="1750" fill="hold"/>
                                        <p:tgtEl>
                                          <p:spTgt spid="9"/>
                                        </p:tgtEl>
                                        <p:attrNameLst>
                                          <p:attrName>ppt_h</p:attrName>
                                        </p:attrNameLst>
                                      </p:cBhvr>
                                      <p:tavLst>
                                        <p:tav tm="0">
                                          <p:val>
                                            <p:fltVal val="0"/>
                                          </p:val>
                                        </p:tav>
                                        <p:tav tm="100000">
                                          <p:val>
                                            <p:strVal val="#ppt_h"/>
                                          </p:val>
                                        </p:tav>
                                      </p:tavLst>
                                    </p:anim>
                                    <p:animEffect transition="in" filter="fade">
                                      <p:cBhvr>
                                        <p:cTn id="29" dur="175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8"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917381" y="414365"/>
            <a:ext cx="4049718" cy="738664"/>
          </a:xfrm>
          <a:prstGeom prst="rect">
            <a:avLst/>
          </a:prstGeom>
          <a:noFill/>
        </p:spPr>
        <p:txBody>
          <a:bodyPr wrap="square" rtlCol="0">
            <a:spAutoFit/>
          </a:bodyPr>
          <a:lstStyle/>
          <a:p>
            <a:pPr algn="just"/>
            <a:r>
              <a:rPr lang="en-US" sz="1400" b="1" dirty="0">
                <a:solidFill>
                  <a:srgbClr val="FF0000"/>
                </a:solidFill>
                <a:latin typeface="Times New Roman" panose="02020603050405020304" pitchFamily="18" charset="0"/>
                <a:cs typeface="Times New Roman" panose="02020603050405020304" pitchFamily="18" charset="0"/>
              </a:rPr>
              <a:t>I Cor 13:11 - </a:t>
            </a:r>
            <a:r>
              <a:rPr lang="en-US" sz="1400" b="1" i="1" dirty="0">
                <a:solidFill>
                  <a:srgbClr val="CC6600"/>
                </a:solidFill>
                <a:latin typeface="Times New Roman" panose="02020603050405020304" pitchFamily="18" charset="0"/>
                <a:cs typeface="Times New Roman" panose="02020603050405020304" pitchFamily="18" charset="0"/>
              </a:rPr>
              <a:t>When I was a child, I spake as a child, I understood as a child, I thought as a child: but when I became a man, I put away childish things. </a:t>
            </a:r>
          </a:p>
        </p:txBody>
      </p:sp>
      <p:sp>
        <p:nvSpPr>
          <p:cNvPr id="7" name="TextBox 6"/>
          <p:cNvSpPr txBox="1"/>
          <p:nvPr/>
        </p:nvSpPr>
        <p:spPr>
          <a:xfrm>
            <a:off x="6649036" y="6099461"/>
            <a:ext cx="5196689"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Having, reading, studying a King James Bible – and of course, rightly dividing it, is what growing up to be a mature Christian is all about.</a:t>
            </a:r>
          </a:p>
        </p:txBody>
      </p:sp>
      <p:sp>
        <p:nvSpPr>
          <p:cNvPr id="8" name="TextBox 7"/>
          <p:cNvSpPr txBox="1"/>
          <p:nvPr/>
        </p:nvSpPr>
        <p:spPr>
          <a:xfrm>
            <a:off x="6533965" y="1132656"/>
            <a:ext cx="5433134" cy="95410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Paul states that when he was ‘young’, he was childish because he spake, understood and thought as a child.  Remember, what he was able to give to people was what he had from God but was only </a:t>
            </a:r>
            <a:r>
              <a:rPr lang="en-US" sz="1400" b="1" i="1" dirty="0">
                <a:solidFill>
                  <a:srgbClr val="CC6600"/>
                </a:solidFill>
                <a:latin typeface="Times New Roman" panose="02020603050405020304" pitchFamily="18" charset="0"/>
                <a:cs typeface="Times New Roman" panose="02020603050405020304" pitchFamily="18" charset="0"/>
              </a:rPr>
              <a:t>in part. </a:t>
            </a:r>
            <a:r>
              <a:rPr lang="en-US" sz="1400" dirty="0">
                <a:latin typeface="Times New Roman" panose="02020603050405020304" pitchFamily="18" charset="0"/>
                <a:cs typeface="Times New Roman" panose="02020603050405020304" pitchFamily="18" charset="0"/>
              </a:rPr>
              <a:t> Paul knew he had to ‘grow up.’  Paul become a man and put away those childish things.</a:t>
            </a:r>
          </a:p>
        </p:txBody>
      </p:sp>
      <p:sp>
        <p:nvSpPr>
          <p:cNvPr id="9" name="TextBox 8"/>
          <p:cNvSpPr txBox="1"/>
          <p:nvPr/>
        </p:nvSpPr>
        <p:spPr>
          <a:xfrm>
            <a:off x="6885847" y="2350261"/>
            <a:ext cx="4756733" cy="830997"/>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If </a:t>
            </a:r>
            <a:r>
              <a:rPr lang="en-US" sz="1200" b="1" dirty="0">
                <a:latin typeface="Times New Roman" panose="02020603050405020304" pitchFamily="18" charset="0"/>
                <a:cs typeface="Times New Roman" panose="02020603050405020304" pitchFamily="18" charset="0"/>
              </a:rPr>
              <a:t>kids</a:t>
            </a:r>
            <a:r>
              <a:rPr lang="en-US" sz="1200" dirty="0">
                <a:latin typeface="Times New Roman" panose="02020603050405020304" pitchFamily="18" charset="0"/>
                <a:cs typeface="Times New Roman" panose="02020603050405020304" pitchFamily="18" charset="0"/>
              </a:rPr>
              <a:t> today would accept the simple fact of what it means to be a child – a kid – a teen, a young adult, etc. and that as their maturity eventually grows, THEN they will be even willing to put away those childish things and will no longer speak, understand and think as a child – in due time.  </a:t>
            </a:r>
            <a:endParaRPr lang="en-US" sz="1200" dirty="0"/>
          </a:p>
        </p:txBody>
      </p:sp>
      <p:sp>
        <p:nvSpPr>
          <p:cNvPr id="10" name="TextBox 9"/>
          <p:cNvSpPr txBox="1"/>
          <p:nvPr/>
        </p:nvSpPr>
        <p:spPr>
          <a:xfrm>
            <a:off x="6896874" y="3110325"/>
            <a:ext cx="4665502" cy="830997"/>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If </a:t>
            </a:r>
            <a:r>
              <a:rPr lang="en-US" sz="1200" b="1" dirty="0">
                <a:latin typeface="Times New Roman" panose="02020603050405020304" pitchFamily="18" charset="0"/>
                <a:cs typeface="Times New Roman" panose="02020603050405020304" pitchFamily="18" charset="0"/>
              </a:rPr>
              <a:t>parents</a:t>
            </a:r>
            <a:r>
              <a:rPr lang="en-US" sz="1200" dirty="0">
                <a:latin typeface="Times New Roman" panose="02020603050405020304" pitchFamily="18" charset="0"/>
                <a:cs typeface="Times New Roman" panose="02020603050405020304" pitchFamily="18" charset="0"/>
              </a:rPr>
              <a:t> would simply treat their kids like they should be treated – like a child with little speaking, understanding and thinking capabilities - then the kids might be better willing to learn better, enjoy their childhood more, and be ready for their maturity to grow.</a:t>
            </a:r>
            <a:endParaRPr lang="en-US" sz="1200" dirty="0"/>
          </a:p>
        </p:txBody>
      </p:sp>
      <p:sp>
        <p:nvSpPr>
          <p:cNvPr id="11" name="TextBox 10"/>
          <p:cNvSpPr txBox="1"/>
          <p:nvPr/>
        </p:nvSpPr>
        <p:spPr>
          <a:xfrm>
            <a:off x="6876969" y="3880249"/>
            <a:ext cx="4874422" cy="830997"/>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If T</a:t>
            </a:r>
            <a:r>
              <a:rPr lang="en-US" sz="1200" b="1" dirty="0">
                <a:latin typeface="Times New Roman" panose="02020603050405020304" pitchFamily="18" charset="0"/>
                <a:cs typeface="Times New Roman" panose="02020603050405020304" pitchFamily="18" charset="0"/>
              </a:rPr>
              <a:t>eachers</a:t>
            </a:r>
            <a:r>
              <a:rPr lang="en-US" sz="1200" dirty="0">
                <a:latin typeface="Times New Roman" panose="02020603050405020304" pitchFamily="18" charset="0"/>
                <a:cs typeface="Times New Roman" panose="02020603050405020304" pitchFamily="18" charset="0"/>
              </a:rPr>
              <a:t> would only accept and understand what a true child is, according to Paul, then they wouldn’t have become as frustrated as they have. Today, (because of the media &amp; NEA), they have come to expect from students things they are just not capable to understand and think… yet.</a:t>
            </a:r>
          </a:p>
        </p:txBody>
      </p:sp>
      <p:sp>
        <p:nvSpPr>
          <p:cNvPr id="12" name="TextBox 11"/>
          <p:cNvSpPr txBox="1"/>
          <p:nvPr/>
        </p:nvSpPr>
        <p:spPr>
          <a:xfrm>
            <a:off x="6867568" y="4644580"/>
            <a:ext cx="4856314" cy="1015663"/>
          </a:xfrm>
          <a:prstGeom prst="rect">
            <a:avLst/>
          </a:prstGeom>
          <a:noFill/>
        </p:spPr>
        <p:txBody>
          <a:bodyPr wrap="square" rtlCol="0">
            <a:spAutoFit/>
          </a:bodyPr>
          <a:lstStyle/>
          <a:p>
            <a:pPr algn="just"/>
            <a:r>
              <a:rPr lang="en-US" sz="1200" b="1" dirty="0">
                <a:latin typeface="Times New Roman" panose="02020603050405020304" pitchFamily="18" charset="0"/>
                <a:cs typeface="Times New Roman" panose="02020603050405020304" pitchFamily="18" charset="0"/>
              </a:rPr>
              <a:t>People</a:t>
            </a:r>
            <a:r>
              <a:rPr lang="en-US" sz="1200" dirty="0">
                <a:latin typeface="Times New Roman" panose="02020603050405020304" pitchFamily="18" charset="0"/>
                <a:cs typeface="Times New Roman" panose="02020603050405020304" pitchFamily="18" charset="0"/>
              </a:rPr>
              <a:t> tend to demand and expect great understanding and wisdom from ‘kids’ these days while ignoring the basic fact that ‘</a:t>
            </a:r>
            <a:r>
              <a:rPr lang="en-US" sz="1200" b="1" i="1" dirty="0">
                <a:solidFill>
                  <a:srgbClr val="CC6600"/>
                </a:solidFill>
                <a:latin typeface="Times New Roman" panose="02020603050405020304" pitchFamily="18" charset="0"/>
                <a:cs typeface="Times New Roman" panose="02020603050405020304" pitchFamily="18" charset="0"/>
              </a:rPr>
              <a:t>knowledge</a:t>
            </a:r>
            <a:r>
              <a:rPr lang="en-US" sz="1200" dirty="0">
                <a:latin typeface="Times New Roman" panose="02020603050405020304" pitchFamily="18" charset="0"/>
                <a:cs typeface="Times New Roman" panose="02020603050405020304" pitchFamily="18" charset="0"/>
              </a:rPr>
              <a:t>’ must be taught first and in stages, beginning while they are still children, then to teens and finally as young adults.  </a:t>
            </a:r>
            <a:r>
              <a:rPr lang="en-US" sz="1200" b="1" i="1" dirty="0">
                <a:solidFill>
                  <a:srgbClr val="CC6600"/>
                </a:solidFill>
                <a:latin typeface="Times New Roman" panose="02020603050405020304" pitchFamily="18" charset="0"/>
                <a:cs typeface="Times New Roman" panose="02020603050405020304" pitchFamily="18" charset="0"/>
              </a:rPr>
              <a:t>Understanding</a:t>
            </a:r>
            <a:r>
              <a:rPr lang="en-US" sz="1200" dirty="0">
                <a:latin typeface="Times New Roman" panose="02020603050405020304" pitchFamily="18" charset="0"/>
                <a:cs typeface="Times New Roman" panose="02020603050405020304" pitchFamily="18" charset="0"/>
              </a:rPr>
              <a:t> and </a:t>
            </a:r>
            <a:r>
              <a:rPr lang="en-US" sz="1200" b="1" i="1" dirty="0">
                <a:solidFill>
                  <a:srgbClr val="CC6600"/>
                </a:solidFill>
                <a:latin typeface="Times New Roman" panose="02020603050405020304" pitchFamily="18" charset="0"/>
                <a:cs typeface="Times New Roman" panose="02020603050405020304" pitchFamily="18" charset="0"/>
              </a:rPr>
              <a:t>wisdom</a:t>
            </a:r>
            <a:r>
              <a:rPr lang="en-US" sz="1200" dirty="0">
                <a:latin typeface="Times New Roman" panose="02020603050405020304" pitchFamily="18" charset="0"/>
                <a:cs typeface="Times New Roman" panose="02020603050405020304" pitchFamily="18" charset="0"/>
              </a:rPr>
              <a:t> comes later as they mature in years and as they learn from Paul in a King James Bible.</a:t>
            </a:r>
          </a:p>
        </p:txBody>
      </p:sp>
      <p:sp>
        <p:nvSpPr>
          <p:cNvPr id="13" name="TextBox 12"/>
          <p:cNvSpPr txBox="1"/>
          <p:nvPr/>
        </p:nvSpPr>
        <p:spPr>
          <a:xfrm>
            <a:off x="6777386" y="5597081"/>
            <a:ext cx="4974009"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In the Scriptures, there is an order to obtaining maturity &amp; wisdom:</a:t>
            </a:r>
          </a:p>
        </p:txBody>
      </p:sp>
      <p:sp>
        <p:nvSpPr>
          <p:cNvPr id="14" name="TextBox 13"/>
          <p:cNvSpPr txBox="1"/>
          <p:nvPr/>
        </p:nvSpPr>
        <p:spPr>
          <a:xfrm>
            <a:off x="6795492" y="5821388"/>
            <a:ext cx="4937792" cy="276999"/>
          </a:xfrm>
          <a:prstGeom prst="rect">
            <a:avLst/>
          </a:prstGeom>
          <a:noFill/>
        </p:spPr>
        <p:txBody>
          <a:bodyPr wrap="square" rtlCol="0">
            <a:spAutoFit/>
          </a:bodyPr>
          <a:lstStyle/>
          <a:p>
            <a:pPr algn="ctr"/>
            <a:r>
              <a:rPr lang="en-US" sz="1200" b="1" i="1" dirty="0">
                <a:solidFill>
                  <a:srgbClr val="CC6600"/>
                </a:solidFill>
                <a:latin typeface="Times New Roman" panose="02020603050405020304" pitchFamily="18" charset="0"/>
                <a:cs typeface="Times New Roman" panose="02020603050405020304" pitchFamily="18" charset="0"/>
              </a:rPr>
              <a:t>Knowledge</a:t>
            </a:r>
            <a:r>
              <a:rPr lang="en-US" sz="1200" dirty="0">
                <a:latin typeface="Times New Roman" panose="02020603050405020304" pitchFamily="18" charset="0"/>
                <a:cs typeface="Times New Roman" panose="02020603050405020304" pitchFamily="18" charset="0"/>
              </a:rPr>
              <a:t> comes first, then </a:t>
            </a:r>
            <a:r>
              <a:rPr lang="en-US" sz="1200" b="1" i="1" dirty="0">
                <a:solidFill>
                  <a:srgbClr val="CC6600"/>
                </a:solidFill>
                <a:latin typeface="Times New Roman" panose="02020603050405020304" pitchFamily="18" charset="0"/>
                <a:cs typeface="Times New Roman" panose="02020603050405020304" pitchFamily="18" charset="0"/>
              </a:rPr>
              <a:t>understanding</a:t>
            </a:r>
            <a:r>
              <a:rPr lang="en-US" sz="1200" dirty="0">
                <a:latin typeface="Times New Roman" panose="02020603050405020304" pitchFamily="18" charset="0"/>
                <a:cs typeface="Times New Roman" panose="02020603050405020304" pitchFamily="18" charset="0"/>
              </a:rPr>
              <a:t> and eventually, </a:t>
            </a:r>
            <a:r>
              <a:rPr lang="en-US" sz="1200" b="1" i="1" dirty="0">
                <a:solidFill>
                  <a:srgbClr val="CC6600"/>
                </a:solidFill>
                <a:latin typeface="Times New Roman" panose="02020603050405020304" pitchFamily="18" charset="0"/>
                <a:cs typeface="Times New Roman" panose="02020603050405020304" pitchFamily="18" charset="0"/>
              </a:rPr>
              <a:t>wisdom</a:t>
            </a:r>
            <a:r>
              <a:rPr lang="en-US" sz="1200" dirty="0">
                <a:latin typeface="Times New Roman" panose="02020603050405020304" pitchFamily="18" charset="0"/>
                <a:cs typeface="Times New Roman" panose="02020603050405020304" pitchFamily="18" charset="0"/>
              </a:rPr>
              <a:t>.</a:t>
            </a:r>
          </a:p>
        </p:txBody>
      </p:sp>
      <p:sp>
        <p:nvSpPr>
          <p:cNvPr id="15" name="Rectangle 14"/>
          <p:cNvSpPr/>
          <p:nvPr/>
        </p:nvSpPr>
        <p:spPr>
          <a:xfrm>
            <a:off x="6822651" y="2103832"/>
            <a:ext cx="4928739" cy="4003433"/>
          </a:xfrm>
          <a:prstGeom prst="rect">
            <a:avLst/>
          </a:prstGeom>
          <a:noFill/>
          <a:ln w="381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7FC9AB3-32E0-4284-BE7F-103EB2D40D04}"/>
              </a:ext>
            </a:extLst>
          </p:cNvPr>
          <p:cNvSpPr txBox="1"/>
          <p:nvPr/>
        </p:nvSpPr>
        <p:spPr>
          <a:xfrm>
            <a:off x="6533965" y="2139344"/>
            <a:ext cx="5594250" cy="276999"/>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Mini-sermon:  Paul does a marvelous job of explaining what a child is:</a:t>
            </a:r>
          </a:p>
        </p:txBody>
      </p:sp>
      <p:sp>
        <p:nvSpPr>
          <p:cNvPr id="16" name="TextBox 15">
            <a:extLst>
              <a:ext uri="{FF2B5EF4-FFF2-40B4-BE49-F238E27FC236}">
                <a16:creationId xmlns:a16="http://schemas.microsoft.com/office/drawing/2014/main" id="{979E5895-BCF5-4044-B0DC-5558753DB9E7}"/>
              </a:ext>
            </a:extLst>
          </p:cNvPr>
          <p:cNvSpPr txBox="1"/>
          <p:nvPr/>
        </p:nvSpPr>
        <p:spPr>
          <a:xfrm>
            <a:off x="6706503" y="414365"/>
            <a:ext cx="1210878" cy="707886"/>
          </a:xfrm>
          <a:prstGeom prst="rect">
            <a:avLst/>
          </a:prstGeom>
          <a:noFill/>
        </p:spPr>
        <p:txBody>
          <a:bodyPr wrap="square" rtlCol="0">
            <a:spAutoFit/>
          </a:bodyPr>
          <a:lstStyle/>
          <a:p>
            <a:pPr algn="ctr"/>
            <a:r>
              <a:rPr lang="en-US" sz="2000" b="1" dirty="0"/>
              <a:t>Grow Up, Christian!</a:t>
            </a:r>
          </a:p>
        </p:txBody>
      </p:sp>
    </p:spTree>
    <p:extLst>
      <p:ext uri="{BB962C8B-B14F-4D97-AF65-F5344CB8AC3E}">
        <p14:creationId xmlns:p14="http://schemas.microsoft.com/office/powerpoint/2010/main" val="371595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20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250" fill="hold"/>
                                        <p:tgtEl>
                                          <p:spTgt spid="9"/>
                                        </p:tgtEl>
                                        <p:attrNameLst>
                                          <p:attrName>ppt_w</p:attrName>
                                        </p:attrNameLst>
                                      </p:cBhvr>
                                      <p:tavLst>
                                        <p:tav tm="0">
                                          <p:val>
                                            <p:fltVal val="0"/>
                                          </p:val>
                                        </p:tav>
                                        <p:tav tm="100000">
                                          <p:val>
                                            <p:strVal val="#ppt_w"/>
                                          </p:val>
                                        </p:tav>
                                      </p:tavLst>
                                    </p:anim>
                                    <p:anim calcmode="lin" valueType="num">
                                      <p:cBhvr>
                                        <p:cTn id="33" dur="1250" fill="hold"/>
                                        <p:tgtEl>
                                          <p:spTgt spid="9"/>
                                        </p:tgtEl>
                                        <p:attrNameLst>
                                          <p:attrName>ppt_h</p:attrName>
                                        </p:attrNameLst>
                                      </p:cBhvr>
                                      <p:tavLst>
                                        <p:tav tm="0">
                                          <p:val>
                                            <p:fltVal val="0"/>
                                          </p:val>
                                        </p:tav>
                                        <p:tav tm="100000">
                                          <p:val>
                                            <p:strVal val="#ppt_h"/>
                                          </p:val>
                                        </p:tav>
                                      </p:tavLst>
                                    </p:anim>
                                    <p:animEffect transition="in" filter="fade">
                                      <p:cBhvr>
                                        <p:cTn id="34" dur="125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250" fill="hold"/>
                                        <p:tgtEl>
                                          <p:spTgt spid="10"/>
                                        </p:tgtEl>
                                        <p:attrNameLst>
                                          <p:attrName>ppt_w</p:attrName>
                                        </p:attrNameLst>
                                      </p:cBhvr>
                                      <p:tavLst>
                                        <p:tav tm="0">
                                          <p:val>
                                            <p:fltVal val="0"/>
                                          </p:val>
                                        </p:tav>
                                        <p:tav tm="100000">
                                          <p:val>
                                            <p:strVal val="#ppt_w"/>
                                          </p:val>
                                        </p:tav>
                                      </p:tavLst>
                                    </p:anim>
                                    <p:anim calcmode="lin" valueType="num">
                                      <p:cBhvr>
                                        <p:cTn id="40" dur="1250" fill="hold"/>
                                        <p:tgtEl>
                                          <p:spTgt spid="10"/>
                                        </p:tgtEl>
                                        <p:attrNameLst>
                                          <p:attrName>ppt_h</p:attrName>
                                        </p:attrNameLst>
                                      </p:cBhvr>
                                      <p:tavLst>
                                        <p:tav tm="0">
                                          <p:val>
                                            <p:fltVal val="0"/>
                                          </p:val>
                                        </p:tav>
                                        <p:tav tm="100000">
                                          <p:val>
                                            <p:strVal val="#ppt_h"/>
                                          </p:val>
                                        </p:tav>
                                      </p:tavLst>
                                    </p:anim>
                                    <p:animEffect transition="in" filter="fade">
                                      <p:cBhvr>
                                        <p:cTn id="41" dur="125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250" fill="hold"/>
                                        <p:tgtEl>
                                          <p:spTgt spid="11"/>
                                        </p:tgtEl>
                                        <p:attrNameLst>
                                          <p:attrName>ppt_w</p:attrName>
                                        </p:attrNameLst>
                                      </p:cBhvr>
                                      <p:tavLst>
                                        <p:tav tm="0">
                                          <p:val>
                                            <p:fltVal val="0"/>
                                          </p:val>
                                        </p:tav>
                                        <p:tav tm="100000">
                                          <p:val>
                                            <p:strVal val="#ppt_w"/>
                                          </p:val>
                                        </p:tav>
                                      </p:tavLst>
                                    </p:anim>
                                    <p:anim calcmode="lin" valueType="num">
                                      <p:cBhvr>
                                        <p:cTn id="47" dur="1250" fill="hold"/>
                                        <p:tgtEl>
                                          <p:spTgt spid="11"/>
                                        </p:tgtEl>
                                        <p:attrNameLst>
                                          <p:attrName>ppt_h</p:attrName>
                                        </p:attrNameLst>
                                      </p:cBhvr>
                                      <p:tavLst>
                                        <p:tav tm="0">
                                          <p:val>
                                            <p:fltVal val="0"/>
                                          </p:val>
                                        </p:tav>
                                        <p:tav tm="100000">
                                          <p:val>
                                            <p:strVal val="#ppt_h"/>
                                          </p:val>
                                        </p:tav>
                                      </p:tavLst>
                                    </p:anim>
                                    <p:animEffect transition="in" filter="fade">
                                      <p:cBhvr>
                                        <p:cTn id="48" dur="125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250" fill="hold"/>
                                        <p:tgtEl>
                                          <p:spTgt spid="12"/>
                                        </p:tgtEl>
                                        <p:attrNameLst>
                                          <p:attrName>ppt_w</p:attrName>
                                        </p:attrNameLst>
                                      </p:cBhvr>
                                      <p:tavLst>
                                        <p:tav tm="0">
                                          <p:val>
                                            <p:fltVal val="0"/>
                                          </p:val>
                                        </p:tav>
                                        <p:tav tm="100000">
                                          <p:val>
                                            <p:strVal val="#ppt_w"/>
                                          </p:val>
                                        </p:tav>
                                      </p:tavLst>
                                    </p:anim>
                                    <p:anim calcmode="lin" valueType="num">
                                      <p:cBhvr>
                                        <p:cTn id="54" dur="1250" fill="hold"/>
                                        <p:tgtEl>
                                          <p:spTgt spid="12"/>
                                        </p:tgtEl>
                                        <p:attrNameLst>
                                          <p:attrName>ppt_h</p:attrName>
                                        </p:attrNameLst>
                                      </p:cBhvr>
                                      <p:tavLst>
                                        <p:tav tm="0">
                                          <p:val>
                                            <p:fltVal val="0"/>
                                          </p:val>
                                        </p:tav>
                                        <p:tav tm="100000">
                                          <p:val>
                                            <p:strVal val="#ppt_h"/>
                                          </p:val>
                                        </p:tav>
                                      </p:tavLst>
                                    </p:anim>
                                    <p:animEffect transition="in" filter="fade">
                                      <p:cBhvr>
                                        <p:cTn id="55" dur="125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75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up)">
                                      <p:cBhvr>
                                        <p:cTn id="65"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P spid="13" grpId="0"/>
      <p:bldP spid="14" grpId="0"/>
      <p:bldP spid="1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98454" y="443623"/>
            <a:ext cx="5550353" cy="1384995"/>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Ok, let’s get back onto the original trail:  </a:t>
            </a:r>
            <a:r>
              <a:rPr lang="en-US" sz="1400" dirty="0">
                <a:latin typeface="Times New Roman" panose="02020603050405020304" pitchFamily="18" charset="0"/>
                <a:cs typeface="Times New Roman" panose="02020603050405020304" pitchFamily="18" charset="0"/>
              </a:rPr>
              <a:t>Paul said what he said about ‘</a:t>
            </a:r>
            <a:r>
              <a:rPr lang="en-US" sz="1400" b="1" i="1" dirty="0">
                <a:solidFill>
                  <a:srgbClr val="CC6600"/>
                </a:solidFill>
                <a:latin typeface="Times New Roman" panose="02020603050405020304" pitchFamily="18" charset="0"/>
                <a:cs typeface="Times New Roman" panose="02020603050405020304" pitchFamily="18" charset="0"/>
              </a:rPr>
              <a:t>putting away childish things</a:t>
            </a:r>
            <a:r>
              <a:rPr lang="en-US" sz="1400" dirty="0">
                <a:latin typeface="Times New Roman" panose="02020603050405020304" pitchFamily="18" charset="0"/>
                <a:cs typeface="Times New Roman" panose="02020603050405020304" pitchFamily="18" charset="0"/>
              </a:rPr>
              <a:t>’ and ‘</a:t>
            </a:r>
            <a:r>
              <a:rPr lang="en-US" sz="1400" b="1" i="1" dirty="0">
                <a:solidFill>
                  <a:srgbClr val="CC6600"/>
                </a:solidFill>
                <a:latin typeface="Times New Roman" panose="02020603050405020304" pitchFamily="18" charset="0"/>
                <a:cs typeface="Times New Roman" panose="02020603050405020304" pitchFamily="18" charset="0"/>
              </a:rPr>
              <a:t>becoming a man</a:t>
            </a:r>
            <a:r>
              <a:rPr lang="en-US" sz="1400" dirty="0">
                <a:latin typeface="Times New Roman" panose="02020603050405020304" pitchFamily="18" charset="0"/>
                <a:cs typeface="Times New Roman" panose="02020603050405020304" pitchFamily="18" charset="0"/>
              </a:rPr>
              <a:t>’ to make his point, which was </a:t>
            </a:r>
            <a:r>
              <a:rPr lang="en-US" sz="1400" b="1" i="1" u="sng" dirty="0">
                <a:latin typeface="Times New Roman" panose="02020603050405020304" pitchFamily="18" charset="0"/>
                <a:cs typeface="Times New Roman" panose="02020603050405020304" pitchFamily="18" charset="0"/>
              </a:rPr>
              <a:t>now that we have the very preserved and pure words of God we can read &amp; study ourselves</a:t>
            </a:r>
            <a:r>
              <a:rPr lang="en-US" sz="1400" b="1"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We shouldn’t need someone to read it and explain it to us; we can ‘grow up’ on our own when it comes to spiritual matters as well as practical Biblical application into our own lives.</a:t>
            </a:r>
          </a:p>
        </p:txBody>
      </p:sp>
      <p:sp>
        <p:nvSpPr>
          <p:cNvPr id="7" name="TextBox 6"/>
          <p:cNvSpPr txBox="1"/>
          <p:nvPr/>
        </p:nvSpPr>
        <p:spPr>
          <a:xfrm>
            <a:off x="7144054" y="1788879"/>
            <a:ext cx="4246075" cy="646331"/>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Now, I understand there are situations and cases, etc. to where some folks still need help – and for many reasons… of course.  However, one can still simply follow along with their own Bible. </a:t>
            </a:r>
          </a:p>
        </p:txBody>
      </p:sp>
      <p:sp>
        <p:nvSpPr>
          <p:cNvPr id="8" name="TextBox 7"/>
          <p:cNvSpPr txBox="1"/>
          <p:nvPr/>
        </p:nvSpPr>
        <p:spPr>
          <a:xfrm>
            <a:off x="7133425" y="2408929"/>
            <a:ext cx="4246074" cy="830997"/>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Also, having one book – </a:t>
            </a:r>
            <a:r>
              <a:rPr lang="en-US" sz="1200" b="1" i="1" dirty="0">
                <a:solidFill>
                  <a:srgbClr val="CC6600"/>
                </a:solidFill>
                <a:latin typeface="Times New Roman" panose="02020603050405020304" pitchFamily="18" charset="0"/>
                <a:cs typeface="Times New Roman" panose="02020603050405020304" pitchFamily="18" charset="0"/>
              </a:rPr>
              <a:t>that which is perfect </a:t>
            </a:r>
            <a:r>
              <a:rPr lang="en-US" sz="1200" dirty="0">
                <a:latin typeface="Times New Roman" panose="02020603050405020304" pitchFamily="18" charset="0"/>
                <a:cs typeface="Times New Roman" panose="02020603050405020304" pitchFamily="18" charset="0"/>
              </a:rPr>
              <a:t>– not a library of books, degrees, etc. – still makes it quite simple for anyone to ‘follow along’ to learn from and with the pastor, speaker, teacher, etc. to make sure that what he is saying is true to the Scriptures.</a:t>
            </a:r>
          </a:p>
        </p:txBody>
      </p:sp>
      <p:sp>
        <p:nvSpPr>
          <p:cNvPr id="9" name="TextBox 8"/>
          <p:cNvSpPr txBox="1"/>
          <p:nvPr/>
        </p:nvSpPr>
        <p:spPr>
          <a:xfrm>
            <a:off x="6907792" y="3240287"/>
            <a:ext cx="4690564" cy="95410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Paul even tells us that the purpose of a local church, preacher, pastor, the Scriptures, etc. is to help us mature as Christians with our own ability to think for ourselves, understand for ourselves and apply God’s wisdom in our own personal lives.</a:t>
            </a:r>
          </a:p>
        </p:txBody>
      </p:sp>
      <p:sp>
        <p:nvSpPr>
          <p:cNvPr id="10" name="TextBox 9"/>
          <p:cNvSpPr txBox="1"/>
          <p:nvPr/>
        </p:nvSpPr>
        <p:spPr>
          <a:xfrm>
            <a:off x="7252699" y="5309334"/>
            <a:ext cx="4027916" cy="954107"/>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That we henceforth be no more children, tossed to and fro, and carried about with every wind of doctrine, by the sleight of men, and cunning craftiness, whereby they lie in wait to deceive;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753890" y="4410403"/>
            <a:ext cx="5024663" cy="954107"/>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For the perfecting of the saints, for the work of the ministry, for the edifying of the body of Christ:  Till we all come in the unity of the faith, and of the knowledge of the Son of God, unto a perfect man, unto the measure of the stature of the fulness of Christ: </a:t>
            </a:r>
          </a:p>
        </p:txBody>
      </p:sp>
      <p:sp>
        <p:nvSpPr>
          <p:cNvPr id="12" name="TextBox 11"/>
          <p:cNvSpPr txBox="1"/>
          <p:nvPr/>
        </p:nvSpPr>
        <p:spPr>
          <a:xfrm>
            <a:off x="8317761" y="4194394"/>
            <a:ext cx="1892175" cy="276999"/>
          </a:xfrm>
          <a:prstGeom prst="rect">
            <a:avLst/>
          </a:prstGeom>
          <a:noFill/>
        </p:spPr>
        <p:txBody>
          <a:bodyPr wrap="square" rtlCol="0">
            <a:spAutoFit/>
          </a:bodyPr>
          <a:lstStyle/>
          <a:p>
            <a:pPr algn="ctr"/>
            <a:r>
              <a:rPr lang="en-US" sz="1200" b="1" dirty="0">
                <a:solidFill>
                  <a:srgbClr val="FF0000"/>
                </a:solidFill>
              </a:rPr>
              <a:t>Ephesians 4:12-14</a:t>
            </a:r>
          </a:p>
        </p:txBody>
      </p:sp>
    </p:spTree>
    <p:extLst>
      <p:ext uri="{BB962C8B-B14F-4D97-AF65-F5344CB8AC3E}">
        <p14:creationId xmlns:p14="http://schemas.microsoft.com/office/powerpoint/2010/main" val="168752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7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1000"/>
                                        <p:tgtEl>
                                          <p:spTgt spid="12"/>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175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751" y="187405"/>
            <a:ext cx="2735646" cy="3845441"/>
          </a:xfrm>
          <a:prstGeom prst="rect">
            <a:avLst/>
          </a:prstGeom>
          <a:effectLst>
            <a:glow rad="177800">
              <a:schemeClr val="tx1"/>
            </a:glo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2860"/>
          <a:stretch/>
        </p:blipFill>
        <p:spPr>
          <a:xfrm>
            <a:off x="310718" y="134586"/>
            <a:ext cx="1225119" cy="1169696"/>
          </a:xfrm>
          <a:prstGeom prst="rect">
            <a:avLst/>
          </a:prstGeom>
          <a:ln w="19050">
            <a:solidFill>
              <a:schemeClr val="tx1"/>
            </a:solidFill>
          </a:ln>
          <a:effectLst>
            <a:glow rad="63500">
              <a:srgbClr val="660033"/>
            </a:glo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06" y="1461060"/>
            <a:ext cx="734252" cy="58798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614" y="4353564"/>
            <a:ext cx="986382" cy="872570"/>
          </a:xfrm>
          <a:prstGeom prst="rect">
            <a:avLst/>
          </a:prstGeom>
          <a:ln w="15875">
            <a:solidFill>
              <a:srgbClr val="FF0000"/>
            </a:solidFill>
          </a:ln>
          <a:effectLst>
            <a:glow rad="50800">
              <a:srgbClr val="FF0000"/>
            </a:glo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6351" y="154423"/>
            <a:ext cx="959920" cy="1792298"/>
          </a:xfrm>
          <a:prstGeom prst="rect">
            <a:avLst/>
          </a:prstGeom>
          <a:ln w="19050">
            <a:solidFill>
              <a:schemeClr val="tx1"/>
            </a:solidFill>
          </a:ln>
          <a:effectLst>
            <a:glow rad="127000">
              <a:schemeClr val="accent1">
                <a:lumMod val="60000"/>
                <a:lumOff val="40000"/>
              </a:schemeClr>
            </a:glow>
          </a:effec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8968" t="6956" r="12671" b="6961"/>
          <a:stretch/>
        </p:blipFill>
        <p:spPr>
          <a:xfrm>
            <a:off x="1491426" y="2135078"/>
            <a:ext cx="1391523" cy="2279446"/>
          </a:xfrm>
          <a:prstGeom prst="rect">
            <a:avLst/>
          </a:prstGeom>
          <a:effectLst>
            <a:glow rad="76200">
              <a:schemeClr val="accent6">
                <a:lumMod val="75000"/>
              </a:schemeClr>
            </a:glo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770" y="2217861"/>
            <a:ext cx="986382" cy="1872113"/>
          </a:xfrm>
          <a:prstGeom prst="rect">
            <a:avLst/>
          </a:prstGeom>
          <a:solidFill>
            <a:srgbClr val="FFFF00"/>
          </a:solidFill>
          <a:ln w="38100">
            <a:solidFill>
              <a:schemeClr val="accent4"/>
            </a:solidFill>
          </a:ln>
          <a:effectLst>
            <a:glow rad="88900">
              <a:schemeClr val="bg1"/>
            </a:glow>
          </a:effectLst>
        </p:spPr>
      </p:pic>
      <p:pic>
        <p:nvPicPr>
          <p:cNvPr id="11" name="Picture 10"/>
          <p:cNvPicPr>
            <a:picLocks noChangeAspect="1"/>
          </p:cNvPicPr>
          <p:nvPr/>
        </p:nvPicPr>
        <p:blipFill rotWithShape="1">
          <a:blip r:embed="rId9">
            <a:extLst>
              <a:ext uri="{28A0092B-C50C-407E-A947-70E740481C1C}">
                <a14:useLocalDpi xmlns:a14="http://schemas.microsoft.com/office/drawing/2010/main" val="0"/>
              </a:ext>
            </a:extLst>
          </a:blip>
          <a:srcRect r="21060"/>
          <a:stretch/>
        </p:blipFill>
        <p:spPr>
          <a:xfrm rot="10800000" flipH="1" flipV="1">
            <a:off x="5279977" y="4948997"/>
            <a:ext cx="1332465" cy="1758458"/>
          </a:xfrm>
          <a:prstGeom prst="rect">
            <a:avLst/>
          </a:prstGeom>
          <a:effectLst>
            <a:glow rad="127000">
              <a:srgbClr val="663300"/>
            </a:glow>
          </a:effectLst>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0247290" y="152183"/>
            <a:ext cx="1553591" cy="2613363"/>
          </a:xfrm>
          <a:prstGeom prst="rect">
            <a:avLst/>
          </a:prstGeom>
          <a:effectLst>
            <a:glow rad="190500">
              <a:srgbClr val="FFCC99"/>
            </a:glow>
          </a:effectLst>
        </p:spPr>
      </p:pic>
      <p:pic>
        <p:nvPicPr>
          <p:cNvPr id="13" name="Picture 12"/>
          <p:cNvPicPr>
            <a:picLocks noChangeAspect="1"/>
          </p:cNvPicPr>
          <p:nvPr/>
        </p:nvPicPr>
        <p:blipFill rotWithShape="1">
          <a:blip r:embed="rId11">
            <a:extLst>
              <a:ext uri="{28A0092B-C50C-407E-A947-70E740481C1C}">
                <a14:useLocalDpi xmlns:a14="http://schemas.microsoft.com/office/drawing/2010/main" val="0"/>
              </a:ext>
            </a:extLst>
          </a:blip>
          <a:srcRect l="54025" t="34935" r="10717" b="25721"/>
          <a:stretch/>
        </p:blipFill>
        <p:spPr>
          <a:xfrm>
            <a:off x="3065576" y="133020"/>
            <a:ext cx="1241312" cy="1724406"/>
          </a:xfrm>
          <a:prstGeom prst="rect">
            <a:avLst/>
          </a:prstGeom>
          <a:ln w="19050">
            <a:solidFill>
              <a:schemeClr val="tx1"/>
            </a:solidFill>
          </a:ln>
          <a:effectLst>
            <a:glow rad="76200">
              <a:schemeClr val="bg1">
                <a:lumMod val="50000"/>
                <a:alpha val="40000"/>
              </a:schemeClr>
            </a:glow>
          </a:effectLst>
        </p:spPr>
      </p:pic>
      <p:pic>
        <p:nvPicPr>
          <p:cNvPr id="3074" name="Picture 2" descr="http://www.clipartbest.com/cliparts/dcr/ezr/dcrezrjRi.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flipH="1">
            <a:off x="6358730" y="1375858"/>
            <a:ext cx="6522770" cy="56673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13">
            <a:extLst>
              <a:ext uri="{28A0092B-C50C-407E-A947-70E740481C1C}">
                <a14:useLocalDpi xmlns:a14="http://schemas.microsoft.com/office/drawing/2010/main" val="0"/>
              </a:ext>
            </a:extLst>
          </a:blip>
          <a:srcRect r="25085"/>
          <a:stretch/>
        </p:blipFill>
        <p:spPr>
          <a:xfrm>
            <a:off x="436667" y="5513594"/>
            <a:ext cx="692155" cy="1238250"/>
          </a:xfrm>
          <a:prstGeom prst="rect">
            <a:avLst/>
          </a:prstGeom>
          <a:effectLst>
            <a:glow rad="88900">
              <a:schemeClr val="bg1">
                <a:lumMod val="50000"/>
              </a:schemeClr>
            </a:glow>
          </a:effectLst>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32054" y="4585646"/>
            <a:ext cx="1059399" cy="941010"/>
          </a:xfrm>
          <a:prstGeom prst="rect">
            <a:avLst/>
          </a:prstGeom>
          <a:effectLst>
            <a:glow rad="114300">
              <a:schemeClr val="accent1">
                <a:lumMod val="60000"/>
                <a:lumOff val="40000"/>
              </a:schemeClr>
            </a:glow>
          </a:effectLst>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8771" y="5656114"/>
            <a:ext cx="1333958" cy="1080962"/>
          </a:xfrm>
          <a:prstGeom prst="rect">
            <a:avLst/>
          </a:prstGeom>
          <a:effectLst>
            <a:glow rad="127000">
              <a:srgbClr val="FF9966"/>
            </a:glow>
          </a:effectLst>
        </p:spPr>
      </p:pic>
      <p:pic>
        <p:nvPicPr>
          <p:cNvPr id="17" name="Picture 16"/>
          <p:cNvPicPr>
            <a:picLocks noChangeAspect="1"/>
          </p:cNvPicPr>
          <p:nvPr/>
        </p:nvPicPr>
        <p:blipFill rotWithShape="1">
          <a:blip r:embed="rId16">
            <a:extLst>
              <a:ext uri="{28A0092B-C50C-407E-A947-70E740481C1C}">
                <a14:useLocalDpi xmlns:a14="http://schemas.microsoft.com/office/drawing/2010/main" val="0"/>
              </a:ext>
            </a:extLst>
          </a:blip>
          <a:srcRect l="31083" t="17119" r="26332"/>
          <a:stretch/>
        </p:blipFill>
        <p:spPr>
          <a:xfrm>
            <a:off x="8044039" y="187405"/>
            <a:ext cx="1725615" cy="2506353"/>
          </a:xfrm>
          <a:prstGeom prst="rect">
            <a:avLst/>
          </a:prstGeom>
          <a:effectLst>
            <a:glow rad="127000">
              <a:srgbClr val="006600"/>
            </a:glow>
          </a:effectLst>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63755" y="5680497"/>
            <a:ext cx="834864" cy="1059155"/>
          </a:xfrm>
          <a:prstGeom prst="rect">
            <a:avLst/>
          </a:prstGeom>
          <a:effectLst>
            <a:glow rad="127000">
              <a:srgbClr val="663300"/>
            </a:glow>
          </a:effectLst>
        </p:spPr>
      </p:pic>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6200000" flipH="1" flipV="1">
            <a:off x="2974834" y="2126011"/>
            <a:ext cx="1440552" cy="1241310"/>
          </a:xfrm>
          <a:prstGeom prst="rect">
            <a:avLst/>
          </a:prstGeom>
          <a:effectLst>
            <a:glow rad="127000">
              <a:srgbClr val="003300"/>
            </a:glow>
          </a:effectLst>
        </p:spPr>
      </p:pic>
      <p:pic>
        <p:nvPicPr>
          <p:cNvPr id="20" name="Picture 1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076594" y="3671519"/>
            <a:ext cx="1241310" cy="1746462"/>
          </a:xfrm>
          <a:prstGeom prst="rect">
            <a:avLst/>
          </a:prstGeom>
          <a:solidFill>
            <a:srgbClr val="C00000"/>
          </a:solidFill>
          <a:ln w="57150">
            <a:solidFill>
              <a:srgbClr val="C00000"/>
            </a:solidFill>
          </a:ln>
          <a:effectLst>
            <a:glow rad="127000">
              <a:schemeClr val="bg1"/>
            </a:glow>
          </a:effectLst>
        </p:spPr>
      </p:pic>
      <p:pic>
        <p:nvPicPr>
          <p:cNvPr id="21" name="Picture 2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912881" y="5664096"/>
            <a:ext cx="1052701" cy="1050331"/>
          </a:xfrm>
          <a:prstGeom prst="rect">
            <a:avLst/>
          </a:prstGeom>
          <a:effectLst>
            <a:glow rad="127000">
              <a:schemeClr val="accent6">
                <a:lumMod val="75000"/>
              </a:schemeClr>
            </a:glow>
          </a:effectLst>
        </p:spPr>
      </p:pic>
      <p:sp>
        <p:nvSpPr>
          <p:cNvPr id="22" name="TextBox 21"/>
          <p:cNvSpPr txBox="1"/>
          <p:nvPr/>
        </p:nvSpPr>
        <p:spPr>
          <a:xfrm>
            <a:off x="6951766" y="3449344"/>
            <a:ext cx="5104108" cy="1384995"/>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The </a:t>
            </a:r>
            <a:r>
              <a:rPr lang="en-US" sz="1200" b="1" i="1" dirty="0">
                <a:latin typeface="Times New Roman" panose="02020603050405020304" pitchFamily="18" charset="0"/>
                <a:cs typeface="Times New Roman" panose="02020603050405020304" pitchFamily="18" charset="0"/>
              </a:rPr>
              <a:t>first half </a:t>
            </a:r>
            <a:r>
              <a:rPr lang="en-US" sz="1200" i="1" dirty="0">
                <a:latin typeface="Times New Roman" panose="02020603050405020304" pitchFamily="18" charset="0"/>
                <a:cs typeface="Times New Roman" panose="02020603050405020304" pitchFamily="18" charset="0"/>
              </a:rPr>
              <a:t>of this presentation consists of</a:t>
            </a:r>
          </a:p>
          <a:p>
            <a:pPr algn="ctr"/>
            <a:r>
              <a:rPr lang="en-US" sz="1200" i="1" dirty="0">
                <a:latin typeface="Times New Roman" panose="02020603050405020304" pitchFamily="18" charset="0"/>
                <a:cs typeface="Times New Roman" panose="02020603050405020304" pitchFamily="18" charset="0"/>
              </a:rPr>
              <a:t>Scriptures only.  It has always been my goal to help people</a:t>
            </a:r>
          </a:p>
          <a:p>
            <a:pPr algn="ctr"/>
            <a:r>
              <a:rPr lang="en-US" sz="1200" i="1" dirty="0">
                <a:latin typeface="Times New Roman" panose="02020603050405020304" pitchFamily="18" charset="0"/>
                <a:cs typeface="Times New Roman" panose="02020603050405020304" pitchFamily="18" charset="0"/>
              </a:rPr>
              <a:t>study and learn to read the KJB by themselves – no other book needed – no Hebrew/Greek knowledge, no special history, dictionaries, etc. are necessary; and because so many pastors are deceitful in their ‘loving yet lying’ approach, I want folks to realize they can actually learn to understand their KJB </a:t>
            </a:r>
            <a:r>
              <a:rPr lang="en-US" sz="1200" i="1" u="sng" dirty="0">
                <a:latin typeface="Times New Roman" panose="02020603050405020304" pitchFamily="18" charset="0"/>
                <a:cs typeface="Times New Roman" panose="02020603050405020304" pitchFamily="18" charset="0"/>
              </a:rPr>
              <a:t>themselves</a:t>
            </a:r>
            <a:r>
              <a:rPr lang="en-US" sz="1200" i="1" dirty="0">
                <a:latin typeface="Times New Roman" panose="02020603050405020304" pitchFamily="18" charset="0"/>
                <a:cs typeface="Times New Roman" panose="02020603050405020304" pitchFamily="18" charset="0"/>
              </a:rPr>
              <a:t>, without any outside “modern scholarly” pastoral assistance.</a:t>
            </a:r>
          </a:p>
        </p:txBody>
      </p:sp>
      <p:sp>
        <p:nvSpPr>
          <p:cNvPr id="23" name="TextBox 22"/>
          <p:cNvSpPr txBox="1"/>
          <p:nvPr/>
        </p:nvSpPr>
        <p:spPr>
          <a:xfrm>
            <a:off x="6966105" y="5405052"/>
            <a:ext cx="5099907" cy="646331"/>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In the </a:t>
            </a:r>
            <a:r>
              <a:rPr lang="en-US" sz="1200" b="1" i="1" dirty="0">
                <a:latin typeface="Times New Roman" panose="02020603050405020304" pitchFamily="18" charset="0"/>
                <a:cs typeface="Times New Roman" panose="02020603050405020304" pitchFamily="18" charset="0"/>
              </a:rPr>
              <a:t>second half </a:t>
            </a:r>
            <a:r>
              <a:rPr lang="en-US" sz="1200" i="1" dirty="0">
                <a:latin typeface="Times New Roman" panose="02020603050405020304" pitchFamily="18" charset="0"/>
                <a:cs typeface="Times New Roman" panose="02020603050405020304" pitchFamily="18" charset="0"/>
              </a:rPr>
              <a:t>of this ‘presentation,’  I include a few of my notes and references I would normally want to mention if I were to try to teach this particular subject ‘live’ to any and all who would be wanting to listen.</a:t>
            </a:r>
          </a:p>
        </p:txBody>
      </p:sp>
      <p:sp>
        <p:nvSpPr>
          <p:cNvPr id="24" name="TextBox 23"/>
          <p:cNvSpPr txBox="1"/>
          <p:nvPr/>
        </p:nvSpPr>
        <p:spPr>
          <a:xfrm>
            <a:off x="7339911" y="6017718"/>
            <a:ext cx="4369236" cy="646331"/>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Ah yes, as you will see, it is still really hard for me not to stick my teaching into my preaching as well as it being equally hard for me to not add preaching into my teaching.</a:t>
            </a:r>
          </a:p>
        </p:txBody>
      </p:sp>
      <p:sp>
        <p:nvSpPr>
          <p:cNvPr id="25" name="TextBox 24"/>
          <p:cNvSpPr txBox="1"/>
          <p:nvPr/>
        </p:nvSpPr>
        <p:spPr>
          <a:xfrm>
            <a:off x="7053976" y="4765601"/>
            <a:ext cx="4914381" cy="646331"/>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The Holy Spirit is all you need to understand the KJB!  You must also be able to know the difference between God’s words and Satan’s words; the truth of the Holy Spirit through a KJB vs their own good ‘feelings’ and pastor, etc. </a:t>
            </a:r>
            <a:endParaRPr lang="en-US" sz="1200" dirty="0"/>
          </a:p>
        </p:txBody>
      </p:sp>
      <p:sp>
        <p:nvSpPr>
          <p:cNvPr id="5" name="Rectangle 4"/>
          <p:cNvSpPr/>
          <p:nvPr/>
        </p:nvSpPr>
        <p:spPr>
          <a:xfrm>
            <a:off x="4264319" y="4154052"/>
            <a:ext cx="2745721" cy="646331"/>
          </a:xfrm>
          <a:prstGeom prst="rect">
            <a:avLst/>
          </a:prstGeom>
        </p:spPr>
        <p:txBody>
          <a:bodyPr wrap="square">
            <a:spAutoFit/>
          </a:bodyPr>
          <a:lstStyle/>
          <a:p>
            <a:pPr algn="ctr"/>
            <a:r>
              <a:rPr lang="en-US" sz="3600" b="1" dirty="0">
                <a:ln w="6600">
                  <a:solidFill>
                    <a:srgbClr val="003300"/>
                  </a:solidFill>
                  <a:prstDash val="solid"/>
                </a:ln>
                <a:solidFill>
                  <a:srgbClr val="FFFFFF"/>
                </a:solidFill>
                <a:effectLst>
                  <a:outerShdw dist="38100" dir="2700000" algn="tl" rotWithShape="0">
                    <a:schemeClr val="accent2"/>
                  </a:outerShdw>
                </a:effectLst>
                <a:latin typeface="Mistral" panose="03090702030407020403" pitchFamily="66" charset="0"/>
              </a:rPr>
              <a:t>Mikel Paulson</a:t>
            </a:r>
          </a:p>
        </p:txBody>
      </p:sp>
      <p:sp>
        <p:nvSpPr>
          <p:cNvPr id="4" name="TextBox 3"/>
          <p:cNvSpPr txBox="1"/>
          <p:nvPr/>
        </p:nvSpPr>
        <p:spPr>
          <a:xfrm>
            <a:off x="7053976" y="4091374"/>
            <a:ext cx="4870445" cy="1446550"/>
          </a:xfrm>
          <a:prstGeom prst="rect">
            <a:avLst/>
          </a:prstGeom>
          <a:noFill/>
        </p:spPr>
        <p:txBody>
          <a:bodyPr wrap="square" rtlCol="0">
            <a:spAutoFit/>
          </a:bodyPr>
          <a:lstStyle/>
          <a:p>
            <a:pPr algn="ctr"/>
            <a:r>
              <a:rPr lang="en-US" sz="2800" dirty="0"/>
              <a:t>Welcome to My</a:t>
            </a:r>
          </a:p>
          <a:p>
            <a:pPr algn="ctr"/>
            <a:r>
              <a:rPr lang="en-US" sz="3200" b="1" dirty="0"/>
              <a:t>‘Bible Sermon /Bible Study’ </a:t>
            </a:r>
            <a:r>
              <a:rPr lang="en-US" sz="2400" dirty="0"/>
              <a:t>Video PowerPoint Presentation</a:t>
            </a:r>
            <a:r>
              <a:rPr lang="en-US" sz="2800" dirty="0"/>
              <a:t>.</a:t>
            </a:r>
          </a:p>
        </p:txBody>
      </p:sp>
    </p:spTree>
    <p:extLst>
      <p:ext uri="{BB962C8B-B14F-4D97-AF65-F5344CB8AC3E}">
        <p14:creationId xmlns:p14="http://schemas.microsoft.com/office/powerpoint/2010/main" val="1171596646"/>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175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2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175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1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08207" y="437303"/>
            <a:ext cx="4943191" cy="1415772"/>
          </a:xfrm>
          <a:prstGeom prst="rect">
            <a:avLst/>
          </a:prstGeom>
          <a:noFill/>
          <a:ln w="12700">
            <a:solidFill>
              <a:schemeClr val="tx1"/>
            </a:solidFill>
          </a:ln>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For now we see through a glass, darkly; </a:t>
            </a:r>
          </a:p>
          <a:p>
            <a:pPr algn="ctr"/>
            <a:r>
              <a:rPr lang="en-US" b="1" i="1" dirty="0">
                <a:solidFill>
                  <a:srgbClr val="CC6600"/>
                </a:solidFill>
                <a:latin typeface="Times New Roman" panose="02020603050405020304" pitchFamily="18" charset="0"/>
                <a:cs typeface="Times New Roman" panose="02020603050405020304" pitchFamily="18" charset="0"/>
              </a:rPr>
              <a:t>but then face to face: </a:t>
            </a:r>
          </a:p>
          <a:p>
            <a:pPr algn="ctr"/>
            <a:r>
              <a:rPr lang="en-US" b="1" i="1" dirty="0">
                <a:solidFill>
                  <a:srgbClr val="CC6600"/>
                </a:solidFill>
                <a:latin typeface="Times New Roman" panose="02020603050405020304" pitchFamily="18" charset="0"/>
                <a:cs typeface="Times New Roman" panose="02020603050405020304" pitchFamily="18" charset="0"/>
              </a:rPr>
              <a:t>now I know in part; </a:t>
            </a:r>
          </a:p>
          <a:p>
            <a:pPr algn="ctr"/>
            <a:r>
              <a:rPr lang="en-US" b="1" i="1" dirty="0">
                <a:solidFill>
                  <a:srgbClr val="CC6600"/>
                </a:solidFill>
                <a:latin typeface="Times New Roman" panose="02020603050405020304" pitchFamily="18" charset="0"/>
                <a:cs typeface="Times New Roman" panose="02020603050405020304" pitchFamily="18" charset="0"/>
              </a:rPr>
              <a:t>but then shall I know even as also I am known. </a:t>
            </a:r>
          </a:p>
          <a:p>
            <a:pPr algn="ctr"/>
            <a:r>
              <a:rPr lang="en-US" sz="1400" b="1" dirty="0">
                <a:solidFill>
                  <a:srgbClr val="FF0000"/>
                </a:solidFill>
                <a:latin typeface="Times New Roman" panose="02020603050405020304" pitchFamily="18" charset="0"/>
                <a:cs typeface="Times New Roman" panose="02020603050405020304" pitchFamily="18" charset="0"/>
              </a:rPr>
              <a:t>I Corinthians 13:12 </a:t>
            </a:r>
            <a:endParaRPr lang="en-US" sz="1400" b="1" i="1" dirty="0">
              <a:solidFill>
                <a:srgbClr val="CC66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935834" y="1876518"/>
            <a:ext cx="4640647" cy="92333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Paul knew the folks in ‘his days’ didn’t see it all – it was not possible; it was all only ‘in part.’  They could ‘see through a glass,’ but not clearly.  </a:t>
            </a:r>
          </a:p>
        </p:txBody>
      </p:sp>
      <p:sp>
        <p:nvSpPr>
          <p:cNvPr id="7" name="TextBox 6"/>
          <p:cNvSpPr txBox="1"/>
          <p:nvPr/>
        </p:nvSpPr>
        <p:spPr>
          <a:xfrm>
            <a:off x="7538276" y="3791989"/>
            <a:ext cx="3483051" cy="923330"/>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Paul’s use of the word </a:t>
            </a:r>
            <a:r>
              <a:rPr lang="en-US" b="1" i="1" u="sng" dirty="0">
                <a:solidFill>
                  <a:srgbClr val="CC6600"/>
                </a:solidFill>
                <a:latin typeface="Times New Roman" panose="02020603050405020304" pitchFamily="18" charset="0"/>
                <a:cs typeface="Times New Roman" panose="02020603050405020304" pitchFamily="18" charset="0"/>
              </a:rPr>
              <a:t>then</a:t>
            </a:r>
            <a:r>
              <a:rPr lang="en-US" dirty="0">
                <a:latin typeface="Times New Roman" panose="02020603050405020304" pitchFamily="18" charset="0"/>
                <a:cs typeface="Times New Roman" panose="02020603050405020304" pitchFamily="18" charset="0"/>
              </a:rPr>
              <a:t> would certainly be referring to </a:t>
            </a:r>
            <a:r>
              <a:rPr lang="en-US" b="1" i="1" u="sng" dirty="0">
                <a:solidFill>
                  <a:srgbClr val="CC6600"/>
                </a:solidFill>
                <a:latin typeface="Times New Roman" panose="02020603050405020304" pitchFamily="18" charset="0"/>
                <a:cs typeface="Times New Roman" panose="02020603050405020304" pitchFamily="18" charset="0"/>
              </a:rPr>
              <a:t>when</a:t>
            </a:r>
            <a:r>
              <a:rPr lang="en-US" b="1" i="1" dirty="0">
                <a:solidFill>
                  <a:srgbClr val="CC6600"/>
                </a:solidFill>
                <a:latin typeface="Times New Roman" panose="02020603050405020304" pitchFamily="18" charset="0"/>
                <a:cs typeface="Times New Roman" panose="02020603050405020304" pitchFamily="18" charset="0"/>
              </a:rPr>
              <a:t>    that which is perfect is come</a:t>
            </a:r>
            <a:r>
              <a:rPr lang="en-US"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6819620" y="2847432"/>
            <a:ext cx="4877080" cy="92333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He says that even he knows only in part… but with </a:t>
            </a:r>
            <a:r>
              <a:rPr lang="en-US" b="1" i="1" dirty="0">
                <a:solidFill>
                  <a:srgbClr val="CC6600"/>
                </a:solidFill>
                <a:latin typeface="Times New Roman" panose="02020603050405020304" pitchFamily="18" charset="0"/>
                <a:cs typeface="Times New Roman" panose="02020603050405020304" pitchFamily="18" charset="0"/>
              </a:rPr>
              <a:t>that which is perfect</a:t>
            </a:r>
            <a:r>
              <a:rPr lang="en-US" dirty="0">
                <a:latin typeface="Times New Roman" panose="02020603050405020304" pitchFamily="18" charset="0"/>
                <a:cs typeface="Times New Roman" panose="02020603050405020304" pitchFamily="18" charset="0"/>
              </a:rPr>
              <a:t>, even he would know what he needs to know as well as he knows himself.</a:t>
            </a:r>
          </a:p>
        </p:txBody>
      </p:sp>
      <p:sp>
        <p:nvSpPr>
          <p:cNvPr id="9" name="TextBox 8"/>
          <p:cNvSpPr txBox="1"/>
          <p:nvPr/>
        </p:nvSpPr>
        <p:spPr>
          <a:xfrm>
            <a:off x="6838183" y="4768333"/>
            <a:ext cx="4691272" cy="1569660"/>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So folks, with us having the inspired, preserved words of God in our hands in that inspired and preserved and perfect 1611 King James Bible to own, read, study, memorize, meditate, understand and seek guidance and comfort, etc. we also should be able to know ‘truth’ as well as we know ourselves – just like Paul states.</a:t>
            </a:r>
          </a:p>
        </p:txBody>
      </p:sp>
      <p:cxnSp>
        <p:nvCxnSpPr>
          <p:cNvPr id="11" name="Straight Connector 10"/>
          <p:cNvCxnSpPr/>
          <p:nvPr/>
        </p:nvCxnSpPr>
        <p:spPr>
          <a:xfrm>
            <a:off x="7776927" y="715830"/>
            <a:ext cx="407406"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639059" y="1004032"/>
            <a:ext cx="407406"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413280" y="1556294"/>
            <a:ext cx="407406"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309572" y="1284689"/>
            <a:ext cx="407406"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077F2BFE-2F2F-4858-9348-6DBD138D32F9}"/>
              </a:ext>
            </a:extLst>
          </p:cNvPr>
          <p:cNvSpPr/>
          <p:nvPr/>
        </p:nvSpPr>
        <p:spPr>
          <a:xfrm>
            <a:off x="6778111" y="4768333"/>
            <a:ext cx="4798370" cy="156966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76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75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75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7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Horizontal)">
                                      <p:cBhvr>
                                        <p:cTn id="42" dur="1500"/>
                                        <p:tgtEl>
                                          <p:spTgt spid="4"/>
                                        </p:tgtEl>
                                      </p:cBhvr>
                                    </p:animEffect>
                                  </p:childTnLst>
                                </p:cTn>
                              </p:par>
                              <p:par>
                                <p:cTn id="43" presetID="6" presetClass="entr" presetSubtype="32"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out)">
                                      <p:cBhvr>
                                        <p:cTn id="4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60456" y="1285491"/>
            <a:ext cx="3811498" cy="584775"/>
          </a:xfrm>
          <a:prstGeom prst="rect">
            <a:avLst/>
          </a:prstGeom>
        </p:spPr>
        <p:txBody>
          <a:bodyPr wrap="square">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And </a:t>
            </a:r>
            <a:r>
              <a:rPr lang="en-US" sz="1600" b="1" i="1" u="sng" dirty="0">
                <a:solidFill>
                  <a:srgbClr val="CC6600"/>
                </a:solidFill>
                <a:latin typeface="Times New Roman" panose="02020603050405020304" pitchFamily="18" charset="0"/>
                <a:cs typeface="Times New Roman" panose="02020603050405020304" pitchFamily="18" charset="0"/>
              </a:rPr>
              <a:t>now</a:t>
            </a:r>
            <a:r>
              <a:rPr lang="en-US" sz="1600" b="1" i="1" dirty="0">
                <a:solidFill>
                  <a:srgbClr val="CC6600"/>
                </a:solidFill>
                <a:latin typeface="Times New Roman" panose="02020603050405020304" pitchFamily="18" charset="0"/>
                <a:cs typeface="Times New Roman" panose="02020603050405020304" pitchFamily="18" charset="0"/>
              </a:rPr>
              <a:t> abideth faith, hope, charity, these three; but the greatest of these is charity. </a:t>
            </a:r>
          </a:p>
        </p:txBody>
      </p:sp>
      <p:sp>
        <p:nvSpPr>
          <p:cNvPr id="6" name="Rectangle 5"/>
          <p:cNvSpPr/>
          <p:nvPr/>
        </p:nvSpPr>
        <p:spPr>
          <a:xfrm>
            <a:off x="8534358" y="1062460"/>
            <a:ext cx="1465466" cy="276999"/>
          </a:xfrm>
          <a:prstGeom prst="rect">
            <a:avLst/>
          </a:prstGeom>
        </p:spPr>
        <p:txBody>
          <a:bodyPr wrap="none">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I Corinthians 13:13</a:t>
            </a:r>
          </a:p>
        </p:txBody>
      </p:sp>
      <p:sp>
        <p:nvSpPr>
          <p:cNvPr id="7" name="TextBox 6"/>
          <p:cNvSpPr txBox="1"/>
          <p:nvPr/>
        </p:nvSpPr>
        <p:spPr>
          <a:xfrm>
            <a:off x="6551720" y="426437"/>
            <a:ext cx="5497088" cy="584775"/>
          </a:xfrm>
          <a:prstGeom prst="rect">
            <a:avLst/>
          </a:prstGeom>
          <a:noFill/>
          <a:ln w="28575">
            <a:solidFill>
              <a:schemeClr val="tx1"/>
            </a:solidFill>
          </a:ln>
        </p:spPr>
        <p:txBody>
          <a:bodyPr wrap="square" rtlCol="0">
            <a:spAutoFit/>
          </a:bodyPr>
          <a:lstStyle/>
          <a:p>
            <a:pPr algn="just"/>
            <a:r>
              <a:rPr lang="en-US" sz="1600" b="1" dirty="0"/>
              <a:t>Let’s wrap up this study presentation with a little frosting on the top of the final dessert with Paul’s last verse on the subject</a:t>
            </a:r>
          </a:p>
        </p:txBody>
      </p:sp>
      <p:sp>
        <p:nvSpPr>
          <p:cNvPr id="9" name="TextBox 8"/>
          <p:cNvSpPr txBox="1"/>
          <p:nvPr/>
        </p:nvSpPr>
        <p:spPr>
          <a:xfrm>
            <a:off x="6800292" y="1807414"/>
            <a:ext cx="5073291" cy="95410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Today, we still have those modern ‘Christians’ who believe that love (using the word ‘love’ instead of </a:t>
            </a:r>
            <a:r>
              <a:rPr lang="en-US" sz="1400" b="1" i="1" dirty="0">
                <a:solidFill>
                  <a:srgbClr val="CC6600"/>
                </a:solidFill>
                <a:latin typeface="Times New Roman" panose="02020603050405020304" pitchFamily="18" charset="0"/>
                <a:cs typeface="Times New Roman" panose="02020603050405020304" pitchFamily="18" charset="0"/>
              </a:rPr>
              <a:t>charity</a:t>
            </a:r>
            <a:r>
              <a:rPr lang="en-US" sz="1400" dirty="0">
                <a:latin typeface="Times New Roman" panose="02020603050405020304" pitchFamily="18" charset="0"/>
                <a:cs typeface="Times New Roman" panose="02020603050405020304" pitchFamily="18" charset="0"/>
              </a:rPr>
              <a:t>,) is most important.  And of course, because Paul does say </a:t>
            </a:r>
            <a:r>
              <a:rPr lang="en-US" sz="1400" b="1" i="1" dirty="0">
                <a:solidFill>
                  <a:srgbClr val="CC6600"/>
                </a:solidFill>
                <a:latin typeface="Times New Roman" panose="02020603050405020304" pitchFamily="18" charset="0"/>
                <a:cs typeface="Times New Roman" panose="02020603050405020304" pitchFamily="18" charset="0"/>
              </a:rPr>
              <a:t>charity never faileth </a:t>
            </a:r>
            <a:r>
              <a:rPr lang="en-US" sz="1400" dirty="0">
                <a:latin typeface="Times New Roman" panose="02020603050405020304" pitchFamily="18" charset="0"/>
                <a:cs typeface="Times New Roman" panose="02020603050405020304" pitchFamily="18" charset="0"/>
              </a:rPr>
              <a:t>in </a:t>
            </a:r>
            <a:r>
              <a:rPr lang="en-US" sz="1400" b="1" dirty="0">
                <a:solidFill>
                  <a:srgbClr val="FF0000"/>
                </a:solidFill>
                <a:latin typeface="Times New Roman" panose="02020603050405020304" pitchFamily="18" charset="0"/>
                <a:cs typeface="Times New Roman" panose="02020603050405020304" pitchFamily="18" charset="0"/>
              </a:rPr>
              <a:t>13:8.  </a:t>
            </a:r>
            <a:r>
              <a:rPr lang="en-US" sz="1400" dirty="0">
                <a:latin typeface="Times New Roman" panose="02020603050405020304" pitchFamily="18" charset="0"/>
                <a:cs typeface="Times New Roman" panose="02020603050405020304" pitchFamily="18" charset="0"/>
              </a:rPr>
              <a:t>So they think love is the most important thing in Christianity for the world.</a:t>
            </a:r>
          </a:p>
        </p:txBody>
      </p:sp>
      <p:sp>
        <p:nvSpPr>
          <p:cNvPr id="10" name="TextBox 9"/>
          <p:cNvSpPr txBox="1"/>
          <p:nvPr/>
        </p:nvSpPr>
        <p:spPr>
          <a:xfrm>
            <a:off x="6829411" y="2717924"/>
            <a:ext cx="5022273" cy="1384995"/>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However, these ‘loving Christians’ who use the ‘scholarly corrected’ word ‘</a:t>
            </a:r>
            <a:r>
              <a:rPr lang="en-US" sz="1400" i="1" dirty="0">
                <a:latin typeface="Times New Roman" panose="02020603050405020304" pitchFamily="18" charset="0"/>
                <a:cs typeface="Times New Roman" panose="02020603050405020304" pitchFamily="18" charset="0"/>
              </a:rPr>
              <a:t>love</a:t>
            </a:r>
            <a:r>
              <a:rPr lang="en-US" sz="1400" dirty="0">
                <a:latin typeface="Times New Roman" panose="02020603050405020304" pitchFamily="18" charset="0"/>
                <a:cs typeface="Times New Roman" panose="02020603050405020304" pitchFamily="18" charset="0"/>
              </a:rPr>
              <a:t>’ instead ‘</a:t>
            </a:r>
            <a:r>
              <a:rPr lang="en-US" sz="1400" b="1" i="1" dirty="0">
                <a:solidFill>
                  <a:srgbClr val="CC6600"/>
                </a:solidFill>
                <a:latin typeface="Times New Roman" panose="02020603050405020304" pitchFamily="18" charset="0"/>
                <a:cs typeface="Times New Roman" panose="02020603050405020304" pitchFamily="18" charset="0"/>
              </a:rPr>
              <a:t>charity</a:t>
            </a:r>
            <a:r>
              <a:rPr lang="en-US" sz="1400" dirty="0">
                <a:latin typeface="Times New Roman" panose="02020603050405020304" pitchFamily="18" charset="0"/>
                <a:cs typeface="Times New Roman" panose="02020603050405020304" pitchFamily="18" charset="0"/>
              </a:rPr>
              <a:t>,’ which when using the humanistic term ‘</a:t>
            </a:r>
            <a:r>
              <a:rPr lang="en-US" sz="1400" i="1" dirty="0">
                <a:latin typeface="Times New Roman" panose="02020603050405020304" pitchFamily="18" charset="0"/>
                <a:cs typeface="Times New Roman" panose="02020603050405020304" pitchFamily="18" charset="0"/>
              </a:rPr>
              <a:t>love</a:t>
            </a:r>
            <a:r>
              <a:rPr lang="en-US" sz="1400" dirty="0">
                <a:latin typeface="Times New Roman" panose="02020603050405020304" pitchFamily="18" charset="0"/>
                <a:cs typeface="Times New Roman" panose="02020603050405020304" pitchFamily="18" charset="0"/>
              </a:rPr>
              <a:t>’ only degrades from the true meaning of </a:t>
            </a:r>
            <a:r>
              <a:rPr lang="en-US" sz="1400" b="1" i="1" dirty="0">
                <a:solidFill>
                  <a:srgbClr val="CC6600"/>
                </a:solidFill>
                <a:latin typeface="Times New Roman" panose="02020603050405020304" pitchFamily="18" charset="0"/>
                <a:cs typeface="Times New Roman" panose="02020603050405020304" pitchFamily="18" charset="0"/>
              </a:rPr>
              <a:t>charity</a:t>
            </a:r>
            <a:r>
              <a:rPr lang="en-US" sz="1400" dirty="0">
                <a:latin typeface="Times New Roman" panose="02020603050405020304" pitchFamily="18" charset="0"/>
                <a:cs typeface="Times New Roman" panose="02020603050405020304" pitchFamily="18" charset="0"/>
              </a:rPr>
              <a:t> and for what Paul is saying here! ‘</a:t>
            </a:r>
            <a:r>
              <a:rPr lang="en-US" sz="1400" i="1" dirty="0">
                <a:latin typeface="Times New Roman" panose="02020603050405020304" pitchFamily="18" charset="0"/>
                <a:cs typeface="Times New Roman" panose="02020603050405020304" pitchFamily="18" charset="0"/>
              </a:rPr>
              <a:t>Love’</a:t>
            </a:r>
            <a:r>
              <a:rPr lang="en-US" sz="1400" dirty="0">
                <a:latin typeface="Times New Roman" panose="02020603050405020304" pitchFamily="18" charset="0"/>
                <a:cs typeface="Times New Roman" panose="02020603050405020304" pitchFamily="18" charset="0"/>
              </a:rPr>
              <a:t> and </a:t>
            </a:r>
            <a:r>
              <a:rPr lang="en-US" sz="1400" b="1" i="1" dirty="0">
                <a:solidFill>
                  <a:srgbClr val="CC6600"/>
                </a:solidFill>
                <a:latin typeface="Times New Roman" panose="02020603050405020304" pitchFamily="18" charset="0"/>
                <a:cs typeface="Times New Roman" panose="02020603050405020304" pitchFamily="18" charset="0"/>
              </a:rPr>
              <a:t>charity</a:t>
            </a:r>
            <a:r>
              <a:rPr lang="en-US" sz="1400" dirty="0">
                <a:latin typeface="Times New Roman" panose="02020603050405020304" pitchFamily="18" charset="0"/>
                <a:cs typeface="Times New Roman" panose="02020603050405020304" pitchFamily="18" charset="0"/>
              </a:rPr>
              <a:t> are two different words, each spelled differently &amp; with two different meanings with two different applications.</a:t>
            </a:r>
            <a:endParaRPr lang="en-US" sz="1400" dirty="0"/>
          </a:p>
        </p:txBody>
      </p:sp>
      <p:sp>
        <p:nvSpPr>
          <p:cNvPr id="11" name="TextBox 10"/>
          <p:cNvSpPr txBox="1"/>
          <p:nvPr/>
        </p:nvSpPr>
        <p:spPr>
          <a:xfrm>
            <a:off x="6693762" y="4016003"/>
            <a:ext cx="5321864"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These people today go so far as to say that ‘</a:t>
            </a:r>
            <a:r>
              <a:rPr lang="en-US" sz="1400" i="1" dirty="0">
                <a:latin typeface="Times New Roman" panose="02020603050405020304" pitchFamily="18" charset="0"/>
                <a:cs typeface="Times New Roman" panose="02020603050405020304" pitchFamily="18" charset="0"/>
              </a:rPr>
              <a:t>love</a:t>
            </a:r>
            <a:r>
              <a:rPr lang="en-US" sz="1400" dirty="0">
                <a:latin typeface="Times New Roman" panose="02020603050405020304" pitchFamily="18" charset="0"/>
                <a:cs typeface="Times New Roman" panose="02020603050405020304" pitchFamily="18" charset="0"/>
              </a:rPr>
              <a:t>” is still more important than </a:t>
            </a:r>
            <a:r>
              <a:rPr lang="en-US" sz="1400" b="1" i="1" dirty="0">
                <a:latin typeface="Times New Roman" panose="02020603050405020304" pitchFamily="18" charset="0"/>
                <a:cs typeface="Times New Roman" panose="02020603050405020304" pitchFamily="18" charset="0"/>
              </a:rPr>
              <a:t>truth</a:t>
            </a:r>
            <a:r>
              <a:rPr lang="en-US" sz="1400" dirty="0">
                <a:latin typeface="Times New Roman" panose="02020603050405020304" pitchFamily="18" charset="0"/>
                <a:cs typeface="Times New Roman" panose="02020603050405020304" pitchFamily="18" charset="0"/>
              </a:rPr>
              <a:t>. They pretend to put ‘their’ own humanistic unconditional love for all people over whatever God says with His words.  </a:t>
            </a:r>
            <a:endParaRPr lang="en-US" sz="1400" dirty="0"/>
          </a:p>
        </p:txBody>
      </p:sp>
      <p:sp>
        <p:nvSpPr>
          <p:cNvPr id="12" name="TextBox 11"/>
          <p:cNvSpPr txBox="1"/>
          <p:nvPr/>
        </p:nvSpPr>
        <p:spPr>
          <a:xfrm>
            <a:off x="7024723" y="4712140"/>
            <a:ext cx="4535599" cy="1169551"/>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They will say to us, “</a:t>
            </a:r>
            <a:r>
              <a:rPr lang="en-US" sz="1400" i="1" dirty="0">
                <a:latin typeface="Times New Roman" panose="02020603050405020304" pitchFamily="18" charset="0"/>
                <a:cs typeface="Times New Roman" panose="02020603050405020304" pitchFamily="18" charset="0"/>
              </a:rPr>
              <a:t>No matter what your King James Bible says, I will ‘love’ and ‘pal’ with everyone (accept you and me, of course  have you noticed?) no matter what they do, etc.</a:t>
            </a:r>
            <a:r>
              <a:rPr lang="en-US" sz="1400" dirty="0">
                <a:latin typeface="Times New Roman" panose="02020603050405020304" pitchFamily="18" charset="0"/>
                <a:cs typeface="Times New Roman" panose="02020603050405020304" pitchFamily="18" charset="0"/>
              </a:rPr>
              <a:t>!”  That is Great Commission stuff – and it is simply not biblical today by any stretch of feeble scholarly attempt.</a:t>
            </a:r>
            <a:endParaRPr lang="en-US" sz="1400" dirty="0"/>
          </a:p>
        </p:txBody>
      </p:sp>
      <p:sp>
        <p:nvSpPr>
          <p:cNvPr id="13" name="TextBox 12"/>
          <p:cNvSpPr txBox="1"/>
          <p:nvPr/>
        </p:nvSpPr>
        <p:spPr>
          <a:xfrm>
            <a:off x="7051354" y="5882234"/>
            <a:ext cx="4508967"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People that say ‘love’ is more important then what the Scriptures say, are missing one simple observation…</a:t>
            </a:r>
          </a:p>
        </p:txBody>
      </p:sp>
    </p:spTree>
    <p:extLst>
      <p:ext uri="{BB962C8B-B14F-4D97-AF65-F5344CB8AC3E}">
        <p14:creationId xmlns:p14="http://schemas.microsoft.com/office/powerpoint/2010/main" val="262040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75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175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75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75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10350" y="2533882"/>
            <a:ext cx="4216893" cy="584775"/>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Follow after charity, and desire spiritual gifts, but rather that ye may prophesy.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536603" y="443619"/>
            <a:ext cx="545924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 they miss the first two words of verse</a:t>
            </a:r>
            <a:r>
              <a:rPr lang="en-US" b="1" dirty="0">
                <a:solidFill>
                  <a:srgbClr val="FF0000"/>
                </a:solidFill>
                <a:latin typeface="Times New Roman" panose="02020603050405020304" pitchFamily="18" charset="0"/>
                <a:cs typeface="Times New Roman" panose="02020603050405020304" pitchFamily="18" charset="0"/>
              </a:rPr>
              <a:t> 13</a:t>
            </a:r>
            <a:r>
              <a:rPr lang="en-US"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6599975" y="1153327"/>
            <a:ext cx="5341549"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In other words, Paul is saying: BEFORE </a:t>
            </a:r>
            <a:r>
              <a:rPr lang="en-US" sz="1600" b="1" i="1" dirty="0">
                <a:solidFill>
                  <a:srgbClr val="CC6600"/>
                </a:solidFill>
                <a:latin typeface="Times New Roman" panose="02020603050405020304" pitchFamily="18" charset="0"/>
                <a:cs typeface="Times New Roman" panose="02020603050405020304" pitchFamily="18" charset="0"/>
              </a:rPr>
              <a:t>that which is perfect is come, </a:t>
            </a:r>
            <a:r>
              <a:rPr lang="en-US" sz="1600" dirty="0">
                <a:latin typeface="Times New Roman" panose="02020603050405020304" pitchFamily="18" charset="0"/>
                <a:cs typeface="Times New Roman" panose="02020603050405020304" pitchFamily="18" charset="0"/>
              </a:rPr>
              <a:t>faith, hope and charity abide – and yes, Paul said that charity was the greatest of those three.</a:t>
            </a:r>
          </a:p>
        </p:txBody>
      </p:sp>
      <p:sp>
        <p:nvSpPr>
          <p:cNvPr id="9" name="TextBox 8"/>
          <p:cNvSpPr txBox="1"/>
          <p:nvPr/>
        </p:nvSpPr>
        <p:spPr>
          <a:xfrm>
            <a:off x="8312533" y="722421"/>
            <a:ext cx="1881672"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AND NOW…</a:t>
            </a:r>
          </a:p>
        </p:txBody>
      </p:sp>
      <p:sp>
        <p:nvSpPr>
          <p:cNvPr id="10" name="TextBox 9"/>
          <p:cNvSpPr txBox="1"/>
          <p:nvPr/>
        </p:nvSpPr>
        <p:spPr>
          <a:xfrm>
            <a:off x="6753551" y="3629793"/>
            <a:ext cx="5052525"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And even </a:t>
            </a:r>
            <a:r>
              <a:rPr lang="en-US" sz="1600" u="sng" dirty="0">
                <a:latin typeface="Times New Roman" panose="02020603050405020304" pitchFamily="18" charset="0"/>
                <a:cs typeface="Times New Roman" panose="02020603050405020304" pitchFamily="18" charset="0"/>
              </a:rPr>
              <a:t>now</a:t>
            </a:r>
            <a:r>
              <a:rPr lang="en-US" sz="1600" dirty="0">
                <a:latin typeface="Times New Roman" panose="02020603050405020304" pitchFamily="18" charset="0"/>
                <a:cs typeface="Times New Roman" panose="02020603050405020304" pitchFamily="18" charset="0"/>
              </a:rPr>
              <a:t> after </a:t>
            </a:r>
            <a:r>
              <a:rPr lang="en-US" sz="1600" b="1" i="1" dirty="0">
                <a:solidFill>
                  <a:srgbClr val="CC6600"/>
                </a:solidFill>
                <a:latin typeface="Times New Roman" panose="02020603050405020304" pitchFamily="18" charset="0"/>
                <a:cs typeface="Times New Roman" panose="02020603050405020304" pitchFamily="18" charset="0"/>
              </a:rPr>
              <a:t>that which is perfect </a:t>
            </a:r>
            <a:r>
              <a:rPr lang="en-US" sz="1600" dirty="0">
                <a:latin typeface="Times New Roman" panose="02020603050405020304" pitchFamily="18" charset="0"/>
                <a:cs typeface="Times New Roman" panose="02020603050405020304" pitchFamily="18" charset="0"/>
              </a:rPr>
              <a:t>has come, then charity will still not be the greatest thing ‘since ice cream!’</a:t>
            </a:r>
          </a:p>
        </p:txBody>
      </p:sp>
      <p:sp>
        <p:nvSpPr>
          <p:cNvPr id="11" name="TextBox 10"/>
          <p:cNvSpPr txBox="1"/>
          <p:nvPr/>
        </p:nvSpPr>
        <p:spPr>
          <a:xfrm>
            <a:off x="7021858" y="1927934"/>
            <a:ext cx="4368284"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However, Paul still makes one more comment in the next chapter and first verse - </a:t>
            </a:r>
            <a:r>
              <a:rPr lang="en-US" sz="1400" b="1" dirty="0">
                <a:solidFill>
                  <a:srgbClr val="FF0000"/>
                </a:solidFill>
                <a:latin typeface="Times New Roman" panose="02020603050405020304" pitchFamily="18" charset="0"/>
                <a:cs typeface="Times New Roman" panose="02020603050405020304" pitchFamily="18" charset="0"/>
              </a:rPr>
              <a:t>I Corinthians 14:1</a:t>
            </a:r>
            <a:endParaRPr lang="en-US" sz="16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709339" y="3080235"/>
            <a:ext cx="5105791"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Prophecy, which deals with the very words of God, was and is still more important than charity and spiritual gifts, etc.</a:t>
            </a:r>
          </a:p>
        </p:txBody>
      </p:sp>
      <p:sp>
        <p:nvSpPr>
          <p:cNvPr id="13" name="TextBox 12"/>
          <p:cNvSpPr txBox="1"/>
          <p:nvPr/>
        </p:nvSpPr>
        <p:spPr>
          <a:xfrm>
            <a:off x="6599975" y="4154143"/>
            <a:ext cx="5341549" cy="954107"/>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I’ll say it again: </a:t>
            </a:r>
            <a:r>
              <a:rPr lang="en-US" sz="1400" dirty="0">
                <a:latin typeface="Times New Roman" panose="02020603050405020304" pitchFamily="18" charset="0"/>
                <a:cs typeface="Times New Roman" panose="02020603050405020304" pitchFamily="18" charset="0"/>
              </a:rPr>
              <a:t>because </a:t>
            </a:r>
            <a:r>
              <a:rPr lang="en-US" sz="1400" b="1" i="1" dirty="0">
                <a:solidFill>
                  <a:srgbClr val="CC6600"/>
                </a:solidFill>
                <a:latin typeface="Times New Roman" panose="02020603050405020304" pitchFamily="18" charset="0"/>
                <a:cs typeface="Times New Roman" panose="02020603050405020304" pitchFamily="18" charset="0"/>
              </a:rPr>
              <a:t>that which is perfect </a:t>
            </a:r>
            <a:r>
              <a:rPr lang="en-US" sz="1400" dirty="0">
                <a:latin typeface="Times New Roman" panose="02020603050405020304" pitchFamily="18" charset="0"/>
                <a:cs typeface="Times New Roman" panose="02020603050405020304" pitchFamily="18" charset="0"/>
              </a:rPr>
              <a:t>has come in the King James Bible, then today’s humanistic love and the Great Commission’s false teaching of ‘</a:t>
            </a:r>
            <a:r>
              <a:rPr lang="en-US" sz="1400" i="1" dirty="0">
                <a:latin typeface="Times New Roman" panose="02020603050405020304" pitchFamily="18" charset="0"/>
                <a:cs typeface="Times New Roman" panose="02020603050405020304" pitchFamily="18" charset="0"/>
              </a:rPr>
              <a:t>Jesus loves overall</a:t>
            </a:r>
            <a:r>
              <a:rPr lang="en-US" sz="1400" dirty="0">
                <a:latin typeface="Times New Roman" panose="02020603050405020304" pitchFamily="18" charset="0"/>
                <a:cs typeface="Times New Roman" panose="02020603050405020304" pitchFamily="18" charset="0"/>
              </a:rPr>
              <a:t>’ is NOT the most important element of Christianity - it is in fact a very serious false teaching!</a:t>
            </a:r>
          </a:p>
        </p:txBody>
      </p:sp>
      <p:sp>
        <p:nvSpPr>
          <p:cNvPr id="21" name="TextBox 20"/>
          <p:cNvSpPr txBox="1"/>
          <p:nvPr/>
        </p:nvSpPr>
        <p:spPr>
          <a:xfrm>
            <a:off x="6464179" y="5314404"/>
            <a:ext cx="5585986" cy="523220"/>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 Now I beseech you, brethren, mark them which cause divisions and offences contrary to the doctrine which ye have learned; and </a:t>
            </a:r>
            <a:r>
              <a:rPr lang="en-US" sz="1400" b="1" i="1" u="sng" dirty="0">
                <a:solidFill>
                  <a:srgbClr val="CC6600"/>
                </a:solidFill>
                <a:latin typeface="Times New Roman" panose="02020603050405020304" pitchFamily="18" charset="0"/>
                <a:cs typeface="Times New Roman" panose="02020603050405020304" pitchFamily="18" charset="0"/>
              </a:rPr>
              <a:t>avoid them</a:t>
            </a:r>
            <a:r>
              <a:rPr lang="en-US" sz="1400" b="1" i="1" dirty="0">
                <a:solidFill>
                  <a:srgbClr val="CC6600"/>
                </a:solidFill>
                <a:latin typeface="Times New Roman" panose="02020603050405020304" pitchFamily="18" charset="0"/>
                <a:cs typeface="Times New Roman" panose="02020603050405020304" pitchFamily="18" charset="0"/>
              </a:rPr>
              <a:t>. </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7088855" y="5773553"/>
            <a:ext cx="4345677" cy="738664"/>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For they that are such serve not our Lord Jesus Christ, but their own belly; and </a:t>
            </a:r>
            <a:r>
              <a:rPr lang="en-US" sz="1400" b="1" i="1" u="sng" dirty="0">
                <a:solidFill>
                  <a:srgbClr val="CC6600"/>
                </a:solidFill>
                <a:latin typeface="Times New Roman" panose="02020603050405020304" pitchFamily="18" charset="0"/>
                <a:cs typeface="Times New Roman" panose="02020603050405020304" pitchFamily="18" charset="0"/>
              </a:rPr>
              <a:t>by good words and fair speeches </a:t>
            </a:r>
            <a:r>
              <a:rPr lang="en-US" sz="1400" b="1" i="1" dirty="0">
                <a:solidFill>
                  <a:srgbClr val="CC6600"/>
                </a:solidFill>
                <a:latin typeface="Times New Roman" panose="02020603050405020304" pitchFamily="18" charset="0"/>
                <a:cs typeface="Times New Roman" panose="02020603050405020304" pitchFamily="18" charset="0"/>
              </a:rPr>
              <a:t>deceive the hearts of the simple </a:t>
            </a:r>
            <a:r>
              <a:rPr lang="en-US" sz="1400" b="1" i="1" dirty="0">
                <a:latin typeface="Times New Roman" panose="02020603050405020304" pitchFamily="18" charset="0"/>
                <a:cs typeface="Times New Roman" panose="02020603050405020304" pitchFamily="18" charset="0"/>
              </a:rPr>
              <a:t>– </a:t>
            </a:r>
            <a:r>
              <a:rPr lang="en-US" sz="1100" b="1" dirty="0">
                <a:solidFill>
                  <a:srgbClr val="FF0000"/>
                </a:solidFill>
                <a:latin typeface="Times New Roman" panose="02020603050405020304" pitchFamily="18" charset="0"/>
                <a:cs typeface="Times New Roman" panose="02020603050405020304" pitchFamily="18" charset="0"/>
              </a:rPr>
              <a:t>Romans 16:17,18</a:t>
            </a:r>
            <a:endParaRPr lang="en-US" sz="1400" dirty="0"/>
          </a:p>
        </p:txBody>
      </p:sp>
      <p:sp>
        <p:nvSpPr>
          <p:cNvPr id="4" name="TextBox 3">
            <a:extLst>
              <a:ext uri="{FF2B5EF4-FFF2-40B4-BE49-F238E27FC236}">
                <a16:creationId xmlns:a16="http://schemas.microsoft.com/office/drawing/2014/main" id="{9B8C5AA5-5C18-4554-A0DA-6C4D0CC6739A}"/>
              </a:ext>
            </a:extLst>
          </p:cNvPr>
          <p:cNvSpPr txBox="1"/>
          <p:nvPr/>
        </p:nvSpPr>
        <p:spPr>
          <a:xfrm>
            <a:off x="7028760" y="5090494"/>
            <a:ext cx="4139349" cy="307777"/>
          </a:xfrm>
          <a:prstGeom prst="rect">
            <a:avLst/>
          </a:prstGeom>
          <a:noFill/>
        </p:spPr>
        <p:txBody>
          <a:bodyPr wrap="square" rtlCol="0">
            <a:spAutoFit/>
          </a:bodyPr>
          <a:lstStyle/>
          <a:p>
            <a:pPr algn="ctr"/>
            <a:r>
              <a:rPr lang="en-US" sz="1400" b="1" dirty="0"/>
              <a:t>No wonder the Scriptures warn us with these words:</a:t>
            </a:r>
          </a:p>
        </p:txBody>
      </p:sp>
    </p:spTree>
    <p:extLst>
      <p:ext uri="{BB962C8B-B14F-4D97-AF65-F5344CB8AC3E}">
        <p14:creationId xmlns:p14="http://schemas.microsoft.com/office/powerpoint/2010/main" val="84266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7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175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75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75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75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500" fill="hold"/>
                                        <p:tgtEl>
                                          <p:spTgt spid="4"/>
                                        </p:tgtEl>
                                        <p:attrNameLst>
                                          <p:attrName>ppt_w</p:attrName>
                                        </p:attrNameLst>
                                      </p:cBhvr>
                                      <p:tavLst>
                                        <p:tav tm="0">
                                          <p:val>
                                            <p:fltVal val="0"/>
                                          </p:val>
                                        </p:tav>
                                        <p:tav tm="100000">
                                          <p:val>
                                            <p:strVal val="#ppt_w"/>
                                          </p:val>
                                        </p:tav>
                                      </p:tavLst>
                                    </p:anim>
                                    <p:anim calcmode="lin" valueType="num">
                                      <p:cBhvr>
                                        <p:cTn id="43" dur="1500" fill="hold"/>
                                        <p:tgtEl>
                                          <p:spTgt spid="4"/>
                                        </p:tgtEl>
                                        <p:attrNameLst>
                                          <p:attrName>ppt_h</p:attrName>
                                        </p:attrNameLst>
                                      </p:cBhvr>
                                      <p:tavLst>
                                        <p:tav tm="0">
                                          <p:val>
                                            <p:fltVal val="0"/>
                                          </p:val>
                                        </p:tav>
                                        <p:tav tm="100000">
                                          <p:val>
                                            <p:strVal val="#ppt_h"/>
                                          </p:val>
                                        </p:tav>
                                      </p:tavLst>
                                    </p:anim>
                                    <p:animEffect transition="in" filter="fade">
                                      <p:cBhvr>
                                        <p:cTn id="44" dur="1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1750" fill="hold"/>
                                        <p:tgtEl>
                                          <p:spTgt spid="21"/>
                                        </p:tgtEl>
                                        <p:attrNameLst>
                                          <p:attrName>ppt_w</p:attrName>
                                        </p:attrNameLst>
                                      </p:cBhvr>
                                      <p:tavLst>
                                        <p:tav tm="0">
                                          <p:val>
                                            <p:fltVal val="0"/>
                                          </p:val>
                                        </p:tav>
                                        <p:tav tm="100000">
                                          <p:val>
                                            <p:strVal val="#ppt_w"/>
                                          </p:val>
                                        </p:tav>
                                      </p:tavLst>
                                    </p:anim>
                                    <p:anim calcmode="lin" valueType="num">
                                      <p:cBhvr>
                                        <p:cTn id="50" dur="1750" fill="hold"/>
                                        <p:tgtEl>
                                          <p:spTgt spid="21"/>
                                        </p:tgtEl>
                                        <p:attrNameLst>
                                          <p:attrName>ppt_h</p:attrName>
                                        </p:attrNameLst>
                                      </p:cBhvr>
                                      <p:tavLst>
                                        <p:tav tm="0">
                                          <p:val>
                                            <p:fltVal val="0"/>
                                          </p:val>
                                        </p:tav>
                                        <p:tav tm="100000">
                                          <p:val>
                                            <p:strVal val="#ppt_h"/>
                                          </p:val>
                                        </p:tav>
                                      </p:tavLst>
                                    </p:anim>
                                    <p:animEffect transition="in" filter="fade">
                                      <p:cBhvr>
                                        <p:cTn id="51" dur="175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21" grpId="0"/>
      <p:bldP spid="2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60060" y="520637"/>
            <a:ext cx="3612332"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There ya have it folks…</a:t>
            </a:r>
          </a:p>
        </p:txBody>
      </p:sp>
      <p:sp>
        <p:nvSpPr>
          <p:cNvPr id="6" name="TextBox 5"/>
          <p:cNvSpPr txBox="1"/>
          <p:nvPr/>
        </p:nvSpPr>
        <p:spPr>
          <a:xfrm>
            <a:off x="6984750" y="1000489"/>
            <a:ext cx="4562951" cy="1200329"/>
          </a:xfrm>
          <a:prstGeom prst="rect">
            <a:avLst/>
          </a:prstGeom>
          <a:noFill/>
        </p:spPr>
        <p:txBody>
          <a:bodyPr wrap="square" rtlCol="0">
            <a:spAutoFit/>
          </a:bodyPr>
          <a:lstStyle/>
          <a:p>
            <a:pPr algn="ctr"/>
            <a:r>
              <a:rPr lang="en-US" sz="3600" b="1" i="1" dirty="0">
                <a:solidFill>
                  <a:srgbClr val="CC6600"/>
                </a:solidFill>
                <a:latin typeface="Times New Roman" panose="02020603050405020304" pitchFamily="18" charset="0"/>
                <a:cs typeface="Times New Roman" panose="02020603050405020304" pitchFamily="18" charset="0"/>
              </a:rPr>
              <a:t>That which is perfect </a:t>
            </a:r>
            <a:r>
              <a:rPr lang="en-US" sz="3600" b="1" dirty="0">
                <a:latin typeface="Times New Roman" panose="02020603050405020304" pitchFamily="18" charset="0"/>
                <a:cs typeface="Times New Roman" panose="02020603050405020304" pitchFamily="18" charset="0"/>
              </a:rPr>
              <a:t>DID</a:t>
            </a:r>
            <a:r>
              <a:rPr lang="en-US" sz="3600" b="1" i="1" dirty="0">
                <a:solidFill>
                  <a:srgbClr val="CC6600"/>
                </a:solidFill>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come in 1611</a:t>
            </a:r>
            <a:endParaRPr lang="en-US" sz="3600" dirty="0"/>
          </a:p>
        </p:txBody>
      </p:sp>
      <p:sp>
        <p:nvSpPr>
          <p:cNvPr id="8" name="TextBox 7"/>
          <p:cNvSpPr txBox="1"/>
          <p:nvPr/>
        </p:nvSpPr>
        <p:spPr>
          <a:xfrm>
            <a:off x="6944022" y="2217269"/>
            <a:ext cx="4653475" cy="584775"/>
          </a:xfrm>
          <a:prstGeom prst="rect">
            <a:avLst/>
          </a:prstGeom>
          <a:noFill/>
        </p:spPr>
        <p:txBody>
          <a:bodyPr wrap="square" rtlCol="0">
            <a:spAutoFit/>
          </a:bodyPr>
          <a:lstStyle/>
          <a:p>
            <a:pPr algn="ctr"/>
            <a:r>
              <a:rPr lang="en-US" sz="3200" b="1" i="1" dirty="0">
                <a:solidFill>
                  <a:srgbClr val="CC6600"/>
                </a:solidFill>
              </a:rPr>
              <a:t>‘THAT’</a:t>
            </a:r>
            <a:r>
              <a:rPr lang="en-US" sz="3200" dirty="0"/>
              <a:t> was and still </a:t>
            </a:r>
            <a:r>
              <a:rPr lang="en-US" sz="3200" b="1" dirty="0"/>
              <a:t>IS</a:t>
            </a:r>
            <a:r>
              <a:rPr lang="en-US" sz="3200" dirty="0"/>
              <a:t> the</a:t>
            </a:r>
          </a:p>
        </p:txBody>
      </p:sp>
      <p:sp>
        <p:nvSpPr>
          <p:cNvPr id="9" name="TextBox 8"/>
          <p:cNvSpPr txBox="1"/>
          <p:nvPr/>
        </p:nvSpPr>
        <p:spPr>
          <a:xfrm>
            <a:off x="6904543" y="2802044"/>
            <a:ext cx="4680652" cy="769441"/>
          </a:xfrm>
          <a:prstGeom prst="rect">
            <a:avLst/>
          </a:prstGeom>
          <a:noFill/>
        </p:spPr>
        <p:txBody>
          <a:bodyPr wrap="square" rtlCol="0">
            <a:spAutoFit/>
          </a:bodyPr>
          <a:lstStyle/>
          <a:p>
            <a:pPr algn="ctr"/>
            <a:r>
              <a:rPr lang="en-US" sz="4400" b="1" dirty="0">
                <a:latin typeface="Old English Text MT" panose="03040902040508030806" pitchFamily="66" charset="0"/>
              </a:rPr>
              <a:t>King James Bible</a:t>
            </a:r>
          </a:p>
        </p:txBody>
      </p:sp>
      <p:sp>
        <p:nvSpPr>
          <p:cNvPr id="10" name="TextBox 9"/>
          <p:cNvSpPr txBox="1"/>
          <p:nvPr/>
        </p:nvSpPr>
        <p:spPr>
          <a:xfrm>
            <a:off x="7203311" y="6198863"/>
            <a:ext cx="4083113" cy="276999"/>
          </a:xfrm>
          <a:prstGeom prst="rect">
            <a:avLst/>
          </a:prstGeom>
          <a:noFill/>
        </p:spPr>
        <p:txBody>
          <a:bodyPr wrap="square" rtlCol="0">
            <a:spAutoFit/>
          </a:bodyPr>
          <a:lstStyle/>
          <a:p>
            <a:pPr algn="ctr"/>
            <a:r>
              <a:rPr lang="en-US" sz="1200" b="1" dirty="0"/>
              <a:t>And since 1611, things have never been the same!</a:t>
            </a:r>
          </a:p>
        </p:txBody>
      </p:sp>
      <p:sp>
        <p:nvSpPr>
          <p:cNvPr id="4" name="TextBox 3">
            <a:extLst>
              <a:ext uri="{FF2B5EF4-FFF2-40B4-BE49-F238E27FC236}">
                <a16:creationId xmlns:a16="http://schemas.microsoft.com/office/drawing/2014/main" id="{823F32A9-59AB-4CAE-AB79-D6BD2188E108}"/>
              </a:ext>
            </a:extLst>
          </p:cNvPr>
          <p:cNvSpPr txBox="1"/>
          <p:nvPr/>
        </p:nvSpPr>
        <p:spPr>
          <a:xfrm>
            <a:off x="6343502" y="5598612"/>
            <a:ext cx="5596964" cy="584775"/>
          </a:xfrm>
          <a:prstGeom prst="rect">
            <a:avLst/>
          </a:prstGeom>
          <a:noFill/>
        </p:spPr>
        <p:txBody>
          <a:bodyPr wrap="square" rtlCol="0">
            <a:spAutoFit/>
          </a:bodyPr>
          <a:lstStyle/>
          <a:p>
            <a:pPr algn="ctr"/>
            <a:r>
              <a:rPr lang="en-US" sz="1600" b="1" dirty="0"/>
              <a:t>Reminder: the KJB is more important than, out-ranks and even exposes the Great Commission love and prosperity fake gospel!</a:t>
            </a:r>
          </a:p>
        </p:txBody>
      </p:sp>
      <p:pic>
        <p:nvPicPr>
          <p:cNvPr id="11" name="Picture 10" descr="A picture containing book, sitting, table, food&#10;&#10;Description automatically generated">
            <a:extLst>
              <a:ext uri="{FF2B5EF4-FFF2-40B4-BE49-F238E27FC236}">
                <a16:creationId xmlns:a16="http://schemas.microsoft.com/office/drawing/2014/main" id="{06164211-FA48-430A-A081-449CDF8158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4437" y="3569776"/>
            <a:ext cx="1551164" cy="20343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85009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3000" fill="hold"/>
                                        <p:tgtEl>
                                          <p:spTgt spid="9"/>
                                        </p:tgtEl>
                                        <p:attrNameLst>
                                          <p:attrName>ppt_w</p:attrName>
                                        </p:attrNameLst>
                                      </p:cBhvr>
                                      <p:tavLst>
                                        <p:tav tm="0">
                                          <p:val>
                                            <p:fltVal val="0"/>
                                          </p:val>
                                        </p:tav>
                                        <p:tav tm="100000">
                                          <p:val>
                                            <p:strVal val="#ppt_w"/>
                                          </p:val>
                                        </p:tav>
                                      </p:tavLst>
                                    </p:anim>
                                    <p:anim calcmode="lin" valueType="num">
                                      <p:cBhvr>
                                        <p:cTn id="18" dur="3000" fill="hold"/>
                                        <p:tgtEl>
                                          <p:spTgt spid="9"/>
                                        </p:tgtEl>
                                        <p:attrNameLst>
                                          <p:attrName>ppt_h</p:attrName>
                                        </p:attrNameLst>
                                      </p:cBhvr>
                                      <p:tavLst>
                                        <p:tav tm="0">
                                          <p:val>
                                            <p:fltVal val="0"/>
                                          </p:val>
                                        </p:tav>
                                        <p:tav tm="100000">
                                          <p:val>
                                            <p:strVal val="#ppt_h"/>
                                          </p:val>
                                        </p:tav>
                                      </p:tavLst>
                                    </p:anim>
                                    <p:animEffect transition="in" filter="fade">
                                      <p:cBhvr>
                                        <p:cTn id="19" dur="3000"/>
                                        <p:tgtEl>
                                          <p:spTgt spid="9"/>
                                        </p:tgtEl>
                                      </p:cBhvr>
                                    </p:animEffect>
                                  </p:childTnLst>
                                </p:cTn>
                              </p:par>
                            </p:childTnLst>
                          </p:cTn>
                        </p:par>
                        <p:par>
                          <p:cTn id="20" fill="hold">
                            <p:stCondLst>
                              <p:cond delay="3000"/>
                            </p:stCondLst>
                            <p:childTnLst>
                              <p:par>
                                <p:cTn id="21" presetID="26" presetClass="emph" presetSubtype="0" fill="hold" grpId="1" nodeType="afterEffect">
                                  <p:stCondLst>
                                    <p:cond delay="0"/>
                                  </p:stCondLst>
                                  <p:childTnLst>
                                    <p:animEffect transition="out" filter="fade">
                                      <p:cBhvr>
                                        <p:cTn id="22" dur="500" tmFilter="0, 0; .2, .5; .8, .5; 1, 0"/>
                                        <p:tgtEl>
                                          <p:spTgt spid="9"/>
                                        </p:tgtEl>
                                      </p:cBhvr>
                                    </p:animEffect>
                                    <p:animScale>
                                      <p:cBhvr>
                                        <p:cTn id="23" dur="250" autoRev="1" fill="hold"/>
                                        <p:tgtEl>
                                          <p:spTgt spid="9"/>
                                        </p:tgtEl>
                                      </p:cBhvr>
                                      <p:by x="105000" y="105000"/>
                                    </p:animScale>
                                  </p:childTnLst>
                                </p:cTn>
                              </p:par>
                              <p:par>
                                <p:cTn id="24" presetID="53" presetClass="entr" presetSubtype="16"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2000" fill="hold"/>
                                        <p:tgtEl>
                                          <p:spTgt spid="11"/>
                                        </p:tgtEl>
                                        <p:attrNameLst>
                                          <p:attrName>ppt_w</p:attrName>
                                        </p:attrNameLst>
                                      </p:cBhvr>
                                      <p:tavLst>
                                        <p:tav tm="0">
                                          <p:val>
                                            <p:fltVal val="0"/>
                                          </p:val>
                                        </p:tav>
                                        <p:tav tm="100000">
                                          <p:val>
                                            <p:strVal val="#ppt_w"/>
                                          </p:val>
                                        </p:tav>
                                      </p:tavLst>
                                    </p:anim>
                                    <p:anim calcmode="lin" valueType="num">
                                      <p:cBhvr>
                                        <p:cTn id="27" dur="2000" fill="hold"/>
                                        <p:tgtEl>
                                          <p:spTgt spid="11"/>
                                        </p:tgtEl>
                                        <p:attrNameLst>
                                          <p:attrName>ppt_h</p:attrName>
                                        </p:attrNameLst>
                                      </p:cBhvr>
                                      <p:tavLst>
                                        <p:tav tm="0">
                                          <p:val>
                                            <p:fltVal val="0"/>
                                          </p:val>
                                        </p:tav>
                                        <p:tav tm="100000">
                                          <p:val>
                                            <p:strVal val="#ppt_h"/>
                                          </p:val>
                                        </p:tav>
                                      </p:tavLst>
                                    </p:anim>
                                    <p:animEffect transition="in" filter="fade">
                                      <p:cBhvr>
                                        <p:cTn id="28" dur="2000"/>
                                        <p:tgtEl>
                                          <p:spTgt spid="11"/>
                                        </p:tgtEl>
                                      </p:cBhvr>
                                    </p:animEffect>
                                  </p:childTnLst>
                                </p:cTn>
                              </p:par>
                            </p:childTnLst>
                          </p:cTn>
                        </p:par>
                        <p:par>
                          <p:cTn id="29" fill="hold">
                            <p:stCondLst>
                              <p:cond delay="5000"/>
                            </p:stCondLst>
                            <p:childTnLst>
                              <p:par>
                                <p:cTn id="30" presetID="26" presetClass="entr" presetSubtype="0" fill="hold" grpId="0" nodeType="afterEffect">
                                  <p:stCondLst>
                                    <p:cond delay="50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80">
                                          <p:stCondLst>
                                            <p:cond delay="0"/>
                                          </p:stCondLst>
                                        </p:cTn>
                                        <p:tgtEl>
                                          <p:spTgt spid="10"/>
                                        </p:tgtEl>
                                      </p:cBhvr>
                                    </p:animEffect>
                                    <p:anim calcmode="lin" valueType="num">
                                      <p:cBhvr>
                                        <p:cTn id="3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tgtEl>
                                      </p:cBhvr>
                                      <p:to x="100000" y="60000"/>
                                    </p:animScale>
                                    <p:animScale>
                                      <p:cBhvr>
                                        <p:cTn id="39" dur="166" decel="50000">
                                          <p:stCondLst>
                                            <p:cond delay="676"/>
                                          </p:stCondLst>
                                        </p:cTn>
                                        <p:tgtEl>
                                          <p:spTgt spid="10"/>
                                        </p:tgtEl>
                                      </p:cBhvr>
                                      <p:to x="100000" y="100000"/>
                                    </p:animScale>
                                    <p:animScale>
                                      <p:cBhvr>
                                        <p:cTn id="40" dur="26">
                                          <p:stCondLst>
                                            <p:cond delay="1312"/>
                                          </p:stCondLst>
                                        </p:cTn>
                                        <p:tgtEl>
                                          <p:spTgt spid="10"/>
                                        </p:tgtEl>
                                      </p:cBhvr>
                                      <p:to x="100000" y="80000"/>
                                    </p:animScale>
                                    <p:animScale>
                                      <p:cBhvr>
                                        <p:cTn id="41" dur="166" decel="50000">
                                          <p:stCondLst>
                                            <p:cond delay="1338"/>
                                          </p:stCondLst>
                                        </p:cTn>
                                        <p:tgtEl>
                                          <p:spTgt spid="10"/>
                                        </p:tgtEl>
                                      </p:cBhvr>
                                      <p:to x="100000" y="100000"/>
                                    </p:animScale>
                                    <p:animScale>
                                      <p:cBhvr>
                                        <p:cTn id="42" dur="26">
                                          <p:stCondLst>
                                            <p:cond delay="1642"/>
                                          </p:stCondLst>
                                        </p:cTn>
                                        <p:tgtEl>
                                          <p:spTgt spid="10"/>
                                        </p:tgtEl>
                                      </p:cBhvr>
                                      <p:to x="100000" y="90000"/>
                                    </p:animScale>
                                    <p:animScale>
                                      <p:cBhvr>
                                        <p:cTn id="43" dur="166" decel="50000">
                                          <p:stCondLst>
                                            <p:cond delay="1668"/>
                                          </p:stCondLst>
                                        </p:cTn>
                                        <p:tgtEl>
                                          <p:spTgt spid="10"/>
                                        </p:tgtEl>
                                      </p:cBhvr>
                                      <p:to x="100000" y="100000"/>
                                    </p:animScale>
                                    <p:animScale>
                                      <p:cBhvr>
                                        <p:cTn id="44" dur="26">
                                          <p:stCondLst>
                                            <p:cond delay="1808"/>
                                          </p:stCondLst>
                                        </p:cTn>
                                        <p:tgtEl>
                                          <p:spTgt spid="10"/>
                                        </p:tgtEl>
                                      </p:cBhvr>
                                      <p:to x="100000" y="95000"/>
                                    </p:animScale>
                                    <p:animScale>
                                      <p:cBhvr>
                                        <p:cTn id="45" dur="166" decel="50000">
                                          <p:stCondLst>
                                            <p:cond delay="1834"/>
                                          </p:stCondLst>
                                        </p:cTn>
                                        <p:tgtEl>
                                          <p:spTgt spid="10"/>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3000" fill="hold"/>
                                        <p:tgtEl>
                                          <p:spTgt spid="4"/>
                                        </p:tgtEl>
                                        <p:attrNameLst>
                                          <p:attrName>ppt_x</p:attrName>
                                        </p:attrNameLst>
                                      </p:cBhvr>
                                      <p:tavLst>
                                        <p:tav tm="0">
                                          <p:val>
                                            <p:strVal val="#ppt_x"/>
                                          </p:val>
                                        </p:tav>
                                        <p:tav tm="100000">
                                          <p:val>
                                            <p:strVal val="#ppt_x"/>
                                          </p:val>
                                        </p:tav>
                                      </p:tavLst>
                                    </p:anim>
                                    <p:anim calcmode="lin" valueType="num">
                                      <p:cBhvr additive="base">
                                        <p:cTn id="51"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9" grpId="1"/>
      <p:bldP spid="10"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92687313"/>
                    </a:ext>
                  </a:extLst>
                </a:gridCol>
              </a:tblGrid>
              <a:tr h="6858000">
                <a:tc>
                  <a:txBody>
                    <a:bodyPr/>
                    <a:lstStyle/>
                    <a:p>
                      <a:endParaRPr lang="en-US" dirty="0"/>
                    </a:p>
                  </a:txBody>
                  <a:tcPr>
                    <a:noFill/>
                  </a:tcPr>
                </a:tc>
                <a:extLst>
                  <a:ext uri="{0D108BD9-81ED-4DB2-BD59-A6C34878D82A}">
                    <a16:rowId xmlns:a16="http://schemas.microsoft.com/office/drawing/2014/main" val="3753993107"/>
                  </a:ext>
                </a:extLst>
              </a:tr>
            </a:tbl>
          </a:graphicData>
        </a:graphic>
      </p:graphicFrame>
      <p:pic>
        <p:nvPicPr>
          <p:cNvPr id="1028" name="Picture 4" descr="http://3.bp.blogspot.com/-ACngZdD5OPI/TtJihhWlIMI/AAAAAAAAEW8/Ox2J13Mxee8/s1600/libraryBookshelf+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22496" cy="523373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496" y="-1"/>
            <a:ext cx="6669505" cy="5233737"/>
          </a:xfrm>
          <a:prstGeom prst="rect">
            <a:avLst/>
          </a:prstGeom>
          <a:ln w="38100">
            <a:solidFill>
              <a:schemeClr val="tx1"/>
            </a:solidFill>
          </a:ln>
        </p:spPr>
      </p:pic>
      <p:sp>
        <p:nvSpPr>
          <p:cNvPr id="5" name="TextBox 4"/>
          <p:cNvSpPr txBox="1"/>
          <p:nvPr/>
        </p:nvSpPr>
        <p:spPr>
          <a:xfrm>
            <a:off x="0" y="5270997"/>
            <a:ext cx="5414211" cy="1569660"/>
          </a:xfrm>
          <a:prstGeom prst="rect">
            <a:avLst/>
          </a:prstGeom>
          <a:noFill/>
        </p:spPr>
        <p:txBody>
          <a:bodyPr wrap="square" rtlCol="0">
            <a:spAutoFit/>
          </a:bodyPr>
          <a:lstStyle/>
          <a:p>
            <a:pPr algn="ctr"/>
            <a:r>
              <a:rPr lang="en-US" sz="3200" b="1" i="1" dirty="0">
                <a:latin typeface="Times New Roman" panose="02020603050405020304" pitchFamily="18" charset="0"/>
                <a:cs typeface="Times New Roman" panose="02020603050405020304" pitchFamily="18" charset="0"/>
              </a:rPr>
              <a:t>Ever learning, and never able to come to the knowledge</a:t>
            </a:r>
          </a:p>
          <a:p>
            <a:pPr algn="ctr"/>
            <a:r>
              <a:rPr lang="en-US" sz="3200" b="1" i="1" dirty="0">
                <a:latin typeface="Times New Roman" panose="02020603050405020304" pitchFamily="18" charset="0"/>
                <a:cs typeface="Times New Roman" panose="02020603050405020304" pitchFamily="18" charset="0"/>
              </a:rPr>
              <a:t>of the truth.</a:t>
            </a:r>
          </a:p>
        </p:txBody>
      </p:sp>
      <p:sp>
        <p:nvSpPr>
          <p:cNvPr id="6" name="TextBox 5"/>
          <p:cNvSpPr txBox="1"/>
          <p:nvPr/>
        </p:nvSpPr>
        <p:spPr>
          <a:xfrm>
            <a:off x="6342648" y="5342021"/>
            <a:ext cx="5029200" cy="1446550"/>
          </a:xfrm>
          <a:prstGeom prst="rect">
            <a:avLst/>
          </a:prstGeom>
          <a:noFill/>
        </p:spPr>
        <p:txBody>
          <a:bodyPr wrap="square" rtlCol="0">
            <a:spAutoFit/>
          </a:bodyPr>
          <a:lstStyle/>
          <a:p>
            <a:pPr algn="ctr"/>
            <a:r>
              <a:rPr lang="en-US" sz="8800" b="1" dirty="0">
                <a:latin typeface="Old English Text MT" panose="03040902040508030806" pitchFamily="66" charset="0"/>
              </a:rPr>
              <a:t>The Truth</a:t>
            </a:r>
          </a:p>
        </p:txBody>
      </p:sp>
      <p:sp>
        <p:nvSpPr>
          <p:cNvPr id="7" name="TextBox 6"/>
          <p:cNvSpPr txBox="1"/>
          <p:nvPr/>
        </p:nvSpPr>
        <p:spPr>
          <a:xfrm>
            <a:off x="6050380" y="4587405"/>
            <a:ext cx="6015789" cy="646331"/>
          </a:xfrm>
          <a:prstGeom prst="rect">
            <a:avLst/>
          </a:prstGeom>
          <a:noFill/>
        </p:spPr>
        <p:txBody>
          <a:bodyPr wrap="square" rtlCol="0">
            <a:spAutoFit/>
          </a:bodyPr>
          <a:lstStyle/>
          <a:p>
            <a:pPr algn="ctr"/>
            <a:r>
              <a:rPr lang="en-US" sz="3600" b="1" dirty="0">
                <a:ln>
                  <a:solidFill>
                    <a:srgbClr val="CC6600"/>
                  </a:solidFill>
                </a:ln>
                <a:solidFill>
                  <a:schemeClr val="bg1"/>
                </a:solidFill>
                <a:effectLst>
                  <a:outerShdw blurRad="38100" dist="38100" dir="2700000" algn="tl">
                    <a:srgbClr val="000000">
                      <a:alpha val="43137"/>
                    </a:srgbClr>
                  </a:outerShdw>
                </a:effectLst>
              </a:rPr>
              <a:t>King James 1611 Bible</a:t>
            </a:r>
          </a:p>
        </p:txBody>
      </p:sp>
      <p:sp>
        <p:nvSpPr>
          <p:cNvPr id="8" name="Right Arrow 7"/>
          <p:cNvSpPr/>
          <p:nvPr/>
        </p:nvSpPr>
        <p:spPr>
          <a:xfrm rot="20880065">
            <a:off x="4168324" y="6127066"/>
            <a:ext cx="2194799" cy="4381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6600"/>
              </a:solidFill>
            </a:endParaRPr>
          </a:p>
        </p:txBody>
      </p:sp>
      <p:sp>
        <p:nvSpPr>
          <p:cNvPr id="3" name="TextBox 2"/>
          <p:cNvSpPr txBox="1"/>
          <p:nvPr/>
        </p:nvSpPr>
        <p:spPr>
          <a:xfrm>
            <a:off x="259526" y="68646"/>
            <a:ext cx="5200055" cy="2677656"/>
          </a:xfrm>
          <a:prstGeom prst="rect">
            <a:avLst/>
          </a:prstGeom>
          <a:noFill/>
        </p:spPr>
        <p:txBody>
          <a:bodyPr wrap="square" rtlCol="0">
            <a:spAutoFit/>
          </a:bodyPr>
          <a:lstStyle/>
          <a:p>
            <a:pPr algn="ctr"/>
            <a:r>
              <a:rPr lang="en-US" sz="2800" b="1" dirty="0">
                <a:ln>
                  <a:solidFill>
                    <a:schemeClr val="tx1"/>
                  </a:solidFill>
                </a:ln>
                <a:solidFill>
                  <a:srgbClr val="FFFF00"/>
                </a:solidFill>
                <a:effectLst>
                  <a:outerShdw blurRad="38100" dist="38100" dir="2700000" algn="tl">
                    <a:srgbClr val="000000">
                      <a:alpha val="43137"/>
                    </a:srgbClr>
                  </a:outerShdw>
                </a:effectLst>
              </a:rPr>
              <a:t>Scholarship, Education, Degrees, Bible Institutes, Courses, Workshops, Retreats, Conventions – books, books and more books along with their ‘all kinds of music’ for worship today!</a:t>
            </a:r>
          </a:p>
        </p:txBody>
      </p:sp>
      <p:sp>
        <p:nvSpPr>
          <p:cNvPr id="9" name="TextBox 8"/>
          <p:cNvSpPr txBox="1"/>
          <p:nvPr/>
        </p:nvSpPr>
        <p:spPr>
          <a:xfrm>
            <a:off x="144729" y="2769555"/>
            <a:ext cx="4791075" cy="1107996"/>
          </a:xfrm>
          <a:prstGeom prst="rect">
            <a:avLst/>
          </a:prstGeom>
          <a:noFill/>
        </p:spPr>
        <p:txBody>
          <a:bodyPr wrap="square" rtlCol="0">
            <a:spAutoFit/>
          </a:bodyPr>
          <a:lstStyle/>
          <a:p>
            <a:pPr algn="ctr"/>
            <a:r>
              <a:rPr lang="en-US" sz="6600" b="1" dirty="0">
                <a:ln>
                  <a:solidFill>
                    <a:schemeClr val="bg1"/>
                  </a:solidFill>
                </a:ln>
                <a:solidFill>
                  <a:srgbClr val="7030A0"/>
                </a:solidFill>
                <a:latin typeface="Algerian" panose="04020705040A02060702" pitchFamily="82" charset="0"/>
              </a:rPr>
              <a:t>Religion</a:t>
            </a:r>
          </a:p>
        </p:txBody>
      </p:sp>
      <p:sp>
        <p:nvSpPr>
          <p:cNvPr id="10" name="TextBox 9"/>
          <p:cNvSpPr txBox="1"/>
          <p:nvPr/>
        </p:nvSpPr>
        <p:spPr>
          <a:xfrm>
            <a:off x="4274846" y="2777747"/>
            <a:ext cx="733425" cy="1107996"/>
          </a:xfrm>
          <a:prstGeom prst="rect">
            <a:avLst/>
          </a:prstGeom>
          <a:noFill/>
        </p:spPr>
        <p:txBody>
          <a:bodyPr wrap="square" rtlCol="0">
            <a:spAutoFit/>
          </a:bodyPr>
          <a:lstStyle/>
          <a:p>
            <a:pPr algn="ctr"/>
            <a:r>
              <a:rPr lang="en-US" sz="6600" dirty="0">
                <a:ln>
                  <a:solidFill>
                    <a:schemeClr val="bg1"/>
                  </a:solidFill>
                </a:ln>
                <a:solidFill>
                  <a:srgbClr val="7030A0"/>
                </a:solidFill>
                <a:latin typeface="Algerian" panose="04020705040A02060702" pitchFamily="82" charset="0"/>
              </a:rPr>
              <a:t>S</a:t>
            </a:r>
          </a:p>
        </p:txBody>
      </p:sp>
      <p:sp>
        <p:nvSpPr>
          <p:cNvPr id="11" name="TextBox 10"/>
          <p:cNvSpPr txBox="1"/>
          <p:nvPr/>
        </p:nvSpPr>
        <p:spPr>
          <a:xfrm>
            <a:off x="5866656" y="1937442"/>
            <a:ext cx="6065818" cy="584775"/>
          </a:xfrm>
          <a:prstGeom prst="rect">
            <a:avLst/>
          </a:prstGeom>
          <a:noFill/>
        </p:spPr>
        <p:txBody>
          <a:bodyPr wrap="square" rtlCol="0">
            <a:spAutoFit/>
          </a:bodyPr>
          <a:lstStyle/>
          <a:p>
            <a:pPr algn="ctr"/>
            <a:r>
              <a:rPr lang="en-US" sz="3200" b="1" i="1" dirty="0">
                <a:ln w="19050">
                  <a:solidFill>
                    <a:srgbClr val="CC6600"/>
                  </a:solidFill>
                </a:ln>
                <a:solidFill>
                  <a:srgbClr val="FFFF00"/>
                </a:solidFill>
                <a:effectLst>
                  <a:outerShdw blurRad="38100" dist="38100" dir="2700000" algn="tl">
                    <a:srgbClr val="000000">
                      <a:alpha val="43137"/>
                    </a:srgbClr>
                  </a:outerShdw>
                </a:effectLst>
              </a:rPr>
              <a:t>That which is perfect HAS come</a:t>
            </a:r>
          </a:p>
        </p:txBody>
      </p:sp>
      <p:sp>
        <p:nvSpPr>
          <p:cNvPr id="12" name="TextBox 11">
            <a:extLst>
              <a:ext uri="{FF2B5EF4-FFF2-40B4-BE49-F238E27FC236}">
                <a16:creationId xmlns:a16="http://schemas.microsoft.com/office/drawing/2014/main" id="{E967C380-0CB1-455B-A56B-A7DBE969D107}"/>
              </a:ext>
            </a:extLst>
          </p:cNvPr>
          <p:cNvSpPr txBox="1"/>
          <p:nvPr/>
        </p:nvSpPr>
        <p:spPr>
          <a:xfrm>
            <a:off x="122072" y="3768230"/>
            <a:ext cx="5337509" cy="1323439"/>
          </a:xfrm>
          <a:prstGeom prst="rect">
            <a:avLst/>
          </a:prstGeom>
          <a:noFill/>
          <a:ln w="3175">
            <a:solidFill>
              <a:schemeClr val="tx1"/>
            </a:solidFill>
          </a:ln>
        </p:spPr>
        <p:txBody>
          <a:bodyPr wrap="square" rtlCol="0">
            <a:spAutoFit/>
          </a:bodyPr>
          <a:lstStyle/>
          <a:p>
            <a:pPr algn="ctr"/>
            <a:r>
              <a:rPr lang="en-US" sz="2000" b="1" i="1" dirty="0">
                <a:ln>
                  <a:solidFill>
                    <a:schemeClr val="bg1"/>
                  </a:solidFill>
                </a:ln>
                <a:solidFill>
                  <a:srgbClr val="CC6600"/>
                </a:solidFill>
              </a:rPr>
              <a:t>For as I passed by, and beheld your devotions, I found an altar with this inscription, TO THE UNKNOWN GOD. Whom therefore ye ignorantly worship, him declare I unto you.</a:t>
            </a:r>
          </a:p>
        </p:txBody>
      </p:sp>
      <p:sp>
        <p:nvSpPr>
          <p:cNvPr id="14" name="TextBox 13">
            <a:extLst>
              <a:ext uri="{FF2B5EF4-FFF2-40B4-BE49-F238E27FC236}">
                <a16:creationId xmlns:a16="http://schemas.microsoft.com/office/drawing/2014/main" id="{AE39CDDB-A69C-44F5-90F3-D33C0E54B83D}"/>
              </a:ext>
            </a:extLst>
          </p:cNvPr>
          <p:cNvSpPr txBox="1"/>
          <p:nvPr/>
        </p:nvSpPr>
        <p:spPr>
          <a:xfrm>
            <a:off x="7846472" y="2677222"/>
            <a:ext cx="2423604" cy="646331"/>
          </a:xfrm>
          <a:prstGeom prst="rect">
            <a:avLst/>
          </a:prstGeom>
          <a:noFill/>
        </p:spPr>
        <p:txBody>
          <a:bodyPr wrap="square" rtlCol="0">
            <a:spAutoFit/>
          </a:bodyPr>
          <a:lstStyle/>
          <a:p>
            <a:pPr algn="ctr"/>
            <a:r>
              <a:rPr lang="en-US" b="1" dirty="0">
                <a:ln>
                  <a:solidFill>
                    <a:schemeClr val="tx1"/>
                  </a:solidFill>
                </a:ln>
                <a:solidFill>
                  <a:schemeClr val="bg1"/>
                </a:solidFill>
              </a:rPr>
              <a:t>I sure hope you have one of your very own!</a:t>
            </a:r>
          </a:p>
        </p:txBody>
      </p:sp>
    </p:spTree>
    <p:extLst>
      <p:ext uri="{BB962C8B-B14F-4D97-AF65-F5344CB8AC3E}">
        <p14:creationId xmlns:p14="http://schemas.microsoft.com/office/powerpoint/2010/main" val="753344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500"/>
                                        <p:tgtEl>
                                          <p:spTgt spid="3"/>
                                        </p:tgtEl>
                                      </p:cBhvr>
                                    </p:animEffect>
                                  </p:childTnLst>
                                </p:cTn>
                              </p:par>
                            </p:childTnLst>
                          </p:cTn>
                        </p:par>
                        <p:par>
                          <p:cTn id="8" fill="hold">
                            <p:stCondLst>
                              <p:cond delay="1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80">
                                          <p:stCondLst>
                                            <p:cond delay="0"/>
                                          </p:stCondLst>
                                        </p:cTn>
                                        <p:tgtEl>
                                          <p:spTgt spid="10"/>
                                        </p:tgtEl>
                                      </p:cBhvr>
                                    </p:animEffect>
                                    <p:anim calcmode="lin" valueType="num">
                                      <p:cBhvr>
                                        <p:cTn id="1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3" dur="26">
                                          <p:stCondLst>
                                            <p:cond delay="650"/>
                                          </p:stCondLst>
                                        </p:cTn>
                                        <p:tgtEl>
                                          <p:spTgt spid="10"/>
                                        </p:tgtEl>
                                      </p:cBhvr>
                                      <p:to x="100000" y="60000"/>
                                    </p:animScale>
                                    <p:animScale>
                                      <p:cBhvr>
                                        <p:cTn id="24" dur="166" decel="50000">
                                          <p:stCondLst>
                                            <p:cond delay="676"/>
                                          </p:stCondLst>
                                        </p:cTn>
                                        <p:tgtEl>
                                          <p:spTgt spid="10"/>
                                        </p:tgtEl>
                                      </p:cBhvr>
                                      <p:to x="100000" y="100000"/>
                                    </p:animScale>
                                    <p:animScale>
                                      <p:cBhvr>
                                        <p:cTn id="25" dur="26">
                                          <p:stCondLst>
                                            <p:cond delay="1312"/>
                                          </p:stCondLst>
                                        </p:cTn>
                                        <p:tgtEl>
                                          <p:spTgt spid="10"/>
                                        </p:tgtEl>
                                      </p:cBhvr>
                                      <p:to x="100000" y="80000"/>
                                    </p:animScale>
                                    <p:animScale>
                                      <p:cBhvr>
                                        <p:cTn id="26" dur="166" decel="50000">
                                          <p:stCondLst>
                                            <p:cond delay="1338"/>
                                          </p:stCondLst>
                                        </p:cTn>
                                        <p:tgtEl>
                                          <p:spTgt spid="10"/>
                                        </p:tgtEl>
                                      </p:cBhvr>
                                      <p:to x="100000" y="100000"/>
                                    </p:animScale>
                                    <p:animScale>
                                      <p:cBhvr>
                                        <p:cTn id="27" dur="26">
                                          <p:stCondLst>
                                            <p:cond delay="1642"/>
                                          </p:stCondLst>
                                        </p:cTn>
                                        <p:tgtEl>
                                          <p:spTgt spid="10"/>
                                        </p:tgtEl>
                                      </p:cBhvr>
                                      <p:to x="100000" y="90000"/>
                                    </p:animScale>
                                    <p:animScale>
                                      <p:cBhvr>
                                        <p:cTn id="28" dur="166" decel="50000">
                                          <p:stCondLst>
                                            <p:cond delay="1668"/>
                                          </p:stCondLst>
                                        </p:cTn>
                                        <p:tgtEl>
                                          <p:spTgt spid="10"/>
                                        </p:tgtEl>
                                      </p:cBhvr>
                                      <p:to x="100000" y="100000"/>
                                    </p:animScale>
                                    <p:animScale>
                                      <p:cBhvr>
                                        <p:cTn id="29" dur="26">
                                          <p:stCondLst>
                                            <p:cond delay="1808"/>
                                          </p:stCondLst>
                                        </p:cTn>
                                        <p:tgtEl>
                                          <p:spTgt spid="10"/>
                                        </p:tgtEl>
                                      </p:cBhvr>
                                      <p:to x="100000" y="95000"/>
                                    </p:animScale>
                                    <p:animScale>
                                      <p:cBhvr>
                                        <p:cTn id="30" dur="166" decel="50000">
                                          <p:stCondLst>
                                            <p:cond delay="1834"/>
                                          </p:stCondLst>
                                        </p:cTn>
                                        <p:tgtEl>
                                          <p:spTgt spid="10"/>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2000" fill="hold"/>
                                        <p:tgtEl>
                                          <p:spTgt spid="5"/>
                                        </p:tgtEl>
                                        <p:attrNameLst>
                                          <p:attrName>ppt_w</p:attrName>
                                        </p:attrNameLst>
                                      </p:cBhvr>
                                      <p:tavLst>
                                        <p:tav tm="0">
                                          <p:val>
                                            <p:fltVal val="0"/>
                                          </p:val>
                                        </p:tav>
                                        <p:tav tm="100000">
                                          <p:val>
                                            <p:strVal val="#ppt_w"/>
                                          </p:val>
                                        </p:tav>
                                      </p:tavLst>
                                    </p:anim>
                                    <p:anim calcmode="lin" valueType="num">
                                      <p:cBhvr>
                                        <p:cTn id="41" dur="2000" fill="hold"/>
                                        <p:tgtEl>
                                          <p:spTgt spid="5"/>
                                        </p:tgtEl>
                                        <p:attrNameLst>
                                          <p:attrName>ppt_h</p:attrName>
                                        </p:attrNameLst>
                                      </p:cBhvr>
                                      <p:tavLst>
                                        <p:tav tm="0">
                                          <p:val>
                                            <p:fltVal val="0"/>
                                          </p:val>
                                        </p:tav>
                                        <p:tav tm="100000">
                                          <p:val>
                                            <p:strVal val="#ppt_h"/>
                                          </p:val>
                                        </p:tav>
                                      </p:tavLst>
                                    </p:anim>
                                    <p:animEffect transition="in" filter="fade">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1250"/>
                                        <p:tgtEl>
                                          <p:spTgt spid="8"/>
                                        </p:tgtEl>
                                      </p:cBhvr>
                                    </p:animEffect>
                                  </p:childTnLst>
                                </p:cTn>
                              </p:par>
                            </p:childTnLst>
                          </p:cTn>
                        </p:par>
                        <p:par>
                          <p:cTn id="48" fill="hold">
                            <p:stCondLst>
                              <p:cond delay="1250"/>
                            </p:stCondLst>
                            <p:childTnLst>
                              <p:par>
                                <p:cTn id="49" presetID="6" presetClass="entr" presetSubtype="32"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circle(out)">
                                      <p:cBhvr>
                                        <p:cTn id="51" dur="2000"/>
                                        <p:tgtEl>
                                          <p:spTgt spid="6"/>
                                        </p:tgtEl>
                                      </p:cBhvr>
                                    </p:animEffect>
                                  </p:childTnLst>
                                </p:cTn>
                              </p:par>
                              <p:par>
                                <p:cTn id="52" presetID="42"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2000"/>
                                        <p:tgtEl>
                                          <p:spTgt spid="7"/>
                                        </p:tgtEl>
                                      </p:cBhvr>
                                    </p:animEffect>
                                    <p:anim calcmode="lin" valueType="num">
                                      <p:cBhvr>
                                        <p:cTn id="55" dur="2000" fill="hold"/>
                                        <p:tgtEl>
                                          <p:spTgt spid="7"/>
                                        </p:tgtEl>
                                        <p:attrNameLst>
                                          <p:attrName>ppt_x</p:attrName>
                                        </p:attrNameLst>
                                      </p:cBhvr>
                                      <p:tavLst>
                                        <p:tav tm="0">
                                          <p:val>
                                            <p:strVal val="#ppt_x"/>
                                          </p:val>
                                        </p:tav>
                                        <p:tav tm="100000">
                                          <p:val>
                                            <p:strVal val="#ppt_x"/>
                                          </p:val>
                                        </p:tav>
                                      </p:tavLst>
                                    </p:anim>
                                    <p:anim calcmode="lin" valueType="num">
                                      <p:cBhvr>
                                        <p:cTn id="56"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2000" fill="hold"/>
                                        <p:tgtEl>
                                          <p:spTgt spid="11"/>
                                        </p:tgtEl>
                                        <p:attrNameLst>
                                          <p:attrName>ppt_w</p:attrName>
                                        </p:attrNameLst>
                                      </p:cBhvr>
                                      <p:tavLst>
                                        <p:tav tm="0">
                                          <p:val>
                                            <p:fltVal val="0"/>
                                          </p:val>
                                        </p:tav>
                                        <p:tav tm="100000">
                                          <p:val>
                                            <p:strVal val="#ppt_w"/>
                                          </p:val>
                                        </p:tav>
                                      </p:tavLst>
                                    </p:anim>
                                    <p:anim calcmode="lin" valueType="num">
                                      <p:cBhvr>
                                        <p:cTn id="62" dur="2000" fill="hold"/>
                                        <p:tgtEl>
                                          <p:spTgt spid="11"/>
                                        </p:tgtEl>
                                        <p:attrNameLst>
                                          <p:attrName>ppt_h</p:attrName>
                                        </p:attrNameLst>
                                      </p:cBhvr>
                                      <p:tavLst>
                                        <p:tav tm="0">
                                          <p:val>
                                            <p:fltVal val="0"/>
                                          </p:val>
                                        </p:tav>
                                        <p:tav tm="100000">
                                          <p:val>
                                            <p:strVal val="#ppt_h"/>
                                          </p:val>
                                        </p:tav>
                                      </p:tavLst>
                                    </p:anim>
                                    <p:animEffect transition="in" filter="fade">
                                      <p:cBhvr>
                                        <p:cTn id="63" dur="20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14">
                                            <p:txEl>
                                              <p:pRg st="0" end="0"/>
                                            </p:txEl>
                                          </p:spTgt>
                                        </p:tgtEl>
                                        <p:attrNameLst>
                                          <p:attrName>style.visibility</p:attrName>
                                        </p:attrNameLst>
                                      </p:cBhvr>
                                      <p:to>
                                        <p:strVal val="visible"/>
                                      </p:to>
                                    </p:set>
                                    <p:animEffect transition="in" filter="fade">
                                      <p:cBhvr>
                                        <p:cTn id="68" dur="1000"/>
                                        <p:tgtEl>
                                          <p:spTgt spid="14">
                                            <p:txEl>
                                              <p:pRg st="0" end="0"/>
                                            </p:txEl>
                                          </p:spTgt>
                                        </p:tgtEl>
                                      </p:cBhvr>
                                    </p:animEffect>
                                    <p:anim calcmode="lin" valueType="num">
                                      <p:cBhvr>
                                        <p:cTn id="6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3" grpId="0"/>
      <p:bldP spid="9" grpId="0"/>
      <p:bldP spid="10" grpId="0"/>
      <p:bldP spid="11"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92687313"/>
                    </a:ext>
                  </a:extLst>
                </a:gridCol>
              </a:tblGrid>
              <a:tr h="6858000">
                <a:tc>
                  <a:txBody>
                    <a:bodyPr/>
                    <a:lstStyle/>
                    <a:p>
                      <a:endParaRPr lang="en-US" dirty="0"/>
                    </a:p>
                  </a:txBody>
                  <a:tcPr>
                    <a:noFill/>
                  </a:tcPr>
                </a:tc>
                <a:extLst>
                  <a:ext uri="{0D108BD9-81ED-4DB2-BD59-A6C34878D82A}">
                    <a16:rowId xmlns:a16="http://schemas.microsoft.com/office/drawing/2014/main" val="3753993107"/>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1" cy="6858001"/>
          </a:xfrm>
          <a:prstGeom prst="rect">
            <a:avLst/>
          </a:prstGeom>
          <a:ln w="38100">
            <a:solidFill>
              <a:schemeClr val="tx1"/>
            </a:solidFill>
          </a:ln>
        </p:spPr>
      </p:pic>
      <p:sp>
        <p:nvSpPr>
          <p:cNvPr id="5" name="TextBox 4"/>
          <p:cNvSpPr txBox="1"/>
          <p:nvPr/>
        </p:nvSpPr>
        <p:spPr>
          <a:xfrm>
            <a:off x="375969" y="683581"/>
            <a:ext cx="11440061" cy="2123658"/>
          </a:xfrm>
          <a:prstGeom prst="rect">
            <a:avLst/>
          </a:prstGeom>
          <a:noFill/>
        </p:spPr>
        <p:txBody>
          <a:bodyPr wrap="square" rtlCol="0">
            <a:spAutoFit/>
          </a:bodyPr>
          <a:lstStyle/>
          <a:p>
            <a:pPr algn="ctr"/>
            <a:r>
              <a:rPr lang="en-US" sz="6600" dirty="0">
                <a:solidFill>
                  <a:srgbClr val="FFFF00"/>
                </a:solidFill>
              </a:rPr>
              <a:t>If not, then I suggest you get one </a:t>
            </a:r>
          </a:p>
          <a:p>
            <a:pPr algn="ctr"/>
            <a:r>
              <a:rPr lang="en-US" sz="6600" dirty="0">
                <a:solidFill>
                  <a:srgbClr val="FFFF00"/>
                </a:solidFill>
                <a:effectLst>
                  <a:outerShdw blurRad="38100" dist="38100" dir="2700000" algn="tl">
                    <a:srgbClr val="000000">
                      <a:alpha val="43137"/>
                    </a:srgbClr>
                  </a:outerShdw>
                </a:effectLst>
              </a:rPr>
              <a:t>while</a:t>
            </a:r>
            <a:r>
              <a:rPr lang="en-US" sz="6600" dirty="0">
                <a:solidFill>
                  <a:srgbClr val="FFFF00"/>
                </a:solidFill>
              </a:rPr>
              <a:t> you still can!</a:t>
            </a:r>
          </a:p>
        </p:txBody>
      </p:sp>
    </p:spTree>
    <p:extLst>
      <p:ext uri="{BB962C8B-B14F-4D97-AF65-F5344CB8AC3E}">
        <p14:creationId xmlns:p14="http://schemas.microsoft.com/office/powerpoint/2010/main" val="428242990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66801" y="514419"/>
            <a:ext cx="9944100" cy="954107"/>
          </a:xfrm>
          <a:prstGeom prst="rect">
            <a:avLst/>
          </a:prstGeom>
          <a:noFill/>
        </p:spPr>
        <p:txBody>
          <a:bodyPr wrap="square" rtlCol="0">
            <a:spAutoFit/>
          </a:bodyPr>
          <a:lstStyle/>
          <a:p>
            <a:pPr algn="just"/>
            <a:r>
              <a:rPr lang="en-US" sz="2800" b="1" i="1" dirty="0">
                <a:solidFill>
                  <a:srgbClr val="CC6600"/>
                </a:solidFill>
                <a:latin typeface="Times New Roman" panose="02020603050405020304" pitchFamily="18" charset="0"/>
                <a:cs typeface="Times New Roman" panose="02020603050405020304" pitchFamily="18" charset="0"/>
              </a:rPr>
              <a:t>Behold, the days come, saith the Lord GOD, that I will send a famine in the land, not a famine of bread, nor a thirst for water...   </a:t>
            </a:r>
          </a:p>
        </p:txBody>
      </p:sp>
      <p:sp>
        <p:nvSpPr>
          <p:cNvPr id="12" name="TextBox 11"/>
          <p:cNvSpPr txBox="1"/>
          <p:nvPr/>
        </p:nvSpPr>
        <p:spPr>
          <a:xfrm>
            <a:off x="1000126" y="3367775"/>
            <a:ext cx="10172700" cy="954107"/>
          </a:xfrm>
          <a:prstGeom prst="rect">
            <a:avLst/>
          </a:prstGeom>
          <a:noFill/>
        </p:spPr>
        <p:txBody>
          <a:bodyPr wrap="square" rtlCol="0">
            <a:spAutoFit/>
          </a:bodyPr>
          <a:lstStyle/>
          <a:p>
            <a:pPr algn="just"/>
            <a:r>
              <a:rPr lang="en-US" sz="2800" b="1" i="1" dirty="0">
                <a:solidFill>
                  <a:srgbClr val="CC6600"/>
                </a:solidFill>
                <a:latin typeface="Times New Roman" panose="02020603050405020304" pitchFamily="18" charset="0"/>
                <a:cs typeface="Times New Roman" panose="02020603050405020304" pitchFamily="18" charset="0"/>
              </a:rPr>
              <a:t>And they shall wander from sea to sea, and from the north even to the east, they shall run to and fro to seek the word of the LORD, </a:t>
            </a:r>
          </a:p>
        </p:txBody>
      </p:sp>
      <p:sp>
        <p:nvSpPr>
          <p:cNvPr id="3" name="TextBox 2"/>
          <p:cNvSpPr txBox="1"/>
          <p:nvPr/>
        </p:nvSpPr>
        <p:spPr>
          <a:xfrm>
            <a:off x="209550" y="1935251"/>
            <a:ext cx="11744325" cy="923330"/>
          </a:xfrm>
          <a:prstGeom prst="rect">
            <a:avLst/>
          </a:prstGeom>
          <a:noFill/>
        </p:spPr>
        <p:txBody>
          <a:bodyPr wrap="square" rtlCol="0">
            <a:spAutoFit/>
          </a:bodyPr>
          <a:lstStyle/>
          <a:p>
            <a:pPr algn="ctr"/>
            <a:r>
              <a:rPr lang="en-US" sz="5400" b="1" i="1" dirty="0">
                <a:solidFill>
                  <a:srgbClr val="CC6600"/>
                </a:solidFill>
                <a:latin typeface="Times New Roman" panose="02020603050405020304" pitchFamily="18" charset="0"/>
                <a:cs typeface="Times New Roman" panose="02020603050405020304" pitchFamily="18" charset="0"/>
              </a:rPr>
              <a:t>…but of hearing the words of the LORD</a:t>
            </a:r>
            <a:endParaRPr lang="en-US" sz="5400" dirty="0"/>
          </a:p>
        </p:txBody>
      </p:sp>
      <p:sp>
        <p:nvSpPr>
          <p:cNvPr id="4" name="TextBox 3"/>
          <p:cNvSpPr txBox="1"/>
          <p:nvPr/>
        </p:nvSpPr>
        <p:spPr>
          <a:xfrm>
            <a:off x="2543175" y="4581525"/>
            <a:ext cx="7115175" cy="923330"/>
          </a:xfrm>
          <a:prstGeom prst="rect">
            <a:avLst/>
          </a:prstGeom>
          <a:noFill/>
        </p:spPr>
        <p:txBody>
          <a:bodyPr wrap="square" rtlCol="0">
            <a:spAutoFit/>
          </a:bodyPr>
          <a:lstStyle/>
          <a:p>
            <a:pPr algn="ctr"/>
            <a:r>
              <a:rPr lang="en-US" sz="5400" b="1" i="1" dirty="0">
                <a:solidFill>
                  <a:srgbClr val="CC6600"/>
                </a:solidFill>
                <a:latin typeface="Times New Roman" panose="02020603050405020304" pitchFamily="18" charset="0"/>
                <a:cs typeface="Times New Roman" panose="02020603050405020304" pitchFamily="18" charset="0"/>
              </a:rPr>
              <a:t>…and shall not find it.</a:t>
            </a:r>
            <a:endParaRPr lang="en-US" sz="5400" dirty="0"/>
          </a:p>
        </p:txBody>
      </p:sp>
      <p:sp>
        <p:nvSpPr>
          <p:cNvPr id="5" name="TextBox 4"/>
          <p:cNvSpPr txBox="1"/>
          <p:nvPr/>
        </p:nvSpPr>
        <p:spPr>
          <a:xfrm>
            <a:off x="5591175" y="5762625"/>
            <a:ext cx="962025" cy="253916"/>
          </a:xfrm>
          <a:prstGeom prst="rect">
            <a:avLst/>
          </a:prstGeom>
          <a:noFill/>
        </p:spPr>
        <p:txBody>
          <a:bodyPr wrap="square" rtlCol="0">
            <a:spAutoFit/>
          </a:bodyPr>
          <a:lstStyle/>
          <a:p>
            <a:r>
              <a:rPr lang="en-US" sz="1050" b="1" dirty="0">
                <a:solidFill>
                  <a:srgbClr val="FF0000"/>
                </a:solidFill>
              </a:rPr>
              <a:t>Amos 8:11,12</a:t>
            </a:r>
          </a:p>
        </p:txBody>
      </p:sp>
    </p:spTree>
    <p:extLst>
      <p:ext uri="{BB962C8B-B14F-4D97-AF65-F5344CB8AC3E}">
        <p14:creationId xmlns:p14="http://schemas.microsoft.com/office/powerpoint/2010/main" val="3906032304"/>
      </p:ext>
    </p:extLst>
  </p:cSld>
  <p:clrMapOvr>
    <a:masterClrMapping/>
  </p:clrMapOvr>
  <mc:AlternateContent xmlns:mc="http://schemas.openxmlformats.org/markup-compatibility/2006">
    <mc:Choice xmlns:p14="http://schemas.microsoft.com/office/powerpoint/2010/main" Requires="p14">
      <p:transition spd="slow" p14:dur="125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2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4192" y="1783241"/>
            <a:ext cx="6797973" cy="769441"/>
          </a:xfrm>
          <a:prstGeom prst="rect">
            <a:avLst/>
          </a:prstGeom>
          <a:noFill/>
        </p:spPr>
        <p:txBody>
          <a:bodyPr wrap="square" rtlCol="0">
            <a:spAutoFit/>
          </a:bodyPr>
          <a:lstStyle/>
          <a:p>
            <a:pPr algn="ctr"/>
            <a:r>
              <a:rPr lang="en-US" sz="4400" dirty="0">
                <a:latin typeface="Britannic Bold" panose="020B0903060703020204" pitchFamily="34" charset="0"/>
              </a:rPr>
              <a:t>Religion is Never the Truth</a:t>
            </a:r>
          </a:p>
        </p:txBody>
      </p:sp>
      <p:sp>
        <p:nvSpPr>
          <p:cNvPr id="4" name="TextBox 3"/>
          <p:cNvSpPr txBox="1"/>
          <p:nvPr/>
        </p:nvSpPr>
        <p:spPr>
          <a:xfrm>
            <a:off x="2374793" y="3812511"/>
            <a:ext cx="7398948" cy="769441"/>
          </a:xfrm>
          <a:prstGeom prst="rect">
            <a:avLst/>
          </a:prstGeom>
          <a:noFill/>
        </p:spPr>
        <p:txBody>
          <a:bodyPr wrap="square" rtlCol="0">
            <a:spAutoFit/>
          </a:bodyPr>
          <a:lstStyle/>
          <a:p>
            <a:pPr algn="ctr"/>
            <a:r>
              <a:rPr lang="en-US" sz="4400" dirty="0">
                <a:latin typeface="Britannic Bold" panose="020B0903060703020204" pitchFamily="34" charset="0"/>
              </a:rPr>
              <a:t>The Truth is Never a Religion</a:t>
            </a:r>
          </a:p>
        </p:txBody>
      </p:sp>
    </p:spTree>
    <p:extLst>
      <p:ext uri="{BB962C8B-B14F-4D97-AF65-F5344CB8AC3E}">
        <p14:creationId xmlns:p14="http://schemas.microsoft.com/office/powerpoint/2010/main" val="2912155682"/>
      </p:ext>
    </p:extLst>
  </p:cSld>
  <p:clrMapOvr>
    <a:masterClrMapping/>
  </p:clrMapOvr>
  <mc:AlternateContent xmlns:mc="http://schemas.openxmlformats.org/markup-compatibility/2006">
    <mc:Choice xmlns:p14="http://schemas.microsoft.com/office/powerpoint/2010/main" Requires="p14">
      <p:transition spd="slow" p14:dur="1400" advTm="4000">
        <p14:rippl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5096" y="2968824"/>
            <a:ext cx="5866405" cy="523220"/>
          </a:xfrm>
          <a:prstGeom prst="rect">
            <a:avLst/>
          </a:prstGeom>
          <a:noFill/>
        </p:spPr>
        <p:txBody>
          <a:bodyPr wrap="square" rtlCol="0">
            <a:spAutoFit/>
          </a:bodyPr>
          <a:lstStyle/>
          <a:p>
            <a:pPr algn="ctr"/>
            <a:r>
              <a:rPr lang="en-US" sz="2800" b="1" dirty="0">
                <a:latin typeface="Old English Text MT" panose="03040902040508030806" pitchFamily="66" charset="0"/>
              </a:rPr>
              <a:t>The King James 1611 Bible is Truth</a:t>
            </a:r>
          </a:p>
        </p:txBody>
      </p:sp>
    </p:spTree>
    <p:extLst>
      <p:ext uri="{BB962C8B-B14F-4D97-AF65-F5344CB8AC3E}">
        <p14:creationId xmlns:p14="http://schemas.microsoft.com/office/powerpoint/2010/main" val="2170994566"/>
      </p:ext>
    </p:extLst>
  </p:cSld>
  <p:clrMapOvr>
    <a:masterClrMapping/>
  </p:clrMapOvr>
  <mc:AlternateContent xmlns:mc="http://schemas.openxmlformats.org/markup-compatibility/2006">
    <mc:Choice xmlns:p14="http://schemas.microsoft.com/office/powerpoint/2010/main" Requires="p14">
      <p:transition spd="slow" p14:dur="1500" advTm="4000">
        <p:fad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71825" y="3053834"/>
            <a:ext cx="5848350" cy="338554"/>
          </a:xfrm>
          <a:prstGeom prst="rect">
            <a:avLst/>
          </a:prstGeom>
          <a:noFill/>
        </p:spPr>
        <p:txBody>
          <a:bodyPr wrap="square" rtlCol="0">
            <a:spAutoFit/>
          </a:bodyPr>
          <a:lstStyle/>
          <a:p>
            <a:pPr algn="ctr"/>
            <a:r>
              <a:rPr lang="en-US" sz="1600" b="1" i="1" dirty="0">
                <a:solidFill>
                  <a:srgbClr val="CC6600"/>
                </a:solidFill>
              </a:rPr>
              <a:t>The grace of our Lord Jesus Christ be with your spirit.  Amen</a:t>
            </a:r>
          </a:p>
        </p:txBody>
      </p:sp>
    </p:spTree>
    <p:extLst>
      <p:ext uri="{BB962C8B-B14F-4D97-AF65-F5344CB8AC3E}">
        <p14:creationId xmlns:p14="http://schemas.microsoft.com/office/powerpoint/2010/main" val="3219541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00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751" y="187405"/>
            <a:ext cx="2735646" cy="3845441"/>
          </a:xfrm>
          <a:prstGeom prst="rect">
            <a:avLst/>
          </a:prstGeom>
          <a:effectLst>
            <a:glow rad="177800">
              <a:schemeClr val="tx1"/>
            </a:glo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2860"/>
          <a:stretch/>
        </p:blipFill>
        <p:spPr>
          <a:xfrm>
            <a:off x="310718" y="134586"/>
            <a:ext cx="1225119" cy="1169696"/>
          </a:xfrm>
          <a:prstGeom prst="rect">
            <a:avLst/>
          </a:prstGeom>
          <a:ln w="19050">
            <a:solidFill>
              <a:schemeClr val="tx1"/>
            </a:solidFill>
          </a:ln>
          <a:effectLst>
            <a:glow rad="63500">
              <a:srgbClr val="660033"/>
            </a:glo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06" y="1461060"/>
            <a:ext cx="734252" cy="58798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614" y="4353564"/>
            <a:ext cx="986382" cy="872570"/>
          </a:xfrm>
          <a:prstGeom prst="rect">
            <a:avLst/>
          </a:prstGeom>
          <a:ln w="15875">
            <a:solidFill>
              <a:srgbClr val="FF0000"/>
            </a:solidFill>
          </a:ln>
          <a:effectLst>
            <a:glow rad="50800">
              <a:srgbClr val="FF0000"/>
            </a:glo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6351" y="154423"/>
            <a:ext cx="959920" cy="1792298"/>
          </a:xfrm>
          <a:prstGeom prst="rect">
            <a:avLst/>
          </a:prstGeom>
          <a:ln w="19050">
            <a:solidFill>
              <a:schemeClr val="tx1"/>
            </a:solidFill>
          </a:ln>
          <a:effectLst>
            <a:glow rad="127000">
              <a:schemeClr val="accent1">
                <a:lumMod val="60000"/>
                <a:lumOff val="40000"/>
              </a:schemeClr>
            </a:glow>
          </a:effec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8968" t="6956" r="12671" b="6961"/>
          <a:stretch/>
        </p:blipFill>
        <p:spPr>
          <a:xfrm>
            <a:off x="1491426" y="2135078"/>
            <a:ext cx="1391523" cy="2279446"/>
          </a:xfrm>
          <a:prstGeom prst="rect">
            <a:avLst/>
          </a:prstGeom>
          <a:effectLst>
            <a:glow rad="76200">
              <a:schemeClr val="accent6">
                <a:lumMod val="75000"/>
              </a:schemeClr>
            </a:glo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770" y="2217861"/>
            <a:ext cx="986382" cy="1872113"/>
          </a:xfrm>
          <a:prstGeom prst="rect">
            <a:avLst/>
          </a:prstGeom>
          <a:solidFill>
            <a:srgbClr val="FFFF00"/>
          </a:solidFill>
          <a:ln w="38100">
            <a:solidFill>
              <a:schemeClr val="accent4"/>
            </a:solidFill>
          </a:ln>
          <a:effectLst>
            <a:glow rad="88900">
              <a:schemeClr val="bg1"/>
            </a:glow>
          </a:effectLst>
        </p:spPr>
      </p:pic>
      <p:pic>
        <p:nvPicPr>
          <p:cNvPr id="11" name="Picture 10"/>
          <p:cNvPicPr>
            <a:picLocks noChangeAspect="1"/>
          </p:cNvPicPr>
          <p:nvPr/>
        </p:nvPicPr>
        <p:blipFill rotWithShape="1">
          <a:blip r:embed="rId9">
            <a:extLst>
              <a:ext uri="{28A0092B-C50C-407E-A947-70E740481C1C}">
                <a14:useLocalDpi xmlns:a14="http://schemas.microsoft.com/office/drawing/2010/main" val="0"/>
              </a:ext>
            </a:extLst>
          </a:blip>
          <a:srcRect r="21060"/>
          <a:stretch/>
        </p:blipFill>
        <p:spPr>
          <a:xfrm rot="10800000" flipH="1" flipV="1">
            <a:off x="5279977" y="4948997"/>
            <a:ext cx="1332465" cy="1758458"/>
          </a:xfrm>
          <a:prstGeom prst="rect">
            <a:avLst/>
          </a:prstGeom>
          <a:effectLst>
            <a:glow rad="127000">
              <a:srgbClr val="663300"/>
            </a:glow>
          </a:effectLst>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0247290" y="152183"/>
            <a:ext cx="1553591" cy="2613363"/>
          </a:xfrm>
          <a:prstGeom prst="rect">
            <a:avLst/>
          </a:prstGeom>
          <a:effectLst>
            <a:glow rad="190500">
              <a:srgbClr val="FFCC99"/>
            </a:glow>
          </a:effectLst>
        </p:spPr>
      </p:pic>
      <p:pic>
        <p:nvPicPr>
          <p:cNvPr id="13" name="Picture 12"/>
          <p:cNvPicPr>
            <a:picLocks noChangeAspect="1"/>
          </p:cNvPicPr>
          <p:nvPr/>
        </p:nvPicPr>
        <p:blipFill rotWithShape="1">
          <a:blip r:embed="rId11">
            <a:extLst>
              <a:ext uri="{28A0092B-C50C-407E-A947-70E740481C1C}">
                <a14:useLocalDpi xmlns:a14="http://schemas.microsoft.com/office/drawing/2010/main" val="0"/>
              </a:ext>
            </a:extLst>
          </a:blip>
          <a:srcRect l="54025" t="34935" r="10717" b="25721"/>
          <a:stretch/>
        </p:blipFill>
        <p:spPr>
          <a:xfrm>
            <a:off x="3065576" y="133020"/>
            <a:ext cx="1241312" cy="1724406"/>
          </a:xfrm>
          <a:prstGeom prst="rect">
            <a:avLst/>
          </a:prstGeom>
          <a:ln w="19050">
            <a:solidFill>
              <a:schemeClr val="tx1"/>
            </a:solidFill>
          </a:ln>
          <a:effectLst>
            <a:glow rad="76200">
              <a:schemeClr val="bg1">
                <a:lumMod val="50000"/>
                <a:alpha val="40000"/>
              </a:schemeClr>
            </a:glow>
          </a:effectLst>
        </p:spPr>
      </p:pic>
      <p:pic>
        <p:nvPicPr>
          <p:cNvPr id="3074" name="Picture 2" descr="http://www.clipartbest.com/cliparts/dcr/ezr/dcrezrjRi.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flipH="1">
            <a:off x="6358730" y="1375858"/>
            <a:ext cx="6522770" cy="56673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13">
            <a:extLst>
              <a:ext uri="{28A0092B-C50C-407E-A947-70E740481C1C}">
                <a14:useLocalDpi xmlns:a14="http://schemas.microsoft.com/office/drawing/2010/main" val="0"/>
              </a:ext>
            </a:extLst>
          </a:blip>
          <a:srcRect r="25085"/>
          <a:stretch/>
        </p:blipFill>
        <p:spPr>
          <a:xfrm>
            <a:off x="436667" y="5513594"/>
            <a:ext cx="692155" cy="1238250"/>
          </a:xfrm>
          <a:prstGeom prst="rect">
            <a:avLst/>
          </a:prstGeom>
          <a:effectLst>
            <a:glow rad="88900">
              <a:schemeClr val="bg1">
                <a:lumMod val="50000"/>
              </a:schemeClr>
            </a:glow>
          </a:effectLst>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32054" y="4585646"/>
            <a:ext cx="1059399" cy="941010"/>
          </a:xfrm>
          <a:prstGeom prst="rect">
            <a:avLst/>
          </a:prstGeom>
          <a:effectLst>
            <a:glow rad="114300">
              <a:schemeClr val="accent1">
                <a:lumMod val="60000"/>
                <a:lumOff val="40000"/>
              </a:schemeClr>
            </a:glow>
          </a:effectLst>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8771" y="5656114"/>
            <a:ext cx="1333958" cy="1080962"/>
          </a:xfrm>
          <a:prstGeom prst="rect">
            <a:avLst/>
          </a:prstGeom>
          <a:effectLst>
            <a:glow rad="127000">
              <a:srgbClr val="FF9966"/>
            </a:glow>
          </a:effectLst>
        </p:spPr>
      </p:pic>
      <p:pic>
        <p:nvPicPr>
          <p:cNvPr id="17" name="Picture 16"/>
          <p:cNvPicPr>
            <a:picLocks noChangeAspect="1"/>
          </p:cNvPicPr>
          <p:nvPr/>
        </p:nvPicPr>
        <p:blipFill rotWithShape="1">
          <a:blip r:embed="rId16">
            <a:extLst>
              <a:ext uri="{28A0092B-C50C-407E-A947-70E740481C1C}">
                <a14:useLocalDpi xmlns:a14="http://schemas.microsoft.com/office/drawing/2010/main" val="0"/>
              </a:ext>
            </a:extLst>
          </a:blip>
          <a:srcRect l="31083" t="17119" r="26332"/>
          <a:stretch/>
        </p:blipFill>
        <p:spPr>
          <a:xfrm>
            <a:off x="8044039" y="187405"/>
            <a:ext cx="1725615" cy="2506353"/>
          </a:xfrm>
          <a:prstGeom prst="rect">
            <a:avLst/>
          </a:prstGeom>
          <a:effectLst>
            <a:glow rad="127000">
              <a:srgbClr val="006600"/>
            </a:glow>
          </a:effectLst>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63755" y="5680497"/>
            <a:ext cx="834864" cy="1059155"/>
          </a:xfrm>
          <a:prstGeom prst="rect">
            <a:avLst/>
          </a:prstGeom>
          <a:effectLst>
            <a:glow rad="127000">
              <a:srgbClr val="663300"/>
            </a:glow>
          </a:effectLst>
        </p:spPr>
      </p:pic>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6200000" flipH="1" flipV="1">
            <a:off x="2974834" y="2126011"/>
            <a:ext cx="1440552" cy="1241310"/>
          </a:xfrm>
          <a:prstGeom prst="rect">
            <a:avLst/>
          </a:prstGeom>
          <a:effectLst>
            <a:glow rad="127000">
              <a:srgbClr val="003300"/>
            </a:glow>
          </a:effectLst>
        </p:spPr>
      </p:pic>
      <p:pic>
        <p:nvPicPr>
          <p:cNvPr id="20" name="Picture 1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076594" y="3671519"/>
            <a:ext cx="1241310" cy="1746462"/>
          </a:xfrm>
          <a:prstGeom prst="rect">
            <a:avLst/>
          </a:prstGeom>
          <a:solidFill>
            <a:srgbClr val="C00000"/>
          </a:solidFill>
          <a:ln w="57150">
            <a:solidFill>
              <a:srgbClr val="C00000"/>
            </a:solidFill>
          </a:ln>
          <a:effectLst>
            <a:glow rad="127000">
              <a:schemeClr val="bg1"/>
            </a:glow>
          </a:effectLst>
        </p:spPr>
      </p:pic>
      <p:pic>
        <p:nvPicPr>
          <p:cNvPr id="21" name="Picture 2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912881" y="5664096"/>
            <a:ext cx="1052701" cy="1050331"/>
          </a:xfrm>
          <a:prstGeom prst="rect">
            <a:avLst/>
          </a:prstGeom>
          <a:effectLst>
            <a:glow rad="127000">
              <a:schemeClr val="accent6">
                <a:lumMod val="75000"/>
              </a:schemeClr>
            </a:glow>
          </a:effectLst>
        </p:spPr>
      </p:pic>
      <p:sp>
        <p:nvSpPr>
          <p:cNvPr id="22" name="TextBox 21"/>
          <p:cNvSpPr txBox="1"/>
          <p:nvPr/>
        </p:nvSpPr>
        <p:spPr>
          <a:xfrm>
            <a:off x="6951766" y="3449344"/>
            <a:ext cx="5104108" cy="276999"/>
          </a:xfrm>
          <a:prstGeom prst="rect">
            <a:avLst/>
          </a:prstGeom>
          <a:noFill/>
        </p:spPr>
        <p:txBody>
          <a:bodyPr wrap="square" rtlCol="0">
            <a:spAutoFit/>
          </a:bodyPr>
          <a:lstStyle/>
          <a:p>
            <a:pPr algn="ctr"/>
            <a:endParaRPr lang="en-US" sz="1200" i="1" dirty="0">
              <a:latin typeface="Times New Roman" panose="02020603050405020304" pitchFamily="18" charset="0"/>
              <a:cs typeface="Times New Roman" panose="02020603050405020304" pitchFamily="18" charset="0"/>
            </a:endParaRPr>
          </a:p>
        </p:txBody>
      </p:sp>
      <p:sp>
        <p:nvSpPr>
          <p:cNvPr id="5" name="Rectangle 4"/>
          <p:cNvSpPr/>
          <p:nvPr/>
        </p:nvSpPr>
        <p:spPr>
          <a:xfrm>
            <a:off x="4264319" y="4154052"/>
            <a:ext cx="2745721" cy="646331"/>
          </a:xfrm>
          <a:prstGeom prst="rect">
            <a:avLst/>
          </a:prstGeom>
        </p:spPr>
        <p:txBody>
          <a:bodyPr wrap="square">
            <a:spAutoFit/>
          </a:bodyPr>
          <a:lstStyle/>
          <a:p>
            <a:pPr algn="ctr"/>
            <a:r>
              <a:rPr lang="en-US" sz="3600" b="1" dirty="0">
                <a:ln w="6600">
                  <a:solidFill>
                    <a:srgbClr val="003300"/>
                  </a:solidFill>
                  <a:prstDash val="solid"/>
                </a:ln>
                <a:solidFill>
                  <a:srgbClr val="FFFFFF"/>
                </a:solidFill>
                <a:effectLst>
                  <a:outerShdw dist="38100" dir="2700000" algn="tl" rotWithShape="0">
                    <a:schemeClr val="accent2"/>
                  </a:outerShdw>
                </a:effectLst>
                <a:latin typeface="Mistral" panose="03090702030407020403" pitchFamily="66" charset="0"/>
              </a:rPr>
              <a:t>Mikel Paulson</a:t>
            </a:r>
          </a:p>
        </p:txBody>
      </p:sp>
      <p:sp>
        <p:nvSpPr>
          <p:cNvPr id="4" name="TextBox 3"/>
          <p:cNvSpPr txBox="1"/>
          <p:nvPr/>
        </p:nvSpPr>
        <p:spPr>
          <a:xfrm>
            <a:off x="7774702" y="3441494"/>
            <a:ext cx="3417676" cy="307777"/>
          </a:xfrm>
          <a:prstGeom prst="rect">
            <a:avLst/>
          </a:prstGeom>
          <a:noFill/>
        </p:spPr>
        <p:txBody>
          <a:bodyPr wrap="square" rtlCol="0">
            <a:spAutoFit/>
          </a:bodyPr>
          <a:lstStyle/>
          <a:p>
            <a:pPr algn="ctr"/>
            <a:r>
              <a:rPr lang="en-US" sz="1400" b="1" spc="300" dirty="0">
                <a:effectLst>
                  <a:outerShdw blurRad="38100" dist="38100" dir="2700000" algn="tl">
                    <a:srgbClr val="000000">
                      <a:alpha val="43137"/>
                    </a:srgbClr>
                  </a:outerShdw>
                </a:effectLst>
                <a:latin typeface="Britannic Bold" panose="020B0903060703020204" pitchFamily="34" charset="0"/>
              </a:rPr>
              <a:t>Today’s Presentation Study</a:t>
            </a:r>
          </a:p>
        </p:txBody>
      </p:sp>
      <p:sp>
        <p:nvSpPr>
          <p:cNvPr id="23" name="TextBox 22"/>
          <p:cNvSpPr txBox="1"/>
          <p:nvPr/>
        </p:nvSpPr>
        <p:spPr>
          <a:xfrm>
            <a:off x="7075506" y="4780971"/>
            <a:ext cx="4894917"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We will look at </a:t>
            </a:r>
            <a:r>
              <a:rPr lang="en-US" sz="1200" b="1" dirty="0">
                <a:solidFill>
                  <a:srgbClr val="FF0000"/>
                </a:solidFill>
                <a:latin typeface="Times New Roman" panose="02020603050405020304" pitchFamily="18" charset="0"/>
                <a:cs typeface="Times New Roman" panose="02020603050405020304" pitchFamily="18" charset="0"/>
              </a:rPr>
              <a:t>I Corinthians 13:8-14 </a:t>
            </a:r>
            <a:r>
              <a:rPr lang="en-US" sz="1200" dirty="0">
                <a:latin typeface="Times New Roman" panose="02020603050405020304" pitchFamily="18" charset="0"/>
                <a:cs typeface="Times New Roman" panose="02020603050405020304" pitchFamily="18" charset="0"/>
              </a:rPr>
              <a:t>and answer these questions:</a:t>
            </a:r>
          </a:p>
        </p:txBody>
      </p:sp>
      <p:sp>
        <p:nvSpPr>
          <p:cNvPr id="25" name="TextBox 24"/>
          <p:cNvSpPr txBox="1"/>
          <p:nvPr/>
        </p:nvSpPr>
        <p:spPr>
          <a:xfrm>
            <a:off x="7045552" y="3685929"/>
            <a:ext cx="4894917" cy="646331"/>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This is a study of KJB being ‘</a:t>
            </a:r>
            <a:r>
              <a:rPr lang="en-US" sz="1200" b="1" i="1" dirty="0">
                <a:solidFill>
                  <a:srgbClr val="CC6600"/>
                </a:solidFill>
                <a:latin typeface="Times New Roman" panose="02020603050405020304" pitchFamily="18" charset="0"/>
                <a:cs typeface="Times New Roman" panose="02020603050405020304" pitchFamily="18" charset="0"/>
              </a:rPr>
              <a:t>perfect</a:t>
            </a:r>
            <a:r>
              <a:rPr lang="en-US" sz="1200" dirty="0">
                <a:latin typeface="Times New Roman" panose="02020603050405020304" pitchFamily="18" charset="0"/>
                <a:cs typeface="Times New Roman" panose="02020603050405020304" pitchFamily="18" charset="0"/>
              </a:rPr>
              <a:t>.’  However, as simple as I believe it is to ‘understand,’ it seems to be a very difficult, if not even impossible, for today’s pastors and preachers to understand and teach these verses truthfully.</a:t>
            </a:r>
          </a:p>
        </p:txBody>
      </p:sp>
      <p:sp>
        <p:nvSpPr>
          <p:cNvPr id="27" name="TextBox 26"/>
          <p:cNvSpPr txBox="1"/>
          <p:nvPr/>
        </p:nvSpPr>
        <p:spPr>
          <a:xfrm>
            <a:off x="6963834" y="5881494"/>
            <a:ext cx="5049466" cy="830997"/>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Once again and as always in my audio &amp; video Bible sermons as well as with my many written studies, you will see how important I believe the </a:t>
            </a:r>
          </a:p>
          <a:p>
            <a:pPr algn="ctr"/>
            <a:r>
              <a:rPr lang="en-US" sz="1200" dirty="0">
                <a:latin typeface="Times New Roman" panose="02020603050405020304" pitchFamily="18" charset="0"/>
                <a:cs typeface="Times New Roman" panose="02020603050405020304" pitchFamily="18" charset="0"/>
              </a:rPr>
              <a:t>King James Bible ‘was’ in history past, ‘still is’ in today’s present, </a:t>
            </a:r>
          </a:p>
          <a:p>
            <a:pPr algn="ctr"/>
            <a:r>
              <a:rPr lang="en-US" sz="1200" dirty="0">
                <a:latin typeface="Times New Roman" panose="02020603050405020304" pitchFamily="18" charset="0"/>
                <a:cs typeface="Times New Roman" panose="02020603050405020304" pitchFamily="18" charset="0"/>
              </a:rPr>
              <a:t>and ‘will be’ in tomorrow’s future.</a:t>
            </a:r>
          </a:p>
        </p:txBody>
      </p:sp>
      <p:sp>
        <p:nvSpPr>
          <p:cNvPr id="24" name="TextBox 23"/>
          <p:cNvSpPr txBox="1"/>
          <p:nvPr/>
        </p:nvSpPr>
        <p:spPr>
          <a:xfrm>
            <a:off x="7307062" y="4305039"/>
            <a:ext cx="4337529" cy="523220"/>
          </a:xfrm>
          <a:prstGeom prst="rect">
            <a:avLst/>
          </a:prstGeom>
          <a:noFill/>
        </p:spPr>
        <p:txBody>
          <a:bodyPr wrap="square" rtlCol="0">
            <a:spAutoFit/>
          </a:bodyPr>
          <a:lstStyle/>
          <a:p>
            <a:pPr algn="ctr"/>
            <a:r>
              <a:rPr lang="en-US" sz="1400" b="1" i="1" dirty="0">
                <a:solidFill>
                  <a:srgbClr val="CC6600"/>
                </a:solidFill>
                <a:latin typeface="Times New Roman" panose="02020603050405020304" pitchFamily="18" charset="0"/>
                <a:cs typeface="Times New Roman" panose="02020603050405020304" pitchFamily="18" charset="0"/>
              </a:rPr>
              <a:t>But when that which is perfect is come, </a:t>
            </a:r>
          </a:p>
          <a:p>
            <a:pPr algn="ctr"/>
            <a:r>
              <a:rPr lang="en-US" sz="1400" b="1" i="1" dirty="0">
                <a:solidFill>
                  <a:srgbClr val="CC6600"/>
                </a:solidFill>
                <a:latin typeface="Times New Roman" panose="02020603050405020304" pitchFamily="18" charset="0"/>
                <a:cs typeface="Times New Roman" panose="02020603050405020304" pitchFamily="18" charset="0"/>
              </a:rPr>
              <a:t>then that which is in part shall be done away.</a:t>
            </a:r>
          </a:p>
        </p:txBody>
      </p:sp>
      <p:sp>
        <p:nvSpPr>
          <p:cNvPr id="29" name="TextBox 28"/>
          <p:cNvSpPr txBox="1"/>
          <p:nvPr/>
        </p:nvSpPr>
        <p:spPr>
          <a:xfrm>
            <a:off x="6969693" y="4997464"/>
            <a:ext cx="2255247"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1.  What is </a:t>
            </a:r>
            <a:r>
              <a:rPr lang="en-US" sz="1200" b="1" i="1" dirty="0">
                <a:solidFill>
                  <a:srgbClr val="CC6600"/>
                </a:solidFill>
                <a:latin typeface="Times New Roman" panose="02020603050405020304" pitchFamily="18" charset="0"/>
                <a:cs typeface="Times New Roman" panose="02020603050405020304" pitchFamily="18" charset="0"/>
              </a:rPr>
              <a:t>that which is perfect</a:t>
            </a:r>
            <a:r>
              <a:rPr lang="en-US" sz="1200" dirty="0">
                <a:latin typeface="Times New Roman" panose="02020603050405020304" pitchFamily="18" charset="0"/>
                <a:cs typeface="Times New Roman" panose="02020603050405020304" pitchFamily="18" charset="0"/>
              </a:rPr>
              <a:t>?</a:t>
            </a:r>
          </a:p>
        </p:txBody>
      </p:sp>
      <p:sp>
        <p:nvSpPr>
          <p:cNvPr id="30" name="TextBox 29"/>
          <p:cNvSpPr txBox="1"/>
          <p:nvPr/>
        </p:nvSpPr>
        <p:spPr>
          <a:xfrm>
            <a:off x="6940201" y="5218839"/>
            <a:ext cx="1980340"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2.  When is </a:t>
            </a:r>
            <a:r>
              <a:rPr lang="en-US" sz="1200" b="1" i="1" dirty="0">
                <a:solidFill>
                  <a:srgbClr val="CC6600"/>
                </a:solidFill>
                <a:latin typeface="Times New Roman" panose="02020603050405020304" pitchFamily="18" charset="0"/>
                <a:cs typeface="Times New Roman" panose="02020603050405020304" pitchFamily="18" charset="0"/>
              </a:rPr>
              <a:t>when</a:t>
            </a:r>
            <a:r>
              <a:rPr lang="en-US" sz="1200" dirty="0">
                <a:latin typeface="Times New Roman" panose="02020603050405020304" pitchFamily="18" charset="0"/>
                <a:cs typeface="Times New Roman" panose="02020603050405020304" pitchFamily="18" charset="0"/>
              </a:rPr>
              <a:t> and </a:t>
            </a:r>
            <a:r>
              <a:rPr lang="en-US" sz="1200" b="1" i="1" dirty="0">
                <a:solidFill>
                  <a:srgbClr val="CC6600"/>
                </a:solidFill>
                <a:latin typeface="Times New Roman" panose="02020603050405020304" pitchFamily="18" charset="0"/>
                <a:cs typeface="Times New Roman" panose="02020603050405020304" pitchFamily="18" charset="0"/>
              </a:rPr>
              <a:t>then</a:t>
            </a:r>
            <a:r>
              <a:rPr lang="en-US" sz="1200" dirty="0">
                <a:latin typeface="Times New Roman" panose="02020603050405020304" pitchFamily="18" charset="0"/>
                <a:cs typeface="Times New Roman" panose="02020603050405020304" pitchFamily="18" charset="0"/>
              </a:rPr>
              <a:t>?</a:t>
            </a:r>
          </a:p>
        </p:txBody>
      </p:sp>
      <p:sp>
        <p:nvSpPr>
          <p:cNvPr id="31" name="TextBox 30"/>
          <p:cNvSpPr txBox="1"/>
          <p:nvPr/>
        </p:nvSpPr>
        <p:spPr>
          <a:xfrm>
            <a:off x="6906507" y="5442467"/>
            <a:ext cx="2255247"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3.  To what is </a:t>
            </a:r>
            <a:r>
              <a:rPr lang="en-US" sz="1200" b="1" i="1" dirty="0">
                <a:solidFill>
                  <a:srgbClr val="CC6600"/>
                </a:solidFill>
                <a:latin typeface="Times New Roman" panose="02020603050405020304" pitchFamily="18" charset="0"/>
                <a:cs typeface="Times New Roman" panose="02020603050405020304" pitchFamily="18" charset="0"/>
              </a:rPr>
              <a:t>in part</a:t>
            </a:r>
            <a:r>
              <a:rPr lang="en-US" sz="1200" dirty="0">
                <a:latin typeface="Times New Roman" panose="02020603050405020304" pitchFamily="18" charset="0"/>
                <a:cs typeface="Times New Roman" panose="02020603050405020304" pitchFamily="18" charset="0"/>
              </a:rPr>
              <a:t> referring?</a:t>
            </a:r>
          </a:p>
        </p:txBody>
      </p:sp>
      <p:sp>
        <p:nvSpPr>
          <p:cNvPr id="3075" name="TextBox 3074"/>
          <p:cNvSpPr txBox="1"/>
          <p:nvPr/>
        </p:nvSpPr>
        <p:spPr>
          <a:xfrm>
            <a:off x="7771000" y="5663255"/>
            <a:ext cx="3369637"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7.  What is the significance of these verses today?</a:t>
            </a:r>
          </a:p>
        </p:txBody>
      </p:sp>
      <p:sp>
        <p:nvSpPr>
          <p:cNvPr id="26" name="Rectangle: Rounded Corners 25">
            <a:extLst>
              <a:ext uri="{FF2B5EF4-FFF2-40B4-BE49-F238E27FC236}">
                <a16:creationId xmlns:a16="http://schemas.microsoft.com/office/drawing/2014/main" id="{515873EE-0D40-4652-9C9F-A2182FAB9826}"/>
              </a:ext>
            </a:extLst>
          </p:cNvPr>
          <p:cNvSpPr/>
          <p:nvPr/>
        </p:nvSpPr>
        <p:spPr>
          <a:xfrm>
            <a:off x="7668883" y="4335808"/>
            <a:ext cx="3588589" cy="47296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AA2BBC9-1F33-4AEB-ABA2-EB8F108D911E}"/>
              </a:ext>
            </a:extLst>
          </p:cNvPr>
          <p:cNvSpPr txBox="1"/>
          <p:nvPr/>
        </p:nvSpPr>
        <p:spPr>
          <a:xfrm>
            <a:off x="9248299" y="4997437"/>
            <a:ext cx="254945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4. Is ‘love’ more important than truth?</a:t>
            </a:r>
          </a:p>
        </p:txBody>
      </p:sp>
      <p:sp>
        <p:nvSpPr>
          <p:cNvPr id="33" name="TextBox 32">
            <a:extLst>
              <a:ext uri="{FF2B5EF4-FFF2-40B4-BE49-F238E27FC236}">
                <a16:creationId xmlns:a16="http://schemas.microsoft.com/office/drawing/2014/main" id="{2C1FF4C9-4EF5-4AD6-98C2-A674C37CBEA0}"/>
              </a:ext>
            </a:extLst>
          </p:cNvPr>
          <p:cNvSpPr txBox="1"/>
          <p:nvPr/>
        </p:nvSpPr>
        <p:spPr>
          <a:xfrm>
            <a:off x="9257886" y="5218076"/>
            <a:ext cx="249091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5.  How does a Christian ‘grow up’?</a:t>
            </a:r>
          </a:p>
        </p:txBody>
      </p:sp>
      <p:sp>
        <p:nvSpPr>
          <p:cNvPr id="34" name="TextBox 33">
            <a:extLst>
              <a:ext uri="{FF2B5EF4-FFF2-40B4-BE49-F238E27FC236}">
                <a16:creationId xmlns:a16="http://schemas.microsoft.com/office/drawing/2014/main" id="{30BCCFE6-4F48-4AA1-9AD2-6BDBABEC5B03}"/>
              </a:ext>
            </a:extLst>
          </p:cNvPr>
          <p:cNvSpPr txBox="1"/>
          <p:nvPr/>
        </p:nvSpPr>
        <p:spPr>
          <a:xfrm>
            <a:off x="9268053" y="5442467"/>
            <a:ext cx="261027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6. What ‘thing’ today is the final truth?</a:t>
            </a:r>
          </a:p>
        </p:txBody>
      </p:sp>
    </p:spTree>
    <p:extLst>
      <p:ext uri="{BB962C8B-B14F-4D97-AF65-F5344CB8AC3E}">
        <p14:creationId xmlns:p14="http://schemas.microsoft.com/office/powerpoint/2010/main" val="145070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7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75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Horizontal)">
                                      <p:cBhvr>
                                        <p:cTn id="20" dur="1000"/>
                                        <p:tgtEl>
                                          <p:spTgt spid="2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75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up)">
                                      <p:cBhvr>
                                        <p:cTn id="34" dur="175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175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175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up)">
                                      <p:cBhvr>
                                        <p:cTn id="49" dur="175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up)">
                                      <p:cBhvr>
                                        <p:cTn id="54" dur="175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up)">
                                      <p:cBhvr>
                                        <p:cTn id="59" dur="175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3075"/>
                                        </p:tgtEl>
                                        <p:attrNameLst>
                                          <p:attrName>style.visibility</p:attrName>
                                        </p:attrNameLst>
                                      </p:cBhvr>
                                      <p:to>
                                        <p:strVal val="visible"/>
                                      </p:to>
                                    </p:set>
                                    <p:animEffect transition="in" filter="wipe(up)">
                                      <p:cBhvr>
                                        <p:cTn id="64" dur="1750"/>
                                        <p:tgtEl>
                                          <p:spTgt spid="307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up)">
                                      <p:cBhvr>
                                        <p:cTn id="69"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P spid="23" grpId="0"/>
      <p:bldP spid="25" grpId="0"/>
      <p:bldP spid="27" grpId="0"/>
      <p:bldP spid="24" grpId="0"/>
      <p:bldP spid="29" grpId="0"/>
      <p:bldP spid="30" grpId="0"/>
      <p:bldP spid="31" grpId="0"/>
      <p:bldP spid="3075" grpId="0"/>
      <p:bldP spid="26" grpId="0" animBg="1"/>
      <p:bldP spid="32" grpId="0"/>
      <p:bldP spid="33"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499" y="2014347"/>
            <a:ext cx="10144125" cy="4501232"/>
          </a:xfrm>
          <a:prstGeom prst="rect">
            <a:avLst/>
          </a:prstGeom>
          <a:noFill/>
        </p:spPr>
        <p:txBody>
          <a:bodyPr wrap="square" rtlCol="0">
            <a:spAutoFit/>
          </a:bodyPr>
          <a:lstStyle/>
          <a:p>
            <a:pPr algn="ctr"/>
            <a:r>
              <a:rPr lang="en-US" sz="1600" dirty="0"/>
              <a:t>This is just a friendly reminder that this PowerPoint was designed by Mikel Paulson,</a:t>
            </a:r>
          </a:p>
          <a:p>
            <a:pPr algn="ctr"/>
            <a:r>
              <a:rPr lang="en-US" sz="1200" dirty="0"/>
              <a:t>June 2016, updated October 2020 – </a:t>
            </a:r>
            <a:r>
              <a:rPr lang="en-US" sz="1200" b="1" dirty="0">
                <a:hlinkClick r:id="rId2"/>
              </a:rPr>
              <a:t>www.scatteredchristians.org</a:t>
            </a:r>
            <a:r>
              <a:rPr lang="en-US" sz="1200" b="1" dirty="0"/>
              <a:t> </a:t>
            </a:r>
            <a:r>
              <a:rPr lang="en-US" sz="1200" dirty="0"/>
              <a:t>and </a:t>
            </a:r>
            <a:r>
              <a:rPr lang="en-US" sz="1200" b="1" dirty="0">
                <a:hlinkClick r:id="rId3"/>
              </a:rPr>
              <a:t>www.paulson1611rd.org</a:t>
            </a:r>
            <a:endParaRPr lang="en-US" sz="1200" b="1" dirty="0"/>
          </a:p>
          <a:p>
            <a:pPr algn="ctr"/>
            <a:endParaRPr lang="en-US" sz="1200" dirty="0"/>
          </a:p>
          <a:p>
            <a:endParaRPr lang="en-US" sz="1200" dirty="0"/>
          </a:p>
          <a:p>
            <a:endParaRPr lang="en-US" sz="1200" dirty="0"/>
          </a:p>
          <a:p>
            <a:endParaRPr lang="en-US" sz="1200" dirty="0"/>
          </a:p>
          <a:p>
            <a:pPr algn="ctr"/>
            <a:endParaRPr lang="en-US" sz="1200" dirty="0"/>
          </a:p>
          <a:p>
            <a:endParaRPr lang="en-US" sz="1200" dirty="0"/>
          </a:p>
          <a:p>
            <a:endParaRPr lang="en-US" sz="1200" dirty="0"/>
          </a:p>
          <a:p>
            <a:endParaRPr lang="en-US" sz="1200" dirty="0"/>
          </a:p>
          <a:p>
            <a:pPr algn="just"/>
            <a:r>
              <a:rPr lang="en-US" sz="1600" dirty="0"/>
              <a:t>This presentation is not copyrighted, of course, so if you can add more information, and there is a lot more that I am sure can be added to this, feel free to do so.  My only expectation and requirement is that you use ONLY a King James 1611 Bible.  Actually, that can’t be a big problem because if you tried to use any other modern bibles, you would find they wouldn’t work with this anyway, thus we see once again the importance of a rightly divided 1611 KJB ONLY. </a:t>
            </a:r>
            <a:endParaRPr lang="en-US" sz="1600" dirty="0">
              <a:sym typeface="Wingdings" panose="05000000000000000000" pitchFamily="2" charset="2"/>
            </a:endParaRPr>
          </a:p>
          <a:p>
            <a:endParaRPr lang="en-US" sz="1200" dirty="0">
              <a:sym typeface="Wingdings" panose="05000000000000000000" pitchFamily="2" charset="2"/>
            </a:endParaRPr>
          </a:p>
          <a:p>
            <a:pPr algn="ctr"/>
            <a:r>
              <a:rPr lang="en-US" sz="1050" dirty="0">
                <a:sym typeface="Wingdings" panose="05000000000000000000" pitchFamily="2" charset="2"/>
              </a:rPr>
              <a:t>If you do add more comments, scripture references, etc. for your own use – or to pass on to others,</a:t>
            </a:r>
          </a:p>
          <a:p>
            <a:pPr algn="ctr"/>
            <a:r>
              <a:rPr lang="en-US" sz="1050" dirty="0">
                <a:sym typeface="Wingdings" panose="05000000000000000000" pitchFamily="2" charset="2"/>
              </a:rPr>
              <a:t> please pass it on to me, as well.  I would be glad to update yours to the website</a:t>
            </a:r>
            <a:r>
              <a:rPr lang="en-US" sz="1200" dirty="0">
                <a:sym typeface="Wingdings" panose="05000000000000000000" pitchFamily="2" charset="2"/>
              </a:rPr>
              <a:t>.</a:t>
            </a:r>
          </a:p>
          <a:p>
            <a:pPr algn="ctr"/>
            <a:endParaRPr lang="en-US" sz="1200" dirty="0">
              <a:sym typeface="Wingdings" panose="05000000000000000000" pitchFamily="2" charset="2"/>
            </a:endParaRPr>
          </a:p>
          <a:p>
            <a:pPr algn="ctr"/>
            <a:r>
              <a:rPr lang="en-US" sz="1400" b="1" i="1" dirty="0">
                <a:solidFill>
                  <a:srgbClr val="CC6600"/>
                </a:solidFill>
                <a:sym typeface="Wingdings" panose="05000000000000000000" pitchFamily="2" charset="2"/>
              </a:rPr>
              <a:t>But watch thou in all things, endure afflictions,</a:t>
            </a:r>
          </a:p>
          <a:p>
            <a:pPr algn="ctr"/>
            <a:r>
              <a:rPr lang="en-US" sz="1400" b="1" i="1" dirty="0">
                <a:solidFill>
                  <a:srgbClr val="CC6600"/>
                </a:solidFill>
                <a:sym typeface="Wingdings" panose="05000000000000000000" pitchFamily="2" charset="2"/>
              </a:rPr>
              <a:t>do the work of an evangelist, make full proof of thy ministry</a:t>
            </a:r>
            <a:r>
              <a:rPr lang="en-US" sz="1400" dirty="0">
                <a:solidFill>
                  <a:srgbClr val="CC6600"/>
                </a:solidFill>
                <a:sym typeface="Wingdings" panose="05000000000000000000" pitchFamily="2" charset="2"/>
              </a:rPr>
              <a:t>.</a:t>
            </a:r>
          </a:p>
          <a:p>
            <a:pPr algn="ctr"/>
            <a:endParaRPr lang="en-US" sz="1200" dirty="0">
              <a:sym typeface="Wingdings" panose="05000000000000000000" pitchFamily="2" charset="2"/>
            </a:endParaRPr>
          </a:p>
          <a:p>
            <a:pPr algn="ctr"/>
            <a:r>
              <a:rPr lang="en-US" sz="1200" dirty="0">
                <a:sym typeface="Wingdings" panose="05000000000000000000" pitchFamily="2" charset="2"/>
              </a:rPr>
              <a:t>- KJB1611  ONLY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6053" y="2598835"/>
            <a:ext cx="859894" cy="1146119"/>
          </a:xfrm>
          <a:prstGeom prst="rect">
            <a:avLst/>
          </a:prstGeom>
          <a:ln w="38100">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8211" y="147081"/>
            <a:ext cx="3109890" cy="1759836"/>
          </a:xfrm>
          <a:prstGeom prst="rect">
            <a:avLst/>
          </a:prstGeom>
          <a:ln w="57150">
            <a:solidFill>
              <a:srgbClr val="CC6600"/>
            </a:solidFill>
          </a:ln>
        </p:spPr>
      </p:pic>
    </p:spTree>
    <p:extLst>
      <p:ext uri="{BB962C8B-B14F-4D97-AF65-F5344CB8AC3E}">
        <p14:creationId xmlns:p14="http://schemas.microsoft.com/office/powerpoint/2010/main" val="1461307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221"/>
          </a:xfrm>
          <a:prstGeom prst="rect">
            <a:avLst/>
          </a:prstGeom>
        </p:spPr>
      </p:pic>
      <p:sp>
        <p:nvSpPr>
          <p:cNvPr id="2" name="Rectangle 1"/>
          <p:cNvSpPr/>
          <p:nvPr/>
        </p:nvSpPr>
        <p:spPr>
          <a:xfrm>
            <a:off x="4390246" y="137870"/>
            <a:ext cx="3430811" cy="1862048"/>
          </a:xfrm>
          <a:prstGeom prst="rect">
            <a:avLst/>
          </a:prstGeom>
          <a:noFill/>
        </p:spPr>
        <p:txBody>
          <a:bodyPr wrap="none" lIns="91440" tIns="45720" rIns="91440" bIns="45720">
            <a:spAutoFit/>
          </a:bodyPr>
          <a:lstStyle/>
          <a:p>
            <a:pPr algn="ctr"/>
            <a:r>
              <a:rPr lang="en-US" sz="11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Part I</a:t>
            </a:r>
          </a:p>
        </p:txBody>
      </p:sp>
      <p:sp>
        <p:nvSpPr>
          <p:cNvPr id="5" name="TextBox 4"/>
          <p:cNvSpPr txBox="1"/>
          <p:nvPr/>
        </p:nvSpPr>
        <p:spPr>
          <a:xfrm>
            <a:off x="642030" y="6313246"/>
            <a:ext cx="10885250" cy="369332"/>
          </a:xfrm>
          <a:prstGeom prst="rect">
            <a:avLst/>
          </a:prstGeom>
          <a:noFill/>
        </p:spPr>
        <p:txBody>
          <a:bodyPr wrap="square" rtlCol="0">
            <a:spAutoFit/>
          </a:bodyPr>
          <a:lstStyle/>
          <a:p>
            <a:pPr algn="ctr"/>
            <a:r>
              <a:rPr lang="en-US" b="1" dirty="0">
                <a:solidFill>
                  <a:schemeClr val="accent4">
                    <a:lumMod val="60000"/>
                    <a:lumOff val="40000"/>
                  </a:schemeClr>
                </a:solidFill>
              </a:rPr>
              <a:t>You will be reading the simple, inspired and preserved text from a 1611 King James Bible – nothing else.</a:t>
            </a:r>
          </a:p>
        </p:txBody>
      </p:sp>
      <p:sp>
        <p:nvSpPr>
          <p:cNvPr id="6" name="TextBox 5"/>
          <p:cNvSpPr txBox="1"/>
          <p:nvPr/>
        </p:nvSpPr>
        <p:spPr>
          <a:xfrm>
            <a:off x="2438400" y="1874087"/>
            <a:ext cx="7327899" cy="1200329"/>
          </a:xfrm>
          <a:prstGeom prst="rect">
            <a:avLst/>
          </a:prstGeom>
          <a:noFill/>
        </p:spPr>
        <p:txBody>
          <a:bodyPr wrap="square" rtlCol="0">
            <a:spAutoFit/>
          </a:bodyPr>
          <a:lstStyle/>
          <a:p>
            <a:pPr algn="ct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Scriptures</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Only</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322008140"/>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27144" y="26634"/>
            <a:ext cx="2310512" cy="307777"/>
          </a:xfrm>
          <a:prstGeom prst="rect">
            <a:avLst/>
          </a:prstGeom>
          <a:no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I Corinthians 13:8-14</a:t>
            </a:r>
          </a:p>
        </p:txBody>
      </p:sp>
      <p:sp>
        <p:nvSpPr>
          <p:cNvPr id="12" name="TextBox 11">
            <a:extLst>
              <a:ext uri="{FF2B5EF4-FFF2-40B4-BE49-F238E27FC236}">
                <a16:creationId xmlns:a16="http://schemas.microsoft.com/office/drawing/2014/main" id="{D5386DE0-053D-428B-9199-BA8B32DFE30D}"/>
              </a:ext>
            </a:extLst>
          </p:cNvPr>
          <p:cNvSpPr txBox="1"/>
          <p:nvPr/>
        </p:nvSpPr>
        <p:spPr>
          <a:xfrm>
            <a:off x="2710658" y="302829"/>
            <a:ext cx="6775135" cy="1569660"/>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Charity never </a:t>
            </a:r>
            <a:r>
              <a:rPr lang="en-US" sz="2400" b="1" i="1" dirty="0" err="1">
                <a:solidFill>
                  <a:srgbClr val="CC6600"/>
                </a:solidFill>
                <a:latin typeface="Times New Roman" panose="02020603050405020304" pitchFamily="18" charset="0"/>
                <a:cs typeface="Times New Roman" panose="02020603050405020304" pitchFamily="18" charset="0"/>
              </a:rPr>
              <a:t>faileth</a:t>
            </a:r>
            <a:r>
              <a:rPr lang="en-US" sz="2400" b="1" i="1" dirty="0">
                <a:solidFill>
                  <a:srgbClr val="CC6600"/>
                </a:solidFill>
                <a:latin typeface="Times New Roman" panose="02020603050405020304" pitchFamily="18" charset="0"/>
                <a:cs typeface="Times New Roman" panose="02020603050405020304" pitchFamily="18" charset="0"/>
              </a:rPr>
              <a:t>: </a:t>
            </a:r>
          </a:p>
          <a:p>
            <a:pPr algn="ctr"/>
            <a:r>
              <a:rPr lang="en-US" sz="2400" b="1" i="1" dirty="0">
                <a:solidFill>
                  <a:srgbClr val="CC6600"/>
                </a:solidFill>
                <a:latin typeface="Times New Roman" panose="02020603050405020304" pitchFamily="18" charset="0"/>
                <a:cs typeface="Times New Roman" panose="02020603050405020304" pitchFamily="18" charset="0"/>
              </a:rPr>
              <a:t>but whether there be prophecies, they shall fail;</a:t>
            </a:r>
          </a:p>
          <a:p>
            <a:pPr algn="ctr"/>
            <a:r>
              <a:rPr lang="en-US" sz="2400" b="1" i="1" dirty="0">
                <a:solidFill>
                  <a:srgbClr val="CC6600"/>
                </a:solidFill>
                <a:latin typeface="Times New Roman" panose="02020603050405020304" pitchFamily="18" charset="0"/>
                <a:cs typeface="Times New Roman" panose="02020603050405020304" pitchFamily="18" charset="0"/>
              </a:rPr>
              <a:t>whether there be tongues, they shall cease;</a:t>
            </a:r>
          </a:p>
          <a:p>
            <a:pPr algn="ctr"/>
            <a:r>
              <a:rPr lang="en-US" sz="2400" b="1" i="1" dirty="0">
                <a:solidFill>
                  <a:srgbClr val="CC6600"/>
                </a:solidFill>
                <a:latin typeface="Times New Roman" panose="02020603050405020304" pitchFamily="18" charset="0"/>
                <a:cs typeface="Times New Roman" panose="02020603050405020304" pitchFamily="18" charset="0"/>
              </a:rPr>
              <a:t>whether there be knowledge, it shall vanish away.</a:t>
            </a:r>
          </a:p>
        </p:txBody>
      </p:sp>
      <p:sp>
        <p:nvSpPr>
          <p:cNvPr id="14" name="TextBox 13">
            <a:extLst>
              <a:ext uri="{FF2B5EF4-FFF2-40B4-BE49-F238E27FC236}">
                <a16:creationId xmlns:a16="http://schemas.microsoft.com/office/drawing/2014/main" id="{7D446B4E-AE28-43FA-A2A0-AD8932A3F86B}"/>
              </a:ext>
            </a:extLst>
          </p:cNvPr>
          <p:cNvSpPr txBox="1"/>
          <p:nvPr/>
        </p:nvSpPr>
        <p:spPr>
          <a:xfrm>
            <a:off x="2774736" y="1738677"/>
            <a:ext cx="6775135" cy="46166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For we </a:t>
            </a:r>
            <a:r>
              <a:rPr lang="en-US" sz="2400" b="1" i="1" u="sng" dirty="0">
                <a:solidFill>
                  <a:srgbClr val="CC6600"/>
                </a:solidFill>
                <a:latin typeface="Times New Roman" panose="02020603050405020304" pitchFamily="18" charset="0"/>
                <a:cs typeface="Times New Roman" panose="02020603050405020304" pitchFamily="18" charset="0"/>
              </a:rPr>
              <a:t>know in part</a:t>
            </a:r>
            <a:r>
              <a:rPr lang="en-US" sz="2400" b="1" i="1" dirty="0">
                <a:solidFill>
                  <a:srgbClr val="CC6600"/>
                </a:solidFill>
                <a:latin typeface="Times New Roman" panose="02020603050405020304" pitchFamily="18" charset="0"/>
                <a:cs typeface="Times New Roman" panose="02020603050405020304" pitchFamily="18" charset="0"/>
              </a:rPr>
              <a:t>, and we </a:t>
            </a:r>
            <a:r>
              <a:rPr lang="en-US" sz="2400" b="1" i="1" u="sng" dirty="0">
                <a:solidFill>
                  <a:srgbClr val="CC6600"/>
                </a:solidFill>
                <a:latin typeface="Times New Roman" panose="02020603050405020304" pitchFamily="18" charset="0"/>
                <a:cs typeface="Times New Roman" panose="02020603050405020304" pitchFamily="18" charset="0"/>
              </a:rPr>
              <a:t>prophesy in part</a:t>
            </a:r>
            <a:r>
              <a:rPr lang="en-US" sz="2400" b="1" i="1" dirty="0">
                <a:solidFill>
                  <a:srgbClr val="CC6600"/>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82AF2DC3-FB71-4E14-9AB0-6E69743F5776}"/>
              </a:ext>
            </a:extLst>
          </p:cNvPr>
          <p:cNvSpPr txBox="1"/>
          <p:nvPr/>
        </p:nvSpPr>
        <p:spPr>
          <a:xfrm>
            <a:off x="1934599" y="2852665"/>
            <a:ext cx="8354620" cy="1200329"/>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When I was a child,</a:t>
            </a:r>
          </a:p>
          <a:p>
            <a:pPr algn="ctr"/>
            <a:r>
              <a:rPr lang="en-US" sz="2400" b="1" i="1" dirty="0">
                <a:solidFill>
                  <a:srgbClr val="CC6600"/>
                </a:solidFill>
                <a:latin typeface="Times New Roman" panose="02020603050405020304" pitchFamily="18" charset="0"/>
                <a:cs typeface="Times New Roman" panose="02020603050405020304" pitchFamily="18" charset="0"/>
              </a:rPr>
              <a:t>I </a:t>
            </a:r>
            <a:r>
              <a:rPr lang="en-US" sz="2400" b="1" i="1" dirty="0" err="1">
                <a:solidFill>
                  <a:srgbClr val="CC6600"/>
                </a:solidFill>
                <a:latin typeface="Times New Roman" panose="02020603050405020304" pitchFamily="18" charset="0"/>
                <a:cs typeface="Times New Roman" panose="02020603050405020304" pitchFamily="18" charset="0"/>
              </a:rPr>
              <a:t>spake</a:t>
            </a:r>
            <a:r>
              <a:rPr lang="en-US" sz="2400" b="1" i="1" dirty="0">
                <a:solidFill>
                  <a:srgbClr val="CC6600"/>
                </a:solidFill>
                <a:latin typeface="Times New Roman" panose="02020603050405020304" pitchFamily="18" charset="0"/>
                <a:cs typeface="Times New Roman" panose="02020603050405020304" pitchFamily="18" charset="0"/>
              </a:rPr>
              <a:t> as a child, I understood as a child, I thought as a child:</a:t>
            </a:r>
          </a:p>
          <a:p>
            <a:pPr algn="ctr"/>
            <a:r>
              <a:rPr lang="en-US" sz="2400" b="1" i="1" dirty="0">
                <a:solidFill>
                  <a:srgbClr val="CC6600"/>
                </a:solidFill>
                <a:latin typeface="Times New Roman" panose="02020603050405020304" pitchFamily="18" charset="0"/>
                <a:cs typeface="Times New Roman" panose="02020603050405020304" pitchFamily="18" charset="0"/>
              </a:rPr>
              <a:t>but when I became a man, I put away childish things.</a:t>
            </a:r>
          </a:p>
        </p:txBody>
      </p:sp>
      <p:sp>
        <p:nvSpPr>
          <p:cNvPr id="19" name="TextBox 18">
            <a:extLst>
              <a:ext uri="{FF2B5EF4-FFF2-40B4-BE49-F238E27FC236}">
                <a16:creationId xmlns:a16="http://schemas.microsoft.com/office/drawing/2014/main" id="{3815B566-D79D-46DB-8A60-8A65EFE0EEF0}"/>
              </a:ext>
            </a:extLst>
          </p:cNvPr>
          <p:cNvSpPr txBox="1"/>
          <p:nvPr/>
        </p:nvSpPr>
        <p:spPr>
          <a:xfrm>
            <a:off x="1768138" y="3947441"/>
            <a:ext cx="8673478" cy="830997"/>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For now we see through a glass, darkly; but then face to face:</a:t>
            </a:r>
          </a:p>
          <a:p>
            <a:pPr algn="ctr"/>
            <a:r>
              <a:rPr lang="en-US" sz="2400" b="1" i="1" dirty="0">
                <a:solidFill>
                  <a:srgbClr val="CC6600"/>
                </a:solidFill>
                <a:latin typeface="Times New Roman" panose="02020603050405020304" pitchFamily="18" charset="0"/>
                <a:cs typeface="Times New Roman" panose="02020603050405020304" pitchFamily="18" charset="0"/>
              </a:rPr>
              <a:t>now I know in part; but then shall I know even as also I am known.</a:t>
            </a:r>
          </a:p>
        </p:txBody>
      </p:sp>
      <p:sp>
        <p:nvSpPr>
          <p:cNvPr id="20" name="TextBox 19">
            <a:extLst>
              <a:ext uri="{FF2B5EF4-FFF2-40B4-BE49-F238E27FC236}">
                <a16:creationId xmlns:a16="http://schemas.microsoft.com/office/drawing/2014/main" id="{0DB30768-4D56-4BBE-A88E-0962BF2A9876}"/>
              </a:ext>
            </a:extLst>
          </p:cNvPr>
          <p:cNvSpPr txBox="1"/>
          <p:nvPr/>
        </p:nvSpPr>
        <p:spPr>
          <a:xfrm>
            <a:off x="2838643" y="4687881"/>
            <a:ext cx="6487517" cy="830997"/>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And now </a:t>
            </a:r>
            <a:r>
              <a:rPr lang="en-US" sz="2400" b="1" i="1" dirty="0" err="1">
                <a:solidFill>
                  <a:srgbClr val="CC6600"/>
                </a:solidFill>
                <a:latin typeface="Times New Roman" panose="02020603050405020304" pitchFamily="18" charset="0"/>
                <a:cs typeface="Times New Roman" panose="02020603050405020304" pitchFamily="18" charset="0"/>
              </a:rPr>
              <a:t>abideth</a:t>
            </a:r>
            <a:r>
              <a:rPr lang="en-US" sz="2400" b="1" i="1" dirty="0">
                <a:solidFill>
                  <a:srgbClr val="CC6600"/>
                </a:solidFill>
                <a:latin typeface="Times New Roman" panose="02020603050405020304" pitchFamily="18" charset="0"/>
                <a:cs typeface="Times New Roman" panose="02020603050405020304" pitchFamily="18" charset="0"/>
              </a:rPr>
              <a:t> faith, hope, charity, these three;</a:t>
            </a:r>
          </a:p>
          <a:p>
            <a:pPr algn="ctr"/>
            <a:r>
              <a:rPr lang="en-US" sz="2400" b="1" i="1" dirty="0">
                <a:solidFill>
                  <a:srgbClr val="CC6600"/>
                </a:solidFill>
                <a:latin typeface="Times New Roman" panose="02020603050405020304" pitchFamily="18" charset="0"/>
                <a:cs typeface="Times New Roman" panose="02020603050405020304" pitchFamily="18" charset="0"/>
              </a:rPr>
              <a:t>but the greatest of these is charity.</a:t>
            </a:r>
          </a:p>
        </p:txBody>
      </p:sp>
      <p:sp>
        <p:nvSpPr>
          <p:cNvPr id="21" name="TextBox 20">
            <a:extLst>
              <a:ext uri="{FF2B5EF4-FFF2-40B4-BE49-F238E27FC236}">
                <a16:creationId xmlns:a16="http://schemas.microsoft.com/office/drawing/2014/main" id="{888604C3-2452-431C-9111-C99CE0E0A704}"/>
              </a:ext>
            </a:extLst>
          </p:cNvPr>
          <p:cNvSpPr txBox="1"/>
          <p:nvPr/>
        </p:nvSpPr>
        <p:spPr>
          <a:xfrm>
            <a:off x="2361459" y="2103997"/>
            <a:ext cx="7501631" cy="830997"/>
          </a:xfrm>
          <a:prstGeom prst="rect">
            <a:avLst/>
          </a:prstGeom>
          <a:noFill/>
        </p:spPr>
        <p:txBody>
          <a:bodyPr wrap="square" rtlCol="0">
            <a:spAutoFit/>
          </a:bodyPr>
          <a:lstStyle/>
          <a:p>
            <a:pPr algn="ctr"/>
            <a:r>
              <a:rPr lang="en-US" sz="2400" b="1" i="1" u="sng" dirty="0">
                <a:solidFill>
                  <a:srgbClr val="CC6600"/>
                </a:solidFill>
                <a:latin typeface="Times New Roman" panose="02020603050405020304" pitchFamily="18" charset="0"/>
                <a:cs typeface="Times New Roman" panose="02020603050405020304" pitchFamily="18" charset="0"/>
              </a:rPr>
              <a:t>But when that which is perfect is come,</a:t>
            </a:r>
          </a:p>
          <a:p>
            <a:pPr algn="ctr"/>
            <a:r>
              <a:rPr lang="en-US" sz="2400" b="1" i="1" u="sng" dirty="0">
                <a:solidFill>
                  <a:srgbClr val="CC6600"/>
                </a:solidFill>
                <a:latin typeface="Times New Roman" panose="02020603050405020304" pitchFamily="18" charset="0"/>
                <a:cs typeface="Times New Roman" panose="02020603050405020304" pitchFamily="18" charset="0"/>
              </a:rPr>
              <a:t>then that which is in part shall be done away.</a:t>
            </a:r>
          </a:p>
        </p:txBody>
      </p:sp>
      <p:sp>
        <p:nvSpPr>
          <p:cNvPr id="22" name="TextBox 21">
            <a:extLst>
              <a:ext uri="{FF2B5EF4-FFF2-40B4-BE49-F238E27FC236}">
                <a16:creationId xmlns:a16="http://schemas.microsoft.com/office/drawing/2014/main" id="{0BD48F3D-20ED-4867-85B6-0CEC2E9D3ED7}"/>
              </a:ext>
            </a:extLst>
          </p:cNvPr>
          <p:cNvSpPr txBox="1"/>
          <p:nvPr/>
        </p:nvSpPr>
        <p:spPr>
          <a:xfrm>
            <a:off x="395937" y="5791534"/>
            <a:ext cx="11400125" cy="830997"/>
          </a:xfrm>
          <a:prstGeom prst="rect">
            <a:avLst/>
          </a:prstGeom>
          <a:noFill/>
        </p:spPr>
        <p:txBody>
          <a:bodyPr wrap="square" rtlCol="0">
            <a:spAutoFit/>
          </a:bodyPr>
          <a:lstStyle/>
          <a:p>
            <a:pPr algn="ctr"/>
            <a:r>
              <a:rPr lang="en-US" sz="2400" b="1" dirty="0">
                <a:solidFill>
                  <a:srgbClr val="CC6600"/>
                </a:solidFill>
              </a:rPr>
              <a:t> </a:t>
            </a:r>
            <a:r>
              <a:rPr lang="en-US" sz="2400" b="1" i="1" dirty="0">
                <a:solidFill>
                  <a:srgbClr val="CC6600"/>
                </a:solidFill>
                <a:latin typeface="Times New Roman" panose="02020603050405020304" pitchFamily="18" charset="0"/>
                <a:cs typeface="Times New Roman" panose="02020603050405020304" pitchFamily="18" charset="0"/>
              </a:rPr>
              <a:t>Follow after charity, and desire spiritual gifts, </a:t>
            </a:r>
            <a:r>
              <a:rPr lang="en-US" sz="2400" b="1" i="1" u="sng" dirty="0">
                <a:solidFill>
                  <a:srgbClr val="CC6600"/>
                </a:solidFill>
                <a:latin typeface="Times New Roman" panose="02020603050405020304" pitchFamily="18" charset="0"/>
                <a:cs typeface="Times New Roman" panose="02020603050405020304" pitchFamily="18" charset="0"/>
              </a:rPr>
              <a:t>but rather that ye may prophesy</a:t>
            </a:r>
            <a:r>
              <a:rPr lang="en-US" sz="2400" b="1" i="1" dirty="0">
                <a:solidFill>
                  <a:srgbClr val="CC6600"/>
                </a:solidFill>
                <a:latin typeface="Times New Roman" panose="02020603050405020304" pitchFamily="18" charset="0"/>
                <a:cs typeface="Times New Roman" panose="02020603050405020304" pitchFamily="18" charset="0"/>
              </a:rPr>
              <a:t>. </a:t>
            </a:r>
          </a:p>
          <a:p>
            <a:pPr algn="ctr"/>
            <a:r>
              <a:rPr lang="en-US" sz="2400" b="1" i="1" u="sng" dirty="0">
                <a:solidFill>
                  <a:srgbClr val="CC6600"/>
                </a:solidFill>
                <a:latin typeface="Times New Roman" panose="02020603050405020304" pitchFamily="18" charset="0"/>
                <a:cs typeface="Times New Roman" panose="02020603050405020304" pitchFamily="18" charset="0"/>
              </a:rPr>
              <a:t>But he that </a:t>
            </a:r>
            <a:r>
              <a:rPr lang="en-US" sz="2400" b="1" i="1" u="sng" dirty="0" err="1">
                <a:solidFill>
                  <a:srgbClr val="CC6600"/>
                </a:solidFill>
                <a:latin typeface="Times New Roman" panose="02020603050405020304" pitchFamily="18" charset="0"/>
                <a:cs typeface="Times New Roman" panose="02020603050405020304" pitchFamily="18" charset="0"/>
              </a:rPr>
              <a:t>prophesieth</a:t>
            </a:r>
            <a:r>
              <a:rPr lang="en-US" sz="2400" b="1" i="1" u="sng" dirty="0">
                <a:solidFill>
                  <a:srgbClr val="CC6600"/>
                </a:solidFill>
                <a:latin typeface="Times New Roman" panose="02020603050405020304" pitchFamily="18" charset="0"/>
                <a:cs typeface="Times New Roman" panose="02020603050405020304" pitchFamily="18" charset="0"/>
              </a:rPr>
              <a:t> </a:t>
            </a:r>
            <a:r>
              <a:rPr lang="en-US" sz="2400" b="1" i="1" u="sng" dirty="0" err="1">
                <a:solidFill>
                  <a:srgbClr val="CC6600"/>
                </a:solidFill>
                <a:latin typeface="Times New Roman" panose="02020603050405020304" pitchFamily="18" charset="0"/>
                <a:cs typeface="Times New Roman" panose="02020603050405020304" pitchFamily="18" charset="0"/>
              </a:rPr>
              <a:t>speaketh</a:t>
            </a:r>
            <a:r>
              <a:rPr lang="en-US" sz="2400" b="1" i="1" u="sng" dirty="0">
                <a:solidFill>
                  <a:srgbClr val="CC6600"/>
                </a:solidFill>
                <a:latin typeface="Times New Roman" panose="02020603050405020304" pitchFamily="18" charset="0"/>
                <a:cs typeface="Times New Roman" panose="02020603050405020304" pitchFamily="18" charset="0"/>
              </a:rPr>
              <a:t> unto men to edification, and exhortation, and comfort. </a:t>
            </a:r>
          </a:p>
        </p:txBody>
      </p:sp>
      <p:sp>
        <p:nvSpPr>
          <p:cNvPr id="23" name="TextBox 22">
            <a:extLst>
              <a:ext uri="{FF2B5EF4-FFF2-40B4-BE49-F238E27FC236}">
                <a16:creationId xmlns:a16="http://schemas.microsoft.com/office/drawing/2014/main" id="{FAA5E02A-9961-4B87-A26A-910BE7955912}"/>
              </a:ext>
            </a:extLst>
          </p:cNvPr>
          <p:cNvSpPr txBox="1"/>
          <p:nvPr/>
        </p:nvSpPr>
        <p:spPr>
          <a:xfrm>
            <a:off x="5211190" y="5585534"/>
            <a:ext cx="1793289" cy="307777"/>
          </a:xfrm>
          <a:prstGeom prst="rect">
            <a:avLst/>
          </a:prstGeom>
          <a:noFill/>
        </p:spPr>
        <p:txBody>
          <a:bodyPr wrap="square" rtlCol="0">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I Corinthians 14:1,3</a:t>
            </a:r>
          </a:p>
        </p:txBody>
      </p:sp>
    </p:spTree>
    <p:extLst>
      <p:ext uri="{BB962C8B-B14F-4D97-AF65-F5344CB8AC3E}">
        <p14:creationId xmlns:p14="http://schemas.microsoft.com/office/powerpoint/2010/main" val="1088499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500" fill="hold"/>
                                        <p:tgtEl>
                                          <p:spTgt spid="21"/>
                                        </p:tgtEl>
                                        <p:attrNameLst>
                                          <p:attrName>ppt_w</p:attrName>
                                        </p:attrNameLst>
                                      </p:cBhvr>
                                      <p:tavLst>
                                        <p:tav tm="0">
                                          <p:val>
                                            <p:fltVal val="0"/>
                                          </p:val>
                                        </p:tav>
                                        <p:tav tm="100000">
                                          <p:val>
                                            <p:strVal val="#ppt_w"/>
                                          </p:val>
                                        </p:tav>
                                      </p:tavLst>
                                    </p:anim>
                                    <p:anim calcmode="lin" valueType="num">
                                      <p:cBhvr>
                                        <p:cTn id="18" dur="1500" fill="hold"/>
                                        <p:tgtEl>
                                          <p:spTgt spid="21"/>
                                        </p:tgtEl>
                                        <p:attrNameLst>
                                          <p:attrName>ppt_h</p:attrName>
                                        </p:attrNameLst>
                                      </p:cBhvr>
                                      <p:tavLst>
                                        <p:tav tm="0">
                                          <p:val>
                                            <p:fltVal val="0"/>
                                          </p:val>
                                        </p:tav>
                                        <p:tav tm="100000">
                                          <p:val>
                                            <p:strVal val="#ppt_h"/>
                                          </p:val>
                                        </p:tav>
                                      </p:tavLst>
                                    </p:anim>
                                    <p:animEffect transition="in" filter="fade">
                                      <p:cBhvr>
                                        <p:cTn id="19" dur="1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750"/>
                                        <p:tgtEl>
                                          <p:spTgt spid="23"/>
                                        </p:tgtEl>
                                      </p:cBhvr>
                                    </p:animEffect>
                                  </p:childTnLst>
                                </p:cTn>
                              </p:par>
                              <p:par>
                                <p:cTn id="40" presetID="42" presetClass="entr" presetSubtype="0" fill="hold" nodeType="withEffect">
                                  <p:stCondLst>
                                    <p:cond delay="0"/>
                                  </p:stCondLst>
                                  <p:childTnLst>
                                    <p:set>
                                      <p:cBhvr>
                                        <p:cTn id="41" dur="1" fill="hold">
                                          <p:stCondLst>
                                            <p:cond delay="0"/>
                                          </p:stCondLst>
                                        </p:cTn>
                                        <p:tgtEl>
                                          <p:spTgt spid="22">
                                            <p:txEl>
                                              <p:pRg st="0" end="0"/>
                                            </p:txEl>
                                          </p:spTgt>
                                        </p:tgtEl>
                                        <p:attrNameLst>
                                          <p:attrName>style.visibility</p:attrName>
                                        </p:attrNameLst>
                                      </p:cBhvr>
                                      <p:to>
                                        <p:strVal val="visible"/>
                                      </p:to>
                                    </p:set>
                                    <p:animEffect transition="in" filter="fade">
                                      <p:cBhvr>
                                        <p:cTn id="42" dur="1250"/>
                                        <p:tgtEl>
                                          <p:spTgt spid="22">
                                            <p:txEl>
                                              <p:pRg st="0" end="0"/>
                                            </p:txEl>
                                          </p:spTgt>
                                        </p:tgtEl>
                                      </p:cBhvr>
                                    </p:animEffect>
                                    <p:anim calcmode="lin" valueType="num">
                                      <p:cBhvr>
                                        <p:cTn id="43" dur="125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44" dur="1250" fill="hold"/>
                                        <p:tgtEl>
                                          <p:spTgt spid="22">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2">
                                            <p:txEl>
                                              <p:pRg st="1" end="1"/>
                                            </p:txEl>
                                          </p:spTgt>
                                        </p:tgtEl>
                                        <p:attrNameLst>
                                          <p:attrName>style.visibility</p:attrName>
                                        </p:attrNameLst>
                                      </p:cBhvr>
                                      <p:to>
                                        <p:strVal val="visible"/>
                                      </p:to>
                                    </p:set>
                                    <p:animEffect transition="in" filter="fade">
                                      <p:cBhvr>
                                        <p:cTn id="47" dur="1250"/>
                                        <p:tgtEl>
                                          <p:spTgt spid="22">
                                            <p:txEl>
                                              <p:pRg st="1" end="1"/>
                                            </p:txEl>
                                          </p:spTgt>
                                        </p:tgtEl>
                                      </p:cBhvr>
                                    </p:animEffect>
                                    <p:anim calcmode="lin" valueType="num">
                                      <p:cBhvr>
                                        <p:cTn id="48" dur="125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49" dur="125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9" grpId="0"/>
      <p:bldP spid="20" grpId="0"/>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08020"/>
          </a:xfrm>
          <a:prstGeom prst="rect">
            <a:avLst/>
          </a:prstGeom>
        </p:spPr>
      </p:pic>
      <p:sp>
        <p:nvSpPr>
          <p:cNvPr id="2" name="Rectangle 1"/>
          <p:cNvSpPr/>
          <p:nvPr/>
        </p:nvSpPr>
        <p:spPr>
          <a:xfrm>
            <a:off x="970065" y="137870"/>
            <a:ext cx="10248831" cy="2939266"/>
          </a:xfrm>
          <a:prstGeom prst="rect">
            <a:avLst/>
          </a:prstGeom>
          <a:noFill/>
        </p:spPr>
        <p:txBody>
          <a:bodyPr wrap="none" lIns="91440" tIns="45720" rIns="91440" bIns="45720">
            <a:spAutoFit/>
          </a:bodyPr>
          <a:lstStyle/>
          <a:p>
            <a:pPr algn="ctr"/>
            <a:r>
              <a:rPr lang="en-US" sz="11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Part II</a:t>
            </a:r>
          </a:p>
          <a:p>
            <a:pPr algn="ctr"/>
            <a:endParaRPr lang="en-US" sz="1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Scriptures With </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Written </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Comments</a:t>
            </a:r>
          </a:p>
        </p:txBody>
      </p:sp>
      <p:sp>
        <p:nvSpPr>
          <p:cNvPr id="3" name="TextBox 2"/>
          <p:cNvSpPr txBox="1"/>
          <p:nvPr/>
        </p:nvSpPr>
        <p:spPr>
          <a:xfrm>
            <a:off x="7315199" y="3510077"/>
            <a:ext cx="4559301" cy="1323439"/>
          </a:xfrm>
          <a:prstGeom prst="rect">
            <a:avLst/>
          </a:prstGeom>
          <a:noFill/>
        </p:spPr>
        <p:txBody>
          <a:bodyPr wrap="square" rtlCol="0">
            <a:spAutoFit/>
          </a:bodyPr>
          <a:lstStyle/>
          <a:p>
            <a:pPr algn="just"/>
            <a:r>
              <a:rPr lang="en-US" sz="1600" dirty="0">
                <a:solidFill>
                  <a:srgbClr val="FFFF00"/>
                </a:solidFill>
                <a:latin typeface="Times New Roman" panose="02020603050405020304" pitchFamily="18" charset="0"/>
                <a:cs typeface="Times New Roman" panose="02020603050405020304" pitchFamily="18" charset="0"/>
              </a:rPr>
              <a:t>Ok, there ya go. I trust you read those words with me very carefully, very slowly and with great meditation. Hopefully, you were able to discern what God would have you learn from His very words, inspired and preserved, just as He promised.</a:t>
            </a:r>
          </a:p>
        </p:txBody>
      </p:sp>
      <p:sp>
        <p:nvSpPr>
          <p:cNvPr id="5" name="TextBox 4"/>
          <p:cNvSpPr txBox="1"/>
          <p:nvPr/>
        </p:nvSpPr>
        <p:spPr>
          <a:xfrm>
            <a:off x="8861898" y="4825103"/>
            <a:ext cx="3012603" cy="1323439"/>
          </a:xfrm>
          <a:prstGeom prst="rect">
            <a:avLst/>
          </a:prstGeom>
          <a:noFill/>
        </p:spPr>
        <p:txBody>
          <a:bodyPr wrap="square" rtlCol="0">
            <a:spAutoFit/>
          </a:bodyPr>
          <a:lstStyle/>
          <a:p>
            <a:pPr algn="just"/>
            <a:r>
              <a:rPr lang="en-US" sz="1600" dirty="0">
                <a:solidFill>
                  <a:srgbClr val="FFFF00"/>
                </a:solidFill>
                <a:latin typeface="Times New Roman" panose="02020603050405020304" pitchFamily="18" charset="0"/>
                <a:cs typeface="Times New Roman" panose="02020603050405020304" pitchFamily="18" charset="0"/>
              </a:rPr>
              <a:t>So now, as a former pastor / Bible teacher, I have some things I would like to say to emphasize and point out that I believe to be comments worth your while.   </a:t>
            </a:r>
          </a:p>
        </p:txBody>
      </p:sp>
    </p:spTree>
    <p:extLst>
      <p:ext uri="{BB962C8B-B14F-4D97-AF65-F5344CB8AC3E}">
        <p14:creationId xmlns:p14="http://schemas.microsoft.com/office/powerpoint/2010/main" val="529870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937"/>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18594" y="476649"/>
            <a:ext cx="4863830" cy="523220"/>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Let’s begin with the conclusion: </a:t>
            </a:r>
            <a:r>
              <a:rPr lang="en-US" sz="1400" b="1" i="1" dirty="0">
                <a:solidFill>
                  <a:srgbClr val="CC6600"/>
                </a:solidFill>
                <a:latin typeface="Times New Roman" panose="02020603050405020304" pitchFamily="18" charset="0"/>
                <a:cs typeface="Times New Roman" panose="02020603050405020304" pitchFamily="18" charset="0"/>
              </a:rPr>
              <a:t>That which is perfect</a:t>
            </a:r>
            <a:r>
              <a:rPr lang="en-US" sz="1400" dirty="0">
                <a:latin typeface="Times New Roman" panose="02020603050405020304" pitchFamily="18" charset="0"/>
                <a:cs typeface="Times New Roman" panose="02020603050405020304" pitchFamily="18" charset="0"/>
              </a:rPr>
              <a:t> has to be Paul referring to the coming of the King James Bible in 1611! </a:t>
            </a:r>
          </a:p>
        </p:txBody>
      </p:sp>
      <p:sp>
        <p:nvSpPr>
          <p:cNvPr id="8" name="TextBox 7"/>
          <p:cNvSpPr txBox="1"/>
          <p:nvPr/>
        </p:nvSpPr>
        <p:spPr>
          <a:xfrm>
            <a:off x="6631621" y="5983963"/>
            <a:ext cx="5193434"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Are you ready to see why </a:t>
            </a:r>
            <a:r>
              <a:rPr lang="en-US" sz="1400" b="1" dirty="0">
                <a:solidFill>
                  <a:srgbClr val="FF0000"/>
                </a:solidFill>
                <a:latin typeface="Times New Roman" panose="02020603050405020304" pitchFamily="18" charset="0"/>
                <a:cs typeface="Times New Roman" panose="02020603050405020304" pitchFamily="18" charset="0"/>
              </a:rPr>
              <a:t>I Corinthians 13:10</a:t>
            </a:r>
            <a:r>
              <a:rPr lang="en-US" sz="1400" dirty="0">
                <a:latin typeface="Times New Roman" panose="02020603050405020304" pitchFamily="18" charset="0"/>
                <a:cs typeface="Times New Roman" panose="02020603050405020304" pitchFamily="18" charset="0"/>
              </a:rPr>
              <a:t> is one of the many ‘</a:t>
            </a:r>
            <a:r>
              <a:rPr lang="en-US" sz="1400" i="1" dirty="0">
                <a:latin typeface="Times New Roman" panose="02020603050405020304" pitchFamily="18" charset="0"/>
                <a:cs typeface="Times New Roman" panose="02020603050405020304" pitchFamily="18" charset="0"/>
              </a:rPr>
              <a:t>most important and greatest verses</a:t>
            </a:r>
            <a:r>
              <a:rPr lang="en-US" sz="1400" dirty="0">
                <a:latin typeface="Times New Roman" panose="02020603050405020304" pitchFamily="18" charset="0"/>
                <a:cs typeface="Times New Roman" panose="02020603050405020304" pitchFamily="18" charset="0"/>
              </a:rPr>
              <a:t>’ one can find ‘only’ in a KJB?</a:t>
            </a:r>
          </a:p>
        </p:txBody>
      </p:sp>
      <p:sp>
        <p:nvSpPr>
          <p:cNvPr id="22" name="TextBox 21"/>
          <p:cNvSpPr txBox="1"/>
          <p:nvPr/>
        </p:nvSpPr>
        <p:spPr>
          <a:xfrm>
            <a:off x="6862438" y="1913828"/>
            <a:ext cx="4829451" cy="1169551"/>
          </a:xfrm>
          <a:prstGeom prst="rect">
            <a:avLst/>
          </a:prstGeom>
          <a:noFill/>
          <a:ln w="6350">
            <a:solidFill>
              <a:schemeClr val="tx1"/>
            </a:solidFill>
          </a:ln>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I believe that the Scriptures tell us</a:t>
            </a:r>
            <a:r>
              <a:rPr lang="en-US" sz="1400" dirty="0">
                <a:latin typeface="Times New Roman" panose="02020603050405020304" pitchFamily="18" charset="0"/>
                <a:cs typeface="Times New Roman" panose="02020603050405020304" pitchFamily="18" charset="0"/>
              </a:rPr>
              <a:t> that when Paul was having his face to face meetings with the risen Christ, he was told about the coming of the King James Bible. All of the past, present and future - all of life from pre-creation to eternity - were going to be written into a book for everyone to own, read &amp; study.</a:t>
            </a:r>
          </a:p>
        </p:txBody>
      </p:sp>
      <p:sp>
        <p:nvSpPr>
          <p:cNvPr id="23" name="TextBox 22"/>
          <p:cNvSpPr txBox="1"/>
          <p:nvPr/>
        </p:nvSpPr>
        <p:spPr>
          <a:xfrm>
            <a:off x="6525087" y="3083483"/>
            <a:ext cx="5513033" cy="523220"/>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I believe </a:t>
            </a:r>
            <a:r>
              <a:rPr lang="en-US" sz="1400" dirty="0">
                <a:latin typeface="Times New Roman" panose="02020603050405020304" pitchFamily="18" charset="0"/>
                <a:cs typeface="Times New Roman" panose="02020603050405020304" pitchFamily="18" charset="0"/>
              </a:rPr>
              <a:t>that the </a:t>
            </a:r>
            <a:r>
              <a:rPr lang="en-US" sz="1400" u="sng" dirty="0">
                <a:latin typeface="Times New Roman" panose="02020603050405020304" pitchFamily="18" charset="0"/>
                <a:cs typeface="Times New Roman" panose="02020603050405020304" pitchFamily="18" charset="0"/>
              </a:rPr>
              <a:t>coming of this KJB </a:t>
            </a:r>
            <a:r>
              <a:rPr lang="en-US" sz="1400" dirty="0">
                <a:latin typeface="Times New Roman" panose="02020603050405020304" pitchFamily="18" charset="0"/>
                <a:cs typeface="Times New Roman" panose="02020603050405020304" pitchFamily="18" charset="0"/>
              </a:rPr>
              <a:t>was one of the things Paul learned but was told not to ‘utter’ to anyone when he return</a:t>
            </a:r>
            <a:r>
              <a:rPr lang="en-US" sz="1200" dirty="0">
                <a:latin typeface="Times New Roman" panose="02020603050405020304" pitchFamily="18" charset="0"/>
                <a:cs typeface="Times New Roman" panose="02020603050405020304" pitchFamily="18" charset="0"/>
              </a:rPr>
              <a:t>ed/  </a:t>
            </a:r>
            <a:r>
              <a:rPr lang="en-US" sz="1400" b="1" dirty="0">
                <a:solidFill>
                  <a:srgbClr val="FF0000"/>
                </a:solidFill>
                <a:latin typeface="Times New Roman" panose="02020603050405020304" pitchFamily="18" charset="0"/>
                <a:cs typeface="Times New Roman" panose="02020603050405020304" pitchFamily="18" charset="0"/>
              </a:rPr>
              <a:t>II Cor 12:1-4</a:t>
            </a:r>
          </a:p>
        </p:txBody>
      </p:sp>
      <p:sp>
        <p:nvSpPr>
          <p:cNvPr id="24" name="TextBox 23"/>
          <p:cNvSpPr txBox="1"/>
          <p:nvPr/>
        </p:nvSpPr>
        <p:spPr>
          <a:xfrm>
            <a:off x="6752744" y="982285"/>
            <a:ext cx="5072311"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It can not be</a:t>
            </a:r>
            <a:r>
              <a:rPr lang="en-US"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t>
            </a:r>
            <a:r>
              <a:rPr lang="en-US" sz="1400" i="1" dirty="0">
                <a:latin typeface="Times New Roman" panose="02020603050405020304" pitchFamily="18" charset="0"/>
                <a:cs typeface="Times New Roman" panose="02020603050405020304" pitchFamily="18" charset="0"/>
              </a:rPr>
              <a:t>anything</a:t>
            </a:r>
            <a:r>
              <a:rPr lang="en-US" sz="1400" dirty="0">
                <a:latin typeface="Times New Roman" panose="02020603050405020304" pitchFamily="18" charset="0"/>
                <a:cs typeface="Times New Roman" panose="02020603050405020304" pitchFamily="18" charset="0"/>
              </a:rPr>
              <a:t>’ or ‘</a:t>
            </a:r>
            <a:r>
              <a:rPr lang="en-US" sz="1400" i="1" dirty="0">
                <a:latin typeface="Times New Roman" panose="02020603050405020304" pitchFamily="18" charset="0"/>
                <a:cs typeface="Times New Roman" panose="02020603050405020304" pitchFamily="18" charset="0"/>
              </a:rPr>
              <a:t>anyone</a:t>
            </a:r>
            <a:r>
              <a:rPr lang="en-US" sz="1400" dirty="0">
                <a:latin typeface="Times New Roman" panose="02020603050405020304" pitchFamily="18" charset="0"/>
                <a:cs typeface="Times New Roman" panose="02020603050405020304" pitchFamily="18" charset="0"/>
              </a:rPr>
              <a:t>’ else. Pastors today say it is just referring to </a:t>
            </a:r>
            <a:r>
              <a:rPr lang="en-US" sz="1400" b="1" dirty="0">
                <a:latin typeface="Times New Roman" panose="02020603050405020304" pitchFamily="18" charset="0"/>
                <a:cs typeface="Times New Roman" panose="02020603050405020304" pitchFamily="18" charset="0"/>
              </a:rPr>
              <a:t>1) </a:t>
            </a:r>
            <a:r>
              <a:rPr lang="en-US" sz="1400" dirty="0">
                <a:latin typeface="Times New Roman" panose="02020603050405020304" pitchFamily="18" charset="0"/>
                <a:cs typeface="Times New Roman" panose="02020603050405020304" pitchFamily="18" charset="0"/>
              </a:rPr>
              <a:t>the 2</a:t>
            </a:r>
            <a:r>
              <a:rPr lang="en-US" sz="1400" baseline="30000" dirty="0">
                <a:latin typeface="Times New Roman" panose="02020603050405020304" pitchFamily="18" charset="0"/>
                <a:cs typeface="Times New Roman" panose="02020603050405020304" pitchFamily="18" charset="0"/>
              </a:rPr>
              <a:t>nd</a:t>
            </a:r>
            <a:r>
              <a:rPr lang="en-US" sz="1400" dirty="0">
                <a:latin typeface="Times New Roman" panose="02020603050405020304" pitchFamily="18" charset="0"/>
                <a:cs typeface="Times New Roman" panose="02020603050405020304" pitchFamily="18" charset="0"/>
              </a:rPr>
              <a:t> coming of Jesus Christ or </a:t>
            </a:r>
            <a:r>
              <a:rPr lang="en-US" sz="1400" b="1" dirty="0">
                <a:latin typeface="Times New Roman" panose="02020603050405020304" pitchFamily="18" charset="0"/>
                <a:cs typeface="Times New Roman" panose="02020603050405020304" pitchFamily="18" charset="0"/>
              </a:rPr>
              <a:t>2) </a:t>
            </a:r>
            <a:r>
              <a:rPr lang="en-US" sz="1400" dirty="0">
                <a:latin typeface="Times New Roman" panose="02020603050405020304" pitchFamily="18" charset="0"/>
                <a:cs typeface="Times New Roman" panose="02020603050405020304" pitchFamily="18" charset="0"/>
              </a:rPr>
              <a:t>us in the future.  </a:t>
            </a:r>
            <a:endParaRPr lang="en-US" sz="1400" dirty="0"/>
          </a:p>
        </p:txBody>
      </p:sp>
      <p:sp>
        <p:nvSpPr>
          <p:cNvPr id="12" name="TextBox 11"/>
          <p:cNvSpPr txBox="1"/>
          <p:nvPr/>
        </p:nvSpPr>
        <p:spPr>
          <a:xfrm>
            <a:off x="6631621" y="1424884"/>
            <a:ext cx="5291091"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Those would be our only three choices: </a:t>
            </a:r>
            <a:r>
              <a:rPr lang="en-US" sz="1400" b="1" dirty="0">
                <a:latin typeface="Times New Roman" panose="02020603050405020304" pitchFamily="18" charset="0"/>
                <a:cs typeface="Times New Roman" panose="02020603050405020304" pitchFamily="18" charset="0"/>
              </a:rPr>
              <a:t>1) </a:t>
            </a:r>
            <a:r>
              <a:rPr lang="en-US" sz="1400" dirty="0">
                <a:latin typeface="Times New Roman" panose="02020603050405020304" pitchFamily="18" charset="0"/>
                <a:cs typeface="Times New Roman" panose="02020603050405020304" pitchFamily="18" charset="0"/>
              </a:rPr>
              <a:t>the second coming of Christ; </a:t>
            </a:r>
            <a:r>
              <a:rPr lang="en-US" sz="1400" b="1" dirty="0">
                <a:latin typeface="Times New Roman" panose="02020603050405020304" pitchFamily="18" charset="0"/>
                <a:cs typeface="Times New Roman" panose="02020603050405020304" pitchFamily="18" charset="0"/>
              </a:rPr>
              <a:t>2) </a:t>
            </a:r>
            <a:r>
              <a:rPr lang="en-US" sz="1400" dirty="0">
                <a:latin typeface="Times New Roman" panose="02020603050405020304" pitchFamily="18" charset="0"/>
                <a:cs typeface="Times New Roman" panose="02020603050405020304" pitchFamily="18" charset="0"/>
              </a:rPr>
              <a:t>us in eternity </a:t>
            </a:r>
            <a:r>
              <a:rPr lang="en-US" sz="1400" b="1" dirty="0">
                <a:solidFill>
                  <a:srgbClr val="0000FF"/>
                </a:solidFill>
                <a:latin typeface="Times New Roman" panose="02020603050405020304" pitchFamily="18" charset="0"/>
                <a:cs typeface="Times New Roman" panose="02020603050405020304" pitchFamily="18" charset="0"/>
              </a:rPr>
              <a:t>OR </a:t>
            </a:r>
            <a:r>
              <a:rPr lang="en-US" sz="1400" b="1" dirty="0">
                <a:latin typeface="Times New Roman" panose="02020603050405020304" pitchFamily="18" charset="0"/>
                <a:cs typeface="Times New Roman" panose="02020603050405020304" pitchFamily="18" charset="0"/>
              </a:rPr>
              <a:t>3) </a:t>
            </a:r>
            <a:r>
              <a:rPr lang="en-US" sz="1400" dirty="0">
                <a:latin typeface="Times New Roman" panose="02020603050405020304" pitchFamily="18" charset="0"/>
                <a:cs typeface="Times New Roman" panose="02020603050405020304" pitchFamily="18" charset="0"/>
              </a:rPr>
              <a:t>the future coming of the King James Bible; </a:t>
            </a:r>
            <a:endParaRPr lang="en-US" sz="1400" dirty="0"/>
          </a:p>
        </p:txBody>
      </p:sp>
      <p:sp>
        <p:nvSpPr>
          <p:cNvPr id="13" name="Rectangle: Rounded Corners 12">
            <a:extLst>
              <a:ext uri="{FF2B5EF4-FFF2-40B4-BE49-F238E27FC236}">
                <a16:creationId xmlns:a16="http://schemas.microsoft.com/office/drawing/2014/main" id="{693CB733-6C63-44C5-8336-3B7F98B19A78}"/>
              </a:ext>
            </a:extLst>
          </p:cNvPr>
          <p:cNvSpPr/>
          <p:nvPr/>
        </p:nvSpPr>
        <p:spPr>
          <a:xfrm>
            <a:off x="6818594" y="476649"/>
            <a:ext cx="4863830" cy="51228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BD3E537-D340-4E66-9C64-2B0E7E89A48B}"/>
              </a:ext>
            </a:extLst>
          </p:cNvPr>
          <p:cNvSpPr txBox="1"/>
          <p:nvPr/>
        </p:nvSpPr>
        <p:spPr>
          <a:xfrm>
            <a:off x="6814755" y="3544557"/>
            <a:ext cx="4937784" cy="1815882"/>
          </a:xfrm>
          <a:prstGeom prst="rect">
            <a:avLst/>
          </a:prstGeom>
          <a:noFill/>
        </p:spPr>
        <p:txBody>
          <a:bodyPr wrap="square" rtlCol="0">
            <a:spAutoFit/>
          </a:bodyPr>
          <a:lstStyle/>
          <a:p>
            <a:pPr algn="just"/>
            <a:r>
              <a:rPr lang="en-US" sz="1400" b="1" i="1" dirty="0">
                <a:solidFill>
                  <a:srgbClr val="CC6600"/>
                </a:solidFill>
              </a:rPr>
              <a:t>It is not expedient for me doubtless to glory. I will come to visions and revelations of the Lord. I knew a man in Christ above fourteen years ago, (whether in the body, I cannot tell; or whether out of the body, I cannot tell: God </a:t>
            </a:r>
            <a:r>
              <a:rPr lang="en-US" sz="1400" b="1" i="1" dirty="0" err="1">
                <a:solidFill>
                  <a:srgbClr val="CC6600"/>
                </a:solidFill>
              </a:rPr>
              <a:t>knoweth</a:t>
            </a:r>
            <a:r>
              <a:rPr lang="en-US" sz="1400" b="1" i="1" dirty="0">
                <a:solidFill>
                  <a:srgbClr val="CC6600"/>
                </a:solidFill>
              </a:rPr>
              <a:t>;) such an one caught up to the third heaven. And I knew such a man, (whether in the body, or out of the body, I cannot tell: God </a:t>
            </a:r>
            <a:r>
              <a:rPr lang="en-US" sz="1400" b="1" i="1" dirty="0" err="1">
                <a:solidFill>
                  <a:srgbClr val="CC6600"/>
                </a:solidFill>
              </a:rPr>
              <a:t>knoweth</a:t>
            </a:r>
            <a:r>
              <a:rPr lang="en-US" sz="1400" b="1" i="1" dirty="0">
                <a:solidFill>
                  <a:srgbClr val="CC6600"/>
                </a:solidFill>
              </a:rPr>
              <a:t>;) How that he was caught up into paradise, and heard unspeakable words, which it is not lawful for a man to utter. </a:t>
            </a:r>
          </a:p>
        </p:txBody>
      </p:sp>
      <p:sp>
        <p:nvSpPr>
          <p:cNvPr id="15" name="TextBox 14">
            <a:extLst>
              <a:ext uri="{FF2B5EF4-FFF2-40B4-BE49-F238E27FC236}">
                <a16:creationId xmlns:a16="http://schemas.microsoft.com/office/drawing/2014/main" id="{9B697058-6B3D-4F4D-B737-210971C2D052}"/>
              </a:ext>
            </a:extLst>
          </p:cNvPr>
          <p:cNvSpPr txBox="1"/>
          <p:nvPr/>
        </p:nvSpPr>
        <p:spPr>
          <a:xfrm>
            <a:off x="6702645" y="5280266"/>
            <a:ext cx="5193433" cy="738664"/>
          </a:xfrm>
          <a:prstGeom prst="rect">
            <a:avLst/>
          </a:prstGeom>
          <a:noFill/>
        </p:spPr>
        <p:txBody>
          <a:bodyPr wrap="square" rtlCol="0">
            <a:spAutoFit/>
          </a:bodyPr>
          <a:lstStyle/>
          <a:p>
            <a:pPr algn="just"/>
            <a:r>
              <a:rPr lang="en-US" sz="1400" b="1" dirty="0">
                <a:solidFill>
                  <a:srgbClr val="FF0000"/>
                </a:solidFill>
              </a:rPr>
              <a:t>Galatians 1:11,12  </a:t>
            </a:r>
            <a:r>
              <a:rPr lang="en-US" sz="1400" b="1" i="1" dirty="0">
                <a:solidFill>
                  <a:srgbClr val="CC6600"/>
                </a:solidFill>
              </a:rPr>
              <a:t>But I certify you, brethren, that the gospel which was preached of me is not after man. For I neither received it of man, neither was I taught it, but by the revelation of Jesus Christ</a:t>
            </a:r>
            <a:r>
              <a:rPr lang="en-US" sz="1400" b="1" dirty="0">
                <a:solidFill>
                  <a:srgbClr val="CC6600"/>
                </a:solidFill>
              </a:rPr>
              <a:t>.  </a:t>
            </a:r>
          </a:p>
        </p:txBody>
      </p:sp>
    </p:spTree>
    <p:extLst>
      <p:ext uri="{BB962C8B-B14F-4D97-AF65-F5344CB8AC3E}">
        <p14:creationId xmlns:p14="http://schemas.microsoft.com/office/powerpoint/2010/main" val="249520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Horizontal)">
                                      <p:cBhvr>
                                        <p:cTn id="7" dur="1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7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50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1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175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175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175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2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2" grpId="0"/>
      <p:bldP spid="23" grpId="0"/>
      <p:bldP spid="24" grpId="0"/>
      <p:bldP spid="12" grpId="0"/>
      <p:bldP spid="13" grpId="0" animBg="1"/>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00003" y="463653"/>
            <a:ext cx="5002824"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Let’s start off with a simple definition; </a:t>
            </a:r>
          </a:p>
          <a:p>
            <a:pPr algn="ctr"/>
            <a:r>
              <a:rPr lang="en-US" sz="1600" dirty="0">
                <a:latin typeface="Times New Roman" panose="02020603050405020304" pitchFamily="18" charset="0"/>
                <a:cs typeface="Times New Roman" panose="02020603050405020304" pitchFamily="18" charset="0"/>
              </a:rPr>
              <a:t>the definition of the word </a:t>
            </a:r>
            <a:r>
              <a:rPr lang="en-US" sz="1600" b="1" i="1" dirty="0">
                <a:solidFill>
                  <a:srgbClr val="CC6600"/>
                </a:solidFill>
                <a:latin typeface="Times New Roman" panose="02020603050405020304" pitchFamily="18" charset="0"/>
                <a:cs typeface="Times New Roman" panose="02020603050405020304" pitchFamily="18" charset="0"/>
              </a:rPr>
              <a:t>perfect</a:t>
            </a:r>
            <a:r>
              <a:rPr lang="en-US" sz="16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6752379" y="1009820"/>
            <a:ext cx="4886702" cy="95410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Does </a:t>
            </a:r>
            <a:r>
              <a:rPr lang="en-US" sz="1400" b="1" i="1" dirty="0">
                <a:solidFill>
                  <a:srgbClr val="CC6600"/>
                </a:solidFill>
                <a:latin typeface="Times New Roman" panose="02020603050405020304" pitchFamily="18" charset="0"/>
                <a:cs typeface="Times New Roman" panose="02020603050405020304" pitchFamily="18" charset="0"/>
              </a:rPr>
              <a:t>perfect</a:t>
            </a:r>
            <a:r>
              <a:rPr lang="en-US" sz="1400" dirty="0">
                <a:latin typeface="Times New Roman" panose="02020603050405020304" pitchFamily="18" charset="0"/>
                <a:cs typeface="Times New Roman" panose="02020603050405020304" pitchFamily="18" charset="0"/>
              </a:rPr>
              <a:t> in this context mean ‘</a:t>
            </a:r>
            <a:r>
              <a:rPr lang="en-US" sz="1400" i="1" dirty="0">
                <a:latin typeface="Times New Roman" panose="02020603050405020304" pitchFamily="18" charset="0"/>
                <a:cs typeface="Times New Roman" panose="02020603050405020304" pitchFamily="18" charset="0"/>
              </a:rPr>
              <a:t>without error</a:t>
            </a:r>
            <a:r>
              <a:rPr lang="en-US" sz="1400" dirty="0">
                <a:latin typeface="Times New Roman" panose="02020603050405020304" pitchFamily="18" charset="0"/>
                <a:cs typeface="Times New Roman" panose="02020603050405020304" pitchFamily="18" charset="0"/>
              </a:rPr>
              <a:t>’ – ‘</a:t>
            </a:r>
            <a:r>
              <a:rPr lang="en-US" sz="1400" i="1" dirty="0">
                <a:latin typeface="Times New Roman" panose="02020603050405020304" pitchFamily="18" charset="0"/>
                <a:cs typeface="Times New Roman" panose="02020603050405020304" pitchFamily="18" charset="0"/>
              </a:rPr>
              <a:t>without mistake</a:t>
            </a:r>
            <a:r>
              <a:rPr lang="en-US" sz="1400" dirty="0">
                <a:latin typeface="Times New Roman" panose="02020603050405020304" pitchFamily="18" charset="0"/>
                <a:cs typeface="Times New Roman" panose="02020603050405020304" pitchFamily="18" charset="0"/>
              </a:rPr>
              <a:t>,’ as so many tend to believe?  Even preachers of the KJB like to use the word </a:t>
            </a:r>
            <a:r>
              <a:rPr lang="en-US" sz="1400" b="1" i="1" dirty="0">
                <a:solidFill>
                  <a:srgbClr val="CC6600"/>
                </a:solidFill>
                <a:latin typeface="Times New Roman" panose="02020603050405020304" pitchFamily="18" charset="0"/>
                <a:cs typeface="Times New Roman" panose="02020603050405020304" pitchFamily="18" charset="0"/>
              </a:rPr>
              <a:t>perfect</a:t>
            </a:r>
            <a:r>
              <a:rPr lang="en-US" sz="1400" dirty="0">
                <a:latin typeface="Times New Roman" panose="02020603050405020304" pitchFamily="18" charset="0"/>
                <a:cs typeface="Times New Roman" panose="02020603050405020304" pitchFamily="18" charset="0"/>
              </a:rPr>
              <a:t> when they talk about the KJB but they are only meaning it has no mistakes or so-called corrections.</a:t>
            </a:r>
          </a:p>
        </p:txBody>
      </p:sp>
      <p:sp>
        <p:nvSpPr>
          <p:cNvPr id="6" name="TextBox 5"/>
          <p:cNvSpPr txBox="1"/>
          <p:nvPr/>
        </p:nvSpPr>
        <p:spPr>
          <a:xfrm>
            <a:off x="6542842" y="2595454"/>
            <a:ext cx="5370991" cy="95410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Whenever I hear the word </a:t>
            </a:r>
            <a:r>
              <a:rPr lang="en-US" sz="1400" b="1" i="1" dirty="0">
                <a:solidFill>
                  <a:srgbClr val="CC6600"/>
                </a:solidFill>
                <a:latin typeface="Times New Roman" panose="02020603050405020304" pitchFamily="18" charset="0"/>
                <a:cs typeface="Times New Roman" panose="02020603050405020304" pitchFamily="18" charset="0"/>
              </a:rPr>
              <a:t>perfect</a:t>
            </a:r>
            <a:r>
              <a:rPr lang="en-US" sz="1400" dirty="0">
                <a:latin typeface="Times New Roman" panose="02020603050405020304" pitchFamily="18" charset="0"/>
                <a:cs typeface="Times New Roman" panose="02020603050405020304" pitchFamily="18" charset="0"/>
              </a:rPr>
              <a:t> being used in that manner from KJB pastors, I just wag my head knowing they have no idea what the word </a:t>
            </a:r>
            <a:r>
              <a:rPr lang="en-US" sz="1400" b="1" i="1" dirty="0">
                <a:solidFill>
                  <a:srgbClr val="CC6600"/>
                </a:solidFill>
                <a:latin typeface="Times New Roman" panose="02020603050405020304" pitchFamily="18" charset="0"/>
                <a:cs typeface="Times New Roman" panose="02020603050405020304" pitchFamily="18" charset="0"/>
              </a:rPr>
              <a:t>perfect</a:t>
            </a:r>
            <a:r>
              <a:rPr lang="en-US" sz="1400" dirty="0">
                <a:latin typeface="Times New Roman" panose="02020603050405020304" pitchFamily="18" charset="0"/>
                <a:cs typeface="Times New Roman" panose="02020603050405020304" pitchFamily="18" charset="0"/>
              </a:rPr>
              <a:t> means in that context.  Obviously, even those pastors do not even know that words can be self-defined from within the KJB itself.</a:t>
            </a:r>
          </a:p>
        </p:txBody>
      </p:sp>
      <p:sp>
        <p:nvSpPr>
          <p:cNvPr id="7" name="TextBox 6"/>
          <p:cNvSpPr txBox="1"/>
          <p:nvPr/>
        </p:nvSpPr>
        <p:spPr>
          <a:xfrm>
            <a:off x="6634200" y="3488537"/>
            <a:ext cx="5190856"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One of the many ‘features’ of the KJB is that not only do we </a:t>
            </a:r>
            <a:r>
              <a:rPr lang="en-US" sz="1400" b="1" dirty="0">
                <a:latin typeface="Times New Roman" panose="02020603050405020304" pitchFamily="18" charset="0"/>
                <a:cs typeface="Times New Roman" panose="02020603050405020304" pitchFamily="18" charset="0"/>
              </a:rPr>
              <a:t>not</a:t>
            </a:r>
            <a:r>
              <a:rPr lang="en-US" sz="1400" dirty="0">
                <a:latin typeface="Times New Roman" panose="02020603050405020304" pitchFamily="18" charset="0"/>
                <a:cs typeface="Times New Roman" panose="02020603050405020304" pitchFamily="18" charset="0"/>
              </a:rPr>
              <a:t> need commentaries, lexicons, etc. that so many lean on for their attempt at understanding, but we do not really even need a dictionary. </a:t>
            </a:r>
          </a:p>
        </p:txBody>
      </p:sp>
      <p:sp>
        <p:nvSpPr>
          <p:cNvPr id="12" name="TextBox 11"/>
          <p:cNvSpPr txBox="1"/>
          <p:nvPr/>
        </p:nvSpPr>
        <p:spPr>
          <a:xfrm>
            <a:off x="6651956" y="4174360"/>
            <a:ext cx="5050871" cy="430887"/>
          </a:xfrm>
          <a:prstGeom prst="rect">
            <a:avLst/>
          </a:prstGeom>
          <a:noFill/>
        </p:spPr>
        <p:txBody>
          <a:bodyPr wrap="square" rtlCol="0">
            <a:spAutoFit/>
          </a:bodyPr>
          <a:lstStyle/>
          <a:p>
            <a:pPr algn="just"/>
            <a:r>
              <a:rPr lang="en-US" sz="1100" dirty="0">
                <a:latin typeface="Times New Roman" panose="02020603050405020304" pitchFamily="18" charset="0"/>
                <a:cs typeface="Times New Roman" panose="02020603050405020304" pitchFamily="18" charset="0"/>
              </a:rPr>
              <a:t>Although, if you want to use a dictionary, a Webster’s 1828 is the recommended one because it uses Biblical definitions; not like today’s weakened modernized definitions.</a:t>
            </a:r>
            <a:endParaRPr lang="en-US" sz="1100" dirty="0"/>
          </a:p>
        </p:txBody>
      </p:sp>
      <p:sp>
        <p:nvSpPr>
          <p:cNvPr id="13" name="TextBox 12"/>
          <p:cNvSpPr txBox="1"/>
          <p:nvPr/>
        </p:nvSpPr>
        <p:spPr>
          <a:xfrm>
            <a:off x="6774476" y="4608726"/>
            <a:ext cx="4831378"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The King James 1611 Bible will define its own words from context use and what we call the ‘first use’ method. </a:t>
            </a:r>
            <a:endParaRPr lang="en-US" sz="1600" dirty="0"/>
          </a:p>
        </p:txBody>
      </p:sp>
      <p:sp>
        <p:nvSpPr>
          <p:cNvPr id="14" name="TextBox 13"/>
          <p:cNvSpPr txBox="1"/>
          <p:nvPr/>
        </p:nvSpPr>
        <p:spPr>
          <a:xfrm>
            <a:off x="6889890" y="5176262"/>
            <a:ext cx="4580876" cy="1200329"/>
          </a:xfrm>
          <a:prstGeom prst="rect">
            <a:avLst/>
          </a:prstGeom>
          <a:noFill/>
          <a:ln>
            <a:solidFill>
              <a:schemeClr val="tx1"/>
            </a:solidFill>
          </a:ln>
        </p:spPr>
        <p:txBody>
          <a:bodyPr wrap="square" rtlCol="0">
            <a:spAutoFit/>
          </a:bodyPr>
          <a:lstStyle/>
          <a:p>
            <a:pPr algn="just"/>
            <a:r>
              <a:rPr lang="en-US" b="1" dirty="0">
                <a:latin typeface="Times New Roman" panose="02020603050405020304" pitchFamily="18" charset="0"/>
                <a:cs typeface="Times New Roman" panose="02020603050405020304" pitchFamily="18" charset="0"/>
              </a:rPr>
              <a:t>The first time a word is used in the same context from which we are seeking the definition, a KJB will define that word  by how it is being used during that ‘first time.’</a:t>
            </a:r>
            <a:endParaRPr lang="en-US" b="1" dirty="0"/>
          </a:p>
        </p:txBody>
      </p:sp>
      <p:sp>
        <p:nvSpPr>
          <p:cNvPr id="15" name="TextBox 14"/>
          <p:cNvSpPr txBox="1"/>
          <p:nvPr/>
        </p:nvSpPr>
        <p:spPr>
          <a:xfrm>
            <a:off x="6631622" y="1904836"/>
            <a:ext cx="5282211"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While it is true that the KJB does not have any mistakes nor does it ever need correction, the word ‘</a:t>
            </a:r>
            <a:r>
              <a:rPr lang="en-US" sz="1400" i="1" dirty="0">
                <a:latin typeface="Times New Roman" panose="02020603050405020304" pitchFamily="18" charset="0"/>
                <a:cs typeface="Times New Roman" panose="02020603050405020304" pitchFamily="18" charset="0"/>
              </a:rPr>
              <a:t>inerrant’</a:t>
            </a:r>
            <a:r>
              <a:rPr lang="en-US" sz="1400" dirty="0">
                <a:latin typeface="Times New Roman" panose="02020603050405020304" pitchFamily="18" charset="0"/>
                <a:cs typeface="Times New Roman" panose="02020603050405020304" pitchFamily="18" charset="0"/>
              </a:rPr>
              <a:t> would be the correct word. The word </a:t>
            </a:r>
            <a:r>
              <a:rPr lang="en-US" sz="1400" b="1" i="1" dirty="0">
                <a:solidFill>
                  <a:srgbClr val="CC6600"/>
                </a:solidFill>
                <a:latin typeface="Times New Roman" panose="02020603050405020304" pitchFamily="18" charset="0"/>
                <a:cs typeface="Times New Roman" panose="02020603050405020304" pitchFamily="18" charset="0"/>
              </a:rPr>
              <a:t>perfect</a:t>
            </a:r>
            <a:r>
              <a:rPr lang="en-US" sz="1400" dirty="0">
                <a:latin typeface="Times New Roman" panose="02020603050405020304" pitchFamily="18" charset="0"/>
                <a:cs typeface="Times New Roman" panose="02020603050405020304" pitchFamily="18" charset="0"/>
              </a:rPr>
              <a:t> is not the word to use when making those points. </a:t>
            </a:r>
            <a:endParaRPr lang="en-US" sz="1400" dirty="0"/>
          </a:p>
        </p:txBody>
      </p:sp>
      <p:sp>
        <p:nvSpPr>
          <p:cNvPr id="8" name="Rectangle: Rounded Corners 7">
            <a:extLst>
              <a:ext uri="{FF2B5EF4-FFF2-40B4-BE49-F238E27FC236}">
                <a16:creationId xmlns:a16="http://schemas.microsoft.com/office/drawing/2014/main" id="{31B4C5A3-3A04-447C-8600-476C546B2ED0}"/>
              </a:ext>
            </a:extLst>
          </p:cNvPr>
          <p:cNvSpPr/>
          <p:nvPr/>
        </p:nvSpPr>
        <p:spPr>
          <a:xfrm>
            <a:off x="7492753" y="490287"/>
            <a:ext cx="3400148" cy="548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C3ABA49-2DDD-47B3-BACC-89050264A933}"/>
              </a:ext>
            </a:extLst>
          </p:cNvPr>
          <p:cNvSpPr/>
          <p:nvPr/>
        </p:nvSpPr>
        <p:spPr>
          <a:xfrm>
            <a:off x="7492753" y="481409"/>
            <a:ext cx="3515558" cy="54840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920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Horizontal)">
                                      <p:cBhvr>
                                        <p:cTn id="10" dur="17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7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175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175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75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175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75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12" grpId="0"/>
      <p:bldP spid="13" grpId="0"/>
      <p:bldP spid="14" grpId="0" animBg="1"/>
      <p:bldP spid="15"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997952" cy="6858001"/>
          </a:xfrm>
          <a:prstGeom prst="rect">
            <a:avLst/>
          </a:prstGeom>
        </p:spPr>
      </p:pic>
      <p:sp>
        <p:nvSpPr>
          <p:cNvPr id="5" name="TextBox 4"/>
          <p:cNvSpPr txBox="1"/>
          <p:nvPr/>
        </p:nvSpPr>
        <p:spPr>
          <a:xfrm>
            <a:off x="143192" y="114138"/>
            <a:ext cx="5184712" cy="1384995"/>
          </a:xfrm>
          <a:prstGeom prst="rect">
            <a:avLst/>
          </a:prstGeom>
          <a:noFill/>
        </p:spPr>
        <p:txBody>
          <a:bodyPr wrap="square" rtlCol="0">
            <a:spAutoFit/>
          </a:bodyPr>
          <a:lstStyle/>
          <a:p>
            <a:pPr algn="ctr"/>
            <a:r>
              <a:rPr lang="en-US" sz="2400" b="1" i="1" dirty="0">
                <a:solidFill>
                  <a:srgbClr val="CC6600"/>
                </a:solidFill>
                <a:latin typeface="Times New Roman" panose="02020603050405020304" pitchFamily="18" charset="0"/>
                <a:cs typeface="Times New Roman" panose="02020603050405020304" pitchFamily="18" charset="0"/>
              </a:rPr>
              <a:t>But when that which is perfect is come, then that which is in part</a:t>
            </a:r>
          </a:p>
          <a:p>
            <a:pPr algn="ctr"/>
            <a:r>
              <a:rPr lang="en-US" sz="2400" b="1" i="1" dirty="0">
                <a:solidFill>
                  <a:srgbClr val="CC6600"/>
                </a:solidFill>
                <a:latin typeface="Times New Roman" panose="02020603050405020304" pitchFamily="18" charset="0"/>
                <a:cs typeface="Times New Roman" panose="02020603050405020304" pitchFamily="18" charset="0"/>
              </a:rPr>
              <a:t>shall be done away.</a:t>
            </a:r>
          </a:p>
          <a:p>
            <a:pPr algn="ctr"/>
            <a:r>
              <a:rPr lang="en-US" sz="1200" b="1" dirty="0">
                <a:solidFill>
                  <a:srgbClr val="FF0000"/>
                </a:solidFill>
                <a:latin typeface="Times New Roman" panose="02020603050405020304" pitchFamily="18" charset="0"/>
                <a:cs typeface="Times New Roman" panose="02020603050405020304" pitchFamily="18" charset="0"/>
              </a:rPr>
              <a:t>I Corinthians 13:10</a:t>
            </a:r>
          </a:p>
        </p:txBody>
      </p:sp>
      <p:pic>
        <p:nvPicPr>
          <p:cNvPr id="1026" name="Picture 2" descr="http://www.pptback.com/uploads/abstract-white-notebook-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9" y="-1"/>
            <a:ext cx="6291072"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445190" y="677008"/>
            <a:ext cx="5495024"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First, let’s look at the first usage of the word </a:t>
            </a:r>
            <a:r>
              <a:rPr lang="en-US" sz="1400" b="1" i="1" dirty="0">
                <a:solidFill>
                  <a:srgbClr val="CC6600"/>
                </a:solidFill>
                <a:latin typeface="Times New Roman" panose="02020603050405020304" pitchFamily="18" charset="0"/>
                <a:cs typeface="Times New Roman" panose="02020603050405020304" pitchFamily="18" charset="0"/>
              </a:rPr>
              <a:t>perfect</a:t>
            </a:r>
            <a:r>
              <a:rPr lang="en-US" sz="1400" dirty="0">
                <a:latin typeface="Times New Roman" panose="02020603050405020304" pitchFamily="18" charset="0"/>
                <a:cs typeface="Times New Roman" panose="02020603050405020304" pitchFamily="18" charset="0"/>
              </a:rPr>
              <a:t> in the KJB itself.</a:t>
            </a:r>
          </a:p>
        </p:txBody>
      </p:sp>
      <p:sp>
        <p:nvSpPr>
          <p:cNvPr id="19" name="TextBox 18"/>
          <p:cNvSpPr txBox="1"/>
          <p:nvPr/>
        </p:nvSpPr>
        <p:spPr>
          <a:xfrm>
            <a:off x="7033842" y="1186977"/>
            <a:ext cx="4457699" cy="738664"/>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Now all the work of Solomon was prepared unto the day of the foundation of the house of the LORD, and until it was finished. So the house of the LORD was perfected. </a:t>
            </a:r>
          </a:p>
        </p:txBody>
      </p:sp>
      <p:sp>
        <p:nvSpPr>
          <p:cNvPr id="20" name="TextBox 19"/>
          <p:cNvSpPr txBox="1"/>
          <p:nvPr/>
        </p:nvSpPr>
        <p:spPr>
          <a:xfrm>
            <a:off x="7631722" y="984785"/>
            <a:ext cx="3279530"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For that, we look to </a:t>
            </a:r>
            <a:r>
              <a:rPr lang="en-US" sz="1200" b="1" dirty="0">
                <a:solidFill>
                  <a:srgbClr val="FF0000"/>
                </a:solidFill>
                <a:latin typeface="Times New Roman" panose="02020603050405020304" pitchFamily="18" charset="0"/>
                <a:cs typeface="Times New Roman" panose="02020603050405020304" pitchFamily="18" charset="0"/>
              </a:rPr>
              <a:t>II Chronicles 8:16</a:t>
            </a:r>
          </a:p>
        </p:txBody>
      </p:sp>
      <p:sp>
        <p:nvSpPr>
          <p:cNvPr id="21" name="TextBox 20"/>
          <p:cNvSpPr txBox="1"/>
          <p:nvPr/>
        </p:nvSpPr>
        <p:spPr>
          <a:xfrm>
            <a:off x="7174513" y="1873811"/>
            <a:ext cx="4176350" cy="95410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We see here that when the foundation was finished, it was said to be </a:t>
            </a:r>
            <a:r>
              <a:rPr lang="en-US" sz="1400" b="1" i="1" dirty="0">
                <a:solidFill>
                  <a:srgbClr val="CC6600"/>
                </a:solidFill>
                <a:latin typeface="Times New Roman" panose="02020603050405020304" pitchFamily="18" charset="0"/>
                <a:cs typeface="Times New Roman" panose="02020603050405020304" pitchFamily="18" charset="0"/>
              </a:rPr>
              <a:t>perfected</a:t>
            </a:r>
            <a:r>
              <a:rPr lang="en-US" sz="1400" dirty="0">
                <a:latin typeface="Times New Roman" panose="02020603050405020304" pitchFamily="18" charset="0"/>
                <a:cs typeface="Times New Roman" panose="02020603050405020304" pitchFamily="18" charset="0"/>
              </a:rPr>
              <a:t>.  I am sure it was done properly, without other messes and junk, etc.  But the reference uses the word </a:t>
            </a:r>
            <a:r>
              <a:rPr lang="en-US" sz="1400" b="1" i="1" dirty="0">
                <a:solidFill>
                  <a:srgbClr val="CC6600"/>
                </a:solidFill>
                <a:latin typeface="Times New Roman" panose="02020603050405020304" pitchFamily="18" charset="0"/>
                <a:cs typeface="Times New Roman" panose="02020603050405020304" pitchFamily="18" charset="0"/>
              </a:rPr>
              <a:t>perfected</a:t>
            </a:r>
            <a:r>
              <a:rPr lang="en-US" sz="1400" dirty="0">
                <a:latin typeface="Times New Roman" panose="02020603050405020304" pitchFamily="18" charset="0"/>
                <a:cs typeface="Times New Roman" panose="02020603050405020304" pitchFamily="18" charset="0"/>
              </a:rPr>
              <a:t> – made perfect.</a:t>
            </a:r>
          </a:p>
        </p:txBody>
      </p:sp>
      <p:sp>
        <p:nvSpPr>
          <p:cNvPr id="22" name="TextBox 21"/>
          <p:cNvSpPr txBox="1"/>
          <p:nvPr/>
        </p:nvSpPr>
        <p:spPr>
          <a:xfrm>
            <a:off x="7087202" y="2794657"/>
            <a:ext cx="4282676" cy="830997"/>
          </a:xfrm>
          <a:prstGeom prst="rect">
            <a:avLst/>
          </a:prstGeom>
          <a:noFill/>
          <a:ln>
            <a:solidFill>
              <a:schemeClr val="tx1"/>
            </a:solidFill>
          </a:ln>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So whatever </a:t>
            </a:r>
            <a:r>
              <a:rPr lang="en-US" sz="1600" b="1" i="1" dirty="0">
                <a:solidFill>
                  <a:srgbClr val="CC6600"/>
                </a:solidFill>
                <a:latin typeface="Times New Roman" panose="02020603050405020304" pitchFamily="18" charset="0"/>
                <a:cs typeface="Times New Roman" panose="02020603050405020304" pitchFamily="18" charset="0"/>
              </a:rPr>
              <a:t>is perfect</a:t>
            </a:r>
            <a:r>
              <a:rPr lang="en-US" sz="1600" dirty="0">
                <a:latin typeface="Times New Roman" panose="02020603050405020304" pitchFamily="18" charset="0"/>
                <a:cs typeface="Times New Roman" panose="02020603050405020304" pitchFamily="18" charset="0"/>
              </a:rPr>
              <a:t> in </a:t>
            </a:r>
            <a:r>
              <a:rPr lang="en-US" sz="1600" b="1" dirty="0">
                <a:solidFill>
                  <a:srgbClr val="FF0000"/>
                </a:solidFill>
                <a:latin typeface="Times New Roman" panose="02020603050405020304" pitchFamily="18" charset="0"/>
                <a:cs typeface="Times New Roman" panose="02020603050405020304" pitchFamily="18" charset="0"/>
              </a:rPr>
              <a:t>I Corinthians 13:10 </a:t>
            </a:r>
            <a:r>
              <a:rPr lang="en-US" sz="1600" dirty="0">
                <a:latin typeface="Times New Roman" panose="02020603050405020304" pitchFamily="18" charset="0"/>
                <a:cs typeface="Times New Roman" panose="02020603050405020304" pitchFamily="18" charset="0"/>
              </a:rPr>
              <a:t>is referring to, it is meaning something has been perfected – finished, not just without error, etc.</a:t>
            </a:r>
            <a:endParaRPr lang="en-US" sz="1600" dirty="0"/>
          </a:p>
        </p:txBody>
      </p:sp>
      <p:sp>
        <p:nvSpPr>
          <p:cNvPr id="23" name="TextBox 22"/>
          <p:cNvSpPr txBox="1"/>
          <p:nvPr/>
        </p:nvSpPr>
        <p:spPr>
          <a:xfrm>
            <a:off x="7258004" y="3625654"/>
            <a:ext cx="4001631" cy="954107"/>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Fact number one:  </a:t>
            </a:r>
            <a:r>
              <a:rPr lang="en-US" sz="1400" b="1" i="1" dirty="0">
                <a:solidFill>
                  <a:srgbClr val="CC6600"/>
                </a:solidFill>
                <a:latin typeface="Times New Roman" panose="02020603050405020304" pitchFamily="18" charset="0"/>
                <a:cs typeface="Times New Roman" panose="02020603050405020304" pitchFamily="18" charset="0"/>
              </a:rPr>
              <a:t>That which is perfect</a:t>
            </a:r>
            <a:r>
              <a:rPr lang="en-US" sz="1400" dirty="0">
                <a:latin typeface="Times New Roman" panose="02020603050405020304" pitchFamily="18" charset="0"/>
                <a:cs typeface="Times New Roman" panose="02020603050405020304" pitchFamily="18" charset="0"/>
              </a:rPr>
              <a:t> will be considered ‘</a:t>
            </a:r>
            <a:r>
              <a:rPr lang="en-US" sz="1400" i="1" dirty="0">
                <a:latin typeface="Times New Roman" panose="02020603050405020304" pitchFamily="18" charset="0"/>
                <a:cs typeface="Times New Roman" panose="02020603050405020304" pitchFamily="18" charset="0"/>
              </a:rPr>
              <a:t>finished</a:t>
            </a:r>
            <a:r>
              <a:rPr lang="en-US" sz="1400" dirty="0">
                <a:latin typeface="Times New Roman" panose="02020603050405020304" pitchFamily="18" charset="0"/>
                <a:cs typeface="Times New Roman" panose="02020603050405020304" pitchFamily="18" charset="0"/>
              </a:rPr>
              <a:t>’ when it comes!  There will be no ‘new’ more of whatever ‘it’ is after it comes.  When ‘it’ comes, it will be done – finished – perfect!</a:t>
            </a:r>
          </a:p>
        </p:txBody>
      </p:sp>
      <p:sp>
        <p:nvSpPr>
          <p:cNvPr id="24" name="TextBox 23"/>
          <p:cNvSpPr txBox="1"/>
          <p:nvPr/>
        </p:nvSpPr>
        <p:spPr>
          <a:xfrm>
            <a:off x="7025056" y="5216349"/>
            <a:ext cx="4492860" cy="600164"/>
          </a:xfrm>
          <a:prstGeom prst="rect">
            <a:avLst/>
          </a:prstGeom>
          <a:noFill/>
        </p:spPr>
        <p:txBody>
          <a:bodyPr wrap="square" rtlCol="0">
            <a:spAutoFit/>
          </a:bodyPr>
          <a:lstStyle/>
          <a:p>
            <a:pPr algn="just"/>
            <a:r>
              <a:rPr lang="en-US" sz="1100" i="1" dirty="0">
                <a:latin typeface="Times New Roman" panose="02020603050405020304" pitchFamily="18" charset="0"/>
                <a:cs typeface="Times New Roman" panose="02020603050405020304" pitchFamily="18" charset="0"/>
              </a:rPr>
              <a:t>Haven’t you ever, when you are done with cleaning your room, etc. and you got everything dusted, rearranged, picked up – etc. you looked back into the room and said to yourself, with relief in your voice,  “Ah –  Perfect!”</a:t>
            </a:r>
          </a:p>
        </p:txBody>
      </p:sp>
      <p:sp>
        <p:nvSpPr>
          <p:cNvPr id="25" name="TextBox 24"/>
          <p:cNvSpPr txBox="1"/>
          <p:nvPr/>
        </p:nvSpPr>
        <p:spPr>
          <a:xfrm>
            <a:off x="7258005" y="4521264"/>
            <a:ext cx="3992578"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It has been ‘perfected.’ In other words, it has been fixed, rearranged, polished, etc. – you know, all that goes on when you work on something to ‘finish’ it.</a:t>
            </a:r>
          </a:p>
        </p:txBody>
      </p:sp>
      <p:pic>
        <p:nvPicPr>
          <p:cNvPr id="1028" name="Picture 4" descr="Rangement pro de vos coffres - Discussions générales - Crafta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0609" y="5816520"/>
            <a:ext cx="873063" cy="48914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8283926" y="6305663"/>
            <a:ext cx="1964602" cy="276999"/>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You were done - finished</a:t>
            </a:r>
          </a:p>
        </p:txBody>
      </p:sp>
    </p:spTree>
    <p:extLst>
      <p:ext uri="{BB962C8B-B14F-4D97-AF65-F5344CB8AC3E}">
        <p14:creationId xmlns:p14="http://schemas.microsoft.com/office/powerpoint/2010/main" val="21422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750"/>
                                        <p:tgtEl>
                                          <p:spTgt spid="20"/>
                                        </p:tgtEl>
                                      </p:cBhvr>
                                    </p:animEffect>
                                  </p:childTnLst>
                                </p:cTn>
                              </p:par>
                            </p:childTnLst>
                          </p:cTn>
                        </p:par>
                        <p:par>
                          <p:cTn id="8" fill="hold">
                            <p:stCondLst>
                              <p:cond delay="225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75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up)">
                                      <p:cBhvr>
                                        <p:cTn id="16" dur="175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175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1750" fill="hold"/>
                                        <p:tgtEl>
                                          <p:spTgt spid="23"/>
                                        </p:tgtEl>
                                        <p:attrNameLst>
                                          <p:attrName>ppt_w</p:attrName>
                                        </p:attrNameLst>
                                      </p:cBhvr>
                                      <p:tavLst>
                                        <p:tav tm="0">
                                          <p:val>
                                            <p:fltVal val="0"/>
                                          </p:val>
                                        </p:tav>
                                        <p:tav tm="100000">
                                          <p:val>
                                            <p:strVal val="#ppt_w"/>
                                          </p:val>
                                        </p:tav>
                                      </p:tavLst>
                                    </p:anim>
                                    <p:anim calcmode="lin" valueType="num">
                                      <p:cBhvr>
                                        <p:cTn id="27" dur="1750" fill="hold"/>
                                        <p:tgtEl>
                                          <p:spTgt spid="23"/>
                                        </p:tgtEl>
                                        <p:attrNameLst>
                                          <p:attrName>ppt_h</p:attrName>
                                        </p:attrNameLst>
                                      </p:cBhvr>
                                      <p:tavLst>
                                        <p:tav tm="0">
                                          <p:val>
                                            <p:fltVal val="0"/>
                                          </p:val>
                                        </p:tav>
                                        <p:tav tm="100000">
                                          <p:val>
                                            <p:strVal val="#ppt_h"/>
                                          </p:val>
                                        </p:tav>
                                      </p:tavLst>
                                    </p:anim>
                                    <p:animEffect transition="in" filter="fade">
                                      <p:cBhvr>
                                        <p:cTn id="28" dur="175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175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75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 calcmode="lin" valueType="num">
                                      <p:cBhvr>
                                        <p:cTn id="43" dur="1000" fill="hold"/>
                                        <p:tgtEl>
                                          <p:spTgt spid="1028"/>
                                        </p:tgtEl>
                                        <p:attrNameLst>
                                          <p:attrName>ppt_w</p:attrName>
                                        </p:attrNameLst>
                                      </p:cBhvr>
                                      <p:tavLst>
                                        <p:tav tm="0">
                                          <p:val>
                                            <p:fltVal val="0"/>
                                          </p:val>
                                        </p:tav>
                                        <p:tav tm="100000">
                                          <p:val>
                                            <p:strVal val="#ppt_w"/>
                                          </p:val>
                                        </p:tav>
                                      </p:tavLst>
                                    </p:anim>
                                    <p:anim calcmode="lin" valueType="num">
                                      <p:cBhvr>
                                        <p:cTn id="44" dur="1000" fill="hold"/>
                                        <p:tgtEl>
                                          <p:spTgt spid="1028"/>
                                        </p:tgtEl>
                                        <p:attrNameLst>
                                          <p:attrName>ppt_h</p:attrName>
                                        </p:attrNameLst>
                                      </p:cBhvr>
                                      <p:tavLst>
                                        <p:tav tm="0">
                                          <p:val>
                                            <p:fltVal val="0"/>
                                          </p:val>
                                        </p:tav>
                                        <p:tav tm="100000">
                                          <p:val>
                                            <p:strVal val="#ppt_h"/>
                                          </p:val>
                                        </p:tav>
                                      </p:tavLst>
                                    </p:anim>
                                    <p:anim calcmode="lin" valueType="num">
                                      <p:cBhvr>
                                        <p:cTn id="45" dur="1000" fill="hold"/>
                                        <p:tgtEl>
                                          <p:spTgt spid="1028"/>
                                        </p:tgtEl>
                                        <p:attrNameLst>
                                          <p:attrName>style.rotation</p:attrName>
                                        </p:attrNameLst>
                                      </p:cBhvr>
                                      <p:tavLst>
                                        <p:tav tm="0">
                                          <p:val>
                                            <p:fltVal val="90"/>
                                          </p:val>
                                        </p:tav>
                                        <p:tav tm="100000">
                                          <p:val>
                                            <p:fltVal val="0"/>
                                          </p:val>
                                        </p:tav>
                                      </p:tavLst>
                                    </p:anim>
                                    <p:animEffect transition="in" filter="fade">
                                      <p:cBhvr>
                                        <p:cTn id="46" dur="1000"/>
                                        <p:tgtEl>
                                          <p:spTgt spid="1028"/>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9025</TotalTime>
  <Words>6803</Words>
  <Application>Microsoft Office PowerPoint</Application>
  <PresentationFormat>Widescreen</PresentationFormat>
  <Paragraphs>340</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Algerian</vt:lpstr>
      <vt:lpstr>Arial</vt:lpstr>
      <vt:lpstr>Britannic Bold</vt:lpstr>
      <vt:lpstr>Calibri</vt:lpstr>
      <vt:lpstr>Calibri Light</vt:lpstr>
      <vt:lpstr>Mistral</vt:lpstr>
      <vt:lpstr>Old English Text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Trout</dc:creator>
  <cp:lastModifiedBy>Rick Trout</cp:lastModifiedBy>
  <cp:revision>258</cp:revision>
  <dcterms:created xsi:type="dcterms:W3CDTF">2016-06-22T20:46:01Z</dcterms:created>
  <dcterms:modified xsi:type="dcterms:W3CDTF">2020-10-21T05:29:21Z</dcterms:modified>
</cp:coreProperties>
</file>